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 id="2147483661" r:id="rId2"/>
    <p:sldMasterId id="2147483666" r:id="rId3"/>
  </p:sldMasterIdLst>
  <p:notesMasterIdLst>
    <p:notesMasterId r:id="rId10"/>
  </p:notesMasterIdLst>
  <p:sldIdLst>
    <p:sldId id="1222" r:id="rId4"/>
    <p:sldId id="1183" r:id="rId5"/>
    <p:sldId id="1223" r:id="rId6"/>
    <p:sldId id="1224" r:id="rId7"/>
    <p:sldId id="1225" r:id="rId8"/>
    <p:sldId id="122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79" autoAdjust="0"/>
    <p:restoredTop sz="90774"/>
  </p:normalViewPr>
  <p:slideViewPr>
    <p:cSldViewPr snapToGrid="0" snapToObjects="1">
      <p:cViewPr varScale="1">
        <p:scale>
          <a:sx n="100" d="100"/>
          <a:sy n="100" d="100"/>
        </p:scale>
        <p:origin x="600" y="96"/>
      </p:cViewPr>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a:p>
        </p:txBody>
      </p:sp>
    </p:spTree>
    <p:extLst>
      <p:ext uri="{BB962C8B-B14F-4D97-AF65-F5344CB8AC3E}">
        <p14:creationId xmlns:p14="http://schemas.microsoft.com/office/powerpoint/2010/main" val="1255538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a:p>
        </p:txBody>
      </p:sp>
    </p:spTree>
    <p:extLst>
      <p:ext uri="{BB962C8B-B14F-4D97-AF65-F5344CB8AC3E}">
        <p14:creationId xmlns:p14="http://schemas.microsoft.com/office/powerpoint/2010/main" val="2196999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a:p>
        </p:txBody>
      </p:sp>
    </p:spTree>
    <p:extLst>
      <p:ext uri="{BB962C8B-B14F-4D97-AF65-F5344CB8AC3E}">
        <p14:creationId xmlns:p14="http://schemas.microsoft.com/office/powerpoint/2010/main" val="2258985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a:t>
            </a:fld>
            <a:endParaRPr lang="en-US"/>
          </a:p>
        </p:txBody>
      </p:sp>
    </p:spTree>
    <p:extLst>
      <p:ext uri="{BB962C8B-B14F-4D97-AF65-F5344CB8AC3E}">
        <p14:creationId xmlns:p14="http://schemas.microsoft.com/office/powerpoint/2010/main" val="794965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a:t>
            </a:fld>
            <a:endParaRPr lang="en-US"/>
          </a:p>
        </p:txBody>
      </p:sp>
    </p:spTree>
    <p:extLst>
      <p:ext uri="{BB962C8B-B14F-4D97-AF65-F5344CB8AC3E}">
        <p14:creationId xmlns:p14="http://schemas.microsoft.com/office/powerpoint/2010/main" val="304602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a:t>
            </a:fld>
            <a:endParaRPr lang="en-US"/>
          </a:p>
        </p:txBody>
      </p:sp>
    </p:spTree>
    <p:extLst>
      <p:ext uri="{BB962C8B-B14F-4D97-AF65-F5344CB8AC3E}">
        <p14:creationId xmlns:p14="http://schemas.microsoft.com/office/powerpoint/2010/main" val="29217593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a:prstGeom prst="rect">
            <a:avLst/>
          </a:prstGeom>
        </p:spPr>
        <p:txBody>
          <a:bodyPr anchor="b"/>
          <a:lstStyle>
            <a:lvl1pPr algn="ctr">
              <a:defRPr sz="6000">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solidFill>
              </a:defRPr>
            </a:lvl1pPr>
          </a:lstStyle>
          <a:p>
            <a:r>
              <a:rPr lang="en-US"/>
              <a:t>Transport Layer: 3-</a:t>
            </a:r>
            <a:fld id="{C4204591-24BD-A542-B9D5-F8D8A88D2FEE}" type="slidenum">
              <a:rPr lang="en-US" smtClean="0"/>
              <a:pPr/>
              <a:t>‹#›</a:t>
            </a:fld>
            <a:endParaRPr lang="en-US" dirty="0"/>
          </a:p>
        </p:txBody>
      </p:sp>
      <p:sp>
        <p:nvSpPr>
          <p:cNvPr id="4" name="Rectangle 3">
            <a:extLst>
              <a:ext uri="{FF2B5EF4-FFF2-40B4-BE49-F238E27FC236}">
                <a16:creationId xmlns:a16="http://schemas.microsoft.com/office/drawing/2014/main" id="{F379E68D-6ADA-0920-8B68-717062D76821}"/>
              </a:ext>
            </a:extLst>
          </p:cNvPr>
          <p:cNvSpPr/>
          <p:nvPr/>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9B24A27-69A3-6761-AA9F-7A50653F5A9B}"/>
              </a:ext>
            </a:extLst>
          </p:cNvPr>
          <p:cNvSpPr/>
          <p:nvPr/>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een logo with a white background&#10;&#10;Description automatically generated">
            <a:extLst>
              <a:ext uri="{FF2B5EF4-FFF2-40B4-BE49-F238E27FC236}">
                <a16:creationId xmlns:a16="http://schemas.microsoft.com/office/drawing/2014/main" id="{6C9EB5CA-D007-6704-C3F8-A4A647332BF8}"/>
              </a:ext>
            </a:extLst>
          </p:cNvPr>
          <p:cNvPicPr>
            <a:picLocks noChangeAspect="1"/>
          </p:cNvPicPr>
          <p:nvPr/>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3594373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a:xfrm>
            <a:off x="838200" y="451821"/>
            <a:ext cx="10515600" cy="548640"/>
          </a:xfrm>
          <a:prstGeom prst="rect">
            <a:avLst/>
          </a:prstGeom>
        </p:spPr>
        <p:txBody>
          <a:bodyPr>
            <a:normAutofit/>
          </a:bodyPr>
          <a:lstStyle>
            <a:lvl1pPr>
              <a:defRPr sz="4400">
                <a:latin typeface="+mj-lt"/>
              </a:defRPr>
            </a:lvl1pPr>
          </a:lstStyle>
          <a:p>
            <a:r>
              <a:rPr lang="en-US"/>
              <a:t>Click to edit Master title style</a:t>
            </a:r>
            <a:endParaRPr lang="en-US" dirty="0"/>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
        <p:nvSpPr>
          <p:cNvPr id="3" name="Rectangle 2">
            <a:extLst>
              <a:ext uri="{FF2B5EF4-FFF2-40B4-BE49-F238E27FC236}">
                <a16:creationId xmlns:a16="http://schemas.microsoft.com/office/drawing/2014/main" id="{80AC39BA-0EA4-B84E-6831-FD6560B5252F}"/>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8B716FA-21F9-327D-555A-9E8E71787376}"/>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logo with a white background&#10;&#10;Description automatically generated">
            <a:extLst>
              <a:ext uri="{FF2B5EF4-FFF2-40B4-BE49-F238E27FC236}">
                <a16:creationId xmlns:a16="http://schemas.microsoft.com/office/drawing/2014/main" id="{EF0EDA65-81D9-2297-0379-85F03C6EBF0F}"/>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137821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6C28B-A937-8946-A8B8-E96C4D7F4A39}"/>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9AB3BC-CF18-5B4B-9EDE-A1DEE9E687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93802E-DCBB-6942-892B-5E006FD43DA1}"/>
              </a:ext>
            </a:extLst>
          </p:cNvPr>
          <p:cNvSpPr>
            <a:spLocks noGrp="1"/>
          </p:cNvSpPr>
          <p:nvPr>
            <p:ph type="dt" sz="half" idx="10"/>
          </p:nvPr>
        </p:nvSpPr>
        <p:spPr/>
        <p:txBody>
          <a:bodyPr/>
          <a:lstStyle/>
          <a:p>
            <a:fld id="{F18ABAAA-56F6-2745-AE94-1EE02FE78392}" type="datetimeFigureOut">
              <a:rPr lang="en-US" smtClean="0"/>
              <a:t>10/31/2023</a:t>
            </a:fld>
            <a:endParaRPr lang="en-US"/>
          </a:p>
        </p:txBody>
      </p:sp>
      <p:sp>
        <p:nvSpPr>
          <p:cNvPr id="5" name="Footer Placeholder 4">
            <a:extLst>
              <a:ext uri="{FF2B5EF4-FFF2-40B4-BE49-F238E27FC236}">
                <a16:creationId xmlns:a16="http://schemas.microsoft.com/office/drawing/2014/main" id="{DCEC76A4-9D88-F940-8D92-FD0FBF301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DAAEC3-9D1A-CF41-9E08-BEB07758324D}"/>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7" name="Rectangle 6">
            <a:extLst>
              <a:ext uri="{FF2B5EF4-FFF2-40B4-BE49-F238E27FC236}">
                <a16:creationId xmlns:a16="http://schemas.microsoft.com/office/drawing/2014/main" id="{9C0BC46F-7A11-547D-4F55-39D42E983B15}"/>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C94F467-6DC6-2745-67A8-8E1FA34CD654}"/>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een logo with a white background&#10;&#10;Description automatically generated">
            <a:extLst>
              <a:ext uri="{FF2B5EF4-FFF2-40B4-BE49-F238E27FC236}">
                <a16:creationId xmlns:a16="http://schemas.microsoft.com/office/drawing/2014/main" id="{53731F8E-426E-11B0-E574-2C6B2A051BB0}"/>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1701782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EF4EB-0030-4E4F-9E18-F12D2E22AD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1B396-855F-5544-9249-E53712C50958}"/>
              </a:ext>
            </a:extLst>
          </p:cNvPr>
          <p:cNvSpPr>
            <a:spLocks noGrp="1"/>
          </p:cNvSpPr>
          <p:nvPr>
            <p:ph type="dt" sz="half" idx="10"/>
          </p:nvPr>
        </p:nvSpPr>
        <p:spPr/>
        <p:txBody>
          <a:bodyPr/>
          <a:lstStyle/>
          <a:p>
            <a:fld id="{F18ABAAA-56F6-2745-AE94-1EE02FE78392}" type="datetimeFigureOut">
              <a:rPr lang="en-US" smtClean="0"/>
              <a:t>10/31/2023</a:t>
            </a:fld>
            <a:endParaRPr lang="en-US"/>
          </a:p>
        </p:txBody>
      </p:sp>
      <p:sp>
        <p:nvSpPr>
          <p:cNvPr id="5" name="Footer Placeholder 4">
            <a:extLst>
              <a:ext uri="{FF2B5EF4-FFF2-40B4-BE49-F238E27FC236}">
                <a16:creationId xmlns:a16="http://schemas.microsoft.com/office/drawing/2014/main" id="{0F82F17E-A703-FC4C-9DBC-37F173C9B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0F0E7-19E4-134F-9E84-35EA99DAAAB7}"/>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7" name="Rectangle 6">
            <a:extLst>
              <a:ext uri="{FF2B5EF4-FFF2-40B4-BE49-F238E27FC236}">
                <a16:creationId xmlns:a16="http://schemas.microsoft.com/office/drawing/2014/main" id="{EFA2073A-95C6-44E8-453E-FC420CBB4586}"/>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6B88C4A-97EB-8A30-C029-C28E920E51D0}"/>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een logo with a white background&#10;&#10;Description automatically generated">
            <a:extLst>
              <a:ext uri="{FF2B5EF4-FFF2-40B4-BE49-F238E27FC236}">
                <a16:creationId xmlns:a16="http://schemas.microsoft.com/office/drawing/2014/main" id="{4E85B968-8F88-2A40-5C7A-F36866AE25C6}"/>
              </a:ext>
            </a:extLst>
          </p:cNvPr>
          <p:cNvPicPr>
            <a:picLocks noChangeAspect="1"/>
          </p:cNvPicPr>
          <p:nvPr userDrawn="1"/>
        </p:nvPicPr>
        <p:blipFill>
          <a:blip r:embed="rId2"/>
          <a:stretch>
            <a:fillRect/>
          </a:stretch>
        </p:blipFill>
        <p:spPr>
          <a:xfrm>
            <a:off x="11691258" y="49786"/>
            <a:ext cx="457704" cy="457704"/>
          </a:xfrm>
          <a:prstGeom prst="rect">
            <a:avLst/>
          </a:prstGeom>
        </p:spPr>
      </p:pic>
      <p:sp>
        <p:nvSpPr>
          <p:cNvPr id="10" name="Title 1">
            <a:extLst>
              <a:ext uri="{FF2B5EF4-FFF2-40B4-BE49-F238E27FC236}">
                <a16:creationId xmlns:a16="http://schemas.microsoft.com/office/drawing/2014/main" id="{62C31F01-5DCA-EA4F-212E-BD3493D09B5A}"/>
              </a:ext>
            </a:extLst>
          </p:cNvPr>
          <p:cNvSpPr>
            <a:spLocks noGrp="1"/>
          </p:cNvSpPr>
          <p:nvPr>
            <p:ph type="title"/>
          </p:nvPr>
        </p:nvSpPr>
        <p:spPr>
          <a:xfrm>
            <a:off x="512884" y="49786"/>
            <a:ext cx="10515600" cy="457705"/>
          </a:xfrm>
          <a:prstGeom prst="rect">
            <a:avLst/>
          </a:prstGeom>
        </p:spPr>
        <p:txBody>
          <a:bodyPr>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467553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E3A18-9CC1-1341-AF96-7184EEE9E69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BC89520-6876-074C-9D1E-480E252E7D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D41A40-B683-6D40-ADC6-D403C9B2DF84}"/>
              </a:ext>
            </a:extLst>
          </p:cNvPr>
          <p:cNvSpPr>
            <a:spLocks noGrp="1"/>
          </p:cNvSpPr>
          <p:nvPr>
            <p:ph type="dt" sz="half" idx="10"/>
          </p:nvPr>
        </p:nvSpPr>
        <p:spPr/>
        <p:txBody>
          <a:bodyPr/>
          <a:lstStyle/>
          <a:p>
            <a:fld id="{F18ABAAA-56F6-2745-AE94-1EE02FE78392}" type="datetimeFigureOut">
              <a:rPr lang="en-US" smtClean="0"/>
              <a:t>10/31/2023</a:t>
            </a:fld>
            <a:endParaRPr lang="en-US"/>
          </a:p>
        </p:txBody>
      </p:sp>
      <p:sp>
        <p:nvSpPr>
          <p:cNvPr id="5" name="Footer Placeholder 4">
            <a:extLst>
              <a:ext uri="{FF2B5EF4-FFF2-40B4-BE49-F238E27FC236}">
                <a16:creationId xmlns:a16="http://schemas.microsoft.com/office/drawing/2014/main" id="{3F18FEEC-B9ED-7545-B62E-2405FF75F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D7674-65A6-9346-ACDD-85E2D4433B83}"/>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7" name="Rectangle 6">
            <a:extLst>
              <a:ext uri="{FF2B5EF4-FFF2-40B4-BE49-F238E27FC236}">
                <a16:creationId xmlns:a16="http://schemas.microsoft.com/office/drawing/2014/main" id="{C64A0049-F04C-5100-6CCA-08B8B598CAAD}"/>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611F54D-23B4-1045-0E15-45985511206F}"/>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een logo with a white background&#10;&#10;Description automatically generated">
            <a:extLst>
              <a:ext uri="{FF2B5EF4-FFF2-40B4-BE49-F238E27FC236}">
                <a16:creationId xmlns:a16="http://schemas.microsoft.com/office/drawing/2014/main" id="{8919042C-FC82-C52B-1794-247DCD38F92A}"/>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1249289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DCA3A2-9A5D-1D4E-BCC4-2CA4EEC2E3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77D900-B000-364D-BFD2-F6CD6080A5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152A66-19E1-D541-B7E0-104E938B0EC6}"/>
              </a:ext>
            </a:extLst>
          </p:cNvPr>
          <p:cNvSpPr>
            <a:spLocks noGrp="1"/>
          </p:cNvSpPr>
          <p:nvPr>
            <p:ph type="dt" sz="half" idx="10"/>
          </p:nvPr>
        </p:nvSpPr>
        <p:spPr/>
        <p:txBody>
          <a:bodyPr/>
          <a:lstStyle/>
          <a:p>
            <a:fld id="{F18ABAAA-56F6-2745-AE94-1EE02FE78392}" type="datetimeFigureOut">
              <a:rPr lang="en-US" smtClean="0"/>
              <a:t>10/31/2023</a:t>
            </a:fld>
            <a:endParaRPr lang="en-US"/>
          </a:p>
        </p:txBody>
      </p:sp>
      <p:sp>
        <p:nvSpPr>
          <p:cNvPr id="6" name="Footer Placeholder 5">
            <a:extLst>
              <a:ext uri="{FF2B5EF4-FFF2-40B4-BE49-F238E27FC236}">
                <a16:creationId xmlns:a16="http://schemas.microsoft.com/office/drawing/2014/main" id="{70AC81DD-4A04-1E4B-B64C-43B9657EC9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D67D9-2DCB-AB4D-B8A5-0CAF567FC76C}"/>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8" name="Rectangle 7">
            <a:extLst>
              <a:ext uri="{FF2B5EF4-FFF2-40B4-BE49-F238E27FC236}">
                <a16:creationId xmlns:a16="http://schemas.microsoft.com/office/drawing/2014/main" id="{86819614-DA80-A8EE-85F9-398C202B0DB4}"/>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19DD9B-37ED-45B1-4417-5ED69E98FEF5}"/>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green logo with a white background&#10;&#10;Description automatically generated">
            <a:extLst>
              <a:ext uri="{FF2B5EF4-FFF2-40B4-BE49-F238E27FC236}">
                <a16:creationId xmlns:a16="http://schemas.microsoft.com/office/drawing/2014/main" id="{7403531C-20FD-1A43-ED1A-3E9CCE0FF58A}"/>
              </a:ext>
            </a:extLst>
          </p:cNvPr>
          <p:cNvPicPr>
            <a:picLocks noChangeAspect="1"/>
          </p:cNvPicPr>
          <p:nvPr userDrawn="1"/>
        </p:nvPicPr>
        <p:blipFill>
          <a:blip r:embed="rId2"/>
          <a:stretch>
            <a:fillRect/>
          </a:stretch>
        </p:blipFill>
        <p:spPr>
          <a:xfrm>
            <a:off x="11691258" y="49786"/>
            <a:ext cx="457704" cy="457704"/>
          </a:xfrm>
          <a:prstGeom prst="rect">
            <a:avLst/>
          </a:prstGeom>
        </p:spPr>
      </p:pic>
      <p:sp>
        <p:nvSpPr>
          <p:cNvPr id="11" name="Title 1">
            <a:extLst>
              <a:ext uri="{FF2B5EF4-FFF2-40B4-BE49-F238E27FC236}">
                <a16:creationId xmlns:a16="http://schemas.microsoft.com/office/drawing/2014/main" id="{EA84179D-0772-7247-E0CB-CA53EE892361}"/>
              </a:ext>
            </a:extLst>
          </p:cNvPr>
          <p:cNvSpPr>
            <a:spLocks noGrp="1"/>
          </p:cNvSpPr>
          <p:nvPr>
            <p:ph type="title"/>
          </p:nvPr>
        </p:nvSpPr>
        <p:spPr>
          <a:xfrm>
            <a:off x="587829" y="49786"/>
            <a:ext cx="10515600" cy="492125"/>
          </a:xfrm>
          <a:prstGeom prst="rect">
            <a:avLst/>
          </a:prstGeom>
        </p:spPr>
        <p:txBody>
          <a:bodyPr>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716523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67FAB1-A4C9-F747-A0BA-DBA0C0C4BF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32C787-CD6F-1F4A-9B1D-ACB05AA614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47F7A3-F4D2-F04B-86DF-43E53ADD2A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B89BA5-1CD5-EB43-A6A4-9F79325D7A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049E35-AF34-354F-AAD8-67D4DAD8763E}"/>
              </a:ext>
            </a:extLst>
          </p:cNvPr>
          <p:cNvSpPr>
            <a:spLocks noGrp="1"/>
          </p:cNvSpPr>
          <p:nvPr>
            <p:ph type="dt" sz="half" idx="10"/>
          </p:nvPr>
        </p:nvSpPr>
        <p:spPr/>
        <p:txBody>
          <a:bodyPr/>
          <a:lstStyle/>
          <a:p>
            <a:fld id="{F18ABAAA-56F6-2745-AE94-1EE02FE78392}" type="datetimeFigureOut">
              <a:rPr lang="en-US" smtClean="0"/>
              <a:t>10/31/2023</a:t>
            </a:fld>
            <a:endParaRPr lang="en-US"/>
          </a:p>
        </p:txBody>
      </p:sp>
      <p:sp>
        <p:nvSpPr>
          <p:cNvPr id="8" name="Footer Placeholder 7">
            <a:extLst>
              <a:ext uri="{FF2B5EF4-FFF2-40B4-BE49-F238E27FC236}">
                <a16:creationId xmlns:a16="http://schemas.microsoft.com/office/drawing/2014/main" id="{17D7A093-D80D-DD4D-91AF-D56DBB7AD9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E78129-3724-4544-9DCF-17FAAC1B7077}"/>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10" name="Rectangle 9">
            <a:extLst>
              <a:ext uri="{FF2B5EF4-FFF2-40B4-BE49-F238E27FC236}">
                <a16:creationId xmlns:a16="http://schemas.microsoft.com/office/drawing/2014/main" id="{0EE056C0-3855-B55A-FF97-A52919A8DC6C}"/>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583C2B2-D462-6D43-D55E-4A70611FF5C3}"/>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green logo with a white background&#10;&#10;Description automatically generated">
            <a:extLst>
              <a:ext uri="{FF2B5EF4-FFF2-40B4-BE49-F238E27FC236}">
                <a16:creationId xmlns:a16="http://schemas.microsoft.com/office/drawing/2014/main" id="{41F8B734-B414-E1B5-BB47-87D58CF23D93}"/>
              </a:ext>
            </a:extLst>
          </p:cNvPr>
          <p:cNvPicPr>
            <a:picLocks noChangeAspect="1"/>
          </p:cNvPicPr>
          <p:nvPr userDrawn="1"/>
        </p:nvPicPr>
        <p:blipFill>
          <a:blip r:embed="rId2"/>
          <a:stretch>
            <a:fillRect/>
          </a:stretch>
        </p:blipFill>
        <p:spPr>
          <a:xfrm>
            <a:off x="11691258" y="49786"/>
            <a:ext cx="457704" cy="457704"/>
          </a:xfrm>
          <a:prstGeom prst="rect">
            <a:avLst/>
          </a:prstGeom>
        </p:spPr>
      </p:pic>
      <p:sp>
        <p:nvSpPr>
          <p:cNvPr id="13" name="Title 1">
            <a:extLst>
              <a:ext uri="{FF2B5EF4-FFF2-40B4-BE49-F238E27FC236}">
                <a16:creationId xmlns:a16="http://schemas.microsoft.com/office/drawing/2014/main" id="{A30AAE42-7009-C857-0FF6-CE051AC570A4}"/>
              </a:ext>
            </a:extLst>
          </p:cNvPr>
          <p:cNvSpPr>
            <a:spLocks noGrp="1"/>
          </p:cNvSpPr>
          <p:nvPr>
            <p:ph type="title"/>
          </p:nvPr>
        </p:nvSpPr>
        <p:spPr>
          <a:xfrm>
            <a:off x="545246" y="54426"/>
            <a:ext cx="10515600" cy="457705"/>
          </a:xfrm>
          <a:prstGeom prst="rect">
            <a:avLst/>
          </a:prstGeom>
        </p:spPr>
        <p:txBody>
          <a:bodyPr>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984989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A12623B-0F62-D64A-BF9C-BEC5EBC207D9}"/>
              </a:ext>
            </a:extLst>
          </p:cNvPr>
          <p:cNvSpPr>
            <a:spLocks noGrp="1"/>
          </p:cNvSpPr>
          <p:nvPr>
            <p:ph type="dt" sz="half" idx="10"/>
          </p:nvPr>
        </p:nvSpPr>
        <p:spPr/>
        <p:txBody>
          <a:bodyPr/>
          <a:lstStyle/>
          <a:p>
            <a:fld id="{F18ABAAA-56F6-2745-AE94-1EE02FE78392}" type="datetimeFigureOut">
              <a:rPr lang="en-US" smtClean="0"/>
              <a:t>10/31/2023</a:t>
            </a:fld>
            <a:endParaRPr lang="en-US"/>
          </a:p>
        </p:txBody>
      </p:sp>
      <p:sp>
        <p:nvSpPr>
          <p:cNvPr id="4" name="Footer Placeholder 3">
            <a:extLst>
              <a:ext uri="{FF2B5EF4-FFF2-40B4-BE49-F238E27FC236}">
                <a16:creationId xmlns:a16="http://schemas.microsoft.com/office/drawing/2014/main" id="{00AF4969-6D6D-D94E-8509-410729017D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0EC60E-29D6-F448-A9BD-AC7925F73A1B}"/>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6" name="Rectangle 5">
            <a:extLst>
              <a:ext uri="{FF2B5EF4-FFF2-40B4-BE49-F238E27FC236}">
                <a16:creationId xmlns:a16="http://schemas.microsoft.com/office/drawing/2014/main" id="{3D2F4504-D3B9-D4D5-F22C-9BEECBD9CBB0}"/>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A40F6FB-F539-9737-733D-A1792398C239}"/>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een logo with a white background&#10;&#10;Description automatically generated">
            <a:extLst>
              <a:ext uri="{FF2B5EF4-FFF2-40B4-BE49-F238E27FC236}">
                <a16:creationId xmlns:a16="http://schemas.microsoft.com/office/drawing/2014/main" id="{D925075F-8CDF-922E-3C6B-3D968701D6FA}"/>
              </a:ext>
            </a:extLst>
          </p:cNvPr>
          <p:cNvPicPr>
            <a:picLocks noChangeAspect="1"/>
          </p:cNvPicPr>
          <p:nvPr userDrawn="1"/>
        </p:nvPicPr>
        <p:blipFill>
          <a:blip r:embed="rId2"/>
          <a:stretch>
            <a:fillRect/>
          </a:stretch>
        </p:blipFill>
        <p:spPr>
          <a:xfrm>
            <a:off x="11691258" y="49786"/>
            <a:ext cx="457704" cy="457704"/>
          </a:xfrm>
          <a:prstGeom prst="rect">
            <a:avLst/>
          </a:prstGeom>
        </p:spPr>
      </p:pic>
      <p:sp>
        <p:nvSpPr>
          <p:cNvPr id="9" name="Title 1">
            <a:extLst>
              <a:ext uri="{FF2B5EF4-FFF2-40B4-BE49-F238E27FC236}">
                <a16:creationId xmlns:a16="http://schemas.microsoft.com/office/drawing/2014/main" id="{39C89B51-3ED8-EBBB-4482-6BDB9F0BD486}"/>
              </a:ext>
            </a:extLst>
          </p:cNvPr>
          <p:cNvSpPr>
            <a:spLocks noGrp="1"/>
          </p:cNvSpPr>
          <p:nvPr>
            <p:ph type="title"/>
          </p:nvPr>
        </p:nvSpPr>
        <p:spPr>
          <a:xfrm>
            <a:off x="385396" y="67823"/>
            <a:ext cx="10515600" cy="412994"/>
          </a:xfrm>
          <a:prstGeom prst="rect">
            <a:avLst/>
          </a:prstGeom>
        </p:spPr>
        <p:txBody>
          <a:bodyPr>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301169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63E131-141F-2F4C-94A8-B696A277DAAB}"/>
              </a:ext>
            </a:extLst>
          </p:cNvPr>
          <p:cNvSpPr>
            <a:spLocks noGrp="1"/>
          </p:cNvSpPr>
          <p:nvPr>
            <p:ph type="dt" sz="half" idx="10"/>
          </p:nvPr>
        </p:nvSpPr>
        <p:spPr/>
        <p:txBody>
          <a:bodyPr/>
          <a:lstStyle/>
          <a:p>
            <a:fld id="{F18ABAAA-56F6-2745-AE94-1EE02FE78392}" type="datetimeFigureOut">
              <a:rPr lang="en-US" smtClean="0"/>
              <a:t>10/31/2023</a:t>
            </a:fld>
            <a:endParaRPr lang="en-US"/>
          </a:p>
        </p:txBody>
      </p:sp>
      <p:sp>
        <p:nvSpPr>
          <p:cNvPr id="3" name="Footer Placeholder 2">
            <a:extLst>
              <a:ext uri="{FF2B5EF4-FFF2-40B4-BE49-F238E27FC236}">
                <a16:creationId xmlns:a16="http://schemas.microsoft.com/office/drawing/2014/main" id="{39F01CA5-D982-D047-B405-732BD81FE8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9B4559-0995-B147-8DE6-A506023D2436}"/>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5" name="Rectangle 4">
            <a:extLst>
              <a:ext uri="{FF2B5EF4-FFF2-40B4-BE49-F238E27FC236}">
                <a16:creationId xmlns:a16="http://schemas.microsoft.com/office/drawing/2014/main" id="{BE32CA1A-D029-3BE6-AF26-05C3227B2DD7}"/>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098607D-D384-3DB1-F368-B530B1698FEA}"/>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een logo with a white background&#10;&#10;Description automatically generated">
            <a:extLst>
              <a:ext uri="{FF2B5EF4-FFF2-40B4-BE49-F238E27FC236}">
                <a16:creationId xmlns:a16="http://schemas.microsoft.com/office/drawing/2014/main" id="{A6F691C6-E0C7-0452-B051-08391C26C5A7}"/>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29791231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10973-7C62-9041-8B54-8E64AA52C89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32A1D9-7602-5F46-ADC9-04629AF3E0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B69871-F446-514D-A4D0-A0492C3C6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E37C1A-E6EB-B349-A191-23573F89EFDF}"/>
              </a:ext>
            </a:extLst>
          </p:cNvPr>
          <p:cNvSpPr>
            <a:spLocks noGrp="1"/>
          </p:cNvSpPr>
          <p:nvPr>
            <p:ph type="dt" sz="half" idx="10"/>
          </p:nvPr>
        </p:nvSpPr>
        <p:spPr/>
        <p:txBody>
          <a:bodyPr/>
          <a:lstStyle/>
          <a:p>
            <a:fld id="{F18ABAAA-56F6-2745-AE94-1EE02FE78392}" type="datetimeFigureOut">
              <a:rPr lang="en-US" smtClean="0"/>
              <a:t>10/31/2023</a:t>
            </a:fld>
            <a:endParaRPr lang="en-US"/>
          </a:p>
        </p:txBody>
      </p:sp>
      <p:sp>
        <p:nvSpPr>
          <p:cNvPr id="6" name="Footer Placeholder 5">
            <a:extLst>
              <a:ext uri="{FF2B5EF4-FFF2-40B4-BE49-F238E27FC236}">
                <a16:creationId xmlns:a16="http://schemas.microsoft.com/office/drawing/2014/main" id="{DEE5AF63-95CF-AB44-A078-25763A8E2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28E78-495A-F640-8460-A92A9EAC0C23}"/>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8" name="Rectangle 7">
            <a:extLst>
              <a:ext uri="{FF2B5EF4-FFF2-40B4-BE49-F238E27FC236}">
                <a16:creationId xmlns:a16="http://schemas.microsoft.com/office/drawing/2014/main" id="{823F21AE-EC67-8EEA-E9AC-A49E3646822D}"/>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een logo with a white background&#10;&#10;Description automatically generated">
            <a:extLst>
              <a:ext uri="{FF2B5EF4-FFF2-40B4-BE49-F238E27FC236}">
                <a16:creationId xmlns:a16="http://schemas.microsoft.com/office/drawing/2014/main" id="{E8BA5640-5C53-E60D-5D14-57B2F54D540A}"/>
              </a:ext>
            </a:extLst>
          </p:cNvPr>
          <p:cNvPicPr>
            <a:picLocks noChangeAspect="1"/>
          </p:cNvPicPr>
          <p:nvPr userDrawn="1"/>
        </p:nvPicPr>
        <p:blipFill>
          <a:blip r:embed="rId2"/>
          <a:stretch>
            <a:fillRect/>
          </a:stretch>
        </p:blipFill>
        <p:spPr>
          <a:xfrm>
            <a:off x="11691258" y="49786"/>
            <a:ext cx="457704" cy="457704"/>
          </a:xfrm>
          <a:prstGeom prst="rect">
            <a:avLst/>
          </a:prstGeom>
        </p:spPr>
      </p:pic>
      <p:pic>
        <p:nvPicPr>
          <p:cNvPr id="10" name="Picture 9" descr="A green logo with a white background&#10;&#10;Description automatically generated">
            <a:extLst>
              <a:ext uri="{FF2B5EF4-FFF2-40B4-BE49-F238E27FC236}">
                <a16:creationId xmlns:a16="http://schemas.microsoft.com/office/drawing/2014/main" id="{0EB2E11D-1C83-F533-E89E-A7FD71A67E79}"/>
              </a:ext>
            </a:extLst>
          </p:cNvPr>
          <p:cNvPicPr>
            <a:picLocks noChangeAspect="1"/>
          </p:cNvPicPr>
          <p:nvPr userDrawn="1"/>
        </p:nvPicPr>
        <p:blipFill>
          <a:blip r:embed="rId2"/>
          <a:stretch>
            <a:fillRect/>
          </a:stretch>
        </p:blipFill>
        <p:spPr>
          <a:xfrm>
            <a:off x="11843658" y="202186"/>
            <a:ext cx="457704" cy="457704"/>
          </a:xfrm>
          <a:prstGeom prst="rect">
            <a:avLst/>
          </a:prstGeom>
        </p:spPr>
      </p:pic>
    </p:spTree>
    <p:extLst>
      <p:ext uri="{BB962C8B-B14F-4D97-AF65-F5344CB8AC3E}">
        <p14:creationId xmlns:p14="http://schemas.microsoft.com/office/powerpoint/2010/main" val="146779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3374-1714-A242-B3DB-DCDD0B59CB0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F959A6-24BD-AF43-A38F-D0405076E7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A155C31-DF90-8747-B196-67292A0E0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DFDEC8-AC94-4A43-B9A6-707A4F26AAB6}"/>
              </a:ext>
            </a:extLst>
          </p:cNvPr>
          <p:cNvSpPr>
            <a:spLocks noGrp="1"/>
          </p:cNvSpPr>
          <p:nvPr>
            <p:ph type="dt" sz="half" idx="10"/>
          </p:nvPr>
        </p:nvSpPr>
        <p:spPr/>
        <p:txBody>
          <a:bodyPr/>
          <a:lstStyle/>
          <a:p>
            <a:fld id="{F18ABAAA-56F6-2745-AE94-1EE02FE78392}" type="datetimeFigureOut">
              <a:rPr lang="en-US" smtClean="0"/>
              <a:t>10/31/2023</a:t>
            </a:fld>
            <a:endParaRPr lang="en-US"/>
          </a:p>
        </p:txBody>
      </p:sp>
      <p:sp>
        <p:nvSpPr>
          <p:cNvPr id="6" name="Footer Placeholder 5">
            <a:extLst>
              <a:ext uri="{FF2B5EF4-FFF2-40B4-BE49-F238E27FC236}">
                <a16:creationId xmlns:a16="http://schemas.microsoft.com/office/drawing/2014/main" id="{65D4BBFF-DB69-A44C-BA93-6F6668989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197DC4-8EE7-5D49-A5DE-1B19FF6ECCD4}"/>
              </a:ext>
            </a:extLst>
          </p:cNvPr>
          <p:cNvSpPr>
            <a:spLocks noGrp="1"/>
          </p:cNvSpPr>
          <p:nvPr>
            <p:ph type="sldNum" sz="quarter" idx="12"/>
          </p:nvPr>
        </p:nvSpPr>
        <p:spPr/>
        <p:txBody>
          <a:bodyPr/>
          <a:lstStyle/>
          <a:p>
            <a:fld id="{B3CB2281-298D-ED49-BD76-0C3B3524713C}" type="slidenum">
              <a:rPr lang="en-US" smtClean="0"/>
              <a:t>‹#›</a:t>
            </a:fld>
            <a:endParaRPr lang="en-US"/>
          </a:p>
        </p:txBody>
      </p:sp>
      <p:pic>
        <p:nvPicPr>
          <p:cNvPr id="8" name="Picture 7" descr="A green logo with a white background&#10;&#10;Description automatically generated">
            <a:extLst>
              <a:ext uri="{FF2B5EF4-FFF2-40B4-BE49-F238E27FC236}">
                <a16:creationId xmlns:a16="http://schemas.microsoft.com/office/drawing/2014/main" id="{A1BD80C9-88A7-C741-5489-98947A2E885A}"/>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3292542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a:xfrm>
            <a:off x="521677" y="-8286"/>
            <a:ext cx="10515600" cy="459993"/>
          </a:xfrm>
          <a:prstGeom prst="rect">
            <a:avLst/>
          </a:prstGeom>
        </p:spPr>
        <p:txBody>
          <a:bodyPr>
            <a:normAutofit/>
          </a:bodyPr>
          <a:lstStyle>
            <a:lvl1pPr>
              <a:defRPr sz="4400">
                <a:latin typeface="+mj-lt"/>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03D3A22-6D0B-1CBF-F112-C72FACAF8721}"/>
              </a:ext>
            </a:extLst>
          </p:cNvPr>
          <p:cNvSpPr/>
          <p:nvPr/>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EFC92F8-486F-9B5B-139B-90917F717495}"/>
              </a:ext>
            </a:extLst>
          </p:cNvPr>
          <p:cNvSpPr/>
          <p:nvPr/>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een logo with a white background&#10;&#10;Description automatically generated">
            <a:extLst>
              <a:ext uri="{FF2B5EF4-FFF2-40B4-BE49-F238E27FC236}">
                <a16:creationId xmlns:a16="http://schemas.microsoft.com/office/drawing/2014/main" id="{B4F1A4EF-6383-7AF1-0438-04BE6EFA33CA}"/>
              </a:ext>
            </a:extLst>
          </p:cNvPr>
          <p:cNvPicPr>
            <a:picLocks noChangeAspect="1"/>
          </p:cNvPicPr>
          <p:nvPr/>
        </p:nvPicPr>
        <p:blipFill>
          <a:blip r:embed="rId2"/>
          <a:stretch>
            <a:fillRect/>
          </a:stretch>
        </p:blipFill>
        <p:spPr>
          <a:xfrm>
            <a:off x="11691258" y="49786"/>
            <a:ext cx="457704" cy="457704"/>
          </a:xfrm>
          <a:prstGeom prst="rect">
            <a:avLst/>
          </a:prstGeom>
        </p:spPr>
      </p:pic>
      <p:sp>
        <p:nvSpPr>
          <p:cNvPr id="7" name="Slide Number Placeholder 5">
            <a:extLst>
              <a:ext uri="{FF2B5EF4-FFF2-40B4-BE49-F238E27FC236}">
                <a16:creationId xmlns:a16="http://schemas.microsoft.com/office/drawing/2014/main" id="{67554896-E2C5-805F-374C-4C885CEFD138}"/>
              </a:ext>
            </a:extLst>
          </p:cNvPr>
          <p:cNvSpPr>
            <a:spLocks noGrp="1"/>
          </p:cNvSpPr>
          <p:nvPr>
            <p:ph type="sldNum" sz="quarter" idx="4"/>
          </p:nvPr>
        </p:nvSpPr>
        <p:spPr>
          <a:xfrm>
            <a:off x="9448800" y="6540136"/>
            <a:ext cx="2743200" cy="317863"/>
          </a:xfrm>
          <a:prstGeom prst="rect">
            <a:avLst/>
          </a:prstGeom>
        </p:spPr>
        <p:txBody>
          <a:bodyPr vert="horz" lIns="91440" tIns="45720" rIns="91440" bIns="45720" rtlCol="0" anchor="ctr"/>
          <a:lstStyle>
            <a:lvl1pPr algn="r">
              <a:defRPr sz="1100">
                <a:solidFill>
                  <a:schemeClr val="bg1"/>
                </a:solidFill>
              </a:defRPr>
            </a:lvl1pPr>
          </a:lstStyle>
          <a:p>
            <a:r>
              <a:rPr lang="en-US"/>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8238626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A2641-EF8E-7C40-8100-AD8B6C42D3B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118B34-9C39-1047-9303-6694EC83B5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91113-D5AC-934B-96D3-7BC31020FDE4}"/>
              </a:ext>
            </a:extLst>
          </p:cNvPr>
          <p:cNvSpPr>
            <a:spLocks noGrp="1"/>
          </p:cNvSpPr>
          <p:nvPr>
            <p:ph type="dt" sz="half" idx="10"/>
          </p:nvPr>
        </p:nvSpPr>
        <p:spPr/>
        <p:txBody>
          <a:bodyPr/>
          <a:lstStyle/>
          <a:p>
            <a:fld id="{F18ABAAA-56F6-2745-AE94-1EE02FE78392}" type="datetimeFigureOut">
              <a:rPr lang="en-US" smtClean="0"/>
              <a:t>10/31/2023</a:t>
            </a:fld>
            <a:endParaRPr lang="en-US"/>
          </a:p>
        </p:txBody>
      </p:sp>
      <p:sp>
        <p:nvSpPr>
          <p:cNvPr id="5" name="Footer Placeholder 4">
            <a:extLst>
              <a:ext uri="{FF2B5EF4-FFF2-40B4-BE49-F238E27FC236}">
                <a16:creationId xmlns:a16="http://schemas.microsoft.com/office/drawing/2014/main" id="{0BB59E4E-92CC-2345-838F-5B92552B4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36054-3F34-4A45-9159-95896DF3D97F}"/>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7" name="Rectangle 6">
            <a:extLst>
              <a:ext uri="{FF2B5EF4-FFF2-40B4-BE49-F238E27FC236}">
                <a16:creationId xmlns:a16="http://schemas.microsoft.com/office/drawing/2014/main" id="{9D18BA1F-C77C-BD53-E6EB-815380C7549A}"/>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5010F4D-7FF4-AAA5-E0D9-04576AC9F96F}"/>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een logo with a white background&#10;&#10;Description automatically generated">
            <a:extLst>
              <a:ext uri="{FF2B5EF4-FFF2-40B4-BE49-F238E27FC236}">
                <a16:creationId xmlns:a16="http://schemas.microsoft.com/office/drawing/2014/main" id="{3F0AF3BF-5448-007B-826B-F871F9516761}"/>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253168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DCFEDA-4104-A94B-8E13-19FBF6A0DEE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5A2AC8-130C-2F4C-8925-8FC3934A1E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F5612-79E8-0745-B639-AF2BB505A269}"/>
              </a:ext>
            </a:extLst>
          </p:cNvPr>
          <p:cNvSpPr>
            <a:spLocks noGrp="1"/>
          </p:cNvSpPr>
          <p:nvPr>
            <p:ph type="dt" sz="half" idx="10"/>
          </p:nvPr>
        </p:nvSpPr>
        <p:spPr/>
        <p:txBody>
          <a:bodyPr/>
          <a:lstStyle/>
          <a:p>
            <a:fld id="{F18ABAAA-56F6-2745-AE94-1EE02FE78392}" type="datetimeFigureOut">
              <a:rPr lang="en-US" smtClean="0"/>
              <a:t>10/31/2023</a:t>
            </a:fld>
            <a:endParaRPr lang="en-US"/>
          </a:p>
        </p:txBody>
      </p:sp>
      <p:sp>
        <p:nvSpPr>
          <p:cNvPr id="5" name="Footer Placeholder 4">
            <a:extLst>
              <a:ext uri="{FF2B5EF4-FFF2-40B4-BE49-F238E27FC236}">
                <a16:creationId xmlns:a16="http://schemas.microsoft.com/office/drawing/2014/main" id="{8FF80366-4ED4-1A4A-8EA5-DC56122A3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9E45A-CB98-F844-AD9A-FEF0004A8BA1}"/>
              </a:ext>
            </a:extLst>
          </p:cNvPr>
          <p:cNvSpPr>
            <a:spLocks noGrp="1"/>
          </p:cNvSpPr>
          <p:nvPr>
            <p:ph type="sldNum" sz="quarter" idx="12"/>
          </p:nvPr>
        </p:nvSpPr>
        <p:spPr/>
        <p:txBody>
          <a:bodyPr/>
          <a:lstStyle/>
          <a:p>
            <a:fld id="{B3CB2281-298D-ED49-BD76-0C3B3524713C}" type="slidenum">
              <a:rPr lang="en-US" smtClean="0"/>
              <a:t>‹#›</a:t>
            </a:fld>
            <a:endParaRPr lang="en-US"/>
          </a:p>
        </p:txBody>
      </p:sp>
      <p:sp>
        <p:nvSpPr>
          <p:cNvPr id="8" name="Rectangle 7">
            <a:extLst>
              <a:ext uri="{FF2B5EF4-FFF2-40B4-BE49-F238E27FC236}">
                <a16:creationId xmlns:a16="http://schemas.microsoft.com/office/drawing/2014/main" id="{56DF4D35-F240-9E8E-D147-C5468AF0F134}"/>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EB1D2E-DE7E-28B1-C81E-439107F2B215}"/>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green logo with a white background&#10;&#10;Description automatically generated">
            <a:extLst>
              <a:ext uri="{FF2B5EF4-FFF2-40B4-BE49-F238E27FC236}">
                <a16:creationId xmlns:a16="http://schemas.microsoft.com/office/drawing/2014/main" id="{A2C1C623-AC8E-EB28-3FB9-2103BDBB3B04}"/>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217789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12B206A-64F7-BA63-02D7-0C7F960C53BD}"/>
              </a:ext>
            </a:extLst>
          </p:cNvPr>
          <p:cNvSpPr/>
          <p:nvPr/>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een logo with a white background&#10;&#10;Description automatically generated">
            <a:extLst>
              <a:ext uri="{FF2B5EF4-FFF2-40B4-BE49-F238E27FC236}">
                <a16:creationId xmlns:a16="http://schemas.microsoft.com/office/drawing/2014/main" id="{B75CE6B3-BD59-9DDA-6B2C-6295AB8AD7F7}"/>
              </a:ext>
            </a:extLst>
          </p:cNvPr>
          <p:cNvPicPr>
            <a:picLocks noChangeAspect="1"/>
          </p:cNvPicPr>
          <p:nvPr/>
        </p:nvPicPr>
        <p:blipFill>
          <a:blip r:embed="rId2"/>
          <a:stretch>
            <a:fillRect/>
          </a:stretch>
        </p:blipFill>
        <p:spPr>
          <a:xfrm>
            <a:off x="11691258" y="49786"/>
            <a:ext cx="457704" cy="457704"/>
          </a:xfrm>
          <a:prstGeom prst="rect">
            <a:avLst/>
          </a:prstGeom>
        </p:spPr>
      </p:pic>
      <p:sp>
        <p:nvSpPr>
          <p:cNvPr id="9" name="Rectangle 8">
            <a:extLst>
              <a:ext uri="{FF2B5EF4-FFF2-40B4-BE49-F238E27FC236}">
                <a16:creationId xmlns:a16="http://schemas.microsoft.com/office/drawing/2014/main" id="{01A6DF22-9D5E-5E83-8414-D9A6AAB31A02}"/>
              </a:ext>
            </a:extLst>
          </p:cNvPr>
          <p:cNvSpPr/>
          <p:nvPr/>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5">
            <a:extLst>
              <a:ext uri="{FF2B5EF4-FFF2-40B4-BE49-F238E27FC236}">
                <a16:creationId xmlns:a16="http://schemas.microsoft.com/office/drawing/2014/main" id="{736FE915-C5F0-EBBF-A56F-87E685457525}"/>
              </a:ext>
            </a:extLst>
          </p:cNvPr>
          <p:cNvSpPr>
            <a:spLocks noGrp="1"/>
          </p:cNvSpPr>
          <p:nvPr>
            <p:ph type="sldNum" sz="quarter" idx="4"/>
          </p:nvPr>
        </p:nvSpPr>
        <p:spPr>
          <a:xfrm>
            <a:off x="9448800" y="6540136"/>
            <a:ext cx="2743200" cy="317863"/>
          </a:xfrm>
          <a:prstGeom prst="rect">
            <a:avLst/>
          </a:prstGeom>
        </p:spPr>
        <p:txBody>
          <a:bodyPr vert="horz" lIns="91440" tIns="45720" rIns="91440" bIns="45720" rtlCol="0" anchor="ctr"/>
          <a:lstStyle>
            <a:lvl1pPr algn="r">
              <a:defRPr sz="1100">
                <a:solidFill>
                  <a:schemeClr val="bg1"/>
                </a:solidFill>
              </a:defRPr>
            </a:lvl1pPr>
          </a:lstStyle>
          <a:p>
            <a:r>
              <a:rPr lang="en-US"/>
              <a:t>Transport Layer: 3-</a:t>
            </a:r>
            <a:fld id="{C4204591-24BD-A542-B9D5-F8D8A88D2FEE}" type="slidenum">
              <a:rPr lang="en-US" smtClean="0"/>
              <a:pPr/>
              <a:t>‹#›</a:t>
            </a:fld>
            <a:endParaRPr lang="en-US" dirty="0"/>
          </a:p>
        </p:txBody>
      </p:sp>
      <p:sp>
        <p:nvSpPr>
          <p:cNvPr id="7" name="Title 1">
            <a:extLst>
              <a:ext uri="{FF2B5EF4-FFF2-40B4-BE49-F238E27FC236}">
                <a16:creationId xmlns:a16="http://schemas.microsoft.com/office/drawing/2014/main" id="{2E0F5C1A-D811-CC8C-7DEB-65557419CE89}"/>
              </a:ext>
            </a:extLst>
          </p:cNvPr>
          <p:cNvSpPr>
            <a:spLocks noGrp="1"/>
          </p:cNvSpPr>
          <p:nvPr>
            <p:ph type="title"/>
          </p:nvPr>
        </p:nvSpPr>
        <p:spPr>
          <a:xfrm>
            <a:off x="433755" y="0"/>
            <a:ext cx="10515600" cy="548640"/>
          </a:xfrm>
          <a:prstGeom prst="rect">
            <a:avLst/>
          </a:prstGeom>
        </p:spPr>
        <p:txBody>
          <a:bodyPr>
            <a:normAutofit/>
          </a:bodyPr>
          <a:lstStyle>
            <a:lvl1pPr>
              <a:defRPr sz="36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01527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E1CE49-1CA1-03AD-3C92-EBBF732D4CA6}"/>
              </a:ext>
            </a:extLst>
          </p:cNvPr>
          <p:cNvSpPr/>
          <p:nvPr/>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logo with a white background&#10;&#10;Description automatically generated">
            <a:extLst>
              <a:ext uri="{FF2B5EF4-FFF2-40B4-BE49-F238E27FC236}">
                <a16:creationId xmlns:a16="http://schemas.microsoft.com/office/drawing/2014/main" id="{12DCBA0F-AF20-FA27-55BD-D4B670BE5ECB}"/>
              </a:ext>
            </a:extLst>
          </p:cNvPr>
          <p:cNvPicPr>
            <a:picLocks noChangeAspect="1"/>
          </p:cNvPicPr>
          <p:nvPr/>
        </p:nvPicPr>
        <p:blipFill>
          <a:blip r:embed="rId2"/>
          <a:stretch>
            <a:fillRect/>
          </a:stretch>
        </p:blipFill>
        <p:spPr>
          <a:xfrm>
            <a:off x="11691258" y="49786"/>
            <a:ext cx="457704" cy="457704"/>
          </a:xfrm>
          <a:prstGeom prst="rect">
            <a:avLst/>
          </a:prstGeom>
        </p:spPr>
      </p:pic>
      <p:sp>
        <p:nvSpPr>
          <p:cNvPr id="7" name="Rectangle 6">
            <a:extLst>
              <a:ext uri="{FF2B5EF4-FFF2-40B4-BE49-F238E27FC236}">
                <a16:creationId xmlns:a16="http://schemas.microsoft.com/office/drawing/2014/main" id="{6126C0C2-F9BE-1BFE-342B-074D96CFE9C1}"/>
              </a:ext>
            </a:extLst>
          </p:cNvPr>
          <p:cNvSpPr/>
          <p:nvPr/>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4C21A892-FF22-DFFD-2BD5-992C072B0423}"/>
              </a:ext>
            </a:extLst>
          </p:cNvPr>
          <p:cNvSpPr>
            <a:spLocks noGrp="1"/>
          </p:cNvSpPr>
          <p:nvPr>
            <p:ph type="sldNum" sz="quarter" idx="4"/>
          </p:nvPr>
        </p:nvSpPr>
        <p:spPr>
          <a:xfrm>
            <a:off x="9448800" y="6540136"/>
            <a:ext cx="2743200" cy="317863"/>
          </a:xfrm>
          <a:prstGeom prst="rect">
            <a:avLst/>
          </a:prstGeom>
        </p:spPr>
        <p:txBody>
          <a:bodyPr vert="horz" lIns="91440" tIns="45720" rIns="91440" bIns="45720" rtlCol="0" anchor="ctr"/>
          <a:lstStyle>
            <a:lvl1pPr algn="r">
              <a:defRPr sz="1100">
                <a:solidFill>
                  <a:schemeClr val="bg1"/>
                </a:solidFill>
              </a:defRPr>
            </a:lvl1pPr>
          </a:lstStyle>
          <a:p>
            <a:r>
              <a:rPr lang="en-US"/>
              <a:t>Transport Layer: 3-</a:t>
            </a:r>
            <a:fld id="{C4204591-24BD-A542-B9D5-F8D8A88D2FEE}" type="slidenum">
              <a:rPr lang="en-US" smtClean="0"/>
              <a:pPr/>
              <a:t>‹#›</a:t>
            </a:fld>
            <a:endParaRPr lang="en-US" dirty="0"/>
          </a:p>
        </p:txBody>
      </p:sp>
      <p:sp>
        <p:nvSpPr>
          <p:cNvPr id="3" name="Title 1">
            <a:extLst>
              <a:ext uri="{FF2B5EF4-FFF2-40B4-BE49-F238E27FC236}">
                <a16:creationId xmlns:a16="http://schemas.microsoft.com/office/drawing/2014/main" id="{99479F22-C0D1-8C6A-17A0-BEFBD14A4D8D}"/>
              </a:ext>
            </a:extLst>
          </p:cNvPr>
          <p:cNvSpPr>
            <a:spLocks noGrp="1"/>
          </p:cNvSpPr>
          <p:nvPr>
            <p:ph type="title"/>
          </p:nvPr>
        </p:nvSpPr>
        <p:spPr>
          <a:xfrm>
            <a:off x="482112" y="101079"/>
            <a:ext cx="10515600" cy="418617"/>
          </a:xfrm>
          <a:prstGeom prst="rect">
            <a:avLst/>
          </a:prstGeom>
        </p:spPr>
        <p:txBody>
          <a:bodyPr>
            <a:normAutofit/>
          </a:bodyPr>
          <a:lstStyle>
            <a:lvl1pPr>
              <a:defRPr sz="36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595623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Introduction: 1-</a:t>
            </a:r>
            <a:fld id="{C4204591-24BD-A542-B9D5-F8D8A88D2FEE}" type="slidenum">
              <a:rPr lang="en-US" smtClean="0"/>
              <a:pPr/>
              <a:t>‹#›</a:t>
            </a:fld>
            <a:endParaRPr lang="en-US" dirty="0"/>
          </a:p>
        </p:txBody>
      </p:sp>
      <p:sp>
        <p:nvSpPr>
          <p:cNvPr id="2" name="Rectangle 1">
            <a:extLst>
              <a:ext uri="{FF2B5EF4-FFF2-40B4-BE49-F238E27FC236}">
                <a16:creationId xmlns:a16="http://schemas.microsoft.com/office/drawing/2014/main" id="{BAAEFC13-73D6-37D0-E6B8-1E3BDB49F66E}"/>
              </a:ext>
            </a:extLst>
          </p:cNvPr>
          <p:cNvSpPr/>
          <p:nvPr/>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77FE56A-022F-D639-5BAD-0780EBBF4077}"/>
              </a:ext>
            </a:extLst>
          </p:cNvPr>
          <p:cNvSpPr/>
          <p:nvPr/>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7">
            <a:extLst>
              <a:ext uri="{FF2B5EF4-FFF2-40B4-BE49-F238E27FC236}">
                <a16:creationId xmlns:a16="http://schemas.microsoft.com/office/drawing/2014/main" id="{70C4A551-B39D-C280-6067-1D174D1EDD2D}"/>
              </a:ext>
            </a:extLst>
          </p:cNvPr>
          <p:cNvSpPr>
            <a:spLocks noGrp="1"/>
          </p:cNvSpPr>
          <p:nvPr>
            <p:ph type="title"/>
          </p:nvPr>
        </p:nvSpPr>
        <p:spPr>
          <a:xfrm>
            <a:off x="512885" y="24893"/>
            <a:ext cx="10515600" cy="548640"/>
          </a:xfrm>
          <a:prstGeom prst="rect">
            <a:avLst/>
          </a:prstGeom>
        </p:spPr>
        <p:txBody>
          <a:bodyPr>
            <a:normAutofit/>
          </a:bodyPr>
          <a:lstStyle>
            <a:lvl1pPr>
              <a:defRPr sz="3600">
                <a:solidFill>
                  <a:schemeClr val="bg1"/>
                </a:solidFill>
              </a:defRPr>
            </a:lvl1pPr>
          </a:lstStyle>
          <a:p>
            <a:r>
              <a:rPr lang="en-US"/>
              <a:t>Click to edit Master title style</a:t>
            </a:r>
            <a:endParaRPr lang="en-US" dirty="0"/>
          </a:p>
        </p:txBody>
      </p:sp>
      <p:pic>
        <p:nvPicPr>
          <p:cNvPr id="6" name="Picture 5" descr="A green logo with a white background&#10;&#10;Description automatically generated">
            <a:extLst>
              <a:ext uri="{FF2B5EF4-FFF2-40B4-BE49-F238E27FC236}">
                <a16:creationId xmlns:a16="http://schemas.microsoft.com/office/drawing/2014/main" id="{DF5FF8E4-8E9B-BC8C-32A1-C450036BCB54}"/>
              </a:ext>
            </a:extLst>
          </p:cNvPr>
          <p:cNvPicPr>
            <a:picLocks noChangeAspect="1"/>
          </p:cNvPicPr>
          <p:nvPr/>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358846345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
        <p:nvSpPr>
          <p:cNvPr id="4" name="Rectangle 3">
            <a:extLst>
              <a:ext uri="{FF2B5EF4-FFF2-40B4-BE49-F238E27FC236}">
                <a16:creationId xmlns:a16="http://schemas.microsoft.com/office/drawing/2014/main" id="{CBE9AABB-511D-B3CB-229B-9FCF0F9129D4}"/>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191291F-3896-0802-4804-57F2DD286229}"/>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een logo with a white background&#10;&#10;Description automatically generated">
            <a:extLst>
              <a:ext uri="{FF2B5EF4-FFF2-40B4-BE49-F238E27FC236}">
                <a16:creationId xmlns:a16="http://schemas.microsoft.com/office/drawing/2014/main" id="{84048AA4-3E57-814E-5BA3-EFDEDC1E87CA}"/>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1686024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a:xfrm>
            <a:off x="838200" y="451821"/>
            <a:ext cx="10515600" cy="548640"/>
          </a:xfrm>
          <a:prstGeom prst="rect">
            <a:avLst/>
          </a:prstGeom>
        </p:spPr>
        <p:txBody>
          <a:bodyPr>
            <a:normAutofit/>
          </a:bodyPr>
          <a:lstStyle>
            <a:lvl1pPr>
              <a:defRPr sz="4400">
                <a:latin typeface="+mj-lt"/>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
        <p:nvSpPr>
          <p:cNvPr id="2" name="Rectangle 1">
            <a:extLst>
              <a:ext uri="{FF2B5EF4-FFF2-40B4-BE49-F238E27FC236}">
                <a16:creationId xmlns:a16="http://schemas.microsoft.com/office/drawing/2014/main" id="{8FE88695-69A8-FFA2-CBBF-82572B5BF7BE}"/>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9AFD6DD-4CB9-3E4E-2746-322F6D31BC6C}"/>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logo with a white background&#10;&#10;Description automatically generated">
            <a:extLst>
              <a:ext uri="{FF2B5EF4-FFF2-40B4-BE49-F238E27FC236}">
                <a16:creationId xmlns:a16="http://schemas.microsoft.com/office/drawing/2014/main" id="{5E0CE613-7AF4-E26C-3922-374837BC86DB}"/>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1354293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a:xfrm>
            <a:off x="838200" y="451821"/>
            <a:ext cx="10515600" cy="548640"/>
          </a:xfrm>
          <a:prstGeom prst="rect">
            <a:avLst/>
          </a:prstGeom>
        </p:spPr>
        <p:txBody>
          <a:bodyPr>
            <a:normAutofit/>
          </a:bodyPr>
          <a:lstStyle>
            <a:lvl1pPr>
              <a:defRPr sz="4400">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
        <p:nvSpPr>
          <p:cNvPr id="5" name="Rectangle 4">
            <a:extLst>
              <a:ext uri="{FF2B5EF4-FFF2-40B4-BE49-F238E27FC236}">
                <a16:creationId xmlns:a16="http://schemas.microsoft.com/office/drawing/2014/main" id="{E6404A2C-62FB-1F24-1183-7A7E419A52CC}"/>
              </a:ext>
            </a:extLst>
          </p:cNvPr>
          <p:cNvSpPr/>
          <p:nvPr userDrawn="1"/>
        </p:nvSpPr>
        <p:spPr>
          <a:xfrm>
            <a:off x="0" y="0"/>
            <a:ext cx="12192000" cy="548640"/>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7E8C831-0FAE-0676-F06C-66BAC19639DB}"/>
              </a:ext>
            </a:extLst>
          </p:cNvPr>
          <p:cNvSpPr/>
          <p:nvPr userDrawn="1"/>
        </p:nvSpPr>
        <p:spPr>
          <a:xfrm>
            <a:off x="0" y="6540137"/>
            <a:ext cx="12192000" cy="317863"/>
          </a:xfrm>
          <a:prstGeom prst="rect">
            <a:avLst/>
          </a:prstGeom>
          <a:solidFill>
            <a:srgbClr val="0439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een logo with a white background&#10;&#10;Description automatically generated">
            <a:extLst>
              <a:ext uri="{FF2B5EF4-FFF2-40B4-BE49-F238E27FC236}">
                <a16:creationId xmlns:a16="http://schemas.microsoft.com/office/drawing/2014/main" id="{882817D9-FF38-13B9-BBFB-CB66910691E4}"/>
              </a:ext>
            </a:extLst>
          </p:cNvPr>
          <p:cNvPicPr>
            <a:picLocks noChangeAspect="1"/>
          </p:cNvPicPr>
          <p:nvPr userDrawn="1"/>
        </p:nvPicPr>
        <p:blipFill>
          <a:blip r:embed="rId2"/>
          <a:stretch>
            <a:fillRect/>
          </a:stretch>
        </p:blipFill>
        <p:spPr>
          <a:xfrm>
            <a:off x="11691258" y="49786"/>
            <a:ext cx="457704" cy="457704"/>
          </a:xfrm>
          <a:prstGeom prst="rect">
            <a:avLst/>
          </a:prstGeom>
        </p:spPr>
      </p:pic>
    </p:spTree>
    <p:extLst>
      <p:ext uri="{BB962C8B-B14F-4D97-AF65-F5344CB8AC3E}">
        <p14:creationId xmlns:p14="http://schemas.microsoft.com/office/powerpoint/2010/main" val="278139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solidFill>
              </a:defRPr>
            </a:lvl1pPr>
          </a:lstStyle>
          <a:p>
            <a:r>
              <a:rPr lang="en-US"/>
              <a:t>Introduction: 1-</a:t>
            </a:r>
            <a:fld id="{C4204591-24BD-A542-B9D5-F8D8A88D2FEE}" type="slidenum">
              <a:rPr lang="en-US" smtClean="0"/>
              <a:pPr/>
              <a:t>‹#›</a:t>
            </a:fld>
            <a:endParaRPr lang="en-US" dirty="0"/>
          </a:p>
        </p:txBody>
      </p:sp>
      <p:sp>
        <p:nvSpPr>
          <p:cNvPr id="7" name="Title Placeholder 1">
            <a:extLst>
              <a:ext uri="{FF2B5EF4-FFF2-40B4-BE49-F238E27FC236}">
                <a16:creationId xmlns:a16="http://schemas.microsoft.com/office/drawing/2014/main" id="{C5381A7E-1513-87C5-116A-320CF711BEF4}"/>
              </a:ext>
            </a:extLst>
          </p:cNvPr>
          <p:cNvSpPr>
            <a:spLocks noGrp="1"/>
          </p:cNvSpPr>
          <p:nvPr>
            <p:ph type="title"/>
          </p:nvPr>
        </p:nvSpPr>
        <p:spPr>
          <a:xfrm>
            <a:off x="521677" y="65570"/>
            <a:ext cx="10515600" cy="459993"/>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8" name="Picture 7" descr="A green logo with a white background&#10;&#10;Description automatically generated">
            <a:extLst>
              <a:ext uri="{FF2B5EF4-FFF2-40B4-BE49-F238E27FC236}">
                <a16:creationId xmlns:a16="http://schemas.microsoft.com/office/drawing/2014/main" id="{233FEAC5-0B26-6B34-DAB3-66817AA4BDB7}"/>
              </a:ext>
            </a:extLst>
          </p:cNvPr>
          <p:cNvPicPr>
            <a:picLocks noChangeAspect="1"/>
          </p:cNvPicPr>
          <p:nvPr/>
        </p:nvPicPr>
        <p:blipFill>
          <a:blip r:embed="rId8"/>
          <a:stretch>
            <a:fillRect/>
          </a:stretch>
        </p:blipFill>
        <p:spPr>
          <a:xfrm>
            <a:off x="11691258" y="49786"/>
            <a:ext cx="457704" cy="457704"/>
          </a:xfrm>
          <a:prstGeom prst="rect">
            <a:avLst/>
          </a:prstGeom>
        </p:spPr>
      </p:pic>
    </p:spTree>
    <p:extLst>
      <p:ext uri="{BB962C8B-B14F-4D97-AF65-F5344CB8AC3E}">
        <p14:creationId xmlns:p14="http://schemas.microsoft.com/office/powerpoint/2010/main" val="4273659434"/>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50" r:id="rId6"/>
  </p:sldLayoutIdLst>
  <p:hf hdr="0" ftr="0" dt="0"/>
  <p:txStyles>
    <p:titleStyle>
      <a:lvl1pPr algn="l" defTabSz="914400" rtl="0" eaLnBrk="1" latinLnBrk="0" hangingPunct="1">
        <a:lnSpc>
          <a:spcPct val="90000"/>
        </a:lnSpc>
        <a:spcBef>
          <a:spcPct val="0"/>
        </a:spcBef>
        <a:buNone/>
        <a:defRPr sz="3600" b="1" kern="1200">
          <a:solidFill>
            <a:schemeClr val="bg1"/>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
        <p:nvSpPr>
          <p:cNvPr id="7" name="Title Placeholder 1">
            <a:extLst>
              <a:ext uri="{FF2B5EF4-FFF2-40B4-BE49-F238E27FC236}">
                <a16:creationId xmlns:a16="http://schemas.microsoft.com/office/drawing/2014/main" id="{5E745866-8B47-CEFF-3425-BEF65C5D9872}"/>
              </a:ext>
            </a:extLst>
          </p:cNvPr>
          <p:cNvSpPr>
            <a:spLocks noGrp="1"/>
          </p:cNvSpPr>
          <p:nvPr>
            <p:ph type="title"/>
          </p:nvPr>
        </p:nvSpPr>
        <p:spPr>
          <a:xfrm>
            <a:off x="495300" y="49786"/>
            <a:ext cx="10515600" cy="548640"/>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8" name="Picture 7" descr="A green logo with a white background&#10;&#10;Description automatically generated">
            <a:extLst>
              <a:ext uri="{FF2B5EF4-FFF2-40B4-BE49-F238E27FC236}">
                <a16:creationId xmlns:a16="http://schemas.microsoft.com/office/drawing/2014/main" id="{C839BACD-4D71-7AA6-E3C5-A29C955CF12D}"/>
              </a:ext>
            </a:extLst>
          </p:cNvPr>
          <p:cNvPicPr>
            <a:picLocks noChangeAspect="1"/>
          </p:cNvPicPr>
          <p:nvPr/>
        </p:nvPicPr>
        <p:blipFill>
          <a:blip r:embed="rId6"/>
          <a:stretch>
            <a:fillRect/>
          </a:stretch>
        </p:blipFill>
        <p:spPr>
          <a:xfrm>
            <a:off x="11691258" y="49786"/>
            <a:ext cx="457704" cy="457704"/>
          </a:xfrm>
          <a:prstGeom prst="rect">
            <a:avLst/>
          </a:prstGeom>
        </p:spPr>
      </p:pic>
    </p:spTree>
    <p:extLst>
      <p:ext uri="{BB962C8B-B14F-4D97-AF65-F5344CB8AC3E}">
        <p14:creationId xmlns:p14="http://schemas.microsoft.com/office/powerpoint/2010/main" val="235703107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hf hdr="0" ftr="0" dt="0"/>
  <p:txStyles>
    <p:titleStyle>
      <a:lvl1pPr algn="l" defTabSz="914400" rtl="0" eaLnBrk="1" latinLnBrk="0" hangingPunct="1">
        <a:lnSpc>
          <a:spcPct val="90000"/>
        </a:lnSpc>
        <a:spcBef>
          <a:spcPct val="0"/>
        </a:spcBef>
        <a:buNone/>
        <a:defRPr sz="3600" b="1" kern="1200">
          <a:solidFill>
            <a:schemeClr val="bg1"/>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DBBBAD-1D0F-1242-B4FE-CCE298C919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FD964-692F-454A-9E0F-C006144D41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ABAAA-56F6-2745-AE94-1EE02FE78392}" type="datetimeFigureOut">
              <a:rPr lang="en-US" smtClean="0"/>
              <a:t>10/31/2023</a:t>
            </a:fld>
            <a:endParaRPr lang="en-US"/>
          </a:p>
        </p:txBody>
      </p:sp>
      <p:sp>
        <p:nvSpPr>
          <p:cNvPr id="5" name="Footer Placeholder 4">
            <a:extLst>
              <a:ext uri="{FF2B5EF4-FFF2-40B4-BE49-F238E27FC236}">
                <a16:creationId xmlns:a16="http://schemas.microsoft.com/office/drawing/2014/main" id="{36E98797-5417-4944-A83D-4D5FE16130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CE7634-0EA9-654E-96D2-65A8FB16F0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B2281-298D-ED49-BD76-0C3B3524713C}" type="slidenum">
              <a:rPr lang="en-US" smtClean="0"/>
              <a:t>‹#›</a:t>
            </a:fld>
            <a:endParaRPr lang="en-US"/>
          </a:p>
        </p:txBody>
      </p:sp>
      <p:pic>
        <p:nvPicPr>
          <p:cNvPr id="9" name="Picture 8" descr="A green logo with a white background&#10;&#10;Description automatically generated">
            <a:extLst>
              <a:ext uri="{FF2B5EF4-FFF2-40B4-BE49-F238E27FC236}">
                <a16:creationId xmlns:a16="http://schemas.microsoft.com/office/drawing/2014/main" id="{E68AF0AE-F709-759B-2802-A6E449405EB0}"/>
              </a:ext>
            </a:extLst>
          </p:cNvPr>
          <p:cNvPicPr>
            <a:picLocks noChangeAspect="1"/>
          </p:cNvPicPr>
          <p:nvPr/>
        </p:nvPicPr>
        <p:blipFill>
          <a:blip r:embed="rId13"/>
          <a:stretch>
            <a:fillRect/>
          </a:stretch>
        </p:blipFill>
        <p:spPr>
          <a:xfrm>
            <a:off x="11691258" y="49786"/>
            <a:ext cx="457704" cy="457704"/>
          </a:xfrm>
          <a:prstGeom prst="rect">
            <a:avLst/>
          </a:prstGeom>
        </p:spPr>
      </p:pic>
      <p:sp>
        <p:nvSpPr>
          <p:cNvPr id="10" name="Title Placeholder 1">
            <a:extLst>
              <a:ext uri="{FF2B5EF4-FFF2-40B4-BE49-F238E27FC236}">
                <a16:creationId xmlns:a16="http://schemas.microsoft.com/office/drawing/2014/main" id="{B778EE0A-8348-6363-039B-B1B8CF18209E}"/>
              </a:ext>
            </a:extLst>
          </p:cNvPr>
          <p:cNvSpPr>
            <a:spLocks noGrp="1"/>
          </p:cNvSpPr>
          <p:nvPr>
            <p:ph type="title"/>
          </p:nvPr>
        </p:nvSpPr>
        <p:spPr>
          <a:xfrm>
            <a:off x="587829" y="63219"/>
            <a:ext cx="10515600" cy="42618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73106618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DBFA21-1E0D-BF2E-64FF-83DD23E69FE6}"/>
              </a:ext>
            </a:extLst>
          </p:cNvPr>
          <p:cNvSpPr>
            <a:spLocks noGrp="1"/>
          </p:cNvSpPr>
          <p:nvPr>
            <p:ph type="sldNum" sz="quarter" idx="4"/>
          </p:nvPr>
        </p:nvSpPr>
        <p:spPr/>
        <p:txBody>
          <a:bodyPr/>
          <a:lstStyle/>
          <a:p>
            <a:r>
              <a:rPr lang="en-US"/>
              <a:t>Transport Layer: 3-</a:t>
            </a:r>
            <a:fld id="{C4204591-24BD-A542-B9D5-F8D8A88D2FEE}" type="slidenum">
              <a:rPr lang="en-US" smtClean="0"/>
              <a:pPr/>
              <a:t>1</a:t>
            </a:fld>
            <a:endParaRPr lang="en-US" dirty="0"/>
          </a:p>
        </p:txBody>
      </p:sp>
      <p:sp>
        <p:nvSpPr>
          <p:cNvPr id="3" name="Title 2">
            <a:extLst>
              <a:ext uri="{FF2B5EF4-FFF2-40B4-BE49-F238E27FC236}">
                <a16:creationId xmlns:a16="http://schemas.microsoft.com/office/drawing/2014/main" id="{9631042F-7940-C9A7-108F-C140790EB0AE}"/>
              </a:ext>
            </a:extLst>
          </p:cNvPr>
          <p:cNvSpPr>
            <a:spLocks noGrp="1"/>
          </p:cNvSpPr>
          <p:nvPr>
            <p:ph type="title"/>
          </p:nvPr>
        </p:nvSpPr>
        <p:spPr/>
        <p:txBody>
          <a:bodyPr>
            <a:normAutofit fontScale="90000"/>
          </a:bodyPr>
          <a:lstStyle/>
          <a:p>
            <a:endParaRPr lang="en-US"/>
          </a:p>
        </p:txBody>
      </p:sp>
      <p:pic>
        <p:nvPicPr>
          <p:cNvPr id="7" name="Picture 6" descr="A green and yellow wavy background&#10;&#10;Description automatically generated">
            <a:extLst>
              <a:ext uri="{FF2B5EF4-FFF2-40B4-BE49-F238E27FC236}">
                <a16:creationId xmlns:a16="http://schemas.microsoft.com/office/drawing/2014/main" id="{77363067-0FD9-29BF-83F6-F6081EF10005}"/>
              </a:ext>
            </a:extLst>
          </p:cNvPr>
          <p:cNvPicPr>
            <a:picLocks noChangeAspect="1"/>
          </p:cNvPicPr>
          <p:nvPr/>
        </p:nvPicPr>
        <p:blipFill>
          <a:blip r:embed="rId3"/>
          <a:stretch>
            <a:fillRect/>
          </a:stretch>
        </p:blipFill>
        <p:spPr>
          <a:xfrm>
            <a:off x="0" y="0"/>
            <a:ext cx="12191998" cy="6857999"/>
          </a:xfrm>
          <a:prstGeom prst="rect">
            <a:avLst/>
          </a:prstGeom>
        </p:spPr>
      </p:pic>
      <p:sp>
        <p:nvSpPr>
          <p:cNvPr id="8" name="TextBox 7">
            <a:extLst>
              <a:ext uri="{FF2B5EF4-FFF2-40B4-BE49-F238E27FC236}">
                <a16:creationId xmlns:a16="http://schemas.microsoft.com/office/drawing/2014/main" id="{C93FB385-55A6-E3E9-EBCD-2E9344E0AC45}"/>
              </a:ext>
            </a:extLst>
          </p:cNvPr>
          <p:cNvSpPr txBox="1"/>
          <p:nvPr/>
        </p:nvSpPr>
        <p:spPr>
          <a:xfrm>
            <a:off x="2695904" y="1466846"/>
            <a:ext cx="8544909" cy="1323439"/>
          </a:xfrm>
          <a:prstGeom prst="rect">
            <a:avLst/>
          </a:prstGeom>
          <a:noFill/>
        </p:spPr>
        <p:txBody>
          <a:bodyPr wrap="square" rtlCol="0">
            <a:spAutoFit/>
          </a:bodyPr>
          <a:lstStyle/>
          <a:p>
            <a:r>
              <a:rPr lang="en-US" sz="4000" b="1" i="0" dirty="0">
                <a:solidFill>
                  <a:schemeClr val="accent4">
                    <a:lumMod val="60000"/>
                    <a:lumOff val="40000"/>
                  </a:schemeClr>
                </a:solidFill>
                <a:effectLst/>
                <a:latin typeface="Franklin Gothic Medium (Headings)"/>
              </a:rPr>
              <a:t>CSC/CPE 138 - Computer Network Fundamentals</a:t>
            </a:r>
          </a:p>
        </p:txBody>
      </p:sp>
      <p:sp>
        <p:nvSpPr>
          <p:cNvPr id="9" name="TextBox 8">
            <a:extLst>
              <a:ext uri="{FF2B5EF4-FFF2-40B4-BE49-F238E27FC236}">
                <a16:creationId xmlns:a16="http://schemas.microsoft.com/office/drawing/2014/main" id="{0816CEE1-624F-45AE-9A02-751AE26CD0B7}"/>
              </a:ext>
            </a:extLst>
          </p:cNvPr>
          <p:cNvSpPr txBox="1"/>
          <p:nvPr/>
        </p:nvSpPr>
        <p:spPr>
          <a:xfrm>
            <a:off x="2756496" y="3801603"/>
            <a:ext cx="8544910" cy="584775"/>
          </a:xfrm>
          <a:prstGeom prst="rect">
            <a:avLst/>
          </a:prstGeom>
          <a:noFill/>
        </p:spPr>
        <p:txBody>
          <a:bodyPr wrap="square" rtlCol="0">
            <a:spAutoFit/>
          </a:bodyPr>
          <a:lstStyle/>
          <a:p>
            <a:r>
              <a:rPr lang="en-US" sz="1600" dirty="0">
                <a:solidFill>
                  <a:schemeClr val="bg1"/>
                </a:solidFill>
              </a:rPr>
              <a:t>The presentation was adapted from the textbook: </a:t>
            </a:r>
            <a:r>
              <a:rPr lang="en-US" altLang="en-US" sz="1600" i="1" dirty="0">
                <a:solidFill>
                  <a:schemeClr val="bg1"/>
                </a:solidFill>
              </a:rPr>
              <a:t>Computer Networking: A Top-Down Approach  </a:t>
            </a:r>
            <a:r>
              <a:rPr lang="en-US" altLang="en-US" sz="1600" dirty="0">
                <a:solidFill>
                  <a:schemeClr val="bg1"/>
                </a:solidFill>
              </a:rPr>
              <a:t>8</a:t>
            </a:r>
            <a:r>
              <a:rPr lang="en-US" altLang="en-US" sz="1600" baseline="30000" dirty="0">
                <a:solidFill>
                  <a:schemeClr val="bg1"/>
                </a:solidFill>
              </a:rPr>
              <a:t>th</a:t>
            </a:r>
            <a:r>
              <a:rPr lang="en-US" altLang="en-US" sz="1600" dirty="0">
                <a:solidFill>
                  <a:schemeClr val="bg1"/>
                </a:solidFill>
              </a:rPr>
              <a:t> edition Jim Kurose, Keith Ross, Pearson, 2020</a:t>
            </a:r>
          </a:p>
        </p:txBody>
      </p:sp>
      <p:sp>
        <p:nvSpPr>
          <p:cNvPr id="10" name="Rectangle 3">
            <a:extLst>
              <a:ext uri="{FF2B5EF4-FFF2-40B4-BE49-F238E27FC236}">
                <a16:creationId xmlns:a16="http://schemas.microsoft.com/office/drawing/2014/main" id="{A7DEC201-716B-F7A1-5B95-4D663FC5D5DC}"/>
              </a:ext>
            </a:extLst>
          </p:cNvPr>
          <p:cNvSpPr>
            <a:spLocks noChangeArrowheads="1"/>
          </p:cNvSpPr>
          <p:nvPr/>
        </p:nvSpPr>
        <p:spPr bwMode="auto">
          <a:xfrm>
            <a:off x="2695903" y="2864937"/>
            <a:ext cx="735370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chemeClr val="bg1"/>
                </a:solidFill>
                <a:latin typeface="+mj-lt"/>
              </a:rPr>
              <a:t>Transport Layer - Review</a:t>
            </a:r>
          </a:p>
        </p:txBody>
      </p:sp>
    </p:spTree>
    <p:extLst>
      <p:ext uri="{BB962C8B-B14F-4D97-AF65-F5344CB8AC3E}">
        <p14:creationId xmlns:p14="http://schemas.microsoft.com/office/powerpoint/2010/main" val="2677056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7E4337-A925-084B-B48F-23146A4A73A1}"/>
              </a:ext>
            </a:extLst>
          </p:cNvPr>
          <p:cNvSpPr>
            <a:spLocks noGrp="1"/>
          </p:cNvSpPr>
          <p:nvPr>
            <p:ph type="sldNum" sz="quarter" idx="4"/>
          </p:nvPr>
        </p:nvSpPr>
        <p:spPr/>
        <p:txBody>
          <a:bodyPr/>
          <a:lstStyle/>
          <a:p>
            <a:r>
              <a:rPr lang="en-US"/>
              <a:t>Transport Layer: 3-</a:t>
            </a:r>
            <a:fld id="{C4204591-24BD-A542-B9D5-F8D8A88D2FEE}" type="slidenum">
              <a:rPr lang="en-US" smtClean="0"/>
              <a:pPr/>
              <a:t>2</a:t>
            </a:fld>
            <a:endParaRPr lang="en-US" dirty="0"/>
          </a:p>
        </p:txBody>
      </p:sp>
      <p:sp>
        <p:nvSpPr>
          <p:cNvPr id="7" name="Title 1">
            <a:extLst>
              <a:ext uri="{FF2B5EF4-FFF2-40B4-BE49-F238E27FC236}">
                <a16:creationId xmlns:a16="http://schemas.microsoft.com/office/drawing/2014/main" id="{0B10210B-6226-A733-AF69-0A1791AA1E86}"/>
              </a:ext>
            </a:extLst>
          </p:cNvPr>
          <p:cNvSpPr>
            <a:spLocks noGrp="1"/>
          </p:cNvSpPr>
          <p:nvPr>
            <p:ph type="title"/>
          </p:nvPr>
        </p:nvSpPr>
        <p:spPr>
          <a:xfrm>
            <a:off x="433388" y="0"/>
            <a:ext cx="10515600" cy="549275"/>
          </a:xfrm>
        </p:spPr>
        <p:txBody>
          <a:bodyPr>
            <a:noAutofit/>
          </a:bodyPr>
          <a:lstStyle/>
          <a:p>
            <a:r>
              <a:rPr lang="en-US" altLang="en-US">
                <a:cs typeface="Calibri" panose="020F0502020204030204" pitchFamily="34" charset="0"/>
              </a:rPr>
              <a:t>Question 1</a:t>
            </a:r>
            <a:endParaRPr lang="en-US" dirty="0"/>
          </a:p>
        </p:txBody>
      </p:sp>
      <p:sp>
        <p:nvSpPr>
          <p:cNvPr id="8" name="TextBox 7">
            <a:extLst>
              <a:ext uri="{FF2B5EF4-FFF2-40B4-BE49-F238E27FC236}">
                <a16:creationId xmlns:a16="http://schemas.microsoft.com/office/drawing/2014/main" id="{778A4891-75B0-0558-ADD3-D5E5C0D8728B}"/>
              </a:ext>
            </a:extLst>
          </p:cNvPr>
          <p:cNvSpPr txBox="1"/>
          <p:nvPr/>
        </p:nvSpPr>
        <p:spPr>
          <a:xfrm>
            <a:off x="551728" y="661347"/>
            <a:ext cx="7443288" cy="2031325"/>
          </a:xfrm>
          <a:prstGeom prst="rect">
            <a:avLst/>
          </a:prstGeom>
          <a:noFill/>
        </p:spPr>
        <p:txBody>
          <a:bodyPr wrap="square">
            <a:sp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Consider the Figure in which a TCP sender and receiver communicate over a connection in which the sender-&gt;receiver segments may be lost. The TCP sender sends an initial window of 4 segments. Suppose the initial value of the sender-&gt;receiver sequence number is </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190</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and the first </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4</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segments each contain </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569</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bytes. The delay between the sender and receiver is 7 time units, and so the first segment arrives at the receiver at t=8. As shown in the Figure, 2 of the 4 segment(s) are lost between the segment and receiver.</a:t>
            </a:r>
          </a:p>
        </p:txBody>
      </p:sp>
      <p:sp>
        <p:nvSpPr>
          <p:cNvPr id="11" name="TextBox 10">
            <a:extLst>
              <a:ext uri="{FF2B5EF4-FFF2-40B4-BE49-F238E27FC236}">
                <a16:creationId xmlns:a16="http://schemas.microsoft.com/office/drawing/2014/main" id="{CAE225CA-6EFE-00D2-9192-233434B22047}"/>
              </a:ext>
            </a:extLst>
          </p:cNvPr>
          <p:cNvSpPr txBox="1"/>
          <p:nvPr/>
        </p:nvSpPr>
        <p:spPr>
          <a:xfrm>
            <a:off x="493112" y="2883291"/>
            <a:ext cx="7501903" cy="646331"/>
          </a:xfrm>
          <a:prstGeom prst="rect">
            <a:avLst/>
          </a:prstGeom>
          <a:noFill/>
        </p:spPr>
        <p:txBody>
          <a:bodyPr wrap="square">
            <a:spAutoFit/>
          </a:bodyPr>
          <a:lstStyle/>
          <a:p>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1. Give the sequence numbers associated with each of </a:t>
            </a:r>
            <a:r>
              <a:rPr lang="en-US" b="0" i="0">
                <a:solidFill>
                  <a:schemeClr val="tx1">
                    <a:lumMod val="95000"/>
                    <a:lumOff val="5000"/>
                  </a:schemeClr>
                </a:solidFill>
                <a:effectLst/>
                <a:latin typeface="Times New Roman" panose="02020603050405020304" pitchFamily="18" charset="0"/>
                <a:cs typeface="Times New Roman" panose="02020603050405020304" pitchFamily="18" charset="0"/>
              </a:rPr>
              <a:t>the 4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segments sent by the sender. Format your answer as: </a:t>
            </a:r>
            <a:r>
              <a:rPr lang="en-US"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a,b,c</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E60EBB2-7D8F-546B-A847-FCF37FDC4AA0}"/>
              </a:ext>
            </a:extLst>
          </p:cNvPr>
          <p:cNvSpPr txBox="1"/>
          <p:nvPr/>
        </p:nvSpPr>
        <p:spPr>
          <a:xfrm>
            <a:off x="433388" y="3853392"/>
            <a:ext cx="7433141" cy="369332"/>
          </a:xfrm>
          <a:prstGeom prst="rect">
            <a:avLst/>
          </a:prstGeom>
          <a:noFill/>
        </p:spPr>
        <p:txBody>
          <a:bodyPr wrap="square">
            <a:spAutoFit/>
          </a:bodyPr>
          <a:lstStyle/>
          <a:p>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The sender's sequence numbers are: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190,759,1328,1897</a:t>
            </a:r>
          </a:p>
        </p:txBody>
      </p:sp>
      <p:sp>
        <p:nvSpPr>
          <p:cNvPr id="15" name="TextBox 14">
            <a:extLst>
              <a:ext uri="{FF2B5EF4-FFF2-40B4-BE49-F238E27FC236}">
                <a16:creationId xmlns:a16="http://schemas.microsoft.com/office/drawing/2014/main" id="{AF8096BB-81DA-BADB-63F5-80DF88EB252D}"/>
              </a:ext>
            </a:extLst>
          </p:cNvPr>
          <p:cNvSpPr txBox="1"/>
          <p:nvPr/>
        </p:nvSpPr>
        <p:spPr>
          <a:xfrm>
            <a:off x="551728" y="4524205"/>
            <a:ext cx="7373416" cy="923330"/>
          </a:xfrm>
          <a:prstGeom prst="rect">
            <a:avLst/>
          </a:prstGeom>
          <a:noFill/>
        </p:spPr>
        <p:txBody>
          <a:bodyPr wrap="square">
            <a:spAutoFit/>
          </a:bodyPr>
          <a:lstStyle/>
          <a:p>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2. Give the ACK numbers the receiver sends in response to each of the segments. If a segment never arrives use 'x' to denote it, and format your answer as: </a:t>
            </a:r>
            <a:r>
              <a:rPr lang="en-US"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a,b,c</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9B48FE4-9787-C017-0EF7-8F3E72EBB46F}"/>
              </a:ext>
            </a:extLst>
          </p:cNvPr>
          <p:cNvSpPr txBox="1"/>
          <p:nvPr/>
        </p:nvSpPr>
        <p:spPr>
          <a:xfrm>
            <a:off x="493112" y="5678972"/>
            <a:ext cx="6101602" cy="369332"/>
          </a:xfrm>
          <a:prstGeom prst="rect">
            <a:avLst/>
          </a:prstGeom>
          <a:noFill/>
        </p:spPr>
        <p:txBody>
          <a:bodyPr wrap="square">
            <a:spAutoFit/>
          </a:bodyPr>
          <a:lstStyle/>
          <a:p>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The receiver's ACKs are: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759,x,x,759</a:t>
            </a:r>
          </a:p>
        </p:txBody>
      </p:sp>
      <p:pic>
        <p:nvPicPr>
          <p:cNvPr id="1028" name="Picture 4">
            <a:extLst>
              <a:ext uri="{FF2B5EF4-FFF2-40B4-BE49-F238E27FC236}">
                <a16:creationId xmlns:a16="http://schemas.microsoft.com/office/drawing/2014/main" id="{83406A20-B59C-E011-C1B4-1AEE7A616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4112" y="692934"/>
            <a:ext cx="4297877" cy="4623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2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7E4337-A925-084B-B48F-23146A4A73A1}"/>
              </a:ext>
            </a:extLst>
          </p:cNvPr>
          <p:cNvSpPr>
            <a:spLocks noGrp="1"/>
          </p:cNvSpPr>
          <p:nvPr>
            <p:ph type="sldNum" sz="quarter" idx="4"/>
          </p:nvPr>
        </p:nvSpPr>
        <p:spPr/>
        <p:txBody>
          <a:bodyPr/>
          <a:lstStyle/>
          <a:p>
            <a:r>
              <a:rPr lang="en-US"/>
              <a:t>Transport Layer: 3-</a:t>
            </a:r>
            <a:fld id="{C4204591-24BD-A542-B9D5-F8D8A88D2FEE}" type="slidenum">
              <a:rPr lang="en-US" smtClean="0"/>
              <a:pPr/>
              <a:t>3</a:t>
            </a:fld>
            <a:endParaRPr lang="en-US" dirty="0"/>
          </a:p>
        </p:txBody>
      </p:sp>
      <p:sp>
        <p:nvSpPr>
          <p:cNvPr id="7" name="Title 1">
            <a:extLst>
              <a:ext uri="{FF2B5EF4-FFF2-40B4-BE49-F238E27FC236}">
                <a16:creationId xmlns:a16="http://schemas.microsoft.com/office/drawing/2014/main" id="{0B10210B-6226-A733-AF69-0A1791AA1E86}"/>
              </a:ext>
            </a:extLst>
          </p:cNvPr>
          <p:cNvSpPr>
            <a:spLocks noGrp="1"/>
          </p:cNvSpPr>
          <p:nvPr>
            <p:ph type="title"/>
          </p:nvPr>
        </p:nvSpPr>
        <p:spPr>
          <a:xfrm>
            <a:off x="433388" y="0"/>
            <a:ext cx="10515600" cy="549275"/>
          </a:xfrm>
        </p:spPr>
        <p:txBody>
          <a:bodyPr>
            <a:noAutofit/>
          </a:bodyPr>
          <a:lstStyle/>
          <a:p>
            <a:r>
              <a:rPr lang="en-US" altLang="en-US" dirty="0">
                <a:cs typeface="Calibri" panose="020F0502020204030204" pitchFamily="34" charset="0"/>
              </a:rPr>
              <a:t>Question 2 Computing RTT and Timeout Values</a:t>
            </a:r>
            <a:r>
              <a:rPr lang="en-US" cap="all" dirty="0"/>
              <a:t> </a:t>
            </a:r>
            <a:endParaRPr lang="en-US" dirty="0"/>
          </a:p>
        </p:txBody>
      </p:sp>
      <p:sp>
        <p:nvSpPr>
          <p:cNvPr id="4" name="TextBox 3">
            <a:extLst>
              <a:ext uri="{FF2B5EF4-FFF2-40B4-BE49-F238E27FC236}">
                <a16:creationId xmlns:a16="http://schemas.microsoft.com/office/drawing/2014/main" id="{C4C2BF6E-5828-1EB1-AC2C-BBDB26D5E79B}"/>
              </a:ext>
            </a:extLst>
          </p:cNvPr>
          <p:cNvSpPr txBox="1"/>
          <p:nvPr/>
        </p:nvSpPr>
        <p:spPr>
          <a:xfrm>
            <a:off x="433388" y="720963"/>
            <a:ext cx="5068835"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Suppose that TCP's current estimated values for the round trip time (</a:t>
            </a:r>
            <a:r>
              <a:rPr lang="en-US" i="1" dirty="0" err="1">
                <a:latin typeface="Times New Roman" panose="02020603050405020304" pitchFamily="18" charset="0"/>
                <a:cs typeface="Times New Roman" panose="02020603050405020304" pitchFamily="18" charset="0"/>
              </a:rPr>
              <a:t>estimatedRTT</a:t>
            </a:r>
            <a:r>
              <a:rPr lang="en-US" dirty="0">
                <a:latin typeface="Times New Roman" panose="02020603050405020304" pitchFamily="18" charset="0"/>
                <a:cs typeface="Times New Roman" panose="02020603050405020304" pitchFamily="18" charset="0"/>
              </a:rPr>
              <a:t>) and deviation in the RTT (</a:t>
            </a:r>
            <a:r>
              <a:rPr lang="en-US" i="1" dirty="0" err="1">
                <a:latin typeface="Times New Roman" panose="02020603050405020304" pitchFamily="18" charset="0"/>
                <a:cs typeface="Times New Roman" panose="02020603050405020304" pitchFamily="18" charset="0"/>
              </a:rPr>
              <a:t>DevRTT</a:t>
            </a:r>
            <a:r>
              <a:rPr lang="en-US" dirty="0">
                <a:latin typeface="Times New Roman" panose="02020603050405020304" pitchFamily="18" charset="0"/>
                <a:cs typeface="Times New Roman" panose="02020603050405020304" pitchFamily="18" charset="0"/>
              </a:rPr>
              <a:t>) are 380 msec and 24 msec, respectively (see Section 3.5.3 for a discussion of these variables). Suppose that the next three measured values of the RTT are 250 msec</a:t>
            </a:r>
          </a:p>
        </p:txBody>
      </p:sp>
      <p:pic>
        <p:nvPicPr>
          <p:cNvPr id="2050" name="Picture 2" descr="RTT Diagram">
            <a:extLst>
              <a:ext uri="{FF2B5EF4-FFF2-40B4-BE49-F238E27FC236}">
                <a16:creationId xmlns:a16="http://schemas.microsoft.com/office/drawing/2014/main" id="{4442BD30-F943-C005-E6C1-6DAB1252E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3049" y="549275"/>
            <a:ext cx="7162194" cy="22640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D6FE4FE-5CEF-BB41-DB68-F44FF8840434}"/>
              </a:ext>
            </a:extLst>
          </p:cNvPr>
          <p:cNvSpPr txBox="1"/>
          <p:nvPr/>
        </p:nvSpPr>
        <p:spPr>
          <a:xfrm>
            <a:off x="374836" y="3029421"/>
            <a:ext cx="6272612" cy="1200329"/>
          </a:xfrm>
          <a:prstGeom prst="rect">
            <a:avLst/>
          </a:prstGeom>
          <a:noFill/>
        </p:spPr>
        <p:txBody>
          <a:bodyPr wrap="square">
            <a:spAutoFit/>
          </a:bodyPr>
          <a:lstStyle/>
          <a:p>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Compute TCP's new value of </a:t>
            </a:r>
            <a:r>
              <a:rPr lang="en-US" b="0" i="1" dirty="0" err="1">
                <a:solidFill>
                  <a:schemeClr val="tx1">
                    <a:lumMod val="95000"/>
                    <a:lumOff val="5000"/>
                  </a:schemeClr>
                </a:solidFill>
                <a:effectLst/>
                <a:latin typeface="Times New Roman" panose="02020603050405020304" pitchFamily="18" charset="0"/>
                <a:cs typeface="Times New Roman" panose="02020603050405020304" pitchFamily="18" charset="0"/>
              </a:rPr>
              <a:t>DevRTT</a:t>
            </a:r>
            <a:r>
              <a:rPr lang="en-US" b="0" i="1"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b="0" i="1" dirty="0" err="1">
                <a:solidFill>
                  <a:schemeClr val="tx1">
                    <a:lumMod val="95000"/>
                    <a:lumOff val="5000"/>
                  </a:schemeClr>
                </a:solidFill>
                <a:effectLst/>
                <a:latin typeface="Times New Roman" panose="02020603050405020304" pitchFamily="18" charset="0"/>
                <a:cs typeface="Times New Roman" panose="02020603050405020304" pitchFamily="18" charset="0"/>
              </a:rPr>
              <a:t>estimatedRTT</a:t>
            </a:r>
            <a:r>
              <a:rPr lang="en-US" b="0" i="1" dirty="0">
                <a:solidFill>
                  <a:schemeClr val="tx1">
                    <a:lumMod val="95000"/>
                    <a:lumOff val="5000"/>
                  </a:schemeClr>
                </a:solidFill>
                <a:effectLst/>
                <a:latin typeface="Times New Roman" panose="02020603050405020304" pitchFamily="18" charset="0"/>
                <a:cs typeface="Times New Roman" panose="02020603050405020304" pitchFamily="18" charset="0"/>
              </a:rPr>
              <a:t>,</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and the TCP timeout value after each of these three measured RTT values is obtained. Use the values of α = 0.125, and β = 0.25. Round your answers to two decimal places after leading zeros.</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6E227A5-DB70-D280-A346-3C5F8E9787DB}"/>
              </a:ext>
            </a:extLst>
          </p:cNvPr>
          <p:cNvSpPr txBox="1"/>
          <p:nvPr/>
        </p:nvSpPr>
        <p:spPr>
          <a:xfrm>
            <a:off x="433388" y="4643057"/>
            <a:ext cx="4637995" cy="369332"/>
          </a:xfrm>
          <a:prstGeom prst="rect">
            <a:avLst/>
          </a:prstGeom>
          <a:noFill/>
        </p:spPr>
        <p:txBody>
          <a:bodyPr wrap="square">
            <a:spAutoFit/>
          </a:bodyPr>
          <a:lstStyle/>
          <a:p>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1. What is the </a:t>
            </a:r>
            <a:r>
              <a:rPr lang="en-US" b="0" i="1" dirty="0" err="1">
                <a:solidFill>
                  <a:schemeClr val="tx1">
                    <a:lumMod val="95000"/>
                    <a:lumOff val="5000"/>
                  </a:schemeClr>
                </a:solidFill>
                <a:effectLst/>
                <a:latin typeface="Times New Roman" panose="02020603050405020304" pitchFamily="18" charset="0"/>
                <a:cs typeface="Times New Roman" panose="02020603050405020304" pitchFamily="18" charset="0"/>
              </a:rPr>
              <a:t>estimatedRTT</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after the first RTT?</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5B15AA2B-1232-7E61-8B37-96ADD957D480}"/>
              </a:ext>
            </a:extLst>
          </p:cNvPr>
          <p:cNvPicPr>
            <a:picLocks noChangeAspect="1"/>
          </p:cNvPicPr>
          <p:nvPr/>
        </p:nvPicPr>
        <p:blipFill>
          <a:blip r:embed="rId4"/>
          <a:stretch>
            <a:fillRect/>
          </a:stretch>
        </p:blipFill>
        <p:spPr>
          <a:xfrm>
            <a:off x="6739809" y="3140177"/>
            <a:ext cx="5417982" cy="713798"/>
          </a:xfrm>
          <a:prstGeom prst="rect">
            <a:avLst/>
          </a:prstGeom>
        </p:spPr>
      </p:pic>
      <p:sp>
        <p:nvSpPr>
          <p:cNvPr id="16" name="TextBox 15">
            <a:extLst>
              <a:ext uri="{FF2B5EF4-FFF2-40B4-BE49-F238E27FC236}">
                <a16:creationId xmlns:a16="http://schemas.microsoft.com/office/drawing/2014/main" id="{BA10089E-CD46-FA10-6EE7-8E6BC67D9F59}"/>
              </a:ext>
            </a:extLst>
          </p:cNvPr>
          <p:cNvSpPr txBox="1"/>
          <p:nvPr/>
        </p:nvSpPr>
        <p:spPr>
          <a:xfrm>
            <a:off x="5318473" y="4685274"/>
            <a:ext cx="983316" cy="369332"/>
          </a:xfrm>
          <a:prstGeom prst="rect">
            <a:avLst/>
          </a:prstGeom>
          <a:noFill/>
        </p:spPr>
        <p:txBody>
          <a:bodyPr wrap="square">
            <a:spAutoFit/>
          </a:bodyPr>
          <a:lstStyle/>
          <a:p>
            <a:r>
              <a:rPr lang="en-US" b="0" i="0" dirty="0">
                <a:solidFill>
                  <a:srgbClr val="FF0000"/>
                </a:solidFill>
                <a:effectLst/>
                <a:latin typeface="Arial" panose="020B0604020202020204" pitchFamily="34" charset="0"/>
              </a:rPr>
              <a:t>363.75</a:t>
            </a:r>
            <a:endParaRPr lang="en-US" dirty="0">
              <a:solidFill>
                <a:srgbClr val="FF0000"/>
              </a:solidFill>
            </a:endParaRPr>
          </a:p>
        </p:txBody>
      </p:sp>
      <p:sp>
        <p:nvSpPr>
          <p:cNvPr id="19" name="TextBox 18">
            <a:extLst>
              <a:ext uri="{FF2B5EF4-FFF2-40B4-BE49-F238E27FC236}">
                <a16:creationId xmlns:a16="http://schemas.microsoft.com/office/drawing/2014/main" id="{26AFCC26-69A7-083A-E9BD-371E1C9F1D47}"/>
              </a:ext>
            </a:extLst>
          </p:cNvPr>
          <p:cNvSpPr txBox="1"/>
          <p:nvPr/>
        </p:nvSpPr>
        <p:spPr>
          <a:xfrm>
            <a:off x="437190" y="5112352"/>
            <a:ext cx="4634193" cy="369332"/>
          </a:xfrm>
          <a:prstGeom prst="rect">
            <a:avLst/>
          </a:prstGeom>
          <a:noFill/>
        </p:spPr>
        <p:txBody>
          <a:bodyPr wrap="square">
            <a:spAutoFit/>
          </a:bodyPr>
          <a:lstStyle/>
          <a:p>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2. What is the RTT Deviation for the first RTT?</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3EC366EB-0CD9-A905-E73B-68EF6BBBA6FC}"/>
              </a:ext>
            </a:extLst>
          </p:cNvPr>
          <p:cNvSpPr txBox="1"/>
          <p:nvPr/>
        </p:nvSpPr>
        <p:spPr>
          <a:xfrm>
            <a:off x="5318473" y="5141067"/>
            <a:ext cx="721099" cy="369332"/>
          </a:xfrm>
          <a:prstGeom prst="rect">
            <a:avLst/>
          </a:prstGeom>
          <a:noFill/>
        </p:spPr>
        <p:txBody>
          <a:bodyPr wrap="square">
            <a:spAutoFit/>
          </a:bodyPr>
          <a:lstStyle/>
          <a:p>
            <a:r>
              <a:rPr lang="en-US" b="0" i="0" dirty="0">
                <a:solidFill>
                  <a:srgbClr val="FF0000"/>
                </a:solidFill>
                <a:effectLst/>
                <a:latin typeface="Arial" panose="020B0604020202020204" pitchFamily="34" charset="0"/>
              </a:rPr>
              <a:t>50.5</a:t>
            </a:r>
            <a:endParaRPr lang="en-US" dirty="0">
              <a:solidFill>
                <a:srgbClr val="FF0000"/>
              </a:solidFill>
            </a:endParaRPr>
          </a:p>
        </p:txBody>
      </p:sp>
      <p:sp>
        <p:nvSpPr>
          <p:cNvPr id="23" name="TextBox 22">
            <a:extLst>
              <a:ext uri="{FF2B5EF4-FFF2-40B4-BE49-F238E27FC236}">
                <a16:creationId xmlns:a16="http://schemas.microsoft.com/office/drawing/2014/main" id="{6102B6C4-A294-688B-47EE-9D8641409353}"/>
              </a:ext>
            </a:extLst>
          </p:cNvPr>
          <p:cNvSpPr txBox="1"/>
          <p:nvPr/>
        </p:nvSpPr>
        <p:spPr>
          <a:xfrm>
            <a:off x="433388" y="5606821"/>
            <a:ext cx="4436290" cy="369332"/>
          </a:xfrm>
          <a:prstGeom prst="rect">
            <a:avLst/>
          </a:prstGeom>
          <a:noFill/>
        </p:spPr>
        <p:txBody>
          <a:bodyPr wrap="square">
            <a:spAutoFit/>
          </a:bodyPr>
          <a:lstStyle/>
          <a:p>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3. What is the TCP timeout for the first RTT?</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B6782755-7B46-DAC5-D410-166DC62FF6FF}"/>
              </a:ext>
            </a:extLst>
          </p:cNvPr>
          <p:cNvSpPr txBox="1"/>
          <p:nvPr/>
        </p:nvSpPr>
        <p:spPr>
          <a:xfrm>
            <a:off x="5318473" y="5606821"/>
            <a:ext cx="983316" cy="369332"/>
          </a:xfrm>
          <a:prstGeom prst="rect">
            <a:avLst/>
          </a:prstGeom>
          <a:noFill/>
        </p:spPr>
        <p:txBody>
          <a:bodyPr wrap="square">
            <a:spAutoFit/>
          </a:bodyPr>
          <a:lstStyle/>
          <a:p>
            <a:r>
              <a:rPr lang="en-US" b="0" i="0" dirty="0">
                <a:solidFill>
                  <a:srgbClr val="FF0000"/>
                </a:solidFill>
                <a:effectLst/>
                <a:latin typeface="Arial" panose="020B0604020202020204" pitchFamily="34" charset="0"/>
              </a:rPr>
              <a:t>565.75</a:t>
            </a:r>
            <a:endParaRPr lang="en-US" dirty="0">
              <a:solidFill>
                <a:srgbClr val="FF0000"/>
              </a:solidFill>
            </a:endParaRPr>
          </a:p>
        </p:txBody>
      </p:sp>
    </p:spTree>
    <p:extLst>
      <p:ext uri="{BB962C8B-B14F-4D97-AF65-F5344CB8AC3E}">
        <p14:creationId xmlns:p14="http://schemas.microsoft.com/office/powerpoint/2010/main" val="373538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9" grpId="0"/>
      <p:bldP spid="21" grpId="0"/>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7E4337-A925-084B-B48F-23146A4A73A1}"/>
              </a:ext>
            </a:extLst>
          </p:cNvPr>
          <p:cNvSpPr>
            <a:spLocks noGrp="1"/>
          </p:cNvSpPr>
          <p:nvPr>
            <p:ph type="sldNum" sz="quarter" idx="4"/>
          </p:nvPr>
        </p:nvSpPr>
        <p:spPr/>
        <p:txBody>
          <a:bodyPr/>
          <a:lstStyle/>
          <a:p>
            <a:r>
              <a:rPr lang="en-US"/>
              <a:t>Transport Layer: 3-</a:t>
            </a:r>
            <a:fld id="{C4204591-24BD-A542-B9D5-F8D8A88D2FEE}" type="slidenum">
              <a:rPr lang="en-US" smtClean="0"/>
              <a:pPr/>
              <a:t>4</a:t>
            </a:fld>
            <a:endParaRPr lang="en-US" dirty="0"/>
          </a:p>
        </p:txBody>
      </p:sp>
      <p:sp>
        <p:nvSpPr>
          <p:cNvPr id="7" name="Title 1">
            <a:extLst>
              <a:ext uri="{FF2B5EF4-FFF2-40B4-BE49-F238E27FC236}">
                <a16:creationId xmlns:a16="http://schemas.microsoft.com/office/drawing/2014/main" id="{0B10210B-6226-A733-AF69-0A1791AA1E86}"/>
              </a:ext>
            </a:extLst>
          </p:cNvPr>
          <p:cNvSpPr>
            <a:spLocks noGrp="1"/>
          </p:cNvSpPr>
          <p:nvPr>
            <p:ph type="title"/>
          </p:nvPr>
        </p:nvSpPr>
        <p:spPr>
          <a:xfrm>
            <a:off x="433388" y="0"/>
            <a:ext cx="10515600" cy="549275"/>
          </a:xfrm>
        </p:spPr>
        <p:txBody>
          <a:bodyPr>
            <a:noAutofit/>
          </a:bodyPr>
          <a:lstStyle/>
          <a:p>
            <a:r>
              <a:rPr lang="en-US" altLang="en-US" dirty="0">
                <a:cs typeface="Calibri" panose="020F0502020204030204" pitchFamily="34" charset="0"/>
              </a:rPr>
              <a:t>Question 3 Congestion Control (Chapter 3 </a:t>
            </a:r>
            <a:r>
              <a:rPr lang="en-US" dirty="0"/>
              <a:t>P40)</a:t>
            </a:r>
          </a:p>
        </p:txBody>
      </p:sp>
      <p:sp>
        <p:nvSpPr>
          <p:cNvPr id="5" name="TextBox 4">
            <a:extLst>
              <a:ext uri="{FF2B5EF4-FFF2-40B4-BE49-F238E27FC236}">
                <a16:creationId xmlns:a16="http://schemas.microsoft.com/office/drawing/2014/main" id="{3660B1A4-D17F-FE44-2558-54CC96B914FD}"/>
              </a:ext>
            </a:extLst>
          </p:cNvPr>
          <p:cNvSpPr txBox="1"/>
          <p:nvPr/>
        </p:nvSpPr>
        <p:spPr>
          <a:xfrm>
            <a:off x="179855" y="668608"/>
            <a:ext cx="6101602" cy="923330"/>
          </a:xfrm>
          <a:prstGeom prst="rect">
            <a:avLst/>
          </a:prstGeom>
          <a:noFill/>
        </p:spPr>
        <p:txBody>
          <a:bodyPr wrap="square">
            <a:spAutoFit/>
          </a:bodyPr>
          <a:lstStyle/>
          <a:p>
            <a:pPr algn="l"/>
            <a:r>
              <a:rPr lang="en-US" sz="1800" b="0" i="0" u="none" strike="noStrike" baseline="0" dirty="0">
                <a:latin typeface="TimesLTPro-Roman"/>
              </a:rPr>
              <a:t>Consider the Figure shown in the problem. Assuming TCP Reno is the protocol experiencing the behavior shown above, answer the following questions. </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14113B3-10D1-9509-B105-9769F78B34E7}"/>
              </a:ext>
            </a:extLst>
          </p:cNvPr>
          <p:cNvSpPr txBox="1"/>
          <p:nvPr/>
        </p:nvSpPr>
        <p:spPr>
          <a:xfrm>
            <a:off x="179855" y="1622104"/>
            <a:ext cx="6101602" cy="646331"/>
          </a:xfrm>
          <a:prstGeom prst="rect">
            <a:avLst/>
          </a:prstGeom>
          <a:noFill/>
        </p:spPr>
        <p:txBody>
          <a:bodyPr wrap="square">
            <a:spAutoFit/>
          </a:bodyPr>
          <a:lstStyle/>
          <a:p>
            <a:pPr algn="l"/>
            <a:r>
              <a:rPr lang="en-US" dirty="0">
                <a:latin typeface="TimesLTPro-Roman"/>
              </a:rPr>
              <a:t>1. </a:t>
            </a:r>
            <a:r>
              <a:rPr lang="en-US" b="0" i="0" u="none" strike="noStrike" baseline="0" dirty="0">
                <a:latin typeface="TimesLTPro-Roman"/>
              </a:rPr>
              <a:t>Identify the intervals of time when TCP slow start is operating.</a:t>
            </a:r>
          </a:p>
        </p:txBody>
      </p:sp>
      <p:pic>
        <p:nvPicPr>
          <p:cNvPr id="15" name="Picture 14">
            <a:extLst>
              <a:ext uri="{FF2B5EF4-FFF2-40B4-BE49-F238E27FC236}">
                <a16:creationId xmlns:a16="http://schemas.microsoft.com/office/drawing/2014/main" id="{4E8A4690-B1B8-C3CF-53AF-0E50A21CBC6A}"/>
              </a:ext>
            </a:extLst>
          </p:cNvPr>
          <p:cNvPicPr>
            <a:picLocks noChangeAspect="1"/>
          </p:cNvPicPr>
          <p:nvPr/>
        </p:nvPicPr>
        <p:blipFill>
          <a:blip r:embed="rId3"/>
          <a:stretch>
            <a:fillRect/>
          </a:stretch>
        </p:blipFill>
        <p:spPr>
          <a:xfrm>
            <a:off x="6290556" y="668608"/>
            <a:ext cx="5836287" cy="4045369"/>
          </a:xfrm>
          <a:prstGeom prst="rect">
            <a:avLst/>
          </a:prstGeom>
        </p:spPr>
      </p:pic>
      <p:sp>
        <p:nvSpPr>
          <p:cNvPr id="18" name="TextBox 17">
            <a:extLst>
              <a:ext uri="{FF2B5EF4-FFF2-40B4-BE49-F238E27FC236}">
                <a16:creationId xmlns:a16="http://schemas.microsoft.com/office/drawing/2014/main" id="{01BA870F-39AB-015A-6F1B-21132AFC39DA}"/>
              </a:ext>
            </a:extLst>
          </p:cNvPr>
          <p:cNvSpPr txBox="1"/>
          <p:nvPr/>
        </p:nvSpPr>
        <p:spPr>
          <a:xfrm>
            <a:off x="1196789" y="1896000"/>
            <a:ext cx="1889312" cy="369332"/>
          </a:xfrm>
          <a:prstGeom prst="rect">
            <a:avLst/>
          </a:prstGeom>
          <a:noFill/>
        </p:spPr>
        <p:txBody>
          <a:bodyPr wrap="square">
            <a:spAutoFit/>
          </a:bodyPr>
          <a:lstStyle/>
          <a:p>
            <a:r>
              <a:rPr lang="en-US" sz="1800" b="0" i="0" u="none" strike="noStrike" baseline="0" dirty="0">
                <a:solidFill>
                  <a:srgbClr val="FF0000"/>
                </a:solidFill>
                <a:latin typeface="TimesNewRomanPSMT"/>
              </a:rPr>
              <a:t>[1,6] and [23,26]</a:t>
            </a:r>
            <a:endParaRPr lang="en-US" dirty="0">
              <a:solidFill>
                <a:srgbClr val="FF0000"/>
              </a:solidFill>
            </a:endParaRPr>
          </a:p>
        </p:txBody>
      </p:sp>
      <p:sp>
        <p:nvSpPr>
          <p:cNvPr id="22" name="TextBox 21">
            <a:extLst>
              <a:ext uri="{FF2B5EF4-FFF2-40B4-BE49-F238E27FC236}">
                <a16:creationId xmlns:a16="http://schemas.microsoft.com/office/drawing/2014/main" id="{268FDE39-45C1-9719-000E-5D38BAE271A7}"/>
              </a:ext>
            </a:extLst>
          </p:cNvPr>
          <p:cNvSpPr txBox="1"/>
          <p:nvPr/>
        </p:nvSpPr>
        <p:spPr>
          <a:xfrm>
            <a:off x="179855" y="2283310"/>
            <a:ext cx="6558802" cy="646331"/>
          </a:xfrm>
          <a:prstGeom prst="rect">
            <a:avLst/>
          </a:prstGeom>
          <a:noFill/>
        </p:spPr>
        <p:txBody>
          <a:bodyPr wrap="square">
            <a:spAutoFit/>
          </a:bodyPr>
          <a:lstStyle/>
          <a:p>
            <a:pPr algn="l"/>
            <a:r>
              <a:rPr lang="en-US" dirty="0">
                <a:latin typeface="TimesLTPro-Roman"/>
              </a:rPr>
              <a:t>2.</a:t>
            </a:r>
            <a:r>
              <a:rPr lang="en-US" b="0" i="0" u="none" strike="noStrike" baseline="0" dirty="0">
                <a:latin typeface="TimesLTPro-Roman"/>
              </a:rPr>
              <a:t> Identify the intervals of time when TCP congestion avoidance is operating.</a:t>
            </a:r>
          </a:p>
        </p:txBody>
      </p:sp>
      <p:sp>
        <p:nvSpPr>
          <p:cNvPr id="26" name="TextBox 25">
            <a:extLst>
              <a:ext uri="{FF2B5EF4-FFF2-40B4-BE49-F238E27FC236}">
                <a16:creationId xmlns:a16="http://schemas.microsoft.com/office/drawing/2014/main" id="{2B43E454-0799-8B0B-4065-AC1639A8C1B6}"/>
              </a:ext>
            </a:extLst>
          </p:cNvPr>
          <p:cNvSpPr txBox="1"/>
          <p:nvPr/>
        </p:nvSpPr>
        <p:spPr>
          <a:xfrm>
            <a:off x="179855" y="2954352"/>
            <a:ext cx="6168838" cy="646331"/>
          </a:xfrm>
          <a:prstGeom prst="rect">
            <a:avLst/>
          </a:prstGeom>
          <a:noFill/>
        </p:spPr>
        <p:txBody>
          <a:bodyPr wrap="square">
            <a:spAutoFit/>
          </a:bodyPr>
          <a:lstStyle/>
          <a:p>
            <a:pPr algn="l"/>
            <a:r>
              <a:rPr lang="en-US" dirty="0">
                <a:latin typeface="TimesLTPro-Roman"/>
              </a:rPr>
              <a:t>3</a:t>
            </a:r>
            <a:r>
              <a:rPr lang="en-US" b="0" i="0" u="none" strike="noStrike" baseline="0" dirty="0">
                <a:latin typeface="TimesLTPro-Roman"/>
              </a:rPr>
              <a:t>. After the 16th transmission round, is segment loss detected by a triple</a:t>
            </a:r>
            <a:r>
              <a:rPr lang="en-US" b="0" i="0" u="none" strike="noStrike" dirty="0">
                <a:latin typeface="TimesLTPro-Roman"/>
              </a:rPr>
              <a:t> </a:t>
            </a:r>
            <a:r>
              <a:rPr lang="en-US" b="0" i="0" u="none" strike="noStrike" baseline="0" dirty="0">
                <a:latin typeface="TimesLTPro-Roman"/>
              </a:rPr>
              <a:t>duplicate ACK or by a timeout?</a:t>
            </a:r>
          </a:p>
        </p:txBody>
      </p:sp>
      <p:sp>
        <p:nvSpPr>
          <p:cNvPr id="28" name="TextBox 27">
            <a:extLst>
              <a:ext uri="{FF2B5EF4-FFF2-40B4-BE49-F238E27FC236}">
                <a16:creationId xmlns:a16="http://schemas.microsoft.com/office/drawing/2014/main" id="{7D71CE7C-F9E8-FDA7-2BFF-2C5583FB00C3}"/>
              </a:ext>
            </a:extLst>
          </p:cNvPr>
          <p:cNvSpPr txBox="1"/>
          <p:nvPr/>
        </p:nvSpPr>
        <p:spPr>
          <a:xfrm>
            <a:off x="1195108" y="2560309"/>
            <a:ext cx="1890993" cy="369332"/>
          </a:xfrm>
          <a:prstGeom prst="rect">
            <a:avLst/>
          </a:prstGeom>
          <a:noFill/>
        </p:spPr>
        <p:txBody>
          <a:bodyPr wrap="square">
            <a:spAutoFit/>
          </a:bodyPr>
          <a:lstStyle/>
          <a:p>
            <a:r>
              <a:rPr lang="en-US" sz="1800" b="0" i="0" u="none" strike="noStrike" baseline="0" dirty="0">
                <a:solidFill>
                  <a:srgbClr val="FF0000"/>
                </a:solidFill>
                <a:latin typeface="TimesNewRomanPSMT"/>
              </a:rPr>
              <a:t>[6,16] and [17,22]</a:t>
            </a:r>
            <a:endParaRPr lang="en-US" dirty="0">
              <a:solidFill>
                <a:srgbClr val="FF0000"/>
              </a:solidFill>
            </a:endParaRPr>
          </a:p>
        </p:txBody>
      </p:sp>
      <p:sp>
        <p:nvSpPr>
          <p:cNvPr id="30" name="TextBox 29">
            <a:extLst>
              <a:ext uri="{FF2B5EF4-FFF2-40B4-BE49-F238E27FC236}">
                <a16:creationId xmlns:a16="http://schemas.microsoft.com/office/drawing/2014/main" id="{5F177B5F-2C56-3185-8D22-60961388B22D}"/>
              </a:ext>
            </a:extLst>
          </p:cNvPr>
          <p:cNvSpPr txBox="1"/>
          <p:nvPr/>
        </p:nvSpPr>
        <p:spPr>
          <a:xfrm>
            <a:off x="179855" y="3619481"/>
            <a:ext cx="6168838" cy="646331"/>
          </a:xfrm>
          <a:prstGeom prst="rect">
            <a:avLst/>
          </a:prstGeom>
          <a:noFill/>
        </p:spPr>
        <p:txBody>
          <a:bodyPr wrap="square">
            <a:spAutoFit/>
          </a:bodyPr>
          <a:lstStyle/>
          <a:p>
            <a:pPr algn="l"/>
            <a:r>
              <a:rPr lang="en-US" dirty="0">
                <a:latin typeface="TimesLTPro-Roman"/>
              </a:rPr>
              <a:t>4</a:t>
            </a:r>
            <a:r>
              <a:rPr lang="en-US" b="0" i="0" u="none" strike="noStrike" baseline="0" dirty="0">
                <a:latin typeface="TimesLTPro-Roman"/>
              </a:rPr>
              <a:t>. After the 22nd transmission round, is segment loss detected by a triple duplicate ACK or by a timeout?</a:t>
            </a:r>
            <a:endParaRPr lang="en-US" dirty="0"/>
          </a:p>
        </p:txBody>
      </p:sp>
      <p:sp>
        <p:nvSpPr>
          <p:cNvPr id="32" name="TextBox 31">
            <a:extLst>
              <a:ext uri="{FF2B5EF4-FFF2-40B4-BE49-F238E27FC236}">
                <a16:creationId xmlns:a16="http://schemas.microsoft.com/office/drawing/2014/main" id="{1ACCE09A-4FF4-1C90-5F7B-BBD5A42331CB}"/>
              </a:ext>
            </a:extLst>
          </p:cNvPr>
          <p:cNvSpPr txBox="1"/>
          <p:nvPr/>
        </p:nvSpPr>
        <p:spPr>
          <a:xfrm>
            <a:off x="4005543" y="3238355"/>
            <a:ext cx="2200275" cy="369332"/>
          </a:xfrm>
          <a:prstGeom prst="rect">
            <a:avLst/>
          </a:prstGeom>
          <a:noFill/>
        </p:spPr>
        <p:txBody>
          <a:bodyPr wrap="square">
            <a:spAutoFit/>
          </a:bodyPr>
          <a:lstStyle/>
          <a:p>
            <a:r>
              <a:rPr lang="en-US" sz="1800" b="0" i="0" u="none" strike="noStrike" baseline="0" dirty="0">
                <a:solidFill>
                  <a:srgbClr val="FF0000"/>
                </a:solidFill>
                <a:latin typeface="TimesNewRomanPSMT"/>
              </a:rPr>
              <a:t>triple duplicate ACK</a:t>
            </a:r>
            <a:endParaRPr lang="en-US" dirty="0">
              <a:solidFill>
                <a:srgbClr val="FF0000"/>
              </a:solidFill>
            </a:endParaRPr>
          </a:p>
        </p:txBody>
      </p:sp>
      <p:sp>
        <p:nvSpPr>
          <p:cNvPr id="33" name="TextBox 32">
            <a:extLst>
              <a:ext uri="{FF2B5EF4-FFF2-40B4-BE49-F238E27FC236}">
                <a16:creationId xmlns:a16="http://schemas.microsoft.com/office/drawing/2014/main" id="{33D87690-06DA-1B3C-8F6D-11BCE3A9E398}"/>
              </a:ext>
            </a:extLst>
          </p:cNvPr>
          <p:cNvSpPr txBox="1"/>
          <p:nvPr/>
        </p:nvSpPr>
        <p:spPr>
          <a:xfrm>
            <a:off x="4005542" y="3896480"/>
            <a:ext cx="2200275" cy="369332"/>
          </a:xfrm>
          <a:prstGeom prst="rect">
            <a:avLst/>
          </a:prstGeom>
          <a:noFill/>
        </p:spPr>
        <p:txBody>
          <a:bodyPr wrap="square">
            <a:spAutoFit/>
          </a:bodyPr>
          <a:lstStyle/>
          <a:p>
            <a:r>
              <a:rPr lang="en-US" sz="1800" b="0" i="0" u="none" strike="noStrike" baseline="0" dirty="0">
                <a:solidFill>
                  <a:srgbClr val="FF0000"/>
                </a:solidFill>
                <a:latin typeface="TimesNewRomanPSMT"/>
              </a:rPr>
              <a:t>timeout</a:t>
            </a:r>
            <a:endParaRPr lang="en-US" dirty="0">
              <a:solidFill>
                <a:srgbClr val="FF0000"/>
              </a:solidFill>
            </a:endParaRPr>
          </a:p>
        </p:txBody>
      </p:sp>
      <p:sp>
        <p:nvSpPr>
          <p:cNvPr id="35" name="TextBox 34">
            <a:extLst>
              <a:ext uri="{FF2B5EF4-FFF2-40B4-BE49-F238E27FC236}">
                <a16:creationId xmlns:a16="http://schemas.microsoft.com/office/drawing/2014/main" id="{A1D3242C-BFFE-F41B-1E3B-A5164C6C83AE}"/>
              </a:ext>
            </a:extLst>
          </p:cNvPr>
          <p:cNvSpPr txBox="1"/>
          <p:nvPr/>
        </p:nvSpPr>
        <p:spPr>
          <a:xfrm>
            <a:off x="179855" y="4455154"/>
            <a:ext cx="6967257" cy="369332"/>
          </a:xfrm>
          <a:prstGeom prst="rect">
            <a:avLst/>
          </a:prstGeom>
          <a:noFill/>
        </p:spPr>
        <p:txBody>
          <a:bodyPr wrap="square">
            <a:spAutoFit/>
          </a:bodyPr>
          <a:lstStyle/>
          <a:p>
            <a:r>
              <a:rPr lang="en-US" sz="1800" b="0" i="0" u="none" strike="noStrike" baseline="0" dirty="0">
                <a:latin typeface="TimesLTPro-Roman"/>
              </a:rPr>
              <a:t>5. What is the initial value of </a:t>
            </a:r>
            <a:r>
              <a:rPr lang="en-US" sz="1800" b="0" i="0" u="none" strike="noStrike" baseline="0" dirty="0" err="1">
                <a:latin typeface="CourierPSPro-Regular"/>
              </a:rPr>
              <a:t>ssthresh</a:t>
            </a:r>
            <a:r>
              <a:rPr lang="en-US" sz="1800" b="0" i="0" u="none" strike="noStrike" baseline="0" dirty="0">
                <a:latin typeface="CourierPSPro-Regular"/>
              </a:rPr>
              <a:t> </a:t>
            </a:r>
            <a:r>
              <a:rPr lang="en-US" sz="1800" b="0" i="0" u="none" strike="noStrike" baseline="0" dirty="0">
                <a:latin typeface="TimesLTPro-Roman"/>
              </a:rPr>
              <a:t>at the first transmission round?</a:t>
            </a:r>
            <a:endParaRPr lang="en-US" dirty="0"/>
          </a:p>
        </p:txBody>
      </p:sp>
      <p:sp>
        <p:nvSpPr>
          <p:cNvPr id="38" name="TextBox 37">
            <a:extLst>
              <a:ext uri="{FF2B5EF4-FFF2-40B4-BE49-F238E27FC236}">
                <a16:creationId xmlns:a16="http://schemas.microsoft.com/office/drawing/2014/main" id="{7379927F-356E-50B6-8582-FEDC218F1B61}"/>
              </a:ext>
            </a:extLst>
          </p:cNvPr>
          <p:cNvSpPr txBox="1"/>
          <p:nvPr/>
        </p:nvSpPr>
        <p:spPr>
          <a:xfrm>
            <a:off x="7147112" y="4444197"/>
            <a:ext cx="443753" cy="369332"/>
          </a:xfrm>
          <a:prstGeom prst="rect">
            <a:avLst/>
          </a:prstGeom>
          <a:noFill/>
        </p:spPr>
        <p:txBody>
          <a:bodyPr wrap="square">
            <a:spAutoFit/>
          </a:bodyPr>
          <a:lstStyle/>
          <a:p>
            <a:r>
              <a:rPr lang="en-US" dirty="0">
                <a:solidFill>
                  <a:srgbClr val="FF0000"/>
                </a:solidFill>
                <a:latin typeface="TimesNewRomanPSMT"/>
              </a:rPr>
              <a:t>32</a:t>
            </a:r>
            <a:endParaRPr lang="en-US" dirty="0">
              <a:solidFill>
                <a:srgbClr val="FF0000"/>
              </a:solidFill>
            </a:endParaRPr>
          </a:p>
        </p:txBody>
      </p:sp>
      <p:sp>
        <p:nvSpPr>
          <p:cNvPr id="40" name="TextBox 39">
            <a:extLst>
              <a:ext uri="{FF2B5EF4-FFF2-40B4-BE49-F238E27FC236}">
                <a16:creationId xmlns:a16="http://schemas.microsoft.com/office/drawing/2014/main" id="{E3110A9A-55C2-E4B3-BEDA-9C1E555E7E22}"/>
              </a:ext>
            </a:extLst>
          </p:cNvPr>
          <p:cNvSpPr txBox="1"/>
          <p:nvPr/>
        </p:nvSpPr>
        <p:spPr>
          <a:xfrm>
            <a:off x="179856" y="4987873"/>
            <a:ext cx="6436098" cy="369332"/>
          </a:xfrm>
          <a:prstGeom prst="rect">
            <a:avLst/>
          </a:prstGeom>
          <a:noFill/>
        </p:spPr>
        <p:txBody>
          <a:bodyPr wrap="square">
            <a:spAutoFit/>
          </a:bodyPr>
          <a:lstStyle/>
          <a:p>
            <a:r>
              <a:rPr lang="en-US" sz="1800" b="0" i="0" u="none" strike="noStrike" baseline="0" dirty="0">
                <a:latin typeface="TimesLTPro-Roman"/>
              </a:rPr>
              <a:t>6.What is the value of </a:t>
            </a:r>
            <a:r>
              <a:rPr lang="en-US" sz="1800" b="0" i="0" u="none" strike="noStrike" baseline="0" dirty="0" err="1">
                <a:latin typeface="CourierPSPro-Regular"/>
              </a:rPr>
              <a:t>ssthresh</a:t>
            </a:r>
            <a:r>
              <a:rPr lang="en-US" sz="1800" b="0" i="0" u="none" strike="noStrike" baseline="0" dirty="0">
                <a:latin typeface="CourierPSPro-Regular"/>
              </a:rPr>
              <a:t> </a:t>
            </a:r>
            <a:r>
              <a:rPr lang="en-US" sz="1800" b="0" i="0" u="none" strike="noStrike" baseline="0" dirty="0">
                <a:latin typeface="TimesLTPro-Roman"/>
              </a:rPr>
              <a:t>at the 18th transmission round?</a:t>
            </a:r>
            <a:endParaRPr lang="en-US" dirty="0"/>
          </a:p>
        </p:txBody>
      </p:sp>
      <p:sp>
        <p:nvSpPr>
          <p:cNvPr id="43" name="TextBox 42">
            <a:extLst>
              <a:ext uri="{FF2B5EF4-FFF2-40B4-BE49-F238E27FC236}">
                <a16:creationId xmlns:a16="http://schemas.microsoft.com/office/drawing/2014/main" id="{7B73D883-3C44-CDDA-2E20-A69F84204A11}"/>
              </a:ext>
            </a:extLst>
          </p:cNvPr>
          <p:cNvSpPr txBox="1"/>
          <p:nvPr/>
        </p:nvSpPr>
        <p:spPr>
          <a:xfrm>
            <a:off x="7147111" y="4999023"/>
            <a:ext cx="443753" cy="369332"/>
          </a:xfrm>
          <a:prstGeom prst="rect">
            <a:avLst/>
          </a:prstGeom>
          <a:noFill/>
        </p:spPr>
        <p:txBody>
          <a:bodyPr wrap="square">
            <a:spAutoFit/>
          </a:bodyPr>
          <a:lstStyle/>
          <a:p>
            <a:r>
              <a:rPr lang="en-US" dirty="0">
                <a:solidFill>
                  <a:srgbClr val="FF0000"/>
                </a:solidFill>
                <a:latin typeface="TimesNewRomanPSMT"/>
              </a:rPr>
              <a:t>21</a:t>
            </a:r>
            <a:endParaRPr lang="en-US" dirty="0">
              <a:solidFill>
                <a:srgbClr val="FF0000"/>
              </a:solidFill>
            </a:endParaRPr>
          </a:p>
        </p:txBody>
      </p:sp>
    </p:spTree>
    <p:extLst>
      <p:ext uri="{BB962C8B-B14F-4D97-AF65-F5344CB8AC3E}">
        <p14:creationId xmlns:p14="http://schemas.microsoft.com/office/powerpoint/2010/main" val="122358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22" grpId="0"/>
      <p:bldP spid="26" grpId="0"/>
      <p:bldP spid="28" grpId="0"/>
      <p:bldP spid="30" grpId="0"/>
      <p:bldP spid="32" grpId="0"/>
      <p:bldP spid="33" grpId="0"/>
      <p:bldP spid="35" grpId="0"/>
      <p:bldP spid="38" grpId="0"/>
      <p:bldP spid="40" grpId="0"/>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7E4337-A925-084B-B48F-23146A4A73A1}"/>
              </a:ext>
            </a:extLst>
          </p:cNvPr>
          <p:cNvSpPr>
            <a:spLocks noGrp="1"/>
          </p:cNvSpPr>
          <p:nvPr>
            <p:ph type="sldNum" sz="quarter" idx="4"/>
          </p:nvPr>
        </p:nvSpPr>
        <p:spPr/>
        <p:txBody>
          <a:bodyPr/>
          <a:lstStyle/>
          <a:p>
            <a:r>
              <a:rPr lang="en-US"/>
              <a:t>Transport Layer: 3-</a:t>
            </a:r>
            <a:fld id="{C4204591-24BD-A542-B9D5-F8D8A88D2FEE}" type="slidenum">
              <a:rPr lang="en-US" smtClean="0"/>
              <a:pPr/>
              <a:t>5</a:t>
            </a:fld>
            <a:endParaRPr lang="en-US" dirty="0"/>
          </a:p>
        </p:txBody>
      </p:sp>
      <p:sp>
        <p:nvSpPr>
          <p:cNvPr id="7" name="Title 1">
            <a:extLst>
              <a:ext uri="{FF2B5EF4-FFF2-40B4-BE49-F238E27FC236}">
                <a16:creationId xmlns:a16="http://schemas.microsoft.com/office/drawing/2014/main" id="{0B10210B-6226-A733-AF69-0A1791AA1E86}"/>
              </a:ext>
            </a:extLst>
          </p:cNvPr>
          <p:cNvSpPr>
            <a:spLocks noGrp="1"/>
          </p:cNvSpPr>
          <p:nvPr>
            <p:ph type="title"/>
          </p:nvPr>
        </p:nvSpPr>
        <p:spPr>
          <a:xfrm>
            <a:off x="433388" y="0"/>
            <a:ext cx="10515600" cy="549275"/>
          </a:xfrm>
        </p:spPr>
        <p:txBody>
          <a:bodyPr>
            <a:noAutofit/>
          </a:bodyPr>
          <a:lstStyle/>
          <a:p>
            <a:r>
              <a:rPr lang="en-US" altLang="en-US" dirty="0">
                <a:cs typeface="Calibri" panose="020F0502020204030204" pitchFamily="34" charset="0"/>
              </a:rPr>
              <a:t>Question 4 Congestion Control</a:t>
            </a:r>
            <a:endParaRPr lang="en-US" dirty="0"/>
          </a:p>
        </p:txBody>
      </p:sp>
      <p:sp>
        <p:nvSpPr>
          <p:cNvPr id="4" name="TextBox 3">
            <a:extLst>
              <a:ext uri="{FF2B5EF4-FFF2-40B4-BE49-F238E27FC236}">
                <a16:creationId xmlns:a16="http://schemas.microsoft.com/office/drawing/2014/main" id="{54ABD45D-17EF-7D9D-C803-889F48E8F8AB}"/>
              </a:ext>
            </a:extLst>
          </p:cNvPr>
          <p:cNvSpPr txBox="1"/>
          <p:nvPr/>
        </p:nvSpPr>
        <p:spPr>
          <a:xfrm>
            <a:off x="433388" y="759456"/>
            <a:ext cx="11219449" cy="1477328"/>
          </a:xfrm>
          <a:prstGeom prst="rect">
            <a:avLst/>
          </a:prstGeom>
          <a:noFill/>
        </p:spPr>
        <p:txBody>
          <a:bodyPr wrap="square">
            <a:spAutoFit/>
          </a:bodyPr>
          <a:lstStyle/>
          <a:p>
            <a:pPr algn="l"/>
            <a:r>
              <a:rPr lang="en-US" sz="1800" b="0" i="0" u="none" strike="noStrike" baseline="0" dirty="0">
                <a:latin typeface="TimesLTPro-Roman"/>
              </a:rPr>
              <a:t>Consider that only a single TCP (Reno) connection uses one </a:t>
            </a:r>
            <a:r>
              <a:rPr lang="en-US" b="1" dirty="0">
                <a:latin typeface="TimesLTPro-Roman"/>
              </a:rPr>
              <a:t>10</a:t>
            </a:r>
            <a:r>
              <a:rPr lang="en-US" sz="1800" b="1" i="0" u="none" strike="noStrike" baseline="0" dirty="0">
                <a:latin typeface="TimesLTPro-Roman"/>
              </a:rPr>
              <a:t> Mbps </a:t>
            </a:r>
            <a:r>
              <a:rPr lang="en-US" sz="1800" b="0" i="0" u="none" strike="noStrike" baseline="0" dirty="0">
                <a:latin typeface="TimesLTPro-Roman"/>
              </a:rPr>
              <a:t>wireless link which does not buffer any data. Suppose that this link is the only congested link between the sending and receiving hosts. Assume that the TCP sender has a huge file to send to the receiver and the receiver’s receive buffer is much larger than the congestion window. </a:t>
            </a:r>
          </a:p>
          <a:p>
            <a:pPr algn="l"/>
            <a:r>
              <a:rPr lang="en-US" sz="1800" b="0" i="0" u="none" strike="noStrike" baseline="0" dirty="0">
                <a:latin typeface="TimesLTPro-Roman"/>
              </a:rPr>
              <a:t>We also make the following assumptions: each TCP segment size is </a:t>
            </a:r>
            <a:r>
              <a:rPr lang="en-US" b="1" dirty="0">
                <a:latin typeface="TimesLTPro-Roman"/>
              </a:rPr>
              <a:t>1500</a:t>
            </a:r>
            <a:r>
              <a:rPr lang="en-US" sz="1800" b="1" i="0" u="none" strike="noStrike" baseline="0" dirty="0">
                <a:latin typeface="TimesLTPro-Roman"/>
              </a:rPr>
              <a:t> bytes</a:t>
            </a:r>
            <a:r>
              <a:rPr lang="en-US" sz="1800" b="0" i="0" u="none" strike="noStrike" baseline="0" dirty="0">
                <a:latin typeface="TimesLTPro-Roman"/>
              </a:rPr>
              <a:t>; the two-way propagation delay of this connection is </a:t>
            </a:r>
            <a:r>
              <a:rPr lang="en-US" b="1" dirty="0">
                <a:latin typeface="TimesLTPro-Roman"/>
              </a:rPr>
              <a:t>150</a:t>
            </a:r>
            <a:r>
              <a:rPr lang="en-US" sz="1800" b="1" i="0" u="none" strike="noStrike" baseline="0" dirty="0">
                <a:latin typeface="TimesLTPro-Roman"/>
              </a:rPr>
              <a:t> msec</a:t>
            </a:r>
            <a:r>
              <a:rPr lang="en-US" sz="1800" b="0" i="0" u="none" strike="noStrike" baseline="0" dirty="0">
                <a:latin typeface="TimesLTPro-Roman"/>
              </a:rPr>
              <a:t>; and this TCP connection</a:t>
            </a:r>
            <a:r>
              <a:rPr lang="en-US" dirty="0">
                <a:latin typeface="TimesLTPro-Roman"/>
              </a:rPr>
              <a:t> </a:t>
            </a:r>
            <a:r>
              <a:rPr lang="en-US" sz="1800" b="0" i="0" u="none" strike="noStrike" baseline="0" dirty="0">
                <a:latin typeface="TimesLTPro-Roman"/>
              </a:rPr>
              <a:t>is always in the congestion avoidance phase, that is, ignore slow start.</a:t>
            </a:r>
            <a:endParaRPr lang="en-US" dirty="0"/>
          </a:p>
        </p:txBody>
      </p:sp>
      <p:sp>
        <p:nvSpPr>
          <p:cNvPr id="8" name="TextBox 7">
            <a:extLst>
              <a:ext uri="{FF2B5EF4-FFF2-40B4-BE49-F238E27FC236}">
                <a16:creationId xmlns:a16="http://schemas.microsoft.com/office/drawing/2014/main" id="{D38512C5-C2CB-95F1-10C9-7F07ABBFE7B5}"/>
              </a:ext>
            </a:extLst>
          </p:cNvPr>
          <p:cNvSpPr txBox="1"/>
          <p:nvPr/>
        </p:nvSpPr>
        <p:spPr>
          <a:xfrm>
            <a:off x="433387" y="2289339"/>
            <a:ext cx="9721265" cy="369332"/>
          </a:xfrm>
          <a:prstGeom prst="rect">
            <a:avLst/>
          </a:prstGeom>
          <a:noFill/>
        </p:spPr>
        <p:txBody>
          <a:bodyPr wrap="square">
            <a:spAutoFit/>
          </a:bodyPr>
          <a:lstStyle/>
          <a:p>
            <a:pPr algn="l"/>
            <a:r>
              <a:rPr lang="en-US" dirty="0">
                <a:latin typeface="TimesLTPro-Roman"/>
              </a:rPr>
              <a:t>1</a:t>
            </a:r>
            <a:r>
              <a:rPr lang="en-US" sz="1800" b="0" i="0" u="none" strike="noStrike" baseline="0" dirty="0">
                <a:latin typeface="TimesLTPro-Roman"/>
              </a:rPr>
              <a:t>. What is the maximum window size (in segments) that this TCP connection can achieve?</a:t>
            </a:r>
            <a:endParaRPr lang="en-US" dirty="0"/>
          </a:p>
        </p:txBody>
      </p:sp>
      <p:sp>
        <p:nvSpPr>
          <p:cNvPr id="10" name="TextBox 9">
            <a:extLst>
              <a:ext uri="{FF2B5EF4-FFF2-40B4-BE49-F238E27FC236}">
                <a16:creationId xmlns:a16="http://schemas.microsoft.com/office/drawing/2014/main" id="{5BBB4329-1EB6-E120-83E6-392D6ECF1FC2}"/>
              </a:ext>
            </a:extLst>
          </p:cNvPr>
          <p:cNvSpPr txBox="1"/>
          <p:nvPr/>
        </p:nvSpPr>
        <p:spPr>
          <a:xfrm>
            <a:off x="433386" y="4032346"/>
            <a:ext cx="10118307" cy="646331"/>
          </a:xfrm>
          <a:prstGeom prst="rect">
            <a:avLst/>
          </a:prstGeom>
          <a:noFill/>
        </p:spPr>
        <p:txBody>
          <a:bodyPr wrap="square">
            <a:spAutoFit/>
          </a:bodyPr>
          <a:lstStyle/>
          <a:p>
            <a:pPr algn="l"/>
            <a:r>
              <a:rPr lang="en-US" dirty="0">
                <a:latin typeface="TimesLTPro-Roman"/>
              </a:rPr>
              <a:t>2</a:t>
            </a:r>
            <a:r>
              <a:rPr lang="en-US" sz="1800" b="0" i="0" u="none" strike="noStrike" baseline="0" dirty="0">
                <a:latin typeface="TimesLTPro-Roman"/>
              </a:rPr>
              <a:t>. How long would it take for this TCP connection to reach its maximum window again after recovering from a packet loss?</a:t>
            </a:r>
            <a:endParaRPr lang="en-US" dirty="0"/>
          </a:p>
        </p:txBody>
      </p:sp>
      <p:sp>
        <p:nvSpPr>
          <p:cNvPr id="12" name="TextBox 11">
            <a:extLst>
              <a:ext uri="{FF2B5EF4-FFF2-40B4-BE49-F238E27FC236}">
                <a16:creationId xmlns:a16="http://schemas.microsoft.com/office/drawing/2014/main" id="{0AF7D7C5-5FC3-5149-6222-E8571D099DBC}"/>
              </a:ext>
            </a:extLst>
          </p:cNvPr>
          <p:cNvSpPr txBox="1"/>
          <p:nvPr/>
        </p:nvSpPr>
        <p:spPr>
          <a:xfrm>
            <a:off x="433388" y="2730114"/>
            <a:ext cx="9564854" cy="923330"/>
          </a:xfrm>
          <a:prstGeom prst="rect">
            <a:avLst/>
          </a:prstGeom>
          <a:noFill/>
        </p:spPr>
        <p:txBody>
          <a:bodyPr wrap="square">
            <a:spAutoFit/>
          </a:bodyPr>
          <a:lstStyle/>
          <a:p>
            <a:pPr algn="l"/>
            <a:r>
              <a:rPr lang="en-US" sz="1800" b="0" i="0" u="none" strike="noStrike" baseline="0" dirty="0">
                <a:solidFill>
                  <a:srgbClr val="00B050"/>
                </a:solidFill>
                <a:latin typeface="TimesNewRomanPSMT"/>
              </a:rPr>
              <a:t>Let W denote the max window size measured in segments. Then, W*MSS/RTT =L, as packets will be dropped if the maximum sending rate exceeds link capacity.</a:t>
            </a:r>
          </a:p>
          <a:p>
            <a:pPr algn="l"/>
            <a:r>
              <a:rPr lang="en-US" sz="1800" b="0" i="0" u="none" strike="noStrike" baseline="0" dirty="0">
                <a:solidFill>
                  <a:srgbClr val="00B050"/>
                </a:solidFill>
                <a:latin typeface="TimesNewRomanPSMT"/>
              </a:rPr>
              <a:t>Thus, we have W*1500*8/0.15=10*10^6, then W is about 125 segments.</a:t>
            </a:r>
            <a:endParaRPr lang="en-US" dirty="0">
              <a:solidFill>
                <a:srgbClr val="00B050"/>
              </a:solidFill>
            </a:endParaRPr>
          </a:p>
        </p:txBody>
      </p:sp>
      <p:sp>
        <p:nvSpPr>
          <p:cNvPr id="16" name="TextBox 15">
            <a:extLst>
              <a:ext uri="{FF2B5EF4-FFF2-40B4-BE49-F238E27FC236}">
                <a16:creationId xmlns:a16="http://schemas.microsoft.com/office/drawing/2014/main" id="{62588007-F77D-E0D8-F175-2ED7A59A9A0A}"/>
              </a:ext>
            </a:extLst>
          </p:cNvPr>
          <p:cNvSpPr txBox="1"/>
          <p:nvPr/>
        </p:nvSpPr>
        <p:spPr>
          <a:xfrm>
            <a:off x="433388" y="4755446"/>
            <a:ext cx="8097002" cy="369332"/>
          </a:xfrm>
          <a:prstGeom prst="rect">
            <a:avLst/>
          </a:prstGeom>
          <a:noFill/>
        </p:spPr>
        <p:txBody>
          <a:bodyPr wrap="square">
            <a:spAutoFit/>
          </a:bodyPr>
          <a:lstStyle/>
          <a:p>
            <a:r>
              <a:rPr lang="en-US" sz="1800" b="0" i="0" u="none" strike="noStrike" baseline="0" dirty="0">
                <a:solidFill>
                  <a:srgbClr val="00B050"/>
                </a:solidFill>
                <a:latin typeface="Times New Roman" panose="02020603050405020304" pitchFamily="18" charset="0"/>
                <a:cs typeface="Times New Roman" panose="02020603050405020304" pitchFamily="18" charset="0"/>
              </a:rPr>
              <a:t>When there is a packet loss, W becomes W/2, i.e., 125/2=62.</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791B9FE-67A5-DB52-436C-025FBE0304EA}"/>
              </a:ext>
            </a:extLst>
          </p:cNvPr>
          <p:cNvSpPr txBox="1"/>
          <p:nvPr/>
        </p:nvSpPr>
        <p:spPr>
          <a:xfrm>
            <a:off x="433386" y="5201547"/>
            <a:ext cx="10755981" cy="646331"/>
          </a:xfrm>
          <a:prstGeom prst="rect">
            <a:avLst/>
          </a:prstGeom>
          <a:noFill/>
        </p:spPr>
        <p:txBody>
          <a:bodyPr wrap="square">
            <a:spAutoFit/>
          </a:bodyPr>
          <a:lstStyle/>
          <a:p>
            <a:pPr algn="l"/>
            <a:r>
              <a:rPr lang="en-US" sz="1800" b="0" i="0" u="none" strike="noStrike" baseline="0" dirty="0">
                <a:solidFill>
                  <a:srgbClr val="00B050"/>
                </a:solidFill>
                <a:latin typeface="Times New Roman" panose="02020603050405020304" pitchFamily="18" charset="0"/>
                <a:cs typeface="Times New Roman" panose="02020603050405020304" pitchFamily="18" charset="0"/>
              </a:rPr>
              <a:t>(125 - 62) *0.15 = 9.45 seconds, as the number of RTTs (that this TCP connections needs in order to increase its window size from 62 to 125) is 63. Recall the window size increases by one in each RTT.</a:t>
            </a:r>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19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6"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7E4337-A925-084B-B48F-23146A4A73A1}"/>
              </a:ext>
            </a:extLst>
          </p:cNvPr>
          <p:cNvSpPr>
            <a:spLocks noGrp="1"/>
          </p:cNvSpPr>
          <p:nvPr>
            <p:ph type="sldNum" sz="quarter" idx="4"/>
          </p:nvPr>
        </p:nvSpPr>
        <p:spPr/>
        <p:txBody>
          <a:bodyPr/>
          <a:lstStyle/>
          <a:p>
            <a:r>
              <a:rPr lang="en-US"/>
              <a:t>Transport Layer: 3-</a:t>
            </a:r>
            <a:fld id="{C4204591-24BD-A542-B9D5-F8D8A88D2FEE}" type="slidenum">
              <a:rPr lang="en-US" smtClean="0"/>
              <a:pPr/>
              <a:t>6</a:t>
            </a:fld>
            <a:endParaRPr lang="en-US" dirty="0"/>
          </a:p>
        </p:txBody>
      </p:sp>
      <p:sp>
        <p:nvSpPr>
          <p:cNvPr id="7" name="Title 1">
            <a:extLst>
              <a:ext uri="{FF2B5EF4-FFF2-40B4-BE49-F238E27FC236}">
                <a16:creationId xmlns:a16="http://schemas.microsoft.com/office/drawing/2014/main" id="{0B10210B-6226-A733-AF69-0A1791AA1E86}"/>
              </a:ext>
            </a:extLst>
          </p:cNvPr>
          <p:cNvSpPr>
            <a:spLocks noGrp="1"/>
          </p:cNvSpPr>
          <p:nvPr>
            <p:ph type="title"/>
          </p:nvPr>
        </p:nvSpPr>
        <p:spPr>
          <a:xfrm>
            <a:off x="433388" y="0"/>
            <a:ext cx="10515600" cy="549275"/>
          </a:xfrm>
        </p:spPr>
        <p:txBody>
          <a:bodyPr>
            <a:noAutofit/>
          </a:bodyPr>
          <a:lstStyle/>
          <a:p>
            <a:r>
              <a:rPr lang="en-US" altLang="en-US" dirty="0">
                <a:cs typeface="Calibri" panose="020F0502020204030204" pitchFamily="34" charset="0"/>
              </a:rPr>
              <a:t>Question 5 Congestion Control</a:t>
            </a:r>
            <a:endParaRPr lang="en-US" dirty="0"/>
          </a:p>
        </p:txBody>
      </p:sp>
      <p:sp>
        <p:nvSpPr>
          <p:cNvPr id="4" name="TextBox 3">
            <a:extLst>
              <a:ext uri="{FF2B5EF4-FFF2-40B4-BE49-F238E27FC236}">
                <a16:creationId xmlns:a16="http://schemas.microsoft.com/office/drawing/2014/main" id="{54ABD45D-17EF-7D9D-C803-889F48E8F8AB}"/>
              </a:ext>
            </a:extLst>
          </p:cNvPr>
          <p:cNvSpPr txBox="1"/>
          <p:nvPr/>
        </p:nvSpPr>
        <p:spPr>
          <a:xfrm>
            <a:off x="433386" y="556256"/>
            <a:ext cx="11606212" cy="2031325"/>
          </a:xfrm>
          <a:prstGeom prst="rect">
            <a:avLst/>
          </a:prstGeom>
          <a:noFill/>
        </p:spPr>
        <p:txBody>
          <a:bodyPr wrap="square">
            <a:spAutoFit/>
          </a:bodyPr>
          <a:lstStyle/>
          <a:p>
            <a:pPr algn="l"/>
            <a:r>
              <a:rPr lang="en-US" sz="1800" b="0" i="0" u="none" strike="noStrike" baseline="0" dirty="0">
                <a:latin typeface="TimesLTPro-Roman"/>
              </a:rPr>
              <a:t>Consider that only a single TCP (Reno) connection uses one </a:t>
            </a:r>
            <a:r>
              <a:rPr lang="en-US" b="1" dirty="0">
                <a:latin typeface="TimesLTPro-Roman"/>
              </a:rPr>
              <a:t>10</a:t>
            </a:r>
            <a:r>
              <a:rPr lang="en-US" sz="1800" b="1" i="0" u="none" strike="noStrike" baseline="0" dirty="0">
                <a:latin typeface="TimesLTPro-Roman"/>
              </a:rPr>
              <a:t> </a:t>
            </a:r>
            <a:r>
              <a:rPr lang="en-US" b="1" dirty="0">
                <a:latin typeface="TimesLTPro-Roman"/>
              </a:rPr>
              <a:t>G</a:t>
            </a:r>
            <a:r>
              <a:rPr lang="en-US" sz="1800" b="1" i="0" u="none" strike="noStrike" baseline="0" dirty="0">
                <a:latin typeface="TimesLTPro-Roman"/>
              </a:rPr>
              <a:t>bps </a:t>
            </a:r>
            <a:r>
              <a:rPr lang="en-US" sz="1800" b="0" i="0" u="none" strike="noStrike" baseline="0" dirty="0">
                <a:latin typeface="TimesLTPro-Roman"/>
              </a:rPr>
              <a:t>wireless link which does not buffer any data. Suppose that this link is the only congested link between the sending and receiving hosts. Assume that the TCP sender has a huge file to send to the receiver and the receiver’s receive buffer is much larger than the congestion window. </a:t>
            </a:r>
          </a:p>
          <a:p>
            <a:pPr algn="l"/>
            <a:r>
              <a:rPr lang="en-US" sz="1800" b="0" i="0" u="none" strike="noStrike" baseline="0" dirty="0">
                <a:latin typeface="TimesLTPro-Roman"/>
              </a:rPr>
              <a:t>We also make the following assumptions: each TCP segment size is </a:t>
            </a:r>
            <a:r>
              <a:rPr lang="en-US" b="1" dirty="0">
                <a:latin typeface="TimesLTPro-Roman"/>
              </a:rPr>
              <a:t>1500</a:t>
            </a:r>
            <a:r>
              <a:rPr lang="en-US" sz="1800" b="1" i="0" u="none" strike="noStrike" baseline="0" dirty="0">
                <a:latin typeface="TimesLTPro-Roman"/>
              </a:rPr>
              <a:t> bytes</a:t>
            </a:r>
            <a:r>
              <a:rPr lang="en-US" sz="1800" b="0" i="0" u="none" strike="noStrike" baseline="0" dirty="0">
                <a:latin typeface="TimesLTPro-Roman"/>
              </a:rPr>
              <a:t>; the two-way propagation delay of this connection is </a:t>
            </a:r>
            <a:r>
              <a:rPr lang="en-US" b="1" dirty="0">
                <a:latin typeface="TimesLTPro-Roman"/>
              </a:rPr>
              <a:t>150</a:t>
            </a:r>
            <a:r>
              <a:rPr lang="en-US" sz="1800" b="1" i="0" u="none" strike="noStrike" baseline="0" dirty="0">
                <a:latin typeface="TimesLTPro-Roman"/>
              </a:rPr>
              <a:t> msec</a:t>
            </a:r>
            <a:r>
              <a:rPr lang="en-US" sz="1800" b="0" i="0" u="none" strike="noStrike" baseline="0" dirty="0">
                <a:latin typeface="TimesLTPro-Roman"/>
              </a:rPr>
              <a:t>; and this TCP connection</a:t>
            </a:r>
            <a:r>
              <a:rPr lang="en-US" dirty="0">
                <a:latin typeface="TimesLTPro-Roman"/>
              </a:rPr>
              <a:t> </a:t>
            </a:r>
            <a:r>
              <a:rPr lang="en-US" sz="1800" b="0" i="0" u="none" strike="noStrike" baseline="0" dirty="0">
                <a:latin typeface="TimesLTPro-Roman"/>
              </a:rPr>
              <a:t>is always in the congestion avoidance phase, that is, ignore slow start.</a:t>
            </a:r>
            <a:endParaRPr lang="en-US" dirty="0"/>
          </a:p>
          <a:p>
            <a:pPr algn="l"/>
            <a:r>
              <a:rPr lang="en-US" sz="1800" b="0" i="0" u="none" strike="noStrike" baseline="0" dirty="0">
                <a:latin typeface="TimesLTPro-Roman"/>
              </a:rPr>
              <a:t>Note that in your answer to part 2, you will realize that it takes a very long time for the congestion window size to reach its maximum window size after recovering from a packet loss. Sketch a solution to solve this problem.</a:t>
            </a:r>
            <a:endParaRPr lang="en-US" dirty="0"/>
          </a:p>
        </p:txBody>
      </p:sp>
      <p:sp>
        <p:nvSpPr>
          <p:cNvPr id="8" name="TextBox 7">
            <a:extLst>
              <a:ext uri="{FF2B5EF4-FFF2-40B4-BE49-F238E27FC236}">
                <a16:creationId xmlns:a16="http://schemas.microsoft.com/office/drawing/2014/main" id="{D38512C5-C2CB-95F1-10C9-7F07ABBFE7B5}"/>
              </a:ext>
            </a:extLst>
          </p:cNvPr>
          <p:cNvSpPr txBox="1"/>
          <p:nvPr/>
        </p:nvSpPr>
        <p:spPr>
          <a:xfrm>
            <a:off x="433389" y="2721973"/>
            <a:ext cx="9721265" cy="369332"/>
          </a:xfrm>
          <a:prstGeom prst="rect">
            <a:avLst/>
          </a:prstGeom>
          <a:noFill/>
        </p:spPr>
        <p:txBody>
          <a:bodyPr wrap="square">
            <a:spAutoFit/>
          </a:bodyPr>
          <a:lstStyle/>
          <a:p>
            <a:pPr algn="l"/>
            <a:r>
              <a:rPr lang="en-US" dirty="0">
                <a:latin typeface="TimesLTPro-Roman"/>
              </a:rPr>
              <a:t>1</a:t>
            </a:r>
            <a:r>
              <a:rPr lang="en-US" sz="1800" b="0" i="0" u="none" strike="noStrike" baseline="0" dirty="0">
                <a:latin typeface="TimesLTPro-Roman"/>
              </a:rPr>
              <a:t>. What is the maximum window size (in segments) that this TCP connection can achieve?</a:t>
            </a:r>
            <a:endParaRPr lang="en-US" dirty="0"/>
          </a:p>
        </p:txBody>
      </p:sp>
      <p:sp>
        <p:nvSpPr>
          <p:cNvPr id="10" name="TextBox 9">
            <a:extLst>
              <a:ext uri="{FF2B5EF4-FFF2-40B4-BE49-F238E27FC236}">
                <a16:creationId xmlns:a16="http://schemas.microsoft.com/office/drawing/2014/main" id="{5BBB4329-1EB6-E120-83E6-392D6ECF1FC2}"/>
              </a:ext>
            </a:extLst>
          </p:cNvPr>
          <p:cNvSpPr txBox="1"/>
          <p:nvPr/>
        </p:nvSpPr>
        <p:spPr>
          <a:xfrm>
            <a:off x="433392" y="4326343"/>
            <a:ext cx="10118307" cy="646331"/>
          </a:xfrm>
          <a:prstGeom prst="rect">
            <a:avLst/>
          </a:prstGeom>
          <a:noFill/>
        </p:spPr>
        <p:txBody>
          <a:bodyPr wrap="square">
            <a:spAutoFit/>
          </a:bodyPr>
          <a:lstStyle/>
          <a:p>
            <a:pPr algn="l"/>
            <a:r>
              <a:rPr lang="en-US" dirty="0">
                <a:latin typeface="TimesLTPro-Roman"/>
              </a:rPr>
              <a:t>2</a:t>
            </a:r>
            <a:r>
              <a:rPr lang="en-US" sz="1800" b="0" i="0" u="none" strike="noStrike" baseline="0" dirty="0">
                <a:latin typeface="TimesLTPro-Roman"/>
              </a:rPr>
              <a:t>. How long would it take for this TCP connection to reach its maximum window again after recovering from a packet loss?</a:t>
            </a:r>
            <a:endParaRPr lang="en-US" dirty="0"/>
          </a:p>
        </p:txBody>
      </p:sp>
      <p:sp>
        <p:nvSpPr>
          <p:cNvPr id="12" name="TextBox 11">
            <a:extLst>
              <a:ext uri="{FF2B5EF4-FFF2-40B4-BE49-F238E27FC236}">
                <a16:creationId xmlns:a16="http://schemas.microsoft.com/office/drawing/2014/main" id="{0AF7D7C5-5FC3-5149-6222-E8571D099DBC}"/>
              </a:ext>
            </a:extLst>
          </p:cNvPr>
          <p:cNvSpPr txBox="1"/>
          <p:nvPr/>
        </p:nvSpPr>
        <p:spPr>
          <a:xfrm>
            <a:off x="433390" y="3226560"/>
            <a:ext cx="9564854" cy="923330"/>
          </a:xfrm>
          <a:prstGeom prst="rect">
            <a:avLst/>
          </a:prstGeom>
          <a:noFill/>
        </p:spPr>
        <p:txBody>
          <a:bodyPr wrap="square">
            <a:spAutoFit/>
          </a:bodyPr>
          <a:lstStyle/>
          <a:p>
            <a:pPr algn="l"/>
            <a:r>
              <a:rPr lang="en-US" sz="1800" b="0" i="0" u="none" strike="noStrike" baseline="0" dirty="0">
                <a:solidFill>
                  <a:srgbClr val="00B050"/>
                </a:solidFill>
                <a:latin typeface="TimesNewRomanPSMT"/>
              </a:rPr>
              <a:t>Let W denote the max window size measured in segments. Then, W*MSS/RTT = L, as packets will be dropped if the maximum sending rate exceeds link capacity.</a:t>
            </a:r>
          </a:p>
          <a:p>
            <a:pPr algn="l"/>
            <a:r>
              <a:rPr lang="en-US" sz="1800" b="0" i="0" u="none" strike="noStrike" baseline="0" dirty="0">
                <a:solidFill>
                  <a:srgbClr val="00B050"/>
                </a:solidFill>
                <a:latin typeface="TimesNewRomanPSMT"/>
              </a:rPr>
              <a:t>Thus, we have W*1500*8/0.15=10*10^9, then W is about 125000 segments.</a:t>
            </a:r>
            <a:endParaRPr lang="en-US" dirty="0">
              <a:solidFill>
                <a:srgbClr val="00B050"/>
              </a:solidFill>
            </a:endParaRPr>
          </a:p>
        </p:txBody>
      </p:sp>
      <p:sp>
        <p:nvSpPr>
          <p:cNvPr id="16" name="TextBox 15">
            <a:extLst>
              <a:ext uri="{FF2B5EF4-FFF2-40B4-BE49-F238E27FC236}">
                <a16:creationId xmlns:a16="http://schemas.microsoft.com/office/drawing/2014/main" id="{62588007-F77D-E0D8-F175-2ED7A59A9A0A}"/>
              </a:ext>
            </a:extLst>
          </p:cNvPr>
          <p:cNvSpPr txBox="1"/>
          <p:nvPr/>
        </p:nvSpPr>
        <p:spPr>
          <a:xfrm>
            <a:off x="433392" y="5149127"/>
            <a:ext cx="8097002" cy="369332"/>
          </a:xfrm>
          <a:prstGeom prst="rect">
            <a:avLst/>
          </a:prstGeom>
          <a:noFill/>
        </p:spPr>
        <p:txBody>
          <a:bodyPr wrap="square">
            <a:spAutoFit/>
          </a:bodyPr>
          <a:lstStyle/>
          <a:p>
            <a:r>
              <a:rPr lang="en-US" sz="1800" b="0" i="0" u="none" strike="noStrike" baseline="0" dirty="0">
                <a:solidFill>
                  <a:srgbClr val="00B050"/>
                </a:solidFill>
                <a:latin typeface="Times New Roman" panose="02020603050405020304" pitchFamily="18" charset="0"/>
                <a:cs typeface="Times New Roman" panose="02020603050405020304" pitchFamily="18" charset="0"/>
              </a:rPr>
              <a:t>When there is a packet loss, W becomes W/2, i.e., </a:t>
            </a:r>
            <a:r>
              <a:rPr lang="en-US" dirty="0">
                <a:solidFill>
                  <a:srgbClr val="00B050"/>
                </a:solidFill>
                <a:latin typeface="TimesNewRomanPSMT"/>
              </a:rPr>
              <a:t>125000</a:t>
            </a:r>
            <a:r>
              <a:rPr lang="en-US" sz="1800" b="0" i="0" u="none" strike="noStrike" baseline="0" dirty="0">
                <a:solidFill>
                  <a:srgbClr val="00B050"/>
                </a:solidFill>
                <a:latin typeface="Times New Roman" panose="02020603050405020304" pitchFamily="18" charset="0"/>
                <a:cs typeface="Times New Roman" panose="02020603050405020304" pitchFamily="18" charset="0"/>
              </a:rPr>
              <a:t>/2=62500.</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791B9FE-67A5-DB52-436C-025FBE0304EA}"/>
              </a:ext>
            </a:extLst>
          </p:cNvPr>
          <p:cNvSpPr txBox="1"/>
          <p:nvPr/>
        </p:nvSpPr>
        <p:spPr>
          <a:xfrm>
            <a:off x="433390" y="5526671"/>
            <a:ext cx="10755981" cy="923330"/>
          </a:xfrm>
          <a:prstGeom prst="rect">
            <a:avLst/>
          </a:prstGeom>
          <a:noFill/>
        </p:spPr>
        <p:txBody>
          <a:bodyPr wrap="square">
            <a:spAutoFit/>
          </a:bodyPr>
          <a:lstStyle/>
          <a:p>
            <a:r>
              <a:rPr lang="en-US" sz="1800" b="0" i="0" u="none" strike="noStrike" baseline="0" dirty="0">
                <a:solidFill>
                  <a:srgbClr val="00B050"/>
                </a:solidFill>
                <a:latin typeface="Times New Roman" panose="02020603050405020304" pitchFamily="18" charset="0"/>
                <a:cs typeface="Times New Roman" panose="02020603050405020304" pitchFamily="18" charset="0"/>
              </a:rPr>
              <a:t>(</a:t>
            </a:r>
            <a:r>
              <a:rPr lang="en-US" dirty="0">
                <a:solidFill>
                  <a:srgbClr val="00B050"/>
                </a:solidFill>
                <a:latin typeface="TimesNewRomanPSMT"/>
              </a:rPr>
              <a:t>125000 - </a:t>
            </a:r>
            <a:r>
              <a:rPr lang="en-US" dirty="0">
                <a:solidFill>
                  <a:srgbClr val="00B050"/>
                </a:solidFill>
                <a:latin typeface="Times New Roman" panose="02020603050405020304" pitchFamily="18" charset="0"/>
                <a:cs typeface="Times New Roman" panose="02020603050405020304" pitchFamily="18" charset="0"/>
              </a:rPr>
              <a:t>62500</a:t>
            </a:r>
            <a:r>
              <a:rPr lang="en-US" sz="1800" b="0" i="0" u="none" strike="noStrike" baseline="0" dirty="0">
                <a:solidFill>
                  <a:srgbClr val="00B050"/>
                </a:solidFill>
                <a:latin typeface="Times New Roman" panose="02020603050405020304" pitchFamily="18" charset="0"/>
                <a:cs typeface="Times New Roman" panose="02020603050405020304" pitchFamily="18" charset="0"/>
              </a:rPr>
              <a:t>) *0.15 = </a:t>
            </a:r>
            <a:r>
              <a:rPr lang="en-US" dirty="0">
                <a:solidFill>
                  <a:srgbClr val="00B050"/>
                </a:solidFill>
                <a:latin typeface="Times New Roman" panose="02020603050405020304" pitchFamily="18" charset="0"/>
                <a:cs typeface="Times New Roman" panose="02020603050405020304" pitchFamily="18" charset="0"/>
              </a:rPr>
              <a:t>2.6</a:t>
            </a:r>
            <a:r>
              <a:rPr lang="en-US" sz="1800" b="0" i="0" u="none" strike="noStrike" baseline="0" dirty="0">
                <a:solidFill>
                  <a:srgbClr val="00B050"/>
                </a:solidFill>
                <a:latin typeface="Times New Roman" panose="02020603050405020304" pitchFamily="18" charset="0"/>
                <a:cs typeface="Times New Roman" panose="02020603050405020304" pitchFamily="18" charset="0"/>
              </a:rPr>
              <a:t> hours, </a:t>
            </a:r>
            <a:r>
              <a:rPr lang="en-US" dirty="0">
                <a:solidFill>
                  <a:srgbClr val="00B050"/>
                </a:solidFill>
                <a:latin typeface="Times New Roman" panose="02020603050405020304" pitchFamily="18" charset="0"/>
                <a:cs typeface="Times New Roman" panose="02020603050405020304" pitchFamily="18" charset="0"/>
              </a:rPr>
              <a:t>in order to speed up the window increase process, we can increase the window size by a much larger value, instead of increasing the window size only by one in each RTT. Some protocols are proposed to solve this problem, such as Scalable TCP or </a:t>
            </a:r>
            <a:r>
              <a:rPr lang="en-US" dirty="0" err="1">
                <a:solidFill>
                  <a:srgbClr val="00B050"/>
                </a:solidFill>
                <a:latin typeface="Times New Roman" panose="02020603050405020304" pitchFamily="18" charset="0"/>
                <a:cs typeface="Times New Roman" panose="02020603050405020304" pitchFamily="18" charset="0"/>
              </a:rPr>
              <a:t>HighSpeed</a:t>
            </a:r>
            <a:r>
              <a:rPr lang="en-US" dirty="0">
                <a:solidFill>
                  <a:srgbClr val="00B050"/>
                </a:solidFill>
                <a:latin typeface="Times New Roman" panose="02020603050405020304" pitchFamily="18" charset="0"/>
                <a:cs typeface="Times New Roman" panose="02020603050405020304" pitchFamily="18" charset="0"/>
              </a:rPr>
              <a:t> TCP.</a:t>
            </a:r>
            <a:r>
              <a:rPr lang="en-US" sz="1800" b="0" i="0" u="none" strike="noStrike" dirty="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65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6" grpId="0"/>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Chapter_2_v8.2</Template>
  <TotalTime>14350</TotalTime>
  <Words>1179</Words>
  <Application>Microsoft Office PowerPoint</Application>
  <PresentationFormat>Widescreen</PresentationFormat>
  <Paragraphs>63</Paragraphs>
  <Slides>6</Slides>
  <Notes>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6</vt:i4>
      </vt:variant>
    </vt:vector>
  </HeadingPairs>
  <TitlesOfParts>
    <vt:vector size="18" baseType="lpstr">
      <vt:lpstr>Arial</vt:lpstr>
      <vt:lpstr>Calibri</vt:lpstr>
      <vt:lpstr>Calibri Light</vt:lpstr>
      <vt:lpstr>CourierPSPro-Regular</vt:lpstr>
      <vt:lpstr>Franklin Gothic Medium (Headings)</vt:lpstr>
      <vt:lpstr>Times New Roman</vt:lpstr>
      <vt:lpstr>TimesLTPro-Roman</vt:lpstr>
      <vt:lpstr>TimesNewRomanPSMT</vt:lpstr>
      <vt:lpstr>Wingdings</vt:lpstr>
      <vt:lpstr>Office Theme</vt:lpstr>
      <vt:lpstr>1_Office Theme</vt:lpstr>
      <vt:lpstr>3_Office Theme</vt:lpstr>
      <vt:lpstr>PowerPoint Presentation</vt:lpstr>
      <vt:lpstr>Question 1</vt:lpstr>
      <vt:lpstr>Question 2 Computing RTT and Timeout Values </vt:lpstr>
      <vt:lpstr>Question 3 Congestion Control (Chapter 3 P40)</vt:lpstr>
      <vt:lpstr>Question 4 Congestion Control</vt:lpstr>
      <vt:lpstr>Question 5 Congestion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Tran, Bang S</cp:lastModifiedBy>
  <cp:revision>413</cp:revision>
  <dcterms:created xsi:type="dcterms:W3CDTF">2020-01-18T07:24:59Z</dcterms:created>
  <dcterms:modified xsi:type="dcterms:W3CDTF">2023-10-31T22:31:10Z</dcterms:modified>
</cp:coreProperties>
</file>