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1253" r:id="rId2"/>
    <p:sldId id="1051" r:id="rId3"/>
    <p:sldId id="1127" r:id="rId4"/>
    <p:sldId id="1126" r:id="rId5"/>
    <p:sldId id="1128" r:id="rId6"/>
    <p:sldId id="1129" r:id="rId7"/>
    <p:sldId id="1254" r:id="rId8"/>
    <p:sldId id="1130" r:id="rId9"/>
    <p:sldId id="1131" r:id="rId10"/>
    <p:sldId id="1132" r:id="rId11"/>
    <p:sldId id="1133" r:id="rId12"/>
    <p:sldId id="11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1"/>
    <p:restoredTop sz="79593"/>
  </p:normalViewPr>
  <p:slideViewPr>
    <p:cSldViewPr snapToGrid="0" snapToObjects="1">
      <p:cViewPr varScale="1">
        <p:scale>
          <a:sx n="64" d="100"/>
          <a:sy n="64" d="100"/>
        </p:scale>
        <p:origin x="834" y="72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LTPro-Roman"/>
              </a:rPr>
              <a:t>All peers participating in the distribution of a particular file is called a </a:t>
            </a:r>
            <a:r>
              <a:rPr lang="en-US" sz="1800" b="0" i="1" u="none" strike="noStrike" baseline="0" dirty="0">
                <a:latin typeface="TimesLTPro-Italic"/>
              </a:rPr>
              <a:t>torrent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LTPro-Roman"/>
              </a:rPr>
              <a:t>Peers in a torrent download equal-size </a:t>
            </a:r>
            <a:r>
              <a:rPr lang="en-US" sz="1800" b="0" i="1" u="none" strike="noStrike" baseline="0" dirty="0">
                <a:latin typeface="TimesLTPro-Italic"/>
              </a:rPr>
              <a:t>chunks </a:t>
            </a:r>
            <a:r>
              <a:rPr lang="en-US" sz="1800" b="0" i="0" u="none" strike="noStrike" baseline="0" dirty="0">
                <a:latin typeface="TimesLTPro-Roman"/>
              </a:rPr>
              <a:t>of the file from one another, with a typical chunk size of 256 </a:t>
            </a:r>
            <a:r>
              <a:rPr lang="en-US" sz="1800" b="0" i="0" u="none" strike="noStrike" baseline="0" dirty="0" err="1">
                <a:latin typeface="TimesLTPro-Roman"/>
              </a:rPr>
              <a:t>KBytes</a:t>
            </a:r>
            <a:r>
              <a:rPr lang="en-US" sz="1800" b="0" i="0" u="none" strike="noStrike" baseline="0" dirty="0">
                <a:latin typeface="TimesLTPro-Roman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LTPro-Roman"/>
              </a:rPr>
              <a:t>Each torrent has an infrastructure node called a </a:t>
            </a:r>
            <a:r>
              <a:rPr lang="en-US" sz="1800" b="0" i="1" u="none" strike="noStrike" baseline="0" dirty="0">
                <a:latin typeface="TimesLTPro-Italic"/>
              </a:rPr>
              <a:t>tracker</a:t>
            </a:r>
            <a:r>
              <a:rPr lang="en-US" sz="1800" b="0" i="0" u="none" strike="noStrike" baseline="0" dirty="0">
                <a:latin typeface="TimesLTPro-Roman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LTPro-Roman"/>
            </a:endParaRPr>
          </a:p>
          <a:p>
            <a:pPr algn="l"/>
            <a:r>
              <a:rPr lang="en-US" sz="1800" b="0" i="0" u="none" strike="noStrike" baseline="0" dirty="0">
                <a:latin typeface="TimesLTPro-Roman"/>
              </a:rPr>
              <a:t>Alice, joins the torrent, the tracker</a:t>
            </a:r>
          </a:p>
          <a:p>
            <a:pPr algn="l"/>
            <a:r>
              <a:rPr lang="en-US" sz="1800" b="0" i="0" u="none" strike="noStrike" baseline="0" dirty="0">
                <a:latin typeface="TimesLTPro-Roman"/>
              </a:rPr>
              <a:t>randomly selects a subset of peers (for concreteness, say 50) from the set of participating</a:t>
            </a:r>
          </a:p>
          <a:p>
            <a:pPr algn="l"/>
            <a:r>
              <a:rPr lang="en-US" sz="1800" b="0" i="0" u="none" strike="noStrike" baseline="0" dirty="0">
                <a:latin typeface="TimesLTPro-Roman"/>
              </a:rPr>
              <a:t>peers, and sends the IP addresses of these 50 peers to Alice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9E68D-6ADA-0920-8B68-717062D76821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24A27-69A3-6761-AA9F-7A50653F5A9B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6C9EB5CA-D007-6704-C3F8-A4A647332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-8286"/>
            <a:ext cx="10515600" cy="4599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0F5C1A-D811-CC8C-7DEB-65557419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5" y="0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7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79F22-C0D1-8C6A-17A0-BEFBD14A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12" y="101079"/>
            <a:ext cx="10515600" cy="41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EFC13-73D6-37D0-E6B8-1E3BDB49F66E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FE56A-022F-D639-5BAD-0780EBBF4077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70C4A551-B39D-C280-6067-1D174D1E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4893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F5FF8E4-8E9B-BC8C-32A1-C450036BC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5381A7E-1513-87C5-116A-320CF71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65570"/>
            <a:ext cx="10515600" cy="45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233FEAC5-0B26-6B34-DAB3-66817AA4BDB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5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3E58B4-9F71-D0D2-0B1E-A95FCE7157CF}"/>
              </a:ext>
            </a:extLst>
          </p:cNvPr>
          <p:cNvSpPr txBox="1"/>
          <p:nvPr/>
        </p:nvSpPr>
        <p:spPr>
          <a:xfrm>
            <a:off x="2695904" y="2715469"/>
            <a:ext cx="5542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A8B0C-5B43-21F0-4C60-D14D92D7B6F9}"/>
              </a:ext>
            </a:extLst>
          </p:cNvPr>
          <p:cNvSpPr txBox="1"/>
          <p:nvPr/>
        </p:nvSpPr>
        <p:spPr>
          <a:xfrm>
            <a:off x="2748456" y="3460921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  <p:pic>
        <p:nvPicPr>
          <p:cNvPr id="4" name="Picture 3" descr="A green and yellow wavy background&#10;&#10;Description automatically generated">
            <a:extLst>
              <a:ext uri="{FF2B5EF4-FFF2-40B4-BE49-F238E27FC236}">
                <a16:creationId xmlns:a16="http://schemas.microsoft.com/office/drawing/2014/main" id="{626FDE12-D936-6085-A94A-0BEDC657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CD1F2-A7CE-A8D1-F126-6FA44E90664C}"/>
              </a:ext>
            </a:extLst>
          </p:cNvPr>
          <p:cNvSpPr txBox="1"/>
          <p:nvPr/>
        </p:nvSpPr>
        <p:spPr>
          <a:xfrm>
            <a:off x="2695904" y="1466846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467D2C-658F-FA73-ADF5-16C968F7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04" y="2696950"/>
            <a:ext cx="5378450" cy="125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+mj-lt"/>
              </a:rPr>
              <a:t>Application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2B795-16A0-9504-9F4F-07ABFB49240F}"/>
              </a:ext>
            </a:extLst>
          </p:cNvPr>
          <p:cNvSpPr txBox="1"/>
          <p:nvPr/>
        </p:nvSpPr>
        <p:spPr>
          <a:xfrm>
            <a:off x="2756496" y="3801603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</p:spTree>
    <p:extLst>
      <p:ext uri="{BB962C8B-B14F-4D97-AF65-F5344CB8AC3E}">
        <p14:creationId xmlns:p14="http://schemas.microsoft.com/office/powerpoint/2010/main" val="284494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32" y="2043"/>
            <a:ext cx="10515600" cy="52531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 dirty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 dirty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46" y="46138"/>
            <a:ext cx="10515600" cy="48637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022596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909497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14" y="93964"/>
            <a:ext cx="10515600" cy="34794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2" y="6786"/>
            <a:ext cx="10515600" cy="56343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B3788763-2714-774C-835A-92370051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65" y="57420"/>
            <a:ext cx="10515600" cy="45250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Peer-to-peer (P2P) architecture</a:t>
            </a:r>
            <a:endParaRPr lang="en-US" dirty="0"/>
          </a:p>
        </p:txBody>
      </p: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</a:t>
            </a:r>
            <a:r>
              <a:rPr lang="en-US" sz="2400" dirty="0" err="1"/>
              <a:t>KanKan</a:t>
            </a:r>
            <a:r>
              <a:rPr lang="en-US" sz="2400" dirty="0"/>
              <a:t>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4" y="38717"/>
            <a:ext cx="10515600" cy="49113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File distribution: client-server vs P2P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75" y="43575"/>
            <a:ext cx="10515600" cy="4915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File distribution time: client-server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</a:t>
            </a:r>
            <a:r>
              <a:rPr lang="en-US" altLang="en-US" sz="2400" baseline="-250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831" y="6199127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client-server approach</a:t>
            </a:r>
            <a:r>
              <a:rPr lang="en-US" altLang="en-US" sz="2800">
                <a:latin typeface="+mn-lt"/>
              </a:rPr>
              <a:t> </a:t>
            </a:r>
            <a:endParaRPr lang="en-US" altLang="en-US" sz="320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>
                <a:latin typeface="+mn-lt"/>
              </a:rPr>
              <a:t> D</a:t>
            </a:r>
            <a:r>
              <a:rPr lang="en-US" altLang="en-US" sz="3200" i="1" baseline="-25000">
                <a:latin typeface="+mn-lt"/>
              </a:rPr>
              <a:t>c-s</a:t>
            </a:r>
            <a:r>
              <a:rPr lang="en-US" altLang="en-US" sz="3200" i="1">
                <a:latin typeface="+mn-lt"/>
              </a:rPr>
              <a:t> &gt; max{NF/u</a:t>
            </a:r>
            <a:r>
              <a:rPr lang="en-US" altLang="en-US" sz="3200" i="1" baseline="-25000">
                <a:latin typeface="+mn-lt"/>
              </a:rPr>
              <a:t>s,</a:t>
            </a:r>
            <a:r>
              <a:rPr lang="en-US" altLang="en-US" sz="3200" i="1">
                <a:latin typeface="+mn-lt"/>
              </a:rPr>
              <a:t>,F/d</a:t>
            </a:r>
            <a:r>
              <a:rPr lang="en-US" altLang="en-US" sz="3200" i="1" baseline="-25000">
                <a:latin typeface="+mn-lt"/>
              </a:rPr>
              <a:t>min</a:t>
            </a:r>
            <a:r>
              <a:rPr lang="en-US" altLang="en-US" sz="3200" i="1">
                <a:latin typeface="+mn-lt"/>
              </a:rPr>
              <a:t>}</a:t>
            </a:r>
            <a:r>
              <a:rPr lang="en-US" altLang="en-US" sz="3200" i="1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81" y="37492"/>
            <a:ext cx="10515600" cy="47651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File distribution time: P2P</a:t>
            </a:r>
            <a:endParaRPr lang="en-US" dirty="0"/>
          </a:p>
        </p:txBody>
      </p: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</a:t>
            </a:r>
            <a:r>
              <a:rPr lang="en-US" altLang="en-US" sz="3200" i="1" dirty="0" err="1">
                <a:latin typeface="+mn-lt"/>
              </a:rPr>
              <a:t>u</a:t>
            </a:r>
            <a:r>
              <a:rPr lang="en-US" altLang="en-US" sz="3200" i="1" baseline="-25000" dirty="0" err="1">
                <a:latin typeface="+mn-lt"/>
              </a:rPr>
              <a:t>s,</a:t>
            </a:r>
            <a:r>
              <a:rPr lang="en-US" altLang="en-US" sz="3200" i="1" dirty="0" err="1">
                <a:latin typeface="+mn-lt"/>
              </a:rPr>
              <a:t>,F</a:t>
            </a:r>
            <a:r>
              <a:rPr lang="en-US" altLang="en-US" sz="3200" i="1" dirty="0">
                <a:latin typeface="+mn-lt"/>
              </a:rPr>
              <a:t>/</a:t>
            </a:r>
            <a:r>
              <a:rPr lang="en-US" altLang="en-US" sz="3200" i="1" dirty="0" err="1">
                <a:latin typeface="+mn-lt"/>
              </a:rPr>
              <a:t>d</a:t>
            </a:r>
            <a:r>
              <a:rPr lang="en-US" altLang="en-US" sz="3200" i="1" baseline="-25000" dirty="0" err="1">
                <a:latin typeface="+mn-lt"/>
              </a:rPr>
              <a:t>min</a:t>
            </a:r>
            <a:r>
              <a:rPr lang="en-US" altLang="en-US" sz="3200" i="1" baseline="-25000" dirty="0">
                <a:latin typeface="+mn-lt"/>
              </a:rPr>
              <a:t>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31266" y="5637812"/>
            <a:ext cx="7034618" cy="947305"/>
            <a:chOff x="3031266" y="5637812"/>
            <a:chExt cx="7034618" cy="947305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266" y="6189944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496" y="5906143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02C72-6C2E-9F71-0513-147E6C011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63213F-E6CD-552B-C59A-381DF86C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DDA2F-7EA3-B09A-F845-0B5BF5CDBD01}"/>
              </a:ext>
            </a:extLst>
          </p:cNvPr>
          <p:cNvSpPr txBox="1"/>
          <p:nvPr/>
        </p:nvSpPr>
        <p:spPr>
          <a:xfrm>
            <a:off x="464874" y="578903"/>
            <a:ext cx="11262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problem, you'll compare the time needed to distribute a file that is initially located at a server to clients via either client-server download or peer-to-peer download. Before beginning, you might want to first review Section 2.5 and the discussion surrounding Figure 2.22 in the text.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3D7B10-5D0D-6C2E-D6B3-A84EF6AF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259" y="1610689"/>
            <a:ext cx="5793741" cy="397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F6682-DCBD-868F-EE0C-16B8E3B441EA}"/>
              </a:ext>
            </a:extLst>
          </p:cNvPr>
          <p:cNvSpPr txBox="1"/>
          <p:nvPr/>
        </p:nvSpPr>
        <p:spPr>
          <a:xfrm>
            <a:off x="464874" y="1989932"/>
            <a:ext cx="6100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problem is to distribute a file of size F = </a:t>
            </a:r>
            <a:r>
              <a:rPr lang="en-US" dirty="0">
                <a:latin typeface="Arial" panose="020B0604020202020204" pitchFamily="34" charset="0"/>
              </a:rPr>
              <a:t>10b</a:t>
            </a:r>
            <a:r>
              <a:rPr lang="en-US" b="0" i="0" dirty="0">
                <a:effectLst/>
                <a:latin typeface="Arial" panose="020B0604020202020204" pitchFamily="34" charset="0"/>
              </a:rPr>
              <a:t> to each of these 15 peers. Suppose the server has an upload rate of u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</a:rPr>
              <a:t> = </a:t>
            </a:r>
            <a:r>
              <a:rPr lang="en-US" dirty="0">
                <a:latin typeface="Arial" panose="020B0604020202020204" pitchFamily="34" charset="0"/>
              </a:rPr>
              <a:t>100bps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15 peers have the same upload rates: u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= 10bps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</a:rPr>
              <a:t>1</a:t>
            </a:r>
            <a:r>
              <a:rPr lang="en-US" b="0" i="0" dirty="0">
                <a:effectLst/>
                <a:latin typeface="Arial" panose="020B0604020202020204" pitchFamily="34" charset="0"/>
              </a:rPr>
              <a:t>5 peers have the same download rates: d</a:t>
            </a:r>
            <a:r>
              <a:rPr lang="en-US" baseline="-25000" dirty="0">
                <a:latin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=100bps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388FE-1540-2C7F-6D58-006ECC2921ED}"/>
              </a:ext>
            </a:extLst>
          </p:cNvPr>
          <p:cNvSpPr txBox="1"/>
          <p:nvPr/>
        </p:nvSpPr>
        <p:spPr>
          <a:xfrm>
            <a:off x="464874" y="5186904"/>
            <a:ext cx="6100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Compare the minimum time needed to distribute this file between client-server model and peer-to-peer download.</a:t>
            </a:r>
          </a:p>
        </p:txBody>
      </p:sp>
    </p:spTree>
    <p:extLst>
      <p:ext uri="{BB962C8B-B14F-4D97-AF65-F5344CB8AC3E}">
        <p14:creationId xmlns:p14="http://schemas.microsoft.com/office/powerpoint/2010/main" val="38929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24" y="23021"/>
            <a:ext cx="10515600" cy="53260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84578"/>
              </p:ext>
            </p:extLst>
          </p:nvPr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83299" name="Object 2">
                        <a:extLst>
                          <a:ext uri="{FF2B5EF4-FFF2-40B4-BE49-F238E27FC236}">
                            <a16:creationId xmlns:a16="http://schemas.microsoft.com/office/drawing/2014/main" id="{F67C7379-8D4A-BD48-9EB7-BE18F0022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20" y="8475"/>
            <a:ext cx="10515600" cy="53399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20079</TotalTime>
  <Words>1075</Words>
  <Application>Microsoft Office PowerPoint</Application>
  <PresentationFormat>Widescreen</PresentationFormat>
  <Paragraphs>189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Franklin Gothic Medium (Headings)</vt:lpstr>
      <vt:lpstr>Gill Sans MT</vt:lpstr>
      <vt:lpstr>Symbol</vt:lpstr>
      <vt:lpstr>Times New Roman</vt:lpstr>
      <vt:lpstr>TimesLTPro-Italic</vt:lpstr>
      <vt:lpstr>TimesLTPro-Roman</vt:lpstr>
      <vt:lpstr>Wingdings</vt:lpstr>
      <vt:lpstr>ZapfDingbats</vt:lpstr>
      <vt:lpstr>Office Theme</vt:lpstr>
      <vt:lpstr>Chart</vt:lpstr>
      <vt:lpstr>PowerPoint Presentation</vt:lpstr>
      <vt:lpstr>Application Layer: Overview</vt:lpstr>
      <vt:lpstr>Peer-to-peer (P2P) architecture</vt:lpstr>
      <vt:lpstr>File distribution: client-server vs P2P</vt:lpstr>
      <vt:lpstr>File distribution time: client-server</vt:lpstr>
      <vt:lpstr>File distribution time: P2P</vt:lpstr>
      <vt:lpstr>Problem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333</cp:revision>
  <dcterms:created xsi:type="dcterms:W3CDTF">2020-01-18T07:24:59Z</dcterms:created>
  <dcterms:modified xsi:type="dcterms:W3CDTF">2023-09-26T17:08:21Z</dcterms:modified>
</cp:coreProperties>
</file>