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61" r:id="rId2"/>
    <p:sldMasterId id="2147483666" r:id="rId3"/>
  </p:sldMasterIdLst>
  <p:notesMasterIdLst>
    <p:notesMasterId r:id="rId27"/>
  </p:notesMasterIdLst>
  <p:sldIdLst>
    <p:sldId id="1222" r:id="rId4"/>
    <p:sldId id="1054" r:id="rId5"/>
    <p:sldId id="1055" r:id="rId6"/>
    <p:sldId id="1160" r:id="rId7"/>
    <p:sldId id="1042" r:id="rId8"/>
    <p:sldId id="1161" r:id="rId9"/>
    <p:sldId id="1162" r:id="rId10"/>
    <p:sldId id="1163" r:id="rId11"/>
    <p:sldId id="1164" r:id="rId12"/>
    <p:sldId id="1165" r:id="rId13"/>
    <p:sldId id="1166" r:id="rId14"/>
    <p:sldId id="1167" r:id="rId15"/>
    <p:sldId id="1058" r:id="rId16"/>
    <p:sldId id="1168" r:id="rId17"/>
    <p:sldId id="1169" r:id="rId18"/>
    <p:sldId id="1170" r:id="rId19"/>
    <p:sldId id="1171" r:id="rId20"/>
    <p:sldId id="1043" r:id="rId21"/>
    <p:sldId id="1061" r:id="rId22"/>
    <p:sldId id="1213" r:id="rId23"/>
    <p:sldId id="1214" r:id="rId24"/>
    <p:sldId id="1215" r:id="rId25"/>
    <p:sldId id="10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9" autoAdjust="0"/>
    <p:restoredTop sz="90774"/>
  </p:normalViewPr>
  <p:slideViewPr>
    <p:cSldViewPr snapToGrid="0" snapToObjects="1">
      <p:cViewPr>
        <p:scale>
          <a:sx n="100" d="100"/>
          <a:sy n="100" d="100"/>
        </p:scale>
        <p:origin x="1251" y="518"/>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25553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9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057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06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8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965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5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79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34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a:p>
        </p:txBody>
      </p:sp>
    </p:spTree>
    <p:extLst>
      <p:ext uri="{BB962C8B-B14F-4D97-AF65-F5344CB8AC3E}">
        <p14:creationId xmlns:p14="http://schemas.microsoft.com/office/powerpoint/2010/main" val="339089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69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2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this RFC – </a:t>
            </a:r>
            <a:r>
              <a:rPr lang="en-US"/>
              <a:t>it’s only 2.5 pages!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82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869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F379E68D-6ADA-0920-8B68-717062D76821}"/>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B24A27-69A3-6761-AA9F-7A50653F5A9B}"/>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6C9EB5CA-D007-6704-C3F8-A4A647332BF8}"/>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9437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3" name="Rectangle 2">
            <a:extLst>
              <a:ext uri="{FF2B5EF4-FFF2-40B4-BE49-F238E27FC236}">
                <a16:creationId xmlns:a16="http://schemas.microsoft.com/office/drawing/2014/main" id="{80AC39BA-0EA4-B84E-6831-FD6560B5252F}"/>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B716FA-21F9-327D-555A-9E8E71787376}"/>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EF0EDA65-81D9-2297-0379-85F03C6EBF0F}"/>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7821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C28B-A937-8946-A8B8-E96C4D7F4A3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AB3BC-CF18-5B4B-9EDE-A1DEE9E68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3802E-DCBB-6942-892B-5E006FD43DA1}"/>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DCEC76A4-9D88-F940-8D92-FD0FBF30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AEC3-9D1A-CF41-9E08-BEB07758324D}"/>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C0BC46F-7A11-547D-4F55-39D42E983B15}"/>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94F467-6DC6-2745-67A8-8E1FA34CD654}"/>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53731F8E-426E-11B0-E574-2C6B2A051BB0}"/>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70178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EF4EB-0030-4E4F-9E18-F12D2E22A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1B396-855F-5544-9249-E53712C50958}"/>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0F82F17E-A703-FC4C-9DBC-37F173C9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0F0E7-19E4-134F-9E84-35EA99DAAAB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EFA2073A-95C6-44E8-453E-FC420CBB4586}"/>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B88C4A-97EB-8A30-C029-C28E920E51D0}"/>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4E85B968-8F88-2A40-5C7A-F36866AE25C6}"/>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0" name="Title 1">
            <a:extLst>
              <a:ext uri="{FF2B5EF4-FFF2-40B4-BE49-F238E27FC236}">
                <a16:creationId xmlns:a16="http://schemas.microsoft.com/office/drawing/2014/main" id="{62C31F01-5DCA-EA4F-212E-BD3493D09B5A}"/>
              </a:ext>
            </a:extLst>
          </p:cNvPr>
          <p:cNvSpPr>
            <a:spLocks noGrp="1"/>
          </p:cNvSpPr>
          <p:nvPr>
            <p:ph type="title"/>
          </p:nvPr>
        </p:nvSpPr>
        <p:spPr>
          <a:xfrm>
            <a:off x="512884" y="4978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7553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A18-9CC1-1341-AF96-7184EEE9E69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BC89520-6876-074C-9D1E-480E252E7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1A40-B683-6D40-ADC6-D403C9B2DF84}"/>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3F18FEEC-B9ED-7545-B62E-2405FF75F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D7674-65A6-9346-ACDD-85E2D4433B8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C64A0049-F04C-5100-6CCA-08B8B598CAA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11F54D-23B4-1045-0E15-4598551120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8919042C-FC82-C52B-1794-247DCD38F92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24928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CA3A2-9A5D-1D4E-BCC4-2CA4EEC2E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7D900-B000-364D-BFD2-F6CD6080A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52A66-19E1-D541-B7E0-104E938B0EC6}"/>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6" name="Footer Placeholder 5">
            <a:extLst>
              <a:ext uri="{FF2B5EF4-FFF2-40B4-BE49-F238E27FC236}">
                <a16:creationId xmlns:a16="http://schemas.microsoft.com/office/drawing/2014/main" id="{70AC81DD-4A04-1E4B-B64C-43B9657EC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D67D9-2DCB-AB4D-B8A5-0CAF567FC76C}"/>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6819614-DA80-A8EE-85F9-398C202B0DB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19DD9B-37ED-45B1-4417-5ED69E98FEF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7403531C-20FD-1A43-ED1A-3E9CCE0FF58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1" name="Title 1">
            <a:extLst>
              <a:ext uri="{FF2B5EF4-FFF2-40B4-BE49-F238E27FC236}">
                <a16:creationId xmlns:a16="http://schemas.microsoft.com/office/drawing/2014/main" id="{EA84179D-0772-7247-E0CB-CA53EE892361}"/>
              </a:ext>
            </a:extLst>
          </p:cNvPr>
          <p:cNvSpPr>
            <a:spLocks noGrp="1"/>
          </p:cNvSpPr>
          <p:nvPr>
            <p:ph type="title"/>
          </p:nvPr>
        </p:nvSpPr>
        <p:spPr>
          <a:xfrm>
            <a:off x="587829" y="49786"/>
            <a:ext cx="10515600" cy="49212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52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67FAB1-A4C9-F747-A0BA-DBA0C0C4B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2C787-CD6F-1F4A-9B1D-ACB05AA61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7F7A3-F4D2-F04B-86DF-43E53ADD2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89BA5-1CD5-EB43-A6A4-9F79325D7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49E35-AF34-354F-AAD8-67D4DAD8763E}"/>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8" name="Footer Placeholder 7">
            <a:extLst>
              <a:ext uri="{FF2B5EF4-FFF2-40B4-BE49-F238E27FC236}">
                <a16:creationId xmlns:a16="http://schemas.microsoft.com/office/drawing/2014/main" id="{17D7A093-D80D-DD4D-91AF-D56DBB7AD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8129-3724-4544-9DCF-17FAAC1B707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10" name="Rectangle 9">
            <a:extLst>
              <a:ext uri="{FF2B5EF4-FFF2-40B4-BE49-F238E27FC236}">
                <a16:creationId xmlns:a16="http://schemas.microsoft.com/office/drawing/2014/main" id="{0EE056C0-3855-B55A-FF97-A52919A8DC6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3C2B2-D462-6D43-D55E-4A70611FF5C3}"/>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een logo with a white background&#10;&#10;Description automatically generated">
            <a:extLst>
              <a:ext uri="{FF2B5EF4-FFF2-40B4-BE49-F238E27FC236}">
                <a16:creationId xmlns:a16="http://schemas.microsoft.com/office/drawing/2014/main" id="{41F8B734-B414-E1B5-BB47-87D58CF23D93}"/>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3" name="Title 1">
            <a:extLst>
              <a:ext uri="{FF2B5EF4-FFF2-40B4-BE49-F238E27FC236}">
                <a16:creationId xmlns:a16="http://schemas.microsoft.com/office/drawing/2014/main" id="{A30AAE42-7009-C857-0FF6-CE051AC570A4}"/>
              </a:ext>
            </a:extLst>
          </p:cNvPr>
          <p:cNvSpPr>
            <a:spLocks noGrp="1"/>
          </p:cNvSpPr>
          <p:nvPr>
            <p:ph type="title"/>
          </p:nvPr>
        </p:nvSpPr>
        <p:spPr>
          <a:xfrm>
            <a:off x="545246" y="5442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498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12623B-0F62-D64A-BF9C-BEC5EBC207D9}"/>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4" name="Footer Placeholder 3">
            <a:extLst>
              <a:ext uri="{FF2B5EF4-FFF2-40B4-BE49-F238E27FC236}">
                <a16:creationId xmlns:a16="http://schemas.microsoft.com/office/drawing/2014/main" id="{00AF4969-6D6D-D94E-8509-410729017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EC60E-29D6-F448-A9BD-AC7925F73A1B}"/>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6" name="Rectangle 5">
            <a:extLst>
              <a:ext uri="{FF2B5EF4-FFF2-40B4-BE49-F238E27FC236}">
                <a16:creationId xmlns:a16="http://schemas.microsoft.com/office/drawing/2014/main" id="{3D2F4504-D3B9-D4D5-F22C-9BEECBD9CBB0}"/>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40F6FB-F539-9737-733D-A1792398C23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logo with a white background&#10;&#10;Description automatically generated">
            <a:extLst>
              <a:ext uri="{FF2B5EF4-FFF2-40B4-BE49-F238E27FC236}">
                <a16:creationId xmlns:a16="http://schemas.microsoft.com/office/drawing/2014/main" id="{D925075F-8CDF-922E-3C6B-3D968701D6F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9" name="Title 1">
            <a:extLst>
              <a:ext uri="{FF2B5EF4-FFF2-40B4-BE49-F238E27FC236}">
                <a16:creationId xmlns:a16="http://schemas.microsoft.com/office/drawing/2014/main" id="{39C89B51-3ED8-EBBB-4482-6BDB9F0BD486}"/>
              </a:ext>
            </a:extLst>
          </p:cNvPr>
          <p:cNvSpPr>
            <a:spLocks noGrp="1"/>
          </p:cNvSpPr>
          <p:nvPr>
            <p:ph type="title"/>
          </p:nvPr>
        </p:nvSpPr>
        <p:spPr>
          <a:xfrm>
            <a:off x="385396" y="67823"/>
            <a:ext cx="10515600" cy="412994"/>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01169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3E131-141F-2F4C-94A8-B696A277DAAB}"/>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3" name="Footer Placeholder 2">
            <a:extLst>
              <a:ext uri="{FF2B5EF4-FFF2-40B4-BE49-F238E27FC236}">
                <a16:creationId xmlns:a16="http://schemas.microsoft.com/office/drawing/2014/main" id="{39F01CA5-D982-D047-B405-732BD81FE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B4559-0995-B147-8DE6-A506023D2436}"/>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5" name="Rectangle 4">
            <a:extLst>
              <a:ext uri="{FF2B5EF4-FFF2-40B4-BE49-F238E27FC236}">
                <a16:creationId xmlns:a16="http://schemas.microsoft.com/office/drawing/2014/main" id="{BE32CA1A-D029-3BE6-AF26-05C3227B2DD7}"/>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98607D-D384-3DB1-F368-B530B1698FEA}"/>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A6F691C6-E0C7-0452-B051-08391C26C5A7}"/>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979123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0973-7C62-9041-8B54-8E64AA52C8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2A1D9-7602-5F46-ADC9-04629AF3E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69871-F446-514D-A4D0-A0492C3C6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37C1A-E6EB-B349-A191-23573F89EFDF}"/>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6" name="Footer Placeholder 5">
            <a:extLst>
              <a:ext uri="{FF2B5EF4-FFF2-40B4-BE49-F238E27FC236}">
                <a16:creationId xmlns:a16="http://schemas.microsoft.com/office/drawing/2014/main" id="{DEE5AF63-95CF-AB44-A078-25763A8E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28E78-495A-F640-8460-A92A9EAC0C2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23F21AE-EC67-8EEA-E9AC-A49E3646822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E8BA5640-5C53-E60D-5D14-57B2F54D540A}"/>
              </a:ext>
            </a:extLst>
          </p:cNvPr>
          <p:cNvPicPr>
            <a:picLocks noChangeAspect="1"/>
          </p:cNvPicPr>
          <p:nvPr userDrawn="1"/>
        </p:nvPicPr>
        <p:blipFill>
          <a:blip r:embed="rId2"/>
          <a:stretch>
            <a:fillRect/>
          </a:stretch>
        </p:blipFill>
        <p:spPr>
          <a:xfrm>
            <a:off x="11691258" y="49786"/>
            <a:ext cx="457704" cy="457704"/>
          </a:xfrm>
          <a:prstGeom prst="rect">
            <a:avLst/>
          </a:prstGeom>
        </p:spPr>
      </p:pic>
      <p:pic>
        <p:nvPicPr>
          <p:cNvPr id="10" name="Picture 9" descr="A green logo with a white background&#10;&#10;Description automatically generated">
            <a:extLst>
              <a:ext uri="{FF2B5EF4-FFF2-40B4-BE49-F238E27FC236}">
                <a16:creationId xmlns:a16="http://schemas.microsoft.com/office/drawing/2014/main" id="{0EB2E11D-1C83-F533-E89E-A7FD71A67E79}"/>
              </a:ext>
            </a:extLst>
          </p:cNvPr>
          <p:cNvPicPr>
            <a:picLocks noChangeAspect="1"/>
          </p:cNvPicPr>
          <p:nvPr userDrawn="1"/>
        </p:nvPicPr>
        <p:blipFill>
          <a:blip r:embed="rId2"/>
          <a:stretch>
            <a:fillRect/>
          </a:stretch>
        </p:blipFill>
        <p:spPr>
          <a:xfrm>
            <a:off x="11843658" y="202186"/>
            <a:ext cx="457704" cy="457704"/>
          </a:xfrm>
          <a:prstGeom prst="rect">
            <a:avLst/>
          </a:prstGeom>
        </p:spPr>
      </p:pic>
    </p:spTree>
    <p:extLst>
      <p:ext uri="{BB962C8B-B14F-4D97-AF65-F5344CB8AC3E}">
        <p14:creationId xmlns:p14="http://schemas.microsoft.com/office/powerpoint/2010/main" val="14677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374-1714-A242-B3DB-DCDD0B59CB0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959A6-24BD-AF43-A38F-D0405076E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A155C31-DF90-8747-B196-67292A0E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DEC8-AC94-4A43-B9A6-707A4F26AAB6}"/>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6" name="Footer Placeholder 5">
            <a:extLst>
              <a:ext uri="{FF2B5EF4-FFF2-40B4-BE49-F238E27FC236}">
                <a16:creationId xmlns:a16="http://schemas.microsoft.com/office/drawing/2014/main" id="{65D4BBFF-DB69-A44C-BA93-6F6668989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97DC4-8EE7-5D49-A5DE-1B19FF6ECCD4}"/>
              </a:ext>
            </a:extLst>
          </p:cNvPr>
          <p:cNvSpPr>
            <a:spLocks noGrp="1"/>
          </p:cNvSpPr>
          <p:nvPr>
            <p:ph type="sldNum" sz="quarter" idx="12"/>
          </p:nvPr>
        </p:nvSpPr>
        <p:spPr/>
        <p:txBody>
          <a:bodyPr/>
          <a:lstStyle/>
          <a:p>
            <a:fld id="{B3CB2281-298D-ED49-BD76-0C3B3524713C}" type="slidenum">
              <a:rPr lang="en-US" smtClean="0"/>
              <a:t>‹#›</a:t>
            </a:fld>
            <a:endParaRPr lang="en-US"/>
          </a:p>
        </p:txBody>
      </p:sp>
      <p:pic>
        <p:nvPicPr>
          <p:cNvPr id="8" name="Picture 7" descr="A green logo with a white background&#10;&#10;Description automatically generated">
            <a:extLst>
              <a:ext uri="{FF2B5EF4-FFF2-40B4-BE49-F238E27FC236}">
                <a16:creationId xmlns:a16="http://schemas.microsoft.com/office/drawing/2014/main" id="{A1BD80C9-88A7-C741-5489-98947A2E885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29254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521677" y="-8286"/>
            <a:ext cx="10515600" cy="459993"/>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03D3A22-6D0B-1CBF-F112-C72FACAF872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EFC92F8-486F-9B5B-139B-90917F717495}"/>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4F1A4EF-6383-7AF1-0438-04BE6EFA33CA}"/>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Slide Number Placeholder 5">
            <a:extLst>
              <a:ext uri="{FF2B5EF4-FFF2-40B4-BE49-F238E27FC236}">
                <a16:creationId xmlns:a16="http://schemas.microsoft.com/office/drawing/2014/main" id="{67554896-E2C5-805F-374C-4C885CEFD138}"/>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823862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641-EF8E-7C40-8100-AD8B6C42D3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18B34-9C39-1047-9303-6694EC83B5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1113-D5AC-934B-96D3-7BC31020FDE4}"/>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0BB59E4E-92CC-2345-838F-5B92552B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6054-3F34-4A45-9159-95896DF3D97F}"/>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D18BA1F-C77C-BD53-E6EB-815380C7549A}"/>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010F4D-7FF4-AAA5-E0D9-04576AC9F9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3F0AF3BF-5448-007B-826B-F871F9516761}"/>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53168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CFEDA-4104-A94B-8E13-19FBF6A0DEE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A2AC8-130C-2F4C-8925-8FC3934A1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F5612-79E8-0745-B639-AF2BB505A269}"/>
              </a:ext>
            </a:extLst>
          </p:cNvPr>
          <p:cNvSpPr>
            <a:spLocks noGrp="1"/>
          </p:cNvSpPr>
          <p:nvPr>
            <p:ph type="dt" sz="half" idx="10"/>
          </p:nvPr>
        </p:nvSpPr>
        <p:spPr/>
        <p:txBody>
          <a:body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8FF80366-4ED4-1A4A-8EA5-DC56122A3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E45A-CB98-F844-AD9A-FEF0004A8BA1}"/>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56DF4D35-F240-9E8E-D147-C5468AF0F13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EB1D2E-DE7E-28B1-C81E-439107F2B21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A2C1C623-AC8E-EB28-3FB9-2103BDBB3B0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17789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2B206A-64F7-BA63-02D7-0C7F960C53BD}"/>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75CE6B3-BD59-9DDA-6B2C-6295AB8AD7F7}"/>
              </a:ext>
            </a:extLst>
          </p:cNvPr>
          <p:cNvPicPr>
            <a:picLocks noChangeAspect="1"/>
          </p:cNvPicPr>
          <p:nvPr/>
        </p:nvPicPr>
        <p:blipFill>
          <a:blip r:embed="rId2"/>
          <a:stretch>
            <a:fillRect/>
          </a:stretch>
        </p:blipFill>
        <p:spPr>
          <a:xfrm>
            <a:off x="11691258" y="49786"/>
            <a:ext cx="457704" cy="457704"/>
          </a:xfrm>
          <a:prstGeom prst="rect">
            <a:avLst/>
          </a:prstGeom>
        </p:spPr>
      </p:pic>
      <p:sp>
        <p:nvSpPr>
          <p:cNvPr id="9" name="Rectangle 8">
            <a:extLst>
              <a:ext uri="{FF2B5EF4-FFF2-40B4-BE49-F238E27FC236}">
                <a16:creationId xmlns:a16="http://schemas.microsoft.com/office/drawing/2014/main" id="{01A6DF22-9D5E-5E83-8414-D9A6AAB31A02}"/>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736FE915-C5F0-EBBF-A56F-87E685457525}"/>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7" name="Title 1">
            <a:extLst>
              <a:ext uri="{FF2B5EF4-FFF2-40B4-BE49-F238E27FC236}">
                <a16:creationId xmlns:a16="http://schemas.microsoft.com/office/drawing/2014/main" id="{2E0F5C1A-D811-CC8C-7DEB-65557419CE89}"/>
              </a:ext>
            </a:extLst>
          </p:cNvPr>
          <p:cNvSpPr>
            <a:spLocks noGrp="1"/>
          </p:cNvSpPr>
          <p:nvPr>
            <p:ph type="title"/>
          </p:nvPr>
        </p:nvSpPr>
        <p:spPr>
          <a:xfrm>
            <a:off x="433755" y="0"/>
            <a:ext cx="10515600" cy="548640"/>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0152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1CE49-1CA1-03AD-3C92-EBBF732D4CA6}"/>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12DCBA0F-AF20-FA27-55BD-D4B670BE5ECB}"/>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Rectangle 6">
            <a:extLst>
              <a:ext uri="{FF2B5EF4-FFF2-40B4-BE49-F238E27FC236}">
                <a16:creationId xmlns:a16="http://schemas.microsoft.com/office/drawing/2014/main" id="{6126C0C2-F9BE-1BFE-342B-074D96CFE9C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C21A892-FF22-DFFD-2BD5-992C072B0423}"/>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3" name="Title 1">
            <a:extLst>
              <a:ext uri="{FF2B5EF4-FFF2-40B4-BE49-F238E27FC236}">
                <a16:creationId xmlns:a16="http://schemas.microsoft.com/office/drawing/2014/main" id="{99479F22-C0D1-8C6A-17A0-BEFBD14A4D8D}"/>
              </a:ext>
            </a:extLst>
          </p:cNvPr>
          <p:cNvSpPr>
            <a:spLocks noGrp="1"/>
          </p:cNvSpPr>
          <p:nvPr>
            <p:ph type="title"/>
          </p:nvPr>
        </p:nvSpPr>
        <p:spPr>
          <a:xfrm>
            <a:off x="482112" y="101079"/>
            <a:ext cx="10515600" cy="418617"/>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5956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Introduction: 1-</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BAAEFC13-73D6-37D0-E6B8-1E3BDB49F66E}"/>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7FE56A-022F-D639-5BAD-0780EBBF4077}"/>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70C4A551-B39D-C280-6067-1D174D1EDD2D}"/>
              </a:ext>
            </a:extLst>
          </p:cNvPr>
          <p:cNvSpPr>
            <a:spLocks noGrp="1"/>
          </p:cNvSpPr>
          <p:nvPr>
            <p:ph type="title"/>
          </p:nvPr>
        </p:nvSpPr>
        <p:spPr>
          <a:xfrm>
            <a:off x="512885" y="24893"/>
            <a:ext cx="10515600" cy="548640"/>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pic>
        <p:nvPicPr>
          <p:cNvPr id="6" name="Picture 5" descr="A green logo with a white background&#10;&#10;Description automatically generated">
            <a:extLst>
              <a:ext uri="{FF2B5EF4-FFF2-40B4-BE49-F238E27FC236}">
                <a16:creationId xmlns:a16="http://schemas.microsoft.com/office/drawing/2014/main" id="{DF5FF8E4-8E9B-BC8C-32A1-C450036BCB54}"/>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884634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CBE9AABB-511D-B3CB-229B-9FCF0F9129D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91291F-3896-0802-4804-57F2DD28622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84048AA4-3E57-814E-5BA3-EFDEDC1E87C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68602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8FE88695-69A8-FFA2-CBBF-82572B5BF7BE}"/>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AFD6DD-4CB9-3E4E-2746-322F6D31BC6C}"/>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5E0CE613-7AF4-E26C-3922-374837BC86DB}"/>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542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5" name="Rectangle 4">
            <a:extLst>
              <a:ext uri="{FF2B5EF4-FFF2-40B4-BE49-F238E27FC236}">
                <a16:creationId xmlns:a16="http://schemas.microsoft.com/office/drawing/2014/main" id="{E6404A2C-62FB-1F24-1183-7A7E419A52C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E8C831-0FAE-0676-F06C-66BAC19639DB}"/>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882817D9-FF38-13B9-BBFB-CB66910691E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7813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C5381A7E-1513-87C5-116A-320CF711BEF4}"/>
              </a:ext>
            </a:extLst>
          </p:cNvPr>
          <p:cNvSpPr>
            <a:spLocks noGrp="1"/>
          </p:cNvSpPr>
          <p:nvPr>
            <p:ph type="title"/>
          </p:nvPr>
        </p:nvSpPr>
        <p:spPr>
          <a:xfrm>
            <a:off x="521677" y="65570"/>
            <a:ext cx="10515600" cy="459993"/>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233FEAC5-0B26-6B34-DAB3-66817AA4BDB7}"/>
              </a:ext>
            </a:extLst>
          </p:cNvPr>
          <p:cNvPicPr>
            <a:picLocks noChangeAspect="1"/>
          </p:cNvPicPr>
          <p:nvPr/>
        </p:nvPicPr>
        <p:blipFill>
          <a:blip r:embed="rId8"/>
          <a:stretch>
            <a:fillRect/>
          </a:stretch>
        </p:blipFill>
        <p:spPr>
          <a:xfrm>
            <a:off x="11691258" y="49786"/>
            <a:ext cx="457704" cy="457704"/>
          </a:xfrm>
          <a:prstGeom prst="rect">
            <a:avLst/>
          </a:prstGeom>
        </p:spPr>
      </p:pic>
    </p:spTree>
    <p:extLst>
      <p:ext uri="{BB962C8B-B14F-4D97-AF65-F5344CB8AC3E}">
        <p14:creationId xmlns:p14="http://schemas.microsoft.com/office/powerpoint/2010/main" val="42736594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50" r:id="rId6"/>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5E745866-8B47-CEFF-3425-BEF65C5D9872}"/>
              </a:ext>
            </a:extLst>
          </p:cNvPr>
          <p:cNvSpPr>
            <a:spLocks noGrp="1"/>
          </p:cNvSpPr>
          <p:nvPr>
            <p:ph type="title"/>
          </p:nvPr>
        </p:nvSpPr>
        <p:spPr>
          <a:xfrm>
            <a:off x="495300" y="49786"/>
            <a:ext cx="10515600" cy="54864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C839BACD-4D71-7AA6-E3C5-A29C955CF12D}"/>
              </a:ext>
            </a:extLst>
          </p:cNvPr>
          <p:cNvPicPr>
            <a:picLocks noChangeAspect="1"/>
          </p:cNvPicPr>
          <p:nvPr/>
        </p:nvPicPr>
        <p:blipFill>
          <a:blip r:embed="rId6"/>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3570310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BBBAD-1D0F-1242-B4FE-CCE298C91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FD964-692F-454A-9E0F-C006144D4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ABAAA-56F6-2745-AE94-1EE02FE78392}" type="datetimeFigureOut">
              <a:rPr lang="en-US" smtClean="0"/>
              <a:t>10/4/2023</a:t>
            </a:fld>
            <a:endParaRPr lang="en-US"/>
          </a:p>
        </p:txBody>
      </p:sp>
      <p:sp>
        <p:nvSpPr>
          <p:cNvPr id="5" name="Footer Placeholder 4">
            <a:extLst>
              <a:ext uri="{FF2B5EF4-FFF2-40B4-BE49-F238E27FC236}">
                <a16:creationId xmlns:a16="http://schemas.microsoft.com/office/drawing/2014/main" id="{36E98797-5417-4944-A83D-4D5FE161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E7634-0EA9-654E-96D2-65A8FB16F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B2281-298D-ED49-BD76-0C3B3524713C}" type="slidenum">
              <a:rPr lang="en-US" smtClean="0"/>
              <a:t>‹#›</a:t>
            </a:fld>
            <a:endParaRPr lang="en-US"/>
          </a:p>
        </p:txBody>
      </p:sp>
      <p:pic>
        <p:nvPicPr>
          <p:cNvPr id="9" name="Picture 8" descr="A green logo with a white background&#10;&#10;Description automatically generated">
            <a:extLst>
              <a:ext uri="{FF2B5EF4-FFF2-40B4-BE49-F238E27FC236}">
                <a16:creationId xmlns:a16="http://schemas.microsoft.com/office/drawing/2014/main" id="{E68AF0AE-F709-759B-2802-A6E449405EB0}"/>
              </a:ext>
            </a:extLst>
          </p:cNvPr>
          <p:cNvPicPr>
            <a:picLocks noChangeAspect="1"/>
          </p:cNvPicPr>
          <p:nvPr/>
        </p:nvPicPr>
        <p:blipFill>
          <a:blip r:embed="rId13"/>
          <a:stretch>
            <a:fillRect/>
          </a:stretch>
        </p:blipFill>
        <p:spPr>
          <a:xfrm>
            <a:off x="11691258" y="49786"/>
            <a:ext cx="457704" cy="457704"/>
          </a:xfrm>
          <a:prstGeom prst="rect">
            <a:avLst/>
          </a:prstGeom>
        </p:spPr>
      </p:pic>
      <p:sp>
        <p:nvSpPr>
          <p:cNvPr id="10" name="Title Placeholder 1">
            <a:extLst>
              <a:ext uri="{FF2B5EF4-FFF2-40B4-BE49-F238E27FC236}">
                <a16:creationId xmlns:a16="http://schemas.microsoft.com/office/drawing/2014/main" id="{B778EE0A-8348-6363-039B-B1B8CF18209E}"/>
              </a:ext>
            </a:extLst>
          </p:cNvPr>
          <p:cNvSpPr>
            <a:spLocks noGrp="1"/>
          </p:cNvSpPr>
          <p:nvPr>
            <p:ph type="title"/>
          </p:nvPr>
        </p:nvSpPr>
        <p:spPr>
          <a:xfrm>
            <a:off x="587829" y="63219"/>
            <a:ext cx="10515600" cy="42618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310661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DBFA21-1E0D-BF2E-64FF-83DD23E69FE6}"/>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sp>
        <p:nvSpPr>
          <p:cNvPr id="3" name="Title 2">
            <a:extLst>
              <a:ext uri="{FF2B5EF4-FFF2-40B4-BE49-F238E27FC236}">
                <a16:creationId xmlns:a16="http://schemas.microsoft.com/office/drawing/2014/main" id="{9631042F-7940-C9A7-108F-C140790EB0AE}"/>
              </a:ext>
            </a:extLst>
          </p:cNvPr>
          <p:cNvSpPr>
            <a:spLocks noGrp="1"/>
          </p:cNvSpPr>
          <p:nvPr>
            <p:ph type="title"/>
          </p:nvPr>
        </p:nvSpPr>
        <p:spPr/>
        <p:txBody>
          <a:bodyPr>
            <a:normAutofit fontScale="90000"/>
          </a:bodyPr>
          <a:lstStyle/>
          <a:p>
            <a:endParaRPr lang="en-US"/>
          </a:p>
        </p:txBody>
      </p:sp>
      <p:pic>
        <p:nvPicPr>
          <p:cNvPr id="7" name="Picture 6" descr="A green and yellow wavy background&#10;&#10;Description automatically generated">
            <a:extLst>
              <a:ext uri="{FF2B5EF4-FFF2-40B4-BE49-F238E27FC236}">
                <a16:creationId xmlns:a16="http://schemas.microsoft.com/office/drawing/2014/main" id="{77363067-0FD9-29BF-83F6-F6081EF10005}"/>
              </a:ext>
            </a:extLst>
          </p:cNvPr>
          <p:cNvPicPr>
            <a:picLocks noChangeAspect="1"/>
          </p:cNvPicPr>
          <p:nvPr/>
        </p:nvPicPr>
        <p:blipFill>
          <a:blip r:embed="rId3"/>
          <a:stretch>
            <a:fillRect/>
          </a:stretch>
        </p:blipFill>
        <p:spPr>
          <a:xfrm>
            <a:off x="0" y="0"/>
            <a:ext cx="12191998" cy="6857999"/>
          </a:xfrm>
          <a:prstGeom prst="rect">
            <a:avLst/>
          </a:prstGeom>
        </p:spPr>
      </p:pic>
      <p:sp>
        <p:nvSpPr>
          <p:cNvPr id="8" name="TextBox 7">
            <a:extLst>
              <a:ext uri="{FF2B5EF4-FFF2-40B4-BE49-F238E27FC236}">
                <a16:creationId xmlns:a16="http://schemas.microsoft.com/office/drawing/2014/main" id="{C93FB385-55A6-E3E9-EBCD-2E9344E0AC45}"/>
              </a:ext>
            </a:extLst>
          </p:cNvPr>
          <p:cNvSpPr txBox="1"/>
          <p:nvPr/>
        </p:nvSpPr>
        <p:spPr>
          <a:xfrm>
            <a:off x="2695904" y="1466846"/>
            <a:ext cx="8544909" cy="1323439"/>
          </a:xfrm>
          <a:prstGeom prst="rect">
            <a:avLst/>
          </a:prstGeom>
          <a:noFill/>
        </p:spPr>
        <p:txBody>
          <a:bodyPr wrap="square" rtlCol="0">
            <a:spAutoFit/>
          </a:bodyPr>
          <a:lstStyle/>
          <a:p>
            <a:r>
              <a:rPr lang="en-US" sz="4000" b="1" i="0" dirty="0">
                <a:solidFill>
                  <a:schemeClr val="accent4">
                    <a:lumMod val="60000"/>
                    <a:lumOff val="40000"/>
                  </a:schemeClr>
                </a:solidFill>
                <a:effectLst/>
                <a:latin typeface="Franklin Gothic Medium (Headings)"/>
              </a:rPr>
              <a:t>CSC/CPE 138 - Computer Network Fundamentals</a:t>
            </a:r>
          </a:p>
        </p:txBody>
      </p:sp>
      <p:sp>
        <p:nvSpPr>
          <p:cNvPr id="9" name="TextBox 8">
            <a:extLst>
              <a:ext uri="{FF2B5EF4-FFF2-40B4-BE49-F238E27FC236}">
                <a16:creationId xmlns:a16="http://schemas.microsoft.com/office/drawing/2014/main" id="{0816CEE1-624F-45AE-9A02-751AE26CD0B7}"/>
              </a:ext>
            </a:extLst>
          </p:cNvPr>
          <p:cNvSpPr txBox="1"/>
          <p:nvPr/>
        </p:nvSpPr>
        <p:spPr>
          <a:xfrm>
            <a:off x="2756496" y="3801603"/>
            <a:ext cx="8544910" cy="584775"/>
          </a:xfrm>
          <a:prstGeom prst="rect">
            <a:avLst/>
          </a:prstGeom>
          <a:noFill/>
        </p:spPr>
        <p:txBody>
          <a:bodyPr wrap="square" rtlCol="0">
            <a:spAutoFit/>
          </a:bodyPr>
          <a:lstStyle/>
          <a:p>
            <a:r>
              <a:rPr lang="en-US" sz="1600" dirty="0">
                <a:solidFill>
                  <a:schemeClr val="bg1"/>
                </a:solidFill>
              </a:rPr>
              <a:t>The presentation was adapted from the textbook: </a:t>
            </a:r>
            <a:r>
              <a:rPr lang="en-US" altLang="en-US" sz="1600" i="1" dirty="0">
                <a:solidFill>
                  <a:schemeClr val="bg1"/>
                </a:solidFill>
              </a:rPr>
              <a:t>Computer Networking: A Top-Down Approach  </a:t>
            </a:r>
            <a:r>
              <a:rPr lang="en-US" altLang="en-US" sz="1600" dirty="0">
                <a:solidFill>
                  <a:schemeClr val="bg1"/>
                </a:solidFill>
              </a:rPr>
              <a:t>8</a:t>
            </a:r>
            <a:r>
              <a:rPr lang="en-US" altLang="en-US" sz="1600" baseline="30000" dirty="0">
                <a:solidFill>
                  <a:schemeClr val="bg1"/>
                </a:solidFill>
              </a:rPr>
              <a:t>th</a:t>
            </a:r>
            <a:r>
              <a:rPr lang="en-US" altLang="en-US" sz="1600" dirty="0">
                <a:solidFill>
                  <a:schemeClr val="bg1"/>
                </a:solidFill>
              </a:rPr>
              <a:t> edition Jim Kurose, Keith Ross, Pearson, 2020</a:t>
            </a:r>
          </a:p>
        </p:txBody>
      </p:sp>
      <p:sp>
        <p:nvSpPr>
          <p:cNvPr id="10" name="Rectangle 3">
            <a:extLst>
              <a:ext uri="{FF2B5EF4-FFF2-40B4-BE49-F238E27FC236}">
                <a16:creationId xmlns:a16="http://schemas.microsoft.com/office/drawing/2014/main" id="{A7DEC201-716B-F7A1-5B95-4D663FC5D5DC}"/>
              </a:ext>
            </a:extLst>
          </p:cNvPr>
          <p:cNvSpPr>
            <a:spLocks noChangeArrowheads="1"/>
          </p:cNvSpPr>
          <p:nvPr/>
        </p:nvSpPr>
        <p:spPr bwMode="auto">
          <a:xfrm>
            <a:off x="2695904" y="2864937"/>
            <a:ext cx="5052616"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chemeClr val="bg1"/>
                </a:solidFill>
                <a:latin typeface="+mj-lt"/>
              </a:rPr>
              <a:t>Transport Layer</a:t>
            </a:r>
          </a:p>
        </p:txBody>
      </p:sp>
    </p:spTree>
    <p:extLst>
      <p:ext uri="{BB962C8B-B14F-4D97-AF65-F5344CB8AC3E}">
        <p14:creationId xmlns:p14="http://schemas.microsoft.com/office/powerpoint/2010/main" val="26770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2578811" y="4965666"/>
            <a:ext cx="6866725" cy="1028731"/>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29" name="Slide Number Placeholder 2">
            <a:extLst>
              <a:ext uri="{FF2B5EF4-FFF2-40B4-BE49-F238E27FC236}">
                <a16:creationId xmlns:a16="http://schemas.microsoft.com/office/drawing/2014/main" id="{D1B0B0FD-EB4E-1D48-A59A-E323764428E9}"/>
              </a:ext>
            </a:extLst>
          </p:cNvPr>
          <p:cNvSpPr>
            <a:spLocks noGrp="1"/>
          </p:cNvSpPr>
          <p:nvPr>
            <p:ph type="sldNum" sz="quarter" idx="4"/>
          </p:nvPr>
        </p:nvSpPr>
        <p:spPr/>
        <p:txBody>
          <a:bodyPr/>
          <a:lstStyle/>
          <a:p>
            <a:r>
              <a:rPr lang="en-US"/>
              <a:t>Transport Layer: 3-</a:t>
            </a:r>
            <a:fld id="{C4204591-24BD-A542-B9D5-F8D8A88D2FEE}" type="slidenum">
              <a:rPr lang="en-US" smtClean="0"/>
              <a:pPr/>
              <a:t>10</a:t>
            </a:fld>
            <a:endParaRPr lang="en-US" dirty="0"/>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sender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8502120" y="2078245"/>
            <a:ext cx="1986815"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9130164" y="2303106"/>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91544" y="2325099"/>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88186" y="2990916"/>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determines UDP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376692" y="35928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creates UDP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1369" y="40251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passes segment to IP</a:t>
            </a:r>
          </a:p>
        </p:txBody>
      </p:sp>
      <p:sp>
        <p:nvSpPr>
          <p:cNvPr id="98" name="Rectangle 97">
            <a:extLst>
              <a:ext uri="{FF2B5EF4-FFF2-40B4-BE49-F238E27FC236}">
                <a16:creationId xmlns:a16="http://schemas.microsoft.com/office/drawing/2014/main" id="{EB709716-FAB0-AB45-BCAE-75F8CF2AEC09}"/>
              </a:ext>
            </a:extLst>
          </p:cNvPr>
          <p:cNvSpPr/>
          <p:nvPr/>
        </p:nvSpPr>
        <p:spPr>
          <a:xfrm>
            <a:off x="169333" y="1343378"/>
            <a:ext cx="3723445" cy="440266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8473556" y="2992506"/>
            <a:ext cx="1259074" cy="338554"/>
            <a:chOff x="8964789" y="2639236"/>
            <a:chExt cx="1259074" cy="338554"/>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8545052" y="3003638"/>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0" name="Title 1">
            <a:extLst>
              <a:ext uri="{FF2B5EF4-FFF2-40B4-BE49-F238E27FC236}">
                <a16:creationId xmlns:a16="http://schemas.microsoft.com/office/drawing/2014/main" id="{9AB1C81B-1762-5393-A433-292E4F807BAB}"/>
              </a:ext>
            </a:extLst>
          </p:cNvPr>
          <p:cNvSpPr>
            <a:spLocks noGrp="1"/>
          </p:cNvSpPr>
          <p:nvPr>
            <p:ph type="title"/>
          </p:nvPr>
        </p:nvSpPr>
        <p:spPr>
          <a:xfrm>
            <a:off x="545687" y="-116728"/>
            <a:ext cx="11100625" cy="894622"/>
          </a:xfrm>
        </p:spPr>
        <p:txBody>
          <a:bodyPr>
            <a:normAutofit/>
          </a:bodyPr>
          <a:lstStyle/>
          <a:p>
            <a:r>
              <a:rPr lang="en-US" sz="4400" dirty="0"/>
              <a:t>UDP: Transport Layer Actions</a:t>
            </a:r>
          </a:p>
        </p:txBody>
      </p:sp>
    </p:spTree>
    <p:extLst>
      <p:ext uri="{BB962C8B-B14F-4D97-AF65-F5344CB8AC3E}">
        <p14:creationId xmlns:p14="http://schemas.microsoft.com/office/powerpoint/2010/main" val="22161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par>
                                <p:cTn id="8" presetID="0" presetClass="path" presetSubtype="0" accel="50000" decel="50000" fill="hold" nodeType="withEffect">
                                  <p:stCondLst>
                                    <p:cond delay="0"/>
                                  </p:stCondLst>
                                  <p:childTnLst>
                                    <p:animMotion origin="layout" path="M -6.25E-7 -1.48148E-6 L 0.00065 0.10139 " pathEditMode="relative" rAng="0" ptsTypes="AA">
                                      <p:cBhvr>
                                        <p:cTn id="9" dur="2000" fill="hold"/>
                                        <p:tgtEl>
                                          <p:spTgt spid="88"/>
                                        </p:tgtEl>
                                        <p:attrNameLst>
                                          <p:attrName>ppt_x</p:attrName>
                                          <p:attrName>ppt_y</p:attrName>
                                        </p:attrNameLst>
                                      </p:cBhvr>
                                      <p:rCtr x="26" y="5069"/>
                                    </p:animMotion>
                                  </p:childTnLst>
                                </p:cTn>
                              </p:par>
                              <p:par>
                                <p:cTn id="10" presetID="9"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dissolv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88"/>
                                        </p:tgtEl>
                                      </p:cBhvr>
                                    </p:animEffect>
                                    <p:set>
                                      <p:cBhvr>
                                        <p:cTn id="28" dur="1" fill="hold">
                                          <p:stCondLst>
                                            <p:cond delay="499"/>
                                          </p:stCondLst>
                                        </p:cTn>
                                        <p:tgtEl>
                                          <p:spTgt spid="88"/>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dissolve">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6.25E-7 -4.81481E-6 L 0.00052 0.09306 " pathEditMode="relative" rAng="0" ptsTypes="AA">
                                      <p:cBhvr>
                                        <p:cTn id="39" dur="2000" fill="hold"/>
                                        <p:tgtEl>
                                          <p:spTgt spid="5"/>
                                        </p:tgtEl>
                                        <p:attrNameLst>
                                          <p:attrName>ppt_x</p:attrName>
                                          <p:attrName>ppt_y</p:attrName>
                                        </p:attrNameLst>
                                      </p:cBhvr>
                                      <p:rCtr x="26" y="4653"/>
                                    </p:animMotion>
                                  </p:childTnLst>
                                </p:cTn>
                              </p:par>
                              <p:par>
                                <p:cTn id="40" presetID="9"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dissolv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6.25E-7 0.09098 L -0.00221 0.25996 L -0.11419 0.32385 L -0.4332 0.31806 L -0.55885 0.275 L -0.55885 0.275 " pathEditMode="relative" ptsTypes="AAAAAA">
                                      <p:cBhvr>
                                        <p:cTn id="4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5" grpId="0"/>
      <p:bldP spid="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06" name="Slide Number Placeholder 2">
            <a:extLst>
              <a:ext uri="{FF2B5EF4-FFF2-40B4-BE49-F238E27FC236}">
                <a16:creationId xmlns:a16="http://schemas.microsoft.com/office/drawing/2014/main" id="{427E91C8-0248-584A-817F-DE7D57562F29}"/>
              </a:ext>
            </a:extLst>
          </p:cNvPr>
          <p:cNvSpPr>
            <a:spLocks noGrp="1"/>
          </p:cNvSpPr>
          <p:nvPr>
            <p:ph type="sldNum" sz="quarter" idx="4"/>
          </p:nvPr>
        </p:nvSpPr>
        <p:spPr/>
        <p:txBody>
          <a:bodyPr/>
          <a:lstStyle/>
          <a:p>
            <a:r>
              <a:rPr lang="en-US"/>
              <a:t>Transport Layer: 3-</a:t>
            </a:r>
            <a:fld id="{C4204591-24BD-A542-B9D5-F8D8A88D2FEE}" type="slidenum">
              <a:rPr lang="en-US" smtClean="0"/>
              <a:pPr/>
              <a:t>11</a:t>
            </a:fld>
            <a:endParaRPr lang="en-US" dirty="0"/>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receiver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1655121" y="2160335"/>
            <a:ext cx="2199790"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2355694" y="3088859"/>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80155" y="3324883"/>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extracts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78217" y="2693557"/>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checks UDP checksum header value</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8103" y="2278130"/>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receives segment from IP</a:t>
            </a:r>
          </a:p>
        </p:txBody>
      </p:sp>
      <p:grpSp>
        <p:nvGrpSpPr>
          <p:cNvPr id="5" name="Group 4">
            <a:extLst>
              <a:ext uri="{FF2B5EF4-FFF2-40B4-BE49-F238E27FC236}">
                <a16:creationId xmlns:a16="http://schemas.microsoft.com/office/drawing/2014/main" id="{E73E5E98-A439-0647-8DF1-844937CD72A0}"/>
              </a:ext>
            </a:extLst>
          </p:cNvPr>
          <p:cNvGrpSpPr/>
          <p:nvPr/>
        </p:nvGrpSpPr>
        <p:grpSpPr>
          <a:xfrm>
            <a:off x="1795827" y="3762839"/>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27" name="TextBox 126">
            <a:extLst>
              <a:ext uri="{FF2B5EF4-FFF2-40B4-BE49-F238E27FC236}">
                <a16:creationId xmlns:a16="http://schemas.microsoft.com/office/drawing/2014/main" id="{5F6FF1BE-CC44-0642-B5BA-79CC246557BD}"/>
              </a:ext>
            </a:extLst>
          </p:cNvPr>
          <p:cNvSpPr txBox="1"/>
          <p:nvPr/>
        </p:nvSpPr>
        <p:spPr>
          <a:xfrm>
            <a:off x="4379533" y="3932414"/>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demultiplexes message up to application via socket</a:t>
            </a:r>
          </a:p>
        </p:txBody>
      </p:sp>
      <p:sp>
        <p:nvSpPr>
          <p:cNvPr id="128" name="Rectangle 127">
            <a:extLst>
              <a:ext uri="{FF2B5EF4-FFF2-40B4-BE49-F238E27FC236}">
                <a16:creationId xmlns:a16="http://schemas.microsoft.com/office/drawing/2014/main" id="{279B4C12-D49E-4A40-9C38-F2E92ECDF43A}"/>
              </a:ext>
            </a:extLst>
          </p:cNvPr>
          <p:cNvSpPr/>
          <p:nvPr/>
        </p:nvSpPr>
        <p:spPr>
          <a:xfrm>
            <a:off x="8348341" y="2027305"/>
            <a:ext cx="3416536" cy="330284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Oval 3">
            <a:extLst>
              <a:ext uri="{FF2B5EF4-FFF2-40B4-BE49-F238E27FC236}">
                <a16:creationId xmlns:a16="http://schemas.microsoft.com/office/drawing/2014/main" id="{C0F72514-945E-EB40-9BEE-202BF670272C}"/>
              </a:ext>
            </a:extLst>
          </p:cNvPr>
          <p:cNvSpPr/>
          <p:nvPr/>
        </p:nvSpPr>
        <p:spPr>
          <a:xfrm>
            <a:off x="1741367" y="2989161"/>
            <a:ext cx="763166" cy="541031"/>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9" name="Straight Connector 128">
            <a:extLst>
              <a:ext uri="{FF2B5EF4-FFF2-40B4-BE49-F238E27FC236}">
                <a16:creationId xmlns:a16="http://schemas.microsoft.com/office/drawing/2014/main" id="{55A91E20-BDA5-C441-B395-6979D211F34E}"/>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8285317-4714-1541-BC02-BED132E59B2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9" name="Title 1">
            <a:extLst>
              <a:ext uri="{FF2B5EF4-FFF2-40B4-BE49-F238E27FC236}">
                <a16:creationId xmlns:a16="http://schemas.microsoft.com/office/drawing/2014/main" id="{338ACECE-4418-8DDC-EDCD-5EA322C4BFB6}"/>
              </a:ext>
            </a:extLst>
          </p:cNvPr>
          <p:cNvSpPr>
            <a:spLocks noGrp="1"/>
          </p:cNvSpPr>
          <p:nvPr>
            <p:ph type="title"/>
          </p:nvPr>
        </p:nvSpPr>
        <p:spPr>
          <a:xfrm>
            <a:off x="545687" y="-119174"/>
            <a:ext cx="11100625" cy="894622"/>
          </a:xfrm>
        </p:spPr>
        <p:txBody>
          <a:bodyPr>
            <a:normAutofit/>
          </a:bodyPr>
          <a:lstStyle/>
          <a:p>
            <a:r>
              <a:rPr lang="en-US" sz="4400" dirty="0"/>
              <a:t>UDP: Transport Layer Actions</a:t>
            </a:r>
          </a:p>
        </p:txBody>
      </p:sp>
    </p:spTree>
    <p:extLst>
      <p:ext uri="{BB962C8B-B14F-4D97-AF65-F5344CB8AC3E}">
        <p14:creationId xmlns:p14="http://schemas.microsoft.com/office/powerpoint/2010/main" val="33316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4 -0.00208 L 0.00014 -0.09676 " pathEditMode="relative" rAng="0" ptsTypes="AA">
                                      <p:cBhvr>
                                        <p:cTn id="11" dur="2000" fill="hold"/>
                                        <p:tgtEl>
                                          <p:spTgt spid="5"/>
                                        </p:tgtEl>
                                        <p:attrNameLst>
                                          <p:attrName>ppt_x</p:attrName>
                                          <p:attrName>ppt_y</p:attrName>
                                        </p:attrNameLst>
                                      </p:cBhvr>
                                      <p:rCtr x="0" y="-4745"/>
                                    </p:animMotion>
                                  </p:childTnLst>
                                </p:cTn>
                              </p:par>
                              <p:par>
                                <p:cTn id="12" presetID="9" presetClass="entr" presetSubtype="0" fill="hold" grpId="0" nodeType="with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dissolve">
                                      <p:cBhvr>
                                        <p:cTn id="14" dur="500"/>
                                        <p:tgtEl>
                                          <p:spTgt spid="9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dissolve">
                                      <p:cBhvr>
                                        <p:cTn id="33" dur="500"/>
                                        <p:tgtEl>
                                          <p:spTgt spid="8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dissolve">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1.66667E-6 -4.81481E-6 L 0.00013 -0.10763 " pathEditMode="relative" rAng="0" ptsTypes="AA">
                                      <p:cBhvr>
                                        <p:cTn id="40" dur="2000" fill="hold"/>
                                        <p:tgtEl>
                                          <p:spTgt spid="88"/>
                                        </p:tgtEl>
                                        <p:attrNameLst>
                                          <p:attrName>ppt_x</p:attrName>
                                          <p:attrName>ppt_y</p:attrName>
                                        </p:attrNameLst>
                                      </p:cBhvr>
                                      <p:rCtr x="0" y="-5394"/>
                                    </p:animMotion>
                                  </p:childTnLst>
                                </p:cTn>
                              </p:par>
                              <p:par>
                                <p:cTn id="41" presetID="9"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dissolve">
                                      <p:cBhvr>
                                        <p:cTn id="4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7" grpId="0"/>
      <p:bldP spid="127" grpId="0"/>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
            <a:extLst>
              <a:ext uri="{FF2B5EF4-FFF2-40B4-BE49-F238E27FC236}">
                <a16:creationId xmlns:a16="http://schemas.microsoft.com/office/drawing/2014/main" id="{43CF0894-FFF1-6D45-9D05-752E85B0BFC5}"/>
              </a:ext>
            </a:extLst>
          </p:cNvPr>
          <p:cNvSpPr>
            <a:spLocks noGrp="1"/>
          </p:cNvSpPr>
          <p:nvPr>
            <p:ph type="sldNum" sz="quarter" idx="4"/>
          </p:nvPr>
        </p:nvSpPr>
        <p:spPr/>
        <p:txBody>
          <a:bodyPr/>
          <a:lstStyle/>
          <a:p>
            <a:r>
              <a:rPr lang="en-US"/>
              <a:t>Transport Layer: 3-</a:t>
            </a:r>
            <a:fld id="{C4204591-24BD-A542-B9D5-F8D8A88D2FEE}" type="slidenum">
              <a:rPr lang="en-US" smtClean="0"/>
              <a:pPr/>
              <a:t>12</a:t>
            </a:fld>
            <a:endParaRPr lang="en-US" dirty="0"/>
          </a:p>
        </p:txBody>
      </p:sp>
      <p:sp>
        <p:nvSpPr>
          <p:cNvPr id="29" name="Rectangle 8">
            <a:extLst>
              <a:ext uri="{FF2B5EF4-FFF2-40B4-BE49-F238E27FC236}">
                <a16:creationId xmlns:a16="http://schemas.microsoft.com/office/drawing/2014/main" id="{F52AC6CB-EA5F-E34E-A84B-F6174293B55F}"/>
              </a:ext>
            </a:extLst>
          </p:cNvPr>
          <p:cNvSpPr>
            <a:spLocks noChangeArrowheads="1"/>
          </p:cNvSpPr>
          <p:nvPr/>
        </p:nvSpPr>
        <p:spPr bwMode="auto">
          <a:xfrm>
            <a:off x="3902299" y="2017713"/>
            <a:ext cx="3324225" cy="3200400"/>
          </a:xfrm>
          <a:prstGeom prst="rect">
            <a:avLst/>
          </a:prstGeom>
          <a:solidFill>
            <a:srgbClr val="FFFFFF"/>
          </a:solidFill>
          <a:ln w="349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30"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3941987" y="2030413"/>
            <a:ext cx="1563687"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source port #</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5727924" y="2030413"/>
            <a:ext cx="1328738"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dest port #</a:t>
            </a:r>
          </a:p>
        </p:txBody>
      </p:sp>
      <p:sp>
        <p:nvSpPr>
          <p:cNvPr id="32"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3892774" y="2417763"/>
            <a:ext cx="33289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3883249" y="2817813"/>
            <a:ext cx="3324225"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5540599" y="2017713"/>
            <a:ext cx="0" cy="3952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5048474" y="1552575"/>
            <a:ext cx="9366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32 bits</a:t>
            </a:r>
          </a:p>
        </p:txBody>
      </p:sp>
      <p:sp>
        <p:nvSpPr>
          <p:cNvPr id="36" name="Line 15">
            <a:extLst>
              <a:ext uri="{FF2B5EF4-FFF2-40B4-BE49-F238E27FC236}">
                <a16:creationId xmlns:a16="http://schemas.microsoft.com/office/drawing/2014/main" id="{8D62C2C2-8FA0-A54C-8811-9A937D96CD04}"/>
              </a:ext>
            </a:extLst>
          </p:cNvPr>
          <p:cNvSpPr>
            <a:spLocks noChangeShapeType="1"/>
          </p:cNvSpPr>
          <p:nvPr/>
        </p:nvSpPr>
        <p:spPr bwMode="auto">
          <a:xfrm>
            <a:off x="5997799" y="1784350"/>
            <a:ext cx="1200150" cy="4763"/>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3888012" y="1793875"/>
            <a:ext cx="1128712"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4745262" y="3376613"/>
            <a:ext cx="1389062"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(payload)</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4338862" y="5292725"/>
            <a:ext cx="2524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UDP segment format</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5540599" y="2427288"/>
            <a:ext cx="0" cy="3952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4284887" y="2420938"/>
            <a:ext cx="814387"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length</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5831112" y="2411413"/>
            <a:ext cx="1176337"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checksum</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 name="Text Box 24">
            <a:extLst>
              <a:ext uri="{FF2B5EF4-FFF2-40B4-BE49-F238E27FC236}">
                <a16:creationId xmlns:a16="http://schemas.microsoft.com/office/drawing/2014/main" id="{485622D4-EF6A-C34A-A27B-A6B8F83BC672}"/>
              </a:ext>
            </a:extLst>
          </p:cNvPr>
          <p:cNvSpPr txBox="1">
            <a:spLocks noChangeArrowheads="1"/>
          </p:cNvSpPr>
          <p:nvPr/>
        </p:nvSpPr>
        <p:spPr bwMode="auto">
          <a:xfrm>
            <a:off x="7623398" y="3421856"/>
            <a:ext cx="2406650" cy="9159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length, in bytes of UDP segment, including header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1D6A5808-0448-DB49-AF97-08E63607B4AB}"/>
              </a:ext>
            </a:extLst>
          </p:cNvPr>
          <p:cNvSpPr>
            <a:spLocks noChangeShapeType="1"/>
          </p:cNvSpPr>
          <p:nvPr/>
        </p:nvSpPr>
        <p:spPr bwMode="auto">
          <a:xfrm flipH="1" flipV="1">
            <a:off x="5142136" y="2597149"/>
            <a:ext cx="3113157" cy="1285397"/>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 name="Oval 4">
            <a:extLst>
              <a:ext uri="{FF2B5EF4-FFF2-40B4-BE49-F238E27FC236}">
                <a16:creationId xmlns:a16="http://schemas.microsoft.com/office/drawing/2014/main" id="{2155F1E7-7CEF-EC4F-9C9D-C612D6BAA462}"/>
              </a:ext>
            </a:extLst>
          </p:cNvPr>
          <p:cNvSpPr/>
          <p:nvPr/>
        </p:nvSpPr>
        <p:spPr>
          <a:xfrm>
            <a:off x="3695142" y="1957213"/>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a:extLst>
              <a:ext uri="{FF2B5EF4-FFF2-40B4-BE49-F238E27FC236}">
                <a16:creationId xmlns:a16="http://schemas.microsoft.com/office/drawing/2014/main" id="{BE69DAA7-4CE3-5A48-B429-6D40B6035291}"/>
              </a:ext>
            </a:extLst>
          </p:cNvPr>
          <p:cNvSpPr/>
          <p:nvPr/>
        </p:nvSpPr>
        <p:spPr>
          <a:xfrm>
            <a:off x="5331049" y="1955208"/>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a:extLst>
              <a:ext uri="{FF2B5EF4-FFF2-40B4-BE49-F238E27FC236}">
                <a16:creationId xmlns:a16="http://schemas.microsoft.com/office/drawing/2014/main" id="{AF8B7A60-8E66-CD4B-B67F-657454C69C5D}"/>
              </a:ext>
            </a:extLst>
          </p:cNvPr>
          <p:cNvSpPr/>
          <p:nvPr/>
        </p:nvSpPr>
        <p:spPr>
          <a:xfrm>
            <a:off x="3657042" y="2362801"/>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Oval 47">
            <a:extLst>
              <a:ext uri="{FF2B5EF4-FFF2-40B4-BE49-F238E27FC236}">
                <a16:creationId xmlns:a16="http://schemas.microsoft.com/office/drawing/2014/main" id="{AE79E99F-83A4-EE4E-9BAB-1946BFD0A4A1}"/>
              </a:ext>
            </a:extLst>
          </p:cNvPr>
          <p:cNvSpPr/>
          <p:nvPr/>
        </p:nvSpPr>
        <p:spPr>
          <a:xfrm>
            <a:off x="5290176" y="2341229"/>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Oval 48">
            <a:extLst>
              <a:ext uri="{FF2B5EF4-FFF2-40B4-BE49-F238E27FC236}">
                <a16:creationId xmlns:a16="http://schemas.microsoft.com/office/drawing/2014/main" id="{2AA4BE2E-C7FD-E34F-9626-C89B0B4F43FB}"/>
              </a:ext>
            </a:extLst>
          </p:cNvPr>
          <p:cNvSpPr/>
          <p:nvPr/>
        </p:nvSpPr>
        <p:spPr>
          <a:xfrm>
            <a:off x="4386800" y="3148706"/>
            <a:ext cx="2097870" cy="1560711"/>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Line 25">
            <a:extLst>
              <a:ext uri="{FF2B5EF4-FFF2-40B4-BE49-F238E27FC236}">
                <a16:creationId xmlns:a16="http://schemas.microsoft.com/office/drawing/2014/main" id="{F10F9304-7E0A-6542-A023-9D119B25A076}"/>
              </a:ext>
            </a:extLst>
          </p:cNvPr>
          <p:cNvSpPr>
            <a:spLocks noChangeShapeType="1"/>
          </p:cNvSpPr>
          <p:nvPr/>
        </p:nvSpPr>
        <p:spPr bwMode="auto">
          <a:xfrm flipH="1" flipV="1">
            <a:off x="5915202" y="3972404"/>
            <a:ext cx="3113157" cy="1285397"/>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1" name="Text Box 24">
            <a:extLst>
              <a:ext uri="{FF2B5EF4-FFF2-40B4-BE49-F238E27FC236}">
                <a16:creationId xmlns:a16="http://schemas.microsoft.com/office/drawing/2014/main" id="{E81BCD01-79B1-A943-81E4-83B20B558C90}"/>
              </a:ext>
            </a:extLst>
          </p:cNvPr>
          <p:cNvSpPr txBox="1">
            <a:spLocks noChangeArrowheads="1"/>
          </p:cNvSpPr>
          <p:nvPr/>
        </p:nvSpPr>
        <p:spPr bwMode="auto">
          <a:xfrm>
            <a:off x="8032927" y="4969559"/>
            <a:ext cx="2406650"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data to/from application layer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 name="Title 1">
            <a:extLst>
              <a:ext uri="{FF2B5EF4-FFF2-40B4-BE49-F238E27FC236}">
                <a16:creationId xmlns:a16="http://schemas.microsoft.com/office/drawing/2014/main" id="{0EB9AF39-3A86-EDBD-AF06-C77358119128}"/>
              </a:ext>
            </a:extLst>
          </p:cNvPr>
          <p:cNvSpPr>
            <a:spLocks noGrp="1"/>
          </p:cNvSpPr>
          <p:nvPr>
            <p:ph type="title"/>
          </p:nvPr>
        </p:nvSpPr>
        <p:spPr>
          <a:xfrm>
            <a:off x="545687" y="-189011"/>
            <a:ext cx="11100625" cy="894622"/>
          </a:xfrm>
        </p:spPr>
        <p:txBody>
          <a:bodyPr>
            <a:normAutofit/>
          </a:bodyPr>
          <a:lstStyle/>
          <a:p>
            <a:r>
              <a:rPr lang="en-US" sz="4400" dirty="0"/>
              <a:t>UDP segment </a:t>
            </a:r>
            <a:r>
              <a:rPr lang="en-US" dirty="0"/>
              <a:t>h</a:t>
            </a:r>
            <a:r>
              <a:rPr lang="en-US" sz="4400" dirty="0"/>
              <a:t>eader</a:t>
            </a:r>
          </a:p>
        </p:txBody>
      </p:sp>
    </p:spTree>
    <p:extLst>
      <p:ext uri="{BB962C8B-B14F-4D97-AF65-F5344CB8AC3E}">
        <p14:creationId xmlns:p14="http://schemas.microsoft.com/office/powerpoint/2010/main" val="428285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dissolve">
                                      <p:cBhvr>
                                        <p:cTn id="29" dur="500"/>
                                        <p:tgtEl>
                                          <p:spTgt spid="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5" grpId="0" animBg="1"/>
      <p:bldP spid="26" grpId="0" animBg="1"/>
      <p:bldP spid="27" grpId="0" animBg="1"/>
      <p:bldP spid="48" grpId="0" animBg="1"/>
      <p:bldP spid="49" grpId="0" animBg="1"/>
      <p:bldP spid="5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a:extLst>
              <a:ext uri="{FF2B5EF4-FFF2-40B4-BE49-F238E27FC236}">
                <a16:creationId xmlns:a16="http://schemas.microsoft.com/office/drawing/2014/main" id="{D5723390-FF65-C242-9B32-1814D9E35B6A}"/>
              </a:ext>
            </a:extLst>
          </p:cNvPr>
          <p:cNvSpPr>
            <a:spLocks noGrp="1"/>
          </p:cNvSpPr>
          <p:nvPr>
            <p:ph type="sldNum" sz="quarter" idx="4"/>
          </p:nvPr>
        </p:nvSpPr>
        <p:spPr/>
        <p:txBody>
          <a:bodyPr/>
          <a:lstStyle/>
          <a:p>
            <a:r>
              <a:rPr lang="en-US"/>
              <a:t>Transport Layer: 3-</a:t>
            </a:r>
            <a:fld id="{C4204591-24BD-A542-B9D5-F8D8A88D2FEE}" type="slidenum">
              <a:rPr lang="en-US" smtClean="0"/>
              <a:pPr/>
              <a:t>13</a:t>
            </a:fld>
            <a:endParaRPr lang="en-US" dirty="0"/>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1270863" y="2652793"/>
            <a:ext cx="10241312" cy="5734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Transmitted:            5               6                11</a:t>
            </a: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Rectangle 4">
            <a:extLst>
              <a:ext uri="{FF2B5EF4-FFF2-40B4-BE49-F238E27FC236}">
                <a16:creationId xmlns:a16="http://schemas.microsoft.com/office/drawing/2014/main" id="{E6366BE9-1119-E949-B583-83377BE7B2FA}"/>
              </a:ext>
            </a:extLst>
          </p:cNvPr>
          <p:cNvSpPr txBox="1">
            <a:spLocks noChangeArrowheads="1"/>
          </p:cNvSpPr>
          <p:nvPr/>
        </p:nvSpPr>
        <p:spPr>
          <a:xfrm>
            <a:off x="1717730" y="4429929"/>
            <a:ext cx="10241312" cy="5734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Received:            4               6                11</a:t>
            </a:r>
          </a:p>
        </p:txBody>
      </p:sp>
      <p:grpSp>
        <p:nvGrpSpPr>
          <p:cNvPr id="18" name="Group 17">
            <a:extLst>
              <a:ext uri="{FF2B5EF4-FFF2-40B4-BE49-F238E27FC236}">
                <a16:creationId xmlns:a16="http://schemas.microsoft.com/office/drawing/2014/main" id="{E83263DD-30EB-3A47-BB43-1008E7B8EB3B}"/>
              </a:ext>
            </a:extLst>
          </p:cNvPr>
          <p:cNvGrpSpPr/>
          <p:nvPr/>
        </p:nvGrpSpPr>
        <p:grpSpPr>
          <a:xfrm>
            <a:off x="3781587" y="2118101"/>
            <a:ext cx="3789990" cy="374499"/>
            <a:chOff x="3781587" y="2118101"/>
            <a:chExt cx="3789990" cy="374499"/>
          </a:xfrm>
        </p:grpSpPr>
        <p:sp>
          <p:nvSpPr>
            <p:cNvPr id="3" name="TextBox 2">
              <a:extLst>
                <a:ext uri="{FF2B5EF4-FFF2-40B4-BE49-F238E27FC236}">
                  <a16:creationId xmlns:a16="http://schemas.microsoft.com/office/drawing/2014/main" id="{875CCDE0-7CCA-374E-AAE6-7714B8510863}"/>
                </a:ext>
              </a:extLst>
            </p:cNvPr>
            <p:cNvSpPr txBox="1"/>
            <p:nvPr/>
          </p:nvSpPr>
          <p:spPr>
            <a:xfrm>
              <a:off x="3781587" y="2123268"/>
              <a:ext cx="1210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a:ea typeface="+mn-ea"/>
                  <a:cs typeface="+mn-cs"/>
                </a:rPr>
                <a:t>st</a:t>
              </a:r>
              <a:r>
                <a:rPr kumimoji="0" lang="en-US" sz="1800" b="0" i="0" u="none" strike="noStrike" kern="1200" cap="none" spc="0" normalizeH="0" baseline="0" noProof="0" dirty="0">
                  <a:ln>
                    <a:noFill/>
                  </a:ln>
                  <a:solidFill>
                    <a:prstClr val="black"/>
                  </a:solidFill>
                  <a:effectLst/>
                  <a:uLnTx/>
                  <a:uFillTx/>
                  <a:latin typeface="Calibri"/>
                  <a:ea typeface="+mn-ea"/>
                  <a:cs typeface="+mn-cs"/>
                </a:rPr>
                <a:t> number</a:t>
              </a:r>
            </a:p>
          </p:txBody>
        </p:sp>
        <p:sp>
          <p:nvSpPr>
            <p:cNvPr id="8" name="TextBox 7">
              <a:extLst>
                <a:ext uri="{FF2B5EF4-FFF2-40B4-BE49-F238E27FC236}">
                  <a16:creationId xmlns:a16="http://schemas.microsoft.com/office/drawing/2014/main" id="{AC036BB1-E12C-9F45-B7AC-A46C43550AB8}"/>
                </a:ext>
              </a:extLst>
            </p:cNvPr>
            <p:cNvSpPr txBox="1"/>
            <p:nvPr/>
          </p:nvSpPr>
          <p:spPr>
            <a:xfrm>
              <a:off x="5173851" y="2120685"/>
              <a:ext cx="12602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a:ea typeface="+mn-ea"/>
                  <a:cs typeface="+mn-cs"/>
                </a:rPr>
                <a:t>nd</a:t>
              </a:r>
              <a:r>
                <a:rPr kumimoji="0" lang="en-US" sz="1800" b="0" i="0" u="none" strike="noStrike" kern="1200" cap="none" spc="0" normalizeH="0" baseline="0" noProof="0" dirty="0">
                  <a:ln>
                    <a:noFill/>
                  </a:ln>
                  <a:solidFill>
                    <a:prstClr val="black"/>
                  </a:solidFill>
                  <a:effectLst/>
                  <a:uLnTx/>
                  <a:uFillTx/>
                  <a:latin typeface="Calibri"/>
                  <a:ea typeface="+mn-ea"/>
                  <a:cs typeface="+mn-cs"/>
                </a:rPr>
                <a:t> number</a:t>
              </a:r>
            </a:p>
          </p:txBody>
        </p:sp>
        <p:sp>
          <p:nvSpPr>
            <p:cNvPr id="9" name="TextBox 8">
              <a:extLst>
                <a:ext uri="{FF2B5EF4-FFF2-40B4-BE49-F238E27FC236}">
                  <a16:creationId xmlns:a16="http://schemas.microsoft.com/office/drawing/2014/main" id="{0EF766B9-0BC5-B243-8C87-21D6B656B474}"/>
                </a:ext>
              </a:extLst>
            </p:cNvPr>
            <p:cNvSpPr txBox="1"/>
            <p:nvPr/>
          </p:nvSpPr>
          <p:spPr>
            <a:xfrm>
              <a:off x="6938070" y="2118101"/>
              <a:ext cx="63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sum</a:t>
              </a:r>
            </a:p>
          </p:txBody>
        </p:sp>
      </p:grpSp>
      <p:sp>
        <p:nvSpPr>
          <p:cNvPr id="5" name="Down Arrow 4">
            <a:extLst>
              <a:ext uri="{FF2B5EF4-FFF2-40B4-BE49-F238E27FC236}">
                <a16:creationId xmlns:a16="http://schemas.microsoft.com/office/drawing/2014/main" id="{25D45AF0-1848-CC41-9B94-776A4F00467D}"/>
              </a:ext>
            </a:extLst>
          </p:cNvPr>
          <p:cNvSpPr/>
          <p:nvPr/>
        </p:nvSpPr>
        <p:spPr>
          <a:xfrm>
            <a:off x="5269424" y="3316637"/>
            <a:ext cx="1131376" cy="978408"/>
          </a:xfrm>
          <a:prstGeom prst="downArrow">
            <a:avLst/>
          </a:prstGeom>
          <a:gradFill>
            <a:gsLst>
              <a:gs pos="0">
                <a:schemeClr val="accent1">
                  <a:lumMod val="5000"/>
                  <a:lumOff val="95000"/>
                </a:schemeClr>
              </a:gs>
              <a:gs pos="55000">
                <a:srgbClr val="E47E9F"/>
              </a:gs>
              <a:gs pos="83000">
                <a:srgbClr val="CD0004"/>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AED0B8C6-3F4F-D744-B0D5-012F7CCC8026}"/>
              </a:ext>
            </a:extLst>
          </p:cNvPr>
          <p:cNvGrpSpPr/>
          <p:nvPr/>
        </p:nvGrpSpPr>
        <p:grpSpPr>
          <a:xfrm>
            <a:off x="4005390" y="4866468"/>
            <a:ext cx="2218236" cy="1079841"/>
            <a:chOff x="4005390" y="4866468"/>
            <a:chExt cx="2218236" cy="1079841"/>
          </a:xfrm>
        </p:grpSpPr>
        <p:sp>
          <p:nvSpPr>
            <p:cNvPr id="4" name="TextBox 3">
              <a:extLst>
                <a:ext uri="{FF2B5EF4-FFF2-40B4-BE49-F238E27FC236}">
                  <a16:creationId xmlns:a16="http://schemas.microsoft.com/office/drawing/2014/main" id="{80290089-A408-1F4D-AD89-57B6FA475BD4}"/>
                </a:ext>
              </a:extLst>
            </p:cNvPr>
            <p:cNvSpPr txBox="1"/>
            <p:nvPr/>
          </p:nvSpPr>
          <p:spPr>
            <a:xfrm>
              <a:off x="4005390" y="5238423"/>
              <a:ext cx="2218236" cy="70788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receiver-computed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checksum</a:t>
              </a:r>
            </a:p>
          </p:txBody>
        </p:sp>
        <p:sp>
          <p:nvSpPr>
            <p:cNvPr id="7" name="Right Brace 6">
              <a:extLst>
                <a:ext uri="{FF2B5EF4-FFF2-40B4-BE49-F238E27FC236}">
                  <a16:creationId xmlns:a16="http://schemas.microsoft.com/office/drawing/2014/main" id="{70805D62-6F2B-1F49-A297-2C93A181F097}"/>
                </a:ext>
              </a:extLst>
            </p:cNvPr>
            <p:cNvSpPr/>
            <p:nvPr/>
          </p:nvSpPr>
          <p:spPr>
            <a:xfrm rot="5400000">
              <a:off x="5005953" y="4107051"/>
              <a:ext cx="302449" cy="1821283"/>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5499C2F8-4129-1B44-8C70-BBDF08BD1536}"/>
              </a:ext>
            </a:extLst>
          </p:cNvPr>
          <p:cNvGrpSpPr/>
          <p:nvPr/>
        </p:nvGrpSpPr>
        <p:grpSpPr>
          <a:xfrm>
            <a:off x="6880470" y="4879385"/>
            <a:ext cx="2604945" cy="1064342"/>
            <a:chOff x="6880470" y="4879385"/>
            <a:chExt cx="2604945" cy="1064342"/>
          </a:xfrm>
        </p:grpSpPr>
        <p:sp>
          <p:nvSpPr>
            <p:cNvPr id="12" name="TextBox 11">
              <a:extLst>
                <a:ext uri="{FF2B5EF4-FFF2-40B4-BE49-F238E27FC236}">
                  <a16:creationId xmlns:a16="http://schemas.microsoft.com/office/drawing/2014/main" id="{D9DCA310-B7D2-5B47-90B9-563B10E091FB}"/>
                </a:ext>
              </a:extLst>
            </p:cNvPr>
            <p:cNvSpPr txBox="1"/>
            <p:nvPr/>
          </p:nvSpPr>
          <p:spPr>
            <a:xfrm>
              <a:off x="6880470" y="5235841"/>
              <a:ext cx="260494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sender-computed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checksum (as received)</a:t>
              </a:r>
            </a:p>
          </p:txBody>
        </p:sp>
        <p:sp>
          <p:nvSpPr>
            <p:cNvPr id="15" name="Right Brace 14">
              <a:extLst>
                <a:ext uri="{FF2B5EF4-FFF2-40B4-BE49-F238E27FC236}">
                  <a16:creationId xmlns:a16="http://schemas.microsoft.com/office/drawing/2014/main" id="{DA615DF0-68E8-EC4F-807E-D486A3197601}"/>
                </a:ext>
              </a:extLst>
            </p:cNvPr>
            <p:cNvSpPr/>
            <p:nvPr/>
          </p:nvSpPr>
          <p:spPr>
            <a:xfrm rot="5400000">
              <a:off x="7219627" y="4631412"/>
              <a:ext cx="266054" cy="76199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7" name="Group 16">
            <a:extLst>
              <a:ext uri="{FF2B5EF4-FFF2-40B4-BE49-F238E27FC236}">
                <a16:creationId xmlns:a16="http://schemas.microsoft.com/office/drawing/2014/main" id="{5F01925F-F602-844A-BEF4-A6395DF560AD}"/>
              </a:ext>
            </a:extLst>
          </p:cNvPr>
          <p:cNvGrpSpPr/>
          <p:nvPr/>
        </p:nvGrpSpPr>
        <p:grpSpPr>
          <a:xfrm>
            <a:off x="6121831" y="5201334"/>
            <a:ext cx="821411" cy="1346699"/>
            <a:chOff x="6121831" y="5201334"/>
            <a:chExt cx="821411" cy="1346699"/>
          </a:xfrm>
        </p:grpSpPr>
        <p:pic>
          <p:nvPicPr>
            <p:cNvPr id="1026" name="Picture 2" descr="Image result for error">
              <a:extLst>
                <a:ext uri="{FF2B5EF4-FFF2-40B4-BE49-F238E27FC236}">
                  <a16:creationId xmlns:a16="http://schemas.microsoft.com/office/drawing/2014/main" id="{0F8C0CDD-8B63-9A4B-B799-33D82D530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831" y="5782776"/>
              <a:ext cx="821411" cy="7652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916598-558E-9245-AD24-594E54348A33}"/>
                </a:ext>
              </a:extLst>
            </p:cNvPr>
            <p:cNvSpPr txBox="1"/>
            <p:nvPr/>
          </p:nvSpPr>
          <p:spPr>
            <a:xfrm>
              <a:off x="6307811" y="5201334"/>
              <a:ext cx="41389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CD0004"/>
                  </a:solidFill>
                  <a:effectLst/>
                  <a:uLnTx/>
                  <a:uFillTx/>
                  <a:latin typeface="Calibri"/>
                  <a:ea typeface="+mn-ea"/>
                  <a:cs typeface="+mn-cs"/>
                </a:rPr>
                <a:t>=</a:t>
              </a:r>
            </a:p>
          </p:txBody>
        </p:sp>
        <p:cxnSp>
          <p:nvCxnSpPr>
            <p:cNvPr id="16" name="Straight Connector 15">
              <a:extLst>
                <a:ext uri="{FF2B5EF4-FFF2-40B4-BE49-F238E27FC236}">
                  <a16:creationId xmlns:a16="http://schemas.microsoft.com/office/drawing/2014/main" id="{33E17EE6-50CC-C042-BC48-5E6E3B972272}"/>
                </a:ext>
              </a:extLst>
            </p:cNvPr>
            <p:cNvCxnSpPr/>
            <p:nvPr/>
          </p:nvCxnSpPr>
          <p:spPr>
            <a:xfrm flipH="1">
              <a:off x="6460174" y="5418195"/>
              <a:ext cx="108488" cy="247973"/>
            </a:xfrm>
            <a:prstGeom prst="line">
              <a:avLst/>
            </a:prstGeom>
            <a:ln w="31750">
              <a:solidFill>
                <a:srgbClr val="CD0004"/>
              </a:solidFill>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F2BD64EB-DB2D-1347-2A24-787AAD83DABD}"/>
              </a:ext>
            </a:extLst>
          </p:cNvPr>
          <p:cNvSpPr>
            <a:spLocks noGrp="1"/>
          </p:cNvSpPr>
          <p:nvPr>
            <p:ph type="title"/>
          </p:nvPr>
        </p:nvSpPr>
        <p:spPr>
          <a:xfrm>
            <a:off x="411550" y="-119812"/>
            <a:ext cx="11100625" cy="894622"/>
          </a:xfrm>
        </p:spPr>
        <p:txBody>
          <a:bodyPr>
            <a:normAutofit/>
          </a:bodyPr>
          <a:lstStyle/>
          <a:p>
            <a:r>
              <a:rPr lang="en-US" sz="4400" dirty="0"/>
              <a:t>UDP checksum</a:t>
            </a:r>
          </a:p>
        </p:txBody>
      </p:sp>
    </p:spTree>
    <p:extLst>
      <p:ext uri="{BB962C8B-B14F-4D97-AF65-F5344CB8AC3E}">
        <p14:creationId xmlns:p14="http://schemas.microsoft.com/office/powerpoint/2010/main" val="16949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p:txBody>
          <a:bodyPr/>
          <a:lstStyle/>
          <a:p>
            <a:r>
              <a:rPr lang="en-US"/>
              <a:t>Transport Layer: 3-</a:t>
            </a:r>
            <a:fld id="{C4204591-24BD-A542-B9D5-F8D8A88D2FEE}" type="slidenum">
              <a:rPr lang="en-US" smtClean="0"/>
              <a:pPr/>
              <a:t>14</a:t>
            </a:fld>
            <a:endParaRPr lang="en-US"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equal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5" name="Title 1">
            <a:extLst>
              <a:ext uri="{FF2B5EF4-FFF2-40B4-BE49-F238E27FC236}">
                <a16:creationId xmlns:a16="http://schemas.microsoft.com/office/drawing/2014/main" id="{DE6A159F-E42D-B562-260F-EF9EC8316E7D}"/>
              </a:ext>
            </a:extLst>
          </p:cNvPr>
          <p:cNvSpPr>
            <a:spLocks noGrp="1"/>
          </p:cNvSpPr>
          <p:nvPr>
            <p:ph type="title"/>
          </p:nvPr>
        </p:nvSpPr>
        <p:spPr>
          <a:xfrm>
            <a:off x="545687" y="-133099"/>
            <a:ext cx="11100625" cy="894622"/>
          </a:xfrm>
        </p:spPr>
        <p:txBody>
          <a:bodyPr>
            <a:normAutofit/>
          </a:bodyPr>
          <a:lstStyle/>
          <a:p>
            <a:r>
              <a:rPr lang="en-US" sz="4400" dirty="0"/>
              <a:t>Internet checksum</a:t>
            </a:r>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p:txBody>
          <a:bodyPr/>
          <a:lstStyle/>
          <a:p>
            <a:r>
              <a:rPr lang="en-US"/>
              <a:t>Transport Layer: 3-</a:t>
            </a:r>
            <a:fld id="{C4204591-24BD-A542-B9D5-F8D8A88D2FEE}" type="slidenum">
              <a:rPr lang="en-US" smtClean="0"/>
              <a:pPr/>
              <a:t>15</a:t>
            </a:fld>
            <a:endParaRPr lang="en-US" dirty="0"/>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6" name="Title 1">
            <a:extLst>
              <a:ext uri="{FF2B5EF4-FFF2-40B4-BE49-F238E27FC236}">
                <a16:creationId xmlns:a16="http://schemas.microsoft.com/office/drawing/2014/main" id="{627B133F-CAAE-106C-F93F-4D4C08E06BC0}"/>
              </a:ext>
            </a:extLst>
          </p:cNvPr>
          <p:cNvSpPr>
            <a:spLocks noGrp="1"/>
          </p:cNvSpPr>
          <p:nvPr>
            <p:ph type="title"/>
          </p:nvPr>
        </p:nvSpPr>
        <p:spPr>
          <a:xfrm>
            <a:off x="545687" y="-153675"/>
            <a:ext cx="11100625" cy="894622"/>
          </a:xfrm>
        </p:spPr>
        <p:txBody>
          <a:bodyPr>
            <a:normAutofit/>
          </a:bodyPr>
          <a:lstStyle/>
          <a:p>
            <a:r>
              <a:rPr lang="en-US" sz="4400" dirty="0"/>
              <a:t>Internet checksum: an example</a:t>
            </a:r>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p:txBody>
          <a:bodyPr/>
          <a:lstStyle/>
          <a:p>
            <a:r>
              <a:rPr lang="en-US"/>
              <a:t>Transport Layer: 3-</a:t>
            </a:r>
            <a:fld id="{C4204591-24BD-A542-B9D5-F8D8A88D2FEE}" type="slidenum">
              <a:rPr lang="en-US" smtClean="0"/>
              <a:pPr/>
              <a:t>16</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525681" y="1403321"/>
            <a:ext cx="11373633" cy="5247933"/>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“no frills” protocol: </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segments may be lost, delivered out of order</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best effort service: “send and hope for the best”</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UDP has its plusses:</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no setup/handshaking needed (no RTT incurred)</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can function when network service is compromised</a:t>
            </a:r>
          </a:p>
          <a:p>
            <a:pPr marL="808038" marR="0" lvl="1" indent="-3413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helps with reliability (checksum)</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build additional functionality on top of UDP in application layer (e.g., HTTP/3)</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itle 1">
            <a:extLst>
              <a:ext uri="{FF2B5EF4-FFF2-40B4-BE49-F238E27FC236}">
                <a16:creationId xmlns:a16="http://schemas.microsoft.com/office/drawing/2014/main" id="{4953B1DF-844A-D506-DFF0-C9B104D11F40}"/>
              </a:ext>
            </a:extLst>
          </p:cNvPr>
          <p:cNvSpPr>
            <a:spLocks noGrp="1"/>
          </p:cNvSpPr>
          <p:nvPr>
            <p:ph type="title"/>
          </p:nvPr>
        </p:nvSpPr>
        <p:spPr>
          <a:xfrm>
            <a:off x="545687" y="28945"/>
            <a:ext cx="11100625" cy="555255"/>
          </a:xfrm>
        </p:spPr>
        <p:txBody>
          <a:bodyPr>
            <a:normAutofit fontScale="90000"/>
          </a:bodyPr>
          <a:lstStyle/>
          <a:p>
            <a:r>
              <a:rPr lang="en-US" sz="5400" dirty="0"/>
              <a:t>Summary</a:t>
            </a:r>
            <a:r>
              <a:rPr lang="en-US" sz="4800" dirty="0"/>
              <a:t>: UDP</a:t>
            </a:r>
          </a:p>
        </p:txBody>
      </p:sp>
    </p:spTree>
    <p:extLst>
      <p:ext uri="{BB962C8B-B14F-4D97-AF65-F5344CB8AC3E}">
        <p14:creationId xmlns:p14="http://schemas.microsoft.com/office/powerpoint/2010/main" val="14802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dissolve">
                                      <p:cBhvr>
                                        <p:cTn id="7" dur="500"/>
                                        <p:tgtEl>
                                          <p:spTgt spid="12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8">
                                            <p:txEl>
                                              <p:pRg st="1" end="1"/>
                                            </p:txEl>
                                          </p:spTgt>
                                        </p:tgtEl>
                                        <p:attrNameLst>
                                          <p:attrName>style.visibility</p:attrName>
                                        </p:attrNameLst>
                                      </p:cBhvr>
                                      <p:to>
                                        <p:strVal val="visible"/>
                                      </p:to>
                                    </p:set>
                                    <p:animEffect transition="in" filter="dissolve">
                                      <p:cBhvr>
                                        <p:cTn id="10" dur="500"/>
                                        <p:tgtEl>
                                          <p:spTgt spid="12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8">
                                            <p:txEl>
                                              <p:pRg st="2" end="2"/>
                                            </p:txEl>
                                          </p:spTgt>
                                        </p:tgtEl>
                                        <p:attrNameLst>
                                          <p:attrName>style.visibility</p:attrName>
                                        </p:attrNameLst>
                                      </p:cBhvr>
                                      <p:to>
                                        <p:strVal val="visible"/>
                                      </p:to>
                                    </p:set>
                                    <p:animEffect transition="in" filter="dissolve">
                                      <p:cBhvr>
                                        <p:cTn id="13" dur="500"/>
                                        <p:tgtEl>
                                          <p:spTgt spid="1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8">
                                            <p:txEl>
                                              <p:pRg st="3" end="3"/>
                                            </p:txEl>
                                          </p:spTgt>
                                        </p:tgtEl>
                                        <p:attrNameLst>
                                          <p:attrName>style.visibility</p:attrName>
                                        </p:attrNameLst>
                                      </p:cBhvr>
                                      <p:to>
                                        <p:strVal val="visible"/>
                                      </p:to>
                                    </p:set>
                                    <p:animEffect transition="in" filter="dissolve">
                                      <p:cBhvr>
                                        <p:cTn id="18" dur="500"/>
                                        <p:tgtEl>
                                          <p:spTgt spid="12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28">
                                            <p:txEl>
                                              <p:pRg st="4" end="4"/>
                                            </p:txEl>
                                          </p:spTgt>
                                        </p:tgtEl>
                                        <p:attrNameLst>
                                          <p:attrName>style.visibility</p:attrName>
                                        </p:attrNameLst>
                                      </p:cBhvr>
                                      <p:to>
                                        <p:strVal val="visible"/>
                                      </p:to>
                                    </p:set>
                                    <p:animEffect transition="in" filter="dissolve">
                                      <p:cBhvr>
                                        <p:cTn id="21" dur="500"/>
                                        <p:tgtEl>
                                          <p:spTgt spid="12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28">
                                            <p:txEl>
                                              <p:pRg st="5" end="5"/>
                                            </p:txEl>
                                          </p:spTgt>
                                        </p:tgtEl>
                                        <p:attrNameLst>
                                          <p:attrName>style.visibility</p:attrName>
                                        </p:attrNameLst>
                                      </p:cBhvr>
                                      <p:to>
                                        <p:strVal val="visible"/>
                                      </p:to>
                                    </p:set>
                                    <p:animEffect transition="in" filter="dissolve">
                                      <p:cBhvr>
                                        <p:cTn id="24" dur="500"/>
                                        <p:tgtEl>
                                          <p:spTgt spid="12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28">
                                            <p:txEl>
                                              <p:pRg st="6" end="6"/>
                                            </p:txEl>
                                          </p:spTgt>
                                        </p:tgtEl>
                                        <p:attrNameLst>
                                          <p:attrName>style.visibility</p:attrName>
                                        </p:attrNameLst>
                                      </p:cBhvr>
                                      <p:to>
                                        <p:strVal val="visible"/>
                                      </p:to>
                                    </p:set>
                                    <p:animEffect transition="in" filter="dissolve">
                                      <p:cBhvr>
                                        <p:cTn id="27" dur="500"/>
                                        <p:tgtEl>
                                          <p:spTgt spid="12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8">
                                            <p:txEl>
                                              <p:pRg st="7" end="7"/>
                                            </p:txEl>
                                          </p:spTgt>
                                        </p:tgtEl>
                                        <p:attrNameLst>
                                          <p:attrName>style.visibility</p:attrName>
                                        </p:attrNameLst>
                                      </p:cBhvr>
                                      <p:to>
                                        <p:strVal val="visible"/>
                                      </p:to>
                                    </p:set>
                                    <p:animEffect transition="in" filter="dissolve">
                                      <p:cBhvr>
                                        <p:cTn id="32" dur="500"/>
                                        <p:tgtEl>
                                          <p:spTgt spid="1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1"/>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18</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
        <p:nvSpPr>
          <p:cNvPr id="7" name="Title 1">
            <a:extLst>
              <a:ext uri="{FF2B5EF4-FFF2-40B4-BE49-F238E27FC236}">
                <a16:creationId xmlns:a16="http://schemas.microsoft.com/office/drawing/2014/main" id="{0E8D44A8-A5DA-4559-B25B-FD5C3F2055AD}"/>
              </a:ext>
            </a:extLst>
          </p:cNvPr>
          <p:cNvSpPr>
            <a:spLocks noGrp="1"/>
          </p:cNvSpPr>
          <p:nvPr>
            <p:ph type="title"/>
          </p:nvPr>
        </p:nvSpPr>
        <p:spPr>
          <a:xfrm>
            <a:off x="671691" y="-157986"/>
            <a:ext cx="10515600" cy="894622"/>
          </a:xfrm>
        </p:spPr>
        <p:txBody>
          <a:bodyPr/>
          <a:lstStyle/>
          <a:p>
            <a:r>
              <a:rPr lang="en-US" altLang="en-US" dirty="0">
                <a:cs typeface="Calibri" panose="020F0502020204030204" pitchFamily="34" charset="0"/>
              </a:rPr>
              <a:t>Chapter 3: roadmap</a:t>
            </a:r>
            <a:endParaRPr lang="en-US" dirty="0"/>
          </a:p>
        </p:txBody>
      </p:sp>
    </p:spTree>
    <p:extLst>
      <p:ext uri="{BB962C8B-B14F-4D97-AF65-F5344CB8AC3E}">
        <p14:creationId xmlns:p14="http://schemas.microsoft.com/office/powerpoint/2010/main" val="82132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p:txBody>
          <a:bodyPr/>
          <a:lstStyle/>
          <a:p>
            <a:r>
              <a:rPr lang="en-US" dirty="0"/>
              <a:t>Transport Layer: 3-</a:t>
            </a:r>
            <a:fld id="{C4204591-24BD-A542-B9D5-F8D8A88D2FEE}" type="slidenum">
              <a:rPr lang="en-US" smtClean="0"/>
              <a:pPr/>
              <a:t>19</a:t>
            </a:fld>
            <a:endParaRPr lang="en-US" dirty="0"/>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5" name="Title 1">
            <a:extLst>
              <a:ext uri="{FF2B5EF4-FFF2-40B4-BE49-F238E27FC236}">
                <a16:creationId xmlns:a16="http://schemas.microsoft.com/office/drawing/2014/main" id="{BF8CC1CD-3763-DFD5-68BB-855648E2BECA}"/>
              </a:ext>
            </a:extLst>
          </p:cNvPr>
          <p:cNvSpPr>
            <a:spLocks noGrp="1"/>
          </p:cNvSpPr>
          <p:nvPr>
            <p:ph type="title"/>
          </p:nvPr>
        </p:nvSpPr>
        <p:spPr>
          <a:xfrm>
            <a:off x="545687" y="-157986"/>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spTree>
    <p:extLst>
      <p:ext uri="{BB962C8B-B14F-4D97-AF65-F5344CB8AC3E}">
        <p14:creationId xmlns:p14="http://schemas.microsoft.com/office/powerpoint/2010/main" val="317723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AE4D1361-EDC2-E64C-B2A5-339968681A4D}"/>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798689" y="1495768"/>
            <a:ext cx="4770837" cy="294261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762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TCP socket identified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4-</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tuple: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source IP address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source port number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IP address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dest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port number</a:t>
            </a:r>
          </a:p>
        </p:txBody>
      </p:sp>
      <p:sp>
        <p:nvSpPr>
          <p:cNvPr id="129" name="Rectangle 4">
            <a:extLst>
              <a:ext uri="{FF2B5EF4-FFF2-40B4-BE49-F238E27FC236}">
                <a16:creationId xmlns:a16="http://schemas.microsoft.com/office/drawing/2014/main" id="{C6672EA0-BD4C-AA4C-B327-560672E6A24F}"/>
              </a:ext>
            </a:extLst>
          </p:cNvPr>
          <p:cNvSpPr txBox="1">
            <a:spLocks noChangeArrowheads="1"/>
          </p:cNvSpPr>
          <p:nvPr/>
        </p:nvSpPr>
        <p:spPr>
          <a:xfrm>
            <a:off x="6476415" y="1510775"/>
            <a:ext cx="5036711" cy="4974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8313" marR="0" lvl="0" indent="-2889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server may support many simultaneous TCP sockets: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identified by its own 4-tuple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socket associated with a different connecting client</a:t>
            </a:r>
          </a:p>
        </p:txBody>
      </p:sp>
      <p:sp>
        <p:nvSpPr>
          <p:cNvPr id="6" name="Rectangle 3">
            <a:extLst>
              <a:ext uri="{FF2B5EF4-FFF2-40B4-BE49-F238E27FC236}">
                <a16:creationId xmlns:a16="http://schemas.microsoft.com/office/drawing/2014/main" id="{2C2F9B28-FDD9-B047-936F-1DE26AECFD6E}"/>
              </a:ext>
            </a:extLst>
          </p:cNvPr>
          <p:cNvSpPr txBox="1">
            <a:spLocks noChangeArrowheads="1"/>
          </p:cNvSpPr>
          <p:nvPr/>
        </p:nvSpPr>
        <p:spPr>
          <a:xfrm>
            <a:off x="784324" y="4284442"/>
            <a:ext cx="4770837" cy="22285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26987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demux: receiver uses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all four values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(4-tuple)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to direct segment to appropriate socket</a:t>
            </a:r>
          </a:p>
        </p:txBody>
      </p:sp>
      <p:sp>
        <p:nvSpPr>
          <p:cNvPr id="5" name="Title 1">
            <a:extLst>
              <a:ext uri="{FF2B5EF4-FFF2-40B4-BE49-F238E27FC236}">
                <a16:creationId xmlns:a16="http://schemas.microsoft.com/office/drawing/2014/main" id="{20F00611-AAD4-68E8-AFFB-F47EEB7D4960}"/>
              </a:ext>
            </a:extLst>
          </p:cNvPr>
          <p:cNvSpPr>
            <a:spLocks noGrp="1"/>
          </p:cNvSpPr>
          <p:nvPr>
            <p:ph type="title"/>
          </p:nvPr>
        </p:nvSpPr>
        <p:spPr>
          <a:xfrm>
            <a:off x="545687" y="-157986"/>
            <a:ext cx="11100625" cy="894622"/>
          </a:xfrm>
        </p:spPr>
        <p:txBody>
          <a:bodyPr>
            <a:normAutofit/>
          </a:bodyPr>
          <a:lstStyle/>
          <a:p>
            <a:r>
              <a:rPr lang="en-US" sz="4400" dirty="0"/>
              <a:t>Connection-oriented demultiplexing (TCP)</a:t>
            </a:r>
          </a:p>
        </p:txBody>
      </p:sp>
    </p:spTree>
    <p:extLst>
      <p:ext uri="{BB962C8B-B14F-4D97-AF65-F5344CB8AC3E}">
        <p14:creationId xmlns:p14="http://schemas.microsoft.com/office/powerpoint/2010/main" val="134549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dissolve">
                                      <p:cBhvr>
                                        <p:cTn id="1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p:txBody>
          <a:bodyPr/>
          <a:lstStyle/>
          <a:p>
            <a:r>
              <a:rPr lang="en-US" dirty="0"/>
              <a:t>Transport Layer: 3-</a:t>
            </a:r>
            <a:fld id="{C4204591-24BD-A542-B9D5-F8D8A88D2FEE}" type="slidenum">
              <a:rPr lang="en-US" smtClean="0"/>
              <a:pPr/>
              <a:t>20</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37336" y="-130009"/>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p:txBody>
          <a:bodyPr/>
          <a:lstStyle/>
          <a:p>
            <a:r>
              <a:rPr lang="en-US" dirty="0"/>
              <a:t>Transport Layer: 3-</a:t>
            </a:r>
            <a:fld id="{C4204591-24BD-A542-B9D5-F8D8A88D2FEE}" type="slidenum">
              <a:rPr lang="en-US" smtClean="0"/>
              <a:pPr/>
              <a:t>21</a:t>
            </a:fld>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45687" y="-137663"/>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p:txBody>
          <a:bodyPr/>
          <a:lstStyle/>
          <a:p>
            <a:r>
              <a:rPr lang="en-US" dirty="0"/>
              <a:t>Transport Layer: 3-</a:t>
            </a:r>
            <a:fld id="{C4204591-24BD-A542-B9D5-F8D8A88D2FEE}" type="slidenum">
              <a:rPr lang="en-US" smtClean="0"/>
              <a:pPr/>
              <a:t>22</a:t>
            </a:fld>
            <a:endParaRPr lang="en-US" dirty="0"/>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5" name="Title 1">
            <a:extLst>
              <a:ext uri="{FF2B5EF4-FFF2-40B4-BE49-F238E27FC236}">
                <a16:creationId xmlns:a16="http://schemas.microsoft.com/office/drawing/2014/main" id="{BCB4798B-F917-002A-7D61-F2406C8BAC94}"/>
              </a:ext>
            </a:extLst>
          </p:cNvPr>
          <p:cNvSpPr>
            <a:spLocks noGrp="1"/>
          </p:cNvSpPr>
          <p:nvPr>
            <p:ph type="title"/>
          </p:nvPr>
        </p:nvSpPr>
        <p:spPr>
          <a:xfrm>
            <a:off x="545687" y="-168090"/>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p:txBody>
          <a:bodyPr/>
          <a:lstStyle/>
          <a:p>
            <a:r>
              <a:rPr lang="en-US" dirty="0"/>
              <a:t>Transport Layer: 3-</a:t>
            </a:r>
            <a:fld id="{C4204591-24BD-A542-B9D5-F8D8A88D2FEE}" type="slidenum">
              <a:rPr lang="en-US" smtClean="0"/>
              <a:pPr/>
              <a:t>23</a:t>
            </a:fld>
            <a:endParaRPr lang="en-US" dirty="0"/>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76CC1639-7F7A-8617-BE79-EBDFCFE8CA00}"/>
              </a:ext>
            </a:extLst>
          </p:cNvPr>
          <p:cNvSpPr>
            <a:spLocks noGrp="1"/>
          </p:cNvSpPr>
          <p:nvPr>
            <p:ph type="title"/>
          </p:nvPr>
        </p:nvSpPr>
        <p:spPr>
          <a:xfrm>
            <a:off x="545687" y="-140877"/>
            <a:ext cx="11100625" cy="894622"/>
          </a:xfrm>
        </p:spPr>
        <p:txBody>
          <a:bodyPr>
            <a:normAutofit/>
          </a:bodyPr>
          <a:lstStyle/>
          <a:p>
            <a:r>
              <a:rPr lang="en-US" sz="4400" dirty="0"/>
              <a:t>Reliable data transfer protocol (</a:t>
            </a:r>
            <a:r>
              <a:rPr lang="en-US" sz="4400" dirty="0" err="1"/>
              <a:t>rdt</a:t>
            </a:r>
            <a:r>
              <a:rPr lang="en-US" sz="4400" dirty="0"/>
              <a:t>): interfaces</a:t>
            </a:r>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lide Number Placeholder 2">
            <a:extLst>
              <a:ext uri="{FF2B5EF4-FFF2-40B4-BE49-F238E27FC236}">
                <a16:creationId xmlns:a16="http://schemas.microsoft.com/office/drawing/2014/main" id="{AAD45FF3-B333-6B47-9ECE-46B770CFE6CA}"/>
              </a:ext>
            </a:extLst>
          </p:cNvPr>
          <p:cNvSpPr>
            <a:spLocks noGrp="1"/>
          </p:cNvSpPr>
          <p:nvPr>
            <p:ph type="sldNum" sz="quarter" idx="4"/>
          </p:nvPr>
        </p:nvSpPr>
        <p:spPr/>
        <p:txBody>
          <a:bodyPr/>
          <a:lstStyle/>
          <a:p>
            <a:r>
              <a:rPr lang="en-US" dirty="0"/>
              <a:t>Transport Layer: 3-</a:t>
            </a:r>
            <a:fld id="{C4204591-24BD-A542-B9D5-F8D8A88D2FEE}" type="slidenum">
              <a:rPr lang="en-US" smtClean="0"/>
              <a:pPr/>
              <a:t>3</a:t>
            </a:fld>
            <a:endParaRPr lang="en-US" dirty="0"/>
          </a:p>
        </p:txBody>
      </p:sp>
      <p:sp>
        <p:nvSpPr>
          <p:cNvPr id="525" name="Freeform 5">
            <a:extLst>
              <a:ext uri="{FF2B5EF4-FFF2-40B4-BE49-F238E27FC236}">
                <a16:creationId xmlns:a16="http://schemas.microsoft.com/office/drawing/2014/main" id="{7563D6BB-009E-434A-9515-A6EAB0387E14}"/>
              </a:ext>
            </a:extLst>
          </p:cNvPr>
          <p:cNvSpPr>
            <a:spLocks/>
          </p:cNvSpPr>
          <p:nvPr/>
        </p:nvSpPr>
        <p:spPr bwMode="auto">
          <a:xfrm>
            <a:off x="4454236" y="1478017"/>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6" name="Freeform 6">
            <a:extLst>
              <a:ext uri="{FF2B5EF4-FFF2-40B4-BE49-F238E27FC236}">
                <a16:creationId xmlns:a16="http://schemas.microsoft.com/office/drawing/2014/main" id="{C4ABCFDA-E140-9C42-81C9-A5B5F6C446B3}"/>
              </a:ext>
            </a:extLst>
          </p:cNvPr>
          <p:cNvSpPr>
            <a:spLocks/>
          </p:cNvSpPr>
          <p:nvPr/>
        </p:nvSpPr>
        <p:spPr bwMode="auto">
          <a:xfrm>
            <a:off x="2052349" y="1657405"/>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7" name="Rectangle 23">
            <a:extLst>
              <a:ext uri="{FF2B5EF4-FFF2-40B4-BE49-F238E27FC236}">
                <a16:creationId xmlns:a16="http://schemas.microsoft.com/office/drawing/2014/main" id="{614F9B0E-1109-CC4B-8E75-55A6C74E6801}"/>
              </a:ext>
            </a:extLst>
          </p:cNvPr>
          <p:cNvSpPr>
            <a:spLocks noChangeArrowheads="1"/>
          </p:cNvSpPr>
          <p:nvPr/>
        </p:nvSpPr>
        <p:spPr bwMode="auto">
          <a:xfrm>
            <a:off x="2568286" y="1624067"/>
            <a:ext cx="1296988" cy="19812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8" name="Rectangle 24">
            <a:extLst>
              <a:ext uri="{FF2B5EF4-FFF2-40B4-BE49-F238E27FC236}">
                <a16:creationId xmlns:a16="http://schemas.microsoft.com/office/drawing/2014/main" id="{CBD89C10-5030-2D42-A25D-BFEC970A8F20}"/>
              </a:ext>
            </a:extLst>
          </p:cNvPr>
          <p:cNvSpPr>
            <a:spLocks noChangeArrowheads="1"/>
          </p:cNvSpPr>
          <p:nvPr/>
        </p:nvSpPr>
        <p:spPr bwMode="auto">
          <a:xfrm>
            <a:off x="2530186" y="1678042"/>
            <a:ext cx="12731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9" name="Line 25">
            <a:extLst>
              <a:ext uri="{FF2B5EF4-FFF2-40B4-BE49-F238E27FC236}">
                <a16:creationId xmlns:a16="http://schemas.microsoft.com/office/drawing/2014/main" id="{8D7EF085-D57A-E243-98DA-BEAC54BDE621}"/>
              </a:ext>
            </a:extLst>
          </p:cNvPr>
          <p:cNvSpPr>
            <a:spLocks noChangeShapeType="1"/>
          </p:cNvSpPr>
          <p:nvPr/>
        </p:nvSpPr>
        <p:spPr bwMode="auto">
          <a:xfrm>
            <a:off x="2539711" y="2438455"/>
            <a:ext cx="1263650" cy="31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0" name="Text Box 26">
            <a:extLst>
              <a:ext uri="{FF2B5EF4-FFF2-40B4-BE49-F238E27FC236}">
                <a16:creationId xmlns:a16="http://schemas.microsoft.com/office/drawing/2014/main" id="{0ED9175A-7497-DD4F-9C18-ACF0B19F7B51}"/>
              </a:ext>
            </a:extLst>
          </p:cNvPr>
          <p:cNvSpPr txBox="1">
            <a:spLocks noChangeArrowheads="1"/>
          </p:cNvSpPr>
          <p:nvPr/>
        </p:nvSpPr>
        <p:spPr bwMode="auto">
          <a:xfrm>
            <a:off x="2496849" y="2420992"/>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31" name="Line 27">
            <a:extLst>
              <a:ext uri="{FF2B5EF4-FFF2-40B4-BE49-F238E27FC236}">
                <a16:creationId xmlns:a16="http://schemas.microsoft.com/office/drawing/2014/main" id="{FD58D124-018E-3848-9BB8-DBD51A4D851F}"/>
              </a:ext>
            </a:extLst>
          </p:cNvPr>
          <p:cNvSpPr>
            <a:spLocks noChangeShapeType="1"/>
          </p:cNvSpPr>
          <p:nvPr/>
        </p:nvSpPr>
        <p:spPr bwMode="auto">
          <a:xfrm>
            <a:off x="2547649" y="2759130"/>
            <a:ext cx="1263650" cy="31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2" name="Line 28">
            <a:extLst>
              <a:ext uri="{FF2B5EF4-FFF2-40B4-BE49-F238E27FC236}">
                <a16:creationId xmlns:a16="http://schemas.microsoft.com/office/drawing/2014/main" id="{15074162-585A-BC41-91A3-96670F676188}"/>
              </a:ext>
            </a:extLst>
          </p:cNvPr>
          <p:cNvSpPr>
            <a:spLocks noChangeShapeType="1"/>
          </p:cNvSpPr>
          <p:nvPr/>
        </p:nvSpPr>
        <p:spPr bwMode="auto">
          <a:xfrm>
            <a:off x="2533361" y="3068692"/>
            <a:ext cx="1263650" cy="31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3" name="Line 29">
            <a:extLst>
              <a:ext uri="{FF2B5EF4-FFF2-40B4-BE49-F238E27FC236}">
                <a16:creationId xmlns:a16="http://schemas.microsoft.com/office/drawing/2014/main" id="{23B1C83D-9CD1-7141-80E9-B23AF1A120DD}"/>
              </a:ext>
            </a:extLst>
          </p:cNvPr>
          <p:cNvSpPr>
            <a:spLocks noChangeShapeType="1"/>
          </p:cNvSpPr>
          <p:nvPr/>
        </p:nvSpPr>
        <p:spPr bwMode="auto">
          <a:xfrm>
            <a:off x="2533361" y="3354442"/>
            <a:ext cx="1263650" cy="31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4" name="Text Box 26">
            <a:extLst>
              <a:ext uri="{FF2B5EF4-FFF2-40B4-BE49-F238E27FC236}">
                <a16:creationId xmlns:a16="http://schemas.microsoft.com/office/drawing/2014/main" id="{18FD1BAC-22E0-E743-8D85-AD83603D9B8E}"/>
              </a:ext>
            </a:extLst>
          </p:cNvPr>
          <p:cNvSpPr txBox="1">
            <a:spLocks noChangeArrowheads="1"/>
          </p:cNvSpPr>
          <p:nvPr/>
        </p:nvSpPr>
        <p:spPr bwMode="auto">
          <a:xfrm>
            <a:off x="2531774" y="1668517"/>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35" name="Text Box 26">
            <a:extLst>
              <a:ext uri="{FF2B5EF4-FFF2-40B4-BE49-F238E27FC236}">
                <a16:creationId xmlns:a16="http://schemas.microsoft.com/office/drawing/2014/main" id="{FA894B51-006F-1749-B20E-08F2DE8012E4}"/>
              </a:ext>
            </a:extLst>
          </p:cNvPr>
          <p:cNvSpPr txBox="1">
            <a:spLocks noChangeArrowheads="1"/>
          </p:cNvSpPr>
          <p:nvPr/>
        </p:nvSpPr>
        <p:spPr bwMode="auto">
          <a:xfrm>
            <a:off x="2487324" y="3325867"/>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36" name="Text Box 26">
            <a:extLst>
              <a:ext uri="{FF2B5EF4-FFF2-40B4-BE49-F238E27FC236}">
                <a16:creationId xmlns:a16="http://schemas.microsoft.com/office/drawing/2014/main" id="{986C06D0-2FCC-3C4A-8B26-E47FEACB6A76}"/>
              </a:ext>
            </a:extLst>
          </p:cNvPr>
          <p:cNvSpPr txBox="1">
            <a:spLocks noChangeArrowheads="1"/>
          </p:cNvSpPr>
          <p:nvPr/>
        </p:nvSpPr>
        <p:spPr bwMode="auto">
          <a:xfrm>
            <a:off x="2506374" y="3040117"/>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37" name="Text Box 26">
            <a:extLst>
              <a:ext uri="{FF2B5EF4-FFF2-40B4-BE49-F238E27FC236}">
                <a16:creationId xmlns:a16="http://schemas.microsoft.com/office/drawing/2014/main" id="{D076C0F4-C178-3E40-A5A0-D9949817A0D5}"/>
              </a:ext>
            </a:extLst>
          </p:cNvPr>
          <p:cNvSpPr txBox="1">
            <a:spLocks noChangeArrowheads="1"/>
          </p:cNvSpPr>
          <p:nvPr/>
        </p:nvSpPr>
        <p:spPr bwMode="auto">
          <a:xfrm>
            <a:off x="2496849" y="2744842"/>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38" name="Oval 19">
            <a:extLst>
              <a:ext uri="{FF2B5EF4-FFF2-40B4-BE49-F238E27FC236}">
                <a16:creationId xmlns:a16="http://schemas.microsoft.com/office/drawing/2014/main" id="{2A71094C-18F7-1C46-8C86-7D8D2BCF2A4A}"/>
              </a:ext>
            </a:extLst>
          </p:cNvPr>
          <p:cNvSpPr>
            <a:spLocks noChangeArrowheads="1"/>
          </p:cNvSpPr>
          <p:nvPr/>
        </p:nvSpPr>
        <p:spPr bwMode="auto">
          <a:xfrm>
            <a:off x="2866736" y="1954267"/>
            <a:ext cx="598488"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P1</a:t>
            </a: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539" name="Group 20">
            <a:extLst>
              <a:ext uri="{FF2B5EF4-FFF2-40B4-BE49-F238E27FC236}">
                <a16:creationId xmlns:a16="http://schemas.microsoft.com/office/drawing/2014/main" id="{554821E9-E611-EF4C-B4ED-D5A7C0CB1055}"/>
              </a:ext>
            </a:extLst>
          </p:cNvPr>
          <p:cNvGrpSpPr>
            <a:grpSpLocks/>
          </p:cNvGrpSpPr>
          <p:nvPr/>
        </p:nvGrpSpPr>
        <p:grpSpPr bwMode="auto">
          <a:xfrm>
            <a:off x="2834986" y="2278117"/>
            <a:ext cx="620713" cy="228600"/>
            <a:chOff x="1287" y="2524"/>
            <a:chExt cx="260" cy="100"/>
          </a:xfrm>
        </p:grpSpPr>
        <p:sp>
          <p:nvSpPr>
            <p:cNvPr id="540" name="Rectangle 21">
              <a:extLst>
                <a:ext uri="{FF2B5EF4-FFF2-40B4-BE49-F238E27FC236}">
                  <a16:creationId xmlns:a16="http://schemas.microsoft.com/office/drawing/2014/main" id="{BEBEC012-39DF-A541-830E-6FF13ADAE416}"/>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1" name="Rectangle 22">
              <a:extLst>
                <a:ext uri="{FF2B5EF4-FFF2-40B4-BE49-F238E27FC236}">
                  <a16:creationId xmlns:a16="http://schemas.microsoft.com/office/drawing/2014/main" id="{C54558CA-8722-654B-8BA0-93D5C1A67599}"/>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2" name="Rectangle 23">
              <a:extLst>
                <a:ext uri="{FF2B5EF4-FFF2-40B4-BE49-F238E27FC236}">
                  <a16:creationId xmlns:a16="http://schemas.microsoft.com/office/drawing/2014/main" id="{4ECE78D1-C229-D44C-8946-E5D845D77BF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3" name="Rectangle 24">
              <a:extLst>
                <a:ext uri="{FF2B5EF4-FFF2-40B4-BE49-F238E27FC236}">
                  <a16:creationId xmlns:a16="http://schemas.microsoft.com/office/drawing/2014/main" id="{5E3A5BD1-1D56-EA42-9427-8F0D4DE4565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44" name="Rectangle 23">
            <a:extLst>
              <a:ext uri="{FF2B5EF4-FFF2-40B4-BE49-F238E27FC236}">
                <a16:creationId xmlns:a16="http://schemas.microsoft.com/office/drawing/2014/main" id="{9E1F493A-E899-D74E-919F-F4A60AE16A91}"/>
              </a:ext>
            </a:extLst>
          </p:cNvPr>
          <p:cNvSpPr>
            <a:spLocks noChangeArrowheads="1"/>
          </p:cNvSpPr>
          <p:nvPr/>
        </p:nvSpPr>
        <p:spPr bwMode="auto">
          <a:xfrm>
            <a:off x="5067011" y="1390705"/>
            <a:ext cx="2254250" cy="19812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45" name="Rectangle 24">
            <a:extLst>
              <a:ext uri="{FF2B5EF4-FFF2-40B4-BE49-F238E27FC236}">
                <a16:creationId xmlns:a16="http://schemas.microsoft.com/office/drawing/2014/main" id="{49A0180F-5303-6E4C-99BF-19A56AAC7C47}"/>
              </a:ext>
            </a:extLst>
          </p:cNvPr>
          <p:cNvSpPr>
            <a:spLocks noChangeArrowheads="1"/>
          </p:cNvSpPr>
          <p:nvPr/>
        </p:nvSpPr>
        <p:spPr bwMode="auto">
          <a:xfrm>
            <a:off x="5013036" y="1468492"/>
            <a:ext cx="2225675" cy="1979613"/>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46" name="Text Box 26">
            <a:extLst>
              <a:ext uri="{FF2B5EF4-FFF2-40B4-BE49-F238E27FC236}">
                <a16:creationId xmlns:a16="http://schemas.microsoft.com/office/drawing/2014/main" id="{23645F4E-01B1-3349-9A7F-2F24FC4C20C1}"/>
              </a:ext>
            </a:extLst>
          </p:cNvPr>
          <p:cNvSpPr txBox="1">
            <a:spLocks noChangeArrowheads="1"/>
          </p:cNvSpPr>
          <p:nvPr/>
        </p:nvSpPr>
        <p:spPr bwMode="auto">
          <a:xfrm>
            <a:off x="5438486" y="2197155"/>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47" name="Text Box 26">
            <a:extLst>
              <a:ext uri="{FF2B5EF4-FFF2-40B4-BE49-F238E27FC236}">
                <a16:creationId xmlns:a16="http://schemas.microsoft.com/office/drawing/2014/main" id="{9BED65C6-B309-8B4D-A068-E19EDFD116B4}"/>
              </a:ext>
            </a:extLst>
          </p:cNvPr>
          <p:cNvSpPr txBox="1">
            <a:spLocks noChangeArrowheads="1"/>
          </p:cNvSpPr>
          <p:nvPr/>
        </p:nvSpPr>
        <p:spPr bwMode="auto">
          <a:xfrm>
            <a:off x="5492461" y="1420867"/>
            <a:ext cx="1317625"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48" name="Text Box 26">
            <a:extLst>
              <a:ext uri="{FF2B5EF4-FFF2-40B4-BE49-F238E27FC236}">
                <a16:creationId xmlns:a16="http://schemas.microsoft.com/office/drawing/2014/main" id="{3CB9E7E9-E087-BE49-8C38-35C7E48BA8C9}"/>
              </a:ext>
            </a:extLst>
          </p:cNvPr>
          <p:cNvSpPr txBox="1">
            <a:spLocks noChangeArrowheads="1"/>
          </p:cNvSpPr>
          <p:nvPr/>
        </p:nvSpPr>
        <p:spPr bwMode="auto">
          <a:xfrm>
            <a:off x="5432136" y="3102030"/>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49" name="Text Box 26">
            <a:extLst>
              <a:ext uri="{FF2B5EF4-FFF2-40B4-BE49-F238E27FC236}">
                <a16:creationId xmlns:a16="http://schemas.microsoft.com/office/drawing/2014/main" id="{75F58D18-0976-1447-9AE8-E0B265BD816E}"/>
              </a:ext>
            </a:extLst>
          </p:cNvPr>
          <p:cNvSpPr txBox="1">
            <a:spLocks noChangeArrowheads="1"/>
          </p:cNvSpPr>
          <p:nvPr/>
        </p:nvSpPr>
        <p:spPr bwMode="auto">
          <a:xfrm>
            <a:off x="5432136" y="2816280"/>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50" name="Oval 36">
            <a:extLst>
              <a:ext uri="{FF2B5EF4-FFF2-40B4-BE49-F238E27FC236}">
                <a16:creationId xmlns:a16="http://schemas.microsoft.com/office/drawing/2014/main" id="{2A7F5798-BB67-5141-90FB-F51D589E31C6}"/>
              </a:ext>
            </a:extLst>
          </p:cNvPr>
          <p:cNvSpPr>
            <a:spLocks noChangeArrowheads="1"/>
          </p:cNvSpPr>
          <p:nvPr/>
        </p:nvSpPr>
        <p:spPr bwMode="auto">
          <a:xfrm>
            <a:off x="5132099" y="1727255"/>
            <a:ext cx="598487"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P4</a:t>
            </a:r>
          </a:p>
        </p:txBody>
      </p:sp>
      <p:sp>
        <p:nvSpPr>
          <p:cNvPr id="551" name="Rectangle 23">
            <a:extLst>
              <a:ext uri="{FF2B5EF4-FFF2-40B4-BE49-F238E27FC236}">
                <a16:creationId xmlns:a16="http://schemas.microsoft.com/office/drawing/2014/main" id="{32D4A7B1-DBDA-2B47-8511-4BF8176AC42D}"/>
              </a:ext>
            </a:extLst>
          </p:cNvPr>
          <p:cNvSpPr>
            <a:spLocks noChangeArrowheads="1"/>
          </p:cNvSpPr>
          <p:nvPr/>
        </p:nvSpPr>
        <p:spPr bwMode="auto">
          <a:xfrm>
            <a:off x="8202324" y="1616130"/>
            <a:ext cx="1296987" cy="1981200"/>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2" name="Rectangle 24">
            <a:extLst>
              <a:ext uri="{FF2B5EF4-FFF2-40B4-BE49-F238E27FC236}">
                <a16:creationId xmlns:a16="http://schemas.microsoft.com/office/drawing/2014/main" id="{DAED2C2D-612B-9147-A573-0082B49107C3}"/>
              </a:ext>
            </a:extLst>
          </p:cNvPr>
          <p:cNvSpPr>
            <a:spLocks noChangeArrowheads="1"/>
          </p:cNvSpPr>
          <p:nvPr/>
        </p:nvSpPr>
        <p:spPr bwMode="auto">
          <a:xfrm>
            <a:off x="8005474" y="1657405"/>
            <a:ext cx="1631950" cy="1979612"/>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3" name="Text Box 26">
            <a:extLst>
              <a:ext uri="{FF2B5EF4-FFF2-40B4-BE49-F238E27FC236}">
                <a16:creationId xmlns:a16="http://schemas.microsoft.com/office/drawing/2014/main" id="{892F681F-FE7B-A849-886C-3DB4B71509FA}"/>
              </a:ext>
            </a:extLst>
          </p:cNvPr>
          <p:cNvSpPr txBox="1">
            <a:spLocks noChangeArrowheads="1"/>
          </p:cNvSpPr>
          <p:nvPr/>
        </p:nvSpPr>
        <p:spPr bwMode="auto">
          <a:xfrm>
            <a:off x="8130886" y="2413055"/>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p:txBody>
      </p:sp>
      <p:sp>
        <p:nvSpPr>
          <p:cNvPr id="554" name="Text Box 26">
            <a:extLst>
              <a:ext uri="{FF2B5EF4-FFF2-40B4-BE49-F238E27FC236}">
                <a16:creationId xmlns:a16="http://schemas.microsoft.com/office/drawing/2014/main" id="{5491EDD3-2B63-BB4B-87FA-02E376F65B7B}"/>
              </a:ext>
            </a:extLst>
          </p:cNvPr>
          <p:cNvSpPr txBox="1">
            <a:spLocks noChangeArrowheads="1"/>
          </p:cNvSpPr>
          <p:nvPr/>
        </p:nvSpPr>
        <p:spPr bwMode="auto">
          <a:xfrm>
            <a:off x="8165811" y="1660580"/>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555" name="Text Box 26">
            <a:extLst>
              <a:ext uri="{FF2B5EF4-FFF2-40B4-BE49-F238E27FC236}">
                <a16:creationId xmlns:a16="http://schemas.microsoft.com/office/drawing/2014/main" id="{0FB3A86D-FFE9-EE49-AD2D-1E57E4F89BB1}"/>
              </a:ext>
            </a:extLst>
          </p:cNvPr>
          <p:cNvSpPr txBox="1">
            <a:spLocks noChangeArrowheads="1"/>
          </p:cNvSpPr>
          <p:nvPr/>
        </p:nvSpPr>
        <p:spPr bwMode="auto">
          <a:xfrm>
            <a:off x="8173749" y="3317930"/>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556" name="Text Box 26">
            <a:extLst>
              <a:ext uri="{FF2B5EF4-FFF2-40B4-BE49-F238E27FC236}">
                <a16:creationId xmlns:a16="http://schemas.microsoft.com/office/drawing/2014/main" id="{9835580D-BB7F-E64A-B442-691428929F13}"/>
              </a:ext>
            </a:extLst>
          </p:cNvPr>
          <p:cNvSpPr txBox="1">
            <a:spLocks noChangeArrowheads="1"/>
          </p:cNvSpPr>
          <p:nvPr/>
        </p:nvSpPr>
        <p:spPr bwMode="auto">
          <a:xfrm>
            <a:off x="8140411" y="3032180"/>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557" name="Text Box 26">
            <a:extLst>
              <a:ext uri="{FF2B5EF4-FFF2-40B4-BE49-F238E27FC236}">
                <a16:creationId xmlns:a16="http://schemas.microsoft.com/office/drawing/2014/main" id="{31A0CB7D-BCCB-D34A-A890-C07347817887}"/>
              </a:ext>
            </a:extLst>
          </p:cNvPr>
          <p:cNvSpPr txBox="1">
            <a:spLocks noChangeArrowheads="1"/>
          </p:cNvSpPr>
          <p:nvPr/>
        </p:nvSpPr>
        <p:spPr bwMode="auto">
          <a:xfrm>
            <a:off x="8130886" y="2736905"/>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58" name="Oval 53">
            <a:extLst>
              <a:ext uri="{FF2B5EF4-FFF2-40B4-BE49-F238E27FC236}">
                <a16:creationId xmlns:a16="http://schemas.microsoft.com/office/drawing/2014/main" id="{F992062B-7A21-DE43-9A4C-83CB3E9CB13F}"/>
              </a:ext>
            </a:extLst>
          </p:cNvPr>
          <p:cNvSpPr>
            <a:spLocks noChangeArrowheads="1"/>
          </p:cNvSpPr>
          <p:nvPr/>
        </p:nvSpPr>
        <p:spPr bwMode="auto">
          <a:xfrm>
            <a:off x="8086436" y="1954267"/>
            <a:ext cx="598488"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P2</a:t>
            </a:r>
          </a:p>
        </p:txBody>
      </p:sp>
      <p:sp>
        <p:nvSpPr>
          <p:cNvPr id="559" name="Freeform 54">
            <a:extLst>
              <a:ext uri="{FF2B5EF4-FFF2-40B4-BE49-F238E27FC236}">
                <a16:creationId xmlns:a16="http://schemas.microsoft.com/office/drawing/2014/main" id="{AC38FC98-798D-384B-B25B-E64D646DDFC5}"/>
              </a:ext>
            </a:extLst>
          </p:cNvPr>
          <p:cNvSpPr>
            <a:spLocks/>
          </p:cNvSpPr>
          <p:nvPr/>
        </p:nvSpPr>
        <p:spPr bwMode="auto">
          <a:xfrm>
            <a:off x="9661236" y="1636767"/>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8" name="Text Box 93">
            <a:extLst>
              <a:ext uri="{FF2B5EF4-FFF2-40B4-BE49-F238E27FC236}">
                <a16:creationId xmlns:a16="http://schemas.microsoft.com/office/drawing/2014/main" id="{28913095-A052-0A42-8972-4D75538256AD}"/>
              </a:ext>
            </a:extLst>
          </p:cNvPr>
          <p:cNvSpPr txBox="1">
            <a:spLocks noChangeArrowheads="1"/>
          </p:cNvSpPr>
          <p:nvPr/>
        </p:nvSpPr>
        <p:spPr bwMode="auto">
          <a:xfrm flipH="1">
            <a:off x="1723736" y="4418067"/>
            <a:ext cx="1147763"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host: IP address A</a:t>
            </a:r>
          </a:p>
        </p:txBody>
      </p:sp>
      <p:sp>
        <p:nvSpPr>
          <p:cNvPr id="569" name="Text Box 94">
            <a:extLst>
              <a:ext uri="{FF2B5EF4-FFF2-40B4-BE49-F238E27FC236}">
                <a16:creationId xmlns:a16="http://schemas.microsoft.com/office/drawing/2014/main" id="{E982CF1A-0928-6A45-8462-D083EBC09BA7}"/>
              </a:ext>
            </a:extLst>
          </p:cNvPr>
          <p:cNvSpPr txBox="1">
            <a:spLocks noChangeArrowheads="1"/>
          </p:cNvSpPr>
          <p:nvPr/>
        </p:nvSpPr>
        <p:spPr bwMode="auto">
          <a:xfrm flipH="1">
            <a:off x="9480261" y="4314880"/>
            <a:ext cx="1147763"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host: IP address C</a:t>
            </a:r>
          </a:p>
        </p:txBody>
      </p:sp>
      <p:sp>
        <p:nvSpPr>
          <p:cNvPr id="570" name="Line 96">
            <a:extLst>
              <a:ext uri="{FF2B5EF4-FFF2-40B4-BE49-F238E27FC236}">
                <a16:creationId xmlns:a16="http://schemas.microsoft.com/office/drawing/2014/main" id="{2EEED614-F433-E440-B256-A6E56708BB1E}"/>
              </a:ext>
            </a:extLst>
          </p:cNvPr>
          <p:cNvSpPr>
            <a:spLocks noChangeShapeType="1"/>
          </p:cNvSpPr>
          <p:nvPr/>
        </p:nvSpPr>
        <p:spPr bwMode="auto">
          <a:xfrm>
            <a:off x="4989224" y="3144892"/>
            <a:ext cx="2233612"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1" name="Line 97">
            <a:extLst>
              <a:ext uri="{FF2B5EF4-FFF2-40B4-BE49-F238E27FC236}">
                <a16:creationId xmlns:a16="http://schemas.microsoft.com/office/drawing/2014/main" id="{098FD8B8-DDC2-8146-812C-346AC97FA30A}"/>
              </a:ext>
            </a:extLst>
          </p:cNvPr>
          <p:cNvSpPr>
            <a:spLocks noChangeShapeType="1"/>
          </p:cNvSpPr>
          <p:nvPr/>
        </p:nvSpPr>
        <p:spPr bwMode="auto">
          <a:xfrm>
            <a:off x="5005099" y="2843267"/>
            <a:ext cx="2233612"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2" name="Text Box 26">
            <a:extLst>
              <a:ext uri="{FF2B5EF4-FFF2-40B4-BE49-F238E27FC236}">
                <a16:creationId xmlns:a16="http://schemas.microsoft.com/office/drawing/2014/main" id="{8BEC305F-DB39-A945-9B16-8D9FBE53F071}"/>
              </a:ext>
            </a:extLst>
          </p:cNvPr>
          <p:cNvSpPr txBox="1">
            <a:spLocks noChangeArrowheads="1"/>
          </p:cNvSpPr>
          <p:nvPr/>
        </p:nvSpPr>
        <p:spPr bwMode="auto">
          <a:xfrm>
            <a:off x="5392449" y="2508305"/>
            <a:ext cx="1317625"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network</a:t>
            </a:r>
          </a:p>
        </p:txBody>
      </p:sp>
      <p:sp>
        <p:nvSpPr>
          <p:cNvPr id="573" name="Line 99">
            <a:extLst>
              <a:ext uri="{FF2B5EF4-FFF2-40B4-BE49-F238E27FC236}">
                <a16:creationId xmlns:a16="http://schemas.microsoft.com/office/drawing/2014/main" id="{7CB610F0-F0BE-7D49-8D7A-0F03DEB1C350}"/>
              </a:ext>
            </a:extLst>
          </p:cNvPr>
          <p:cNvSpPr>
            <a:spLocks noChangeShapeType="1"/>
          </p:cNvSpPr>
          <p:nvPr/>
        </p:nvSpPr>
        <p:spPr bwMode="auto">
          <a:xfrm>
            <a:off x="5008274" y="2521005"/>
            <a:ext cx="2233612"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4" name="Line 100">
            <a:extLst>
              <a:ext uri="{FF2B5EF4-FFF2-40B4-BE49-F238E27FC236}">
                <a16:creationId xmlns:a16="http://schemas.microsoft.com/office/drawing/2014/main" id="{1D31CBE9-4A8E-BC4A-A036-BA509B6CF5EA}"/>
              </a:ext>
            </a:extLst>
          </p:cNvPr>
          <p:cNvSpPr>
            <a:spLocks noChangeShapeType="1"/>
          </p:cNvSpPr>
          <p:nvPr/>
        </p:nvSpPr>
        <p:spPr bwMode="auto">
          <a:xfrm>
            <a:off x="5011449" y="2198742"/>
            <a:ext cx="2233612"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75" name="Group 101">
            <a:extLst>
              <a:ext uri="{FF2B5EF4-FFF2-40B4-BE49-F238E27FC236}">
                <a16:creationId xmlns:a16="http://schemas.microsoft.com/office/drawing/2014/main" id="{91441727-AAD7-1140-AF05-A3D324B8DC6B}"/>
              </a:ext>
            </a:extLst>
          </p:cNvPr>
          <p:cNvGrpSpPr>
            <a:grpSpLocks/>
          </p:cNvGrpSpPr>
          <p:nvPr/>
        </p:nvGrpSpPr>
        <p:grpSpPr bwMode="auto">
          <a:xfrm>
            <a:off x="5187661" y="2060630"/>
            <a:ext cx="473075" cy="228600"/>
            <a:chOff x="1287" y="2524"/>
            <a:chExt cx="260" cy="100"/>
          </a:xfrm>
        </p:grpSpPr>
        <p:sp>
          <p:nvSpPr>
            <p:cNvPr id="576" name="Rectangle 102">
              <a:extLst>
                <a:ext uri="{FF2B5EF4-FFF2-40B4-BE49-F238E27FC236}">
                  <a16:creationId xmlns:a16="http://schemas.microsoft.com/office/drawing/2014/main" id="{70206F36-B050-C844-A36F-47D4A71EE355}"/>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7" name="Rectangle 103">
              <a:extLst>
                <a:ext uri="{FF2B5EF4-FFF2-40B4-BE49-F238E27FC236}">
                  <a16:creationId xmlns:a16="http://schemas.microsoft.com/office/drawing/2014/main" id="{5F70B84F-C600-BF41-9794-BB79AB85B4E5}"/>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8" name="Rectangle 104">
              <a:extLst>
                <a:ext uri="{FF2B5EF4-FFF2-40B4-BE49-F238E27FC236}">
                  <a16:creationId xmlns:a16="http://schemas.microsoft.com/office/drawing/2014/main" id="{9352E66B-31B1-0244-9A00-013E38F02047}"/>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9" name="Rectangle 105">
              <a:extLst>
                <a:ext uri="{FF2B5EF4-FFF2-40B4-BE49-F238E27FC236}">
                  <a16:creationId xmlns:a16="http://schemas.microsoft.com/office/drawing/2014/main" id="{A72F3B32-D2F7-184C-B710-25A136D5D06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80" name="Oval 106">
            <a:extLst>
              <a:ext uri="{FF2B5EF4-FFF2-40B4-BE49-F238E27FC236}">
                <a16:creationId xmlns:a16="http://schemas.microsoft.com/office/drawing/2014/main" id="{775F6544-1FEC-F148-8D8D-09EF67871450}"/>
              </a:ext>
            </a:extLst>
          </p:cNvPr>
          <p:cNvSpPr>
            <a:spLocks noChangeArrowheads="1"/>
          </p:cNvSpPr>
          <p:nvPr/>
        </p:nvSpPr>
        <p:spPr bwMode="auto">
          <a:xfrm>
            <a:off x="6498936" y="1732017"/>
            <a:ext cx="598488"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P6</a:t>
            </a:r>
          </a:p>
        </p:txBody>
      </p:sp>
      <p:sp>
        <p:nvSpPr>
          <p:cNvPr id="581" name="Oval 112">
            <a:extLst>
              <a:ext uri="{FF2B5EF4-FFF2-40B4-BE49-F238E27FC236}">
                <a16:creationId xmlns:a16="http://schemas.microsoft.com/office/drawing/2014/main" id="{1A7AFB65-C131-864D-BB01-D752C9A2B6C2}"/>
              </a:ext>
            </a:extLst>
          </p:cNvPr>
          <p:cNvSpPr>
            <a:spLocks noChangeArrowheads="1"/>
          </p:cNvSpPr>
          <p:nvPr/>
        </p:nvSpPr>
        <p:spPr bwMode="auto">
          <a:xfrm>
            <a:off x="5827424" y="1730430"/>
            <a:ext cx="598487"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P5</a:t>
            </a:r>
          </a:p>
        </p:txBody>
      </p:sp>
      <p:grpSp>
        <p:nvGrpSpPr>
          <p:cNvPr id="582" name="Group 118">
            <a:extLst>
              <a:ext uri="{FF2B5EF4-FFF2-40B4-BE49-F238E27FC236}">
                <a16:creationId xmlns:a16="http://schemas.microsoft.com/office/drawing/2014/main" id="{72BEDA86-D9D6-634C-B8D0-F4A3A594F27F}"/>
              </a:ext>
            </a:extLst>
          </p:cNvPr>
          <p:cNvGrpSpPr>
            <a:grpSpLocks/>
          </p:cNvGrpSpPr>
          <p:nvPr/>
        </p:nvGrpSpPr>
        <p:grpSpPr bwMode="auto">
          <a:xfrm>
            <a:off x="5892511" y="2065392"/>
            <a:ext cx="473075" cy="228600"/>
            <a:chOff x="1287" y="2524"/>
            <a:chExt cx="260" cy="100"/>
          </a:xfrm>
        </p:grpSpPr>
        <p:sp>
          <p:nvSpPr>
            <p:cNvPr id="583" name="Rectangle 119">
              <a:extLst>
                <a:ext uri="{FF2B5EF4-FFF2-40B4-BE49-F238E27FC236}">
                  <a16:creationId xmlns:a16="http://schemas.microsoft.com/office/drawing/2014/main" id="{967F16BC-79F0-D947-BF48-B3D4DFC37607}"/>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4" name="Rectangle 120">
              <a:extLst>
                <a:ext uri="{FF2B5EF4-FFF2-40B4-BE49-F238E27FC236}">
                  <a16:creationId xmlns:a16="http://schemas.microsoft.com/office/drawing/2014/main" id="{E857091F-6411-DE41-A408-86F1597775F1}"/>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5" name="Rectangle 121">
              <a:extLst>
                <a:ext uri="{FF2B5EF4-FFF2-40B4-BE49-F238E27FC236}">
                  <a16:creationId xmlns:a16="http://schemas.microsoft.com/office/drawing/2014/main" id="{10EEFABE-8406-A849-8F8B-3E87430B80EE}"/>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6" name="Rectangle 122">
              <a:extLst>
                <a:ext uri="{FF2B5EF4-FFF2-40B4-BE49-F238E27FC236}">
                  <a16:creationId xmlns:a16="http://schemas.microsoft.com/office/drawing/2014/main" id="{65CA8326-C8A6-0740-8CBC-12905C52988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587" name="Group 123">
            <a:extLst>
              <a:ext uri="{FF2B5EF4-FFF2-40B4-BE49-F238E27FC236}">
                <a16:creationId xmlns:a16="http://schemas.microsoft.com/office/drawing/2014/main" id="{997E9D96-904C-5A46-A87E-C65B0FD83028}"/>
              </a:ext>
            </a:extLst>
          </p:cNvPr>
          <p:cNvGrpSpPr>
            <a:grpSpLocks/>
          </p:cNvGrpSpPr>
          <p:nvPr/>
        </p:nvGrpSpPr>
        <p:grpSpPr bwMode="auto">
          <a:xfrm>
            <a:off x="6564024" y="2070155"/>
            <a:ext cx="473075" cy="228600"/>
            <a:chOff x="1287" y="2524"/>
            <a:chExt cx="260" cy="100"/>
          </a:xfrm>
        </p:grpSpPr>
        <p:sp>
          <p:nvSpPr>
            <p:cNvPr id="588" name="Rectangle 124">
              <a:extLst>
                <a:ext uri="{FF2B5EF4-FFF2-40B4-BE49-F238E27FC236}">
                  <a16:creationId xmlns:a16="http://schemas.microsoft.com/office/drawing/2014/main" id="{83A5305C-938A-3540-92FC-D9E6B3AA52E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9" name="Rectangle 125">
              <a:extLst>
                <a:ext uri="{FF2B5EF4-FFF2-40B4-BE49-F238E27FC236}">
                  <a16:creationId xmlns:a16="http://schemas.microsoft.com/office/drawing/2014/main" id="{5B51F3FA-BED2-9741-B674-7BC7A9E263FC}"/>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0" name="Rectangle 126">
              <a:extLst>
                <a:ext uri="{FF2B5EF4-FFF2-40B4-BE49-F238E27FC236}">
                  <a16:creationId xmlns:a16="http://schemas.microsoft.com/office/drawing/2014/main" id="{79C8DFFC-9ECB-D741-B85F-80F0EF7532BF}"/>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1" name="Rectangle 127">
              <a:extLst>
                <a:ext uri="{FF2B5EF4-FFF2-40B4-BE49-F238E27FC236}">
                  <a16:creationId xmlns:a16="http://schemas.microsoft.com/office/drawing/2014/main" id="{978D323D-4AE7-9141-B532-67630F4025D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92" name="Line 133">
            <a:extLst>
              <a:ext uri="{FF2B5EF4-FFF2-40B4-BE49-F238E27FC236}">
                <a16:creationId xmlns:a16="http://schemas.microsoft.com/office/drawing/2014/main" id="{B3924FC9-2487-424F-B323-57225BB1F6F0}"/>
              </a:ext>
            </a:extLst>
          </p:cNvPr>
          <p:cNvSpPr>
            <a:spLocks noChangeShapeType="1"/>
          </p:cNvSpPr>
          <p:nvPr/>
        </p:nvSpPr>
        <p:spPr bwMode="auto">
          <a:xfrm>
            <a:off x="7997536" y="3360792"/>
            <a:ext cx="163830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3" name="Line 134">
            <a:extLst>
              <a:ext uri="{FF2B5EF4-FFF2-40B4-BE49-F238E27FC236}">
                <a16:creationId xmlns:a16="http://schemas.microsoft.com/office/drawing/2014/main" id="{8C5E5D9B-06EC-8040-963A-0448FFE65135}"/>
              </a:ext>
            </a:extLst>
          </p:cNvPr>
          <p:cNvSpPr>
            <a:spLocks noChangeShapeType="1"/>
          </p:cNvSpPr>
          <p:nvPr/>
        </p:nvSpPr>
        <p:spPr bwMode="auto">
          <a:xfrm>
            <a:off x="7988011" y="3065517"/>
            <a:ext cx="163830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4" name="Line 135">
            <a:extLst>
              <a:ext uri="{FF2B5EF4-FFF2-40B4-BE49-F238E27FC236}">
                <a16:creationId xmlns:a16="http://schemas.microsoft.com/office/drawing/2014/main" id="{B6E44884-802F-C140-8F4F-ECCAD20C64C2}"/>
              </a:ext>
            </a:extLst>
          </p:cNvPr>
          <p:cNvSpPr>
            <a:spLocks noChangeShapeType="1"/>
          </p:cNvSpPr>
          <p:nvPr/>
        </p:nvSpPr>
        <p:spPr bwMode="auto">
          <a:xfrm>
            <a:off x="7988011" y="2770242"/>
            <a:ext cx="163830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5" name="Line 136">
            <a:extLst>
              <a:ext uri="{FF2B5EF4-FFF2-40B4-BE49-F238E27FC236}">
                <a16:creationId xmlns:a16="http://schemas.microsoft.com/office/drawing/2014/main" id="{267911A5-63F3-4640-87F3-C5B06264CB37}"/>
              </a:ext>
            </a:extLst>
          </p:cNvPr>
          <p:cNvSpPr>
            <a:spLocks noChangeShapeType="1"/>
          </p:cNvSpPr>
          <p:nvPr/>
        </p:nvSpPr>
        <p:spPr bwMode="auto">
          <a:xfrm>
            <a:off x="7988011" y="2465442"/>
            <a:ext cx="163830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96" name="Group 128">
            <a:extLst>
              <a:ext uri="{FF2B5EF4-FFF2-40B4-BE49-F238E27FC236}">
                <a16:creationId xmlns:a16="http://schemas.microsoft.com/office/drawing/2014/main" id="{7EE1E98D-B6C0-2C4E-AD21-6D19C0FB7F86}"/>
              </a:ext>
            </a:extLst>
          </p:cNvPr>
          <p:cNvGrpSpPr>
            <a:grpSpLocks/>
          </p:cNvGrpSpPr>
          <p:nvPr/>
        </p:nvGrpSpPr>
        <p:grpSpPr bwMode="auto">
          <a:xfrm>
            <a:off x="8140411" y="2292405"/>
            <a:ext cx="473075" cy="228600"/>
            <a:chOff x="1287" y="2524"/>
            <a:chExt cx="260" cy="100"/>
          </a:xfrm>
        </p:grpSpPr>
        <p:sp>
          <p:nvSpPr>
            <p:cNvPr id="597" name="Rectangle 129">
              <a:extLst>
                <a:ext uri="{FF2B5EF4-FFF2-40B4-BE49-F238E27FC236}">
                  <a16:creationId xmlns:a16="http://schemas.microsoft.com/office/drawing/2014/main" id="{61B34E55-D106-A049-9E71-650BFC4F134B}"/>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8" name="Rectangle 130">
              <a:extLst>
                <a:ext uri="{FF2B5EF4-FFF2-40B4-BE49-F238E27FC236}">
                  <a16:creationId xmlns:a16="http://schemas.microsoft.com/office/drawing/2014/main" id="{11316511-2186-B14B-B2A0-0967B623A5F9}"/>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9" name="Rectangle 131">
              <a:extLst>
                <a:ext uri="{FF2B5EF4-FFF2-40B4-BE49-F238E27FC236}">
                  <a16:creationId xmlns:a16="http://schemas.microsoft.com/office/drawing/2014/main" id="{7A116F04-A632-B845-B528-4E4C72A9479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0" name="Rectangle 132">
              <a:extLst>
                <a:ext uri="{FF2B5EF4-FFF2-40B4-BE49-F238E27FC236}">
                  <a16:creationId xmlns:a16="http://schemas.microsoft.com/office/drawing/2014/main" id="{4A85FADB-4AF1-F94D-8774-770D5D08763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01" name="Group 137">
            <a:extLst>
              <a:ext uri="{FF2B5EF4-FFF2-40B4-BE49-F238E27FC236}">
                <a16:creationId xmlns:a16="http://schemas.microsoft.com/office/drawing/2014/main" id="{9F60C830-B1B4-8D40-9EFA-BCF609F3183A}"/>
              </a:ext>
            </a:extLst>
          </p:cNvPr>
          <p:cNvGrpSpPr>
            <a:grpSpLocks/>
          </p:cNvGrpSpPr>
          <p:nvPr/>
        </p:nvGrpSpPr>
        <p:grpSpPr bwMode="auto">
          <a:xfrm>
            <a:off x="8935749" y="2282880"/>
            <a:ext cx="473075" cy="228600"/>
            <a:chOff x="1287" y="2524"/>
            <a:chExt cx="260" cy="100"/>
          </a:xfrm>
        </p:grpSpPr>
        <p:sp>
          <p:nvSpPr>
            <p:cNvPr id="602" name="Rectangle 138">
              <a:extLst>
                <a:ext uri="{FF2B5EF4-FFF2-40B4-BE49-F238E27FC236}">
                  <a16:creationId xmlns:a16="http://schemas.microsoft.com/office/drawing/2014/main" id="{6EF6EEDA-22BF-6241-8415-4BAB32D1286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3" name="Rectangle 139">
              <a:extLst>
                <a:ext uri="{FF2B5EF4-FFF2-40B4-BE49-F238E27FC236}">
                  <a16:creationId xmlns:a16="http://schemas.microsoft.com/office/drawing/2014/main" id="{3DD5FE6D-6228-3940-8146-E91BBCD9F57B}"/>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4" name="Rectangle 140">
              <a:extLst>
                <a:ext uri="{FF2B5EF4-FFF2-40B4-BE49-F238E27FC236}">
                  <a16:creationId xmlns:a16="http://schemas.microsoft.com/office/drawing/2014/main" id="{15547CDB-C790-C348-AE10-9B28B2C54F9B}"/>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5" name="Rectangle 141">
              <a:extLst>
                <a:ext uri="{FF2B5EF4-FFF2-40B4-BE49-F238E27FC236}">
                  <a16:creationId xmlns:a16="http://schemas.microsoft.com/office/drawing/2014/main" id="{59BAD7A1-391C-F44A-8C97-BB2749F44B10}"/>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06" name="Oval 143">
            <a:extLst>
              <a:ext uri="{FF2B5EF4-FFF2-40B4-BE49-F238E27FC236}">
                <a16:creationId xmlns:a16="http://schemas.microsoft.com/office/drawing/2014/main" id="{714C3193-ABA3-E549-9000-1B9EA94280C7}"/>
              </a:ext>
            </a:extLst>
          </p:cNvPr>
          <p:cNvSpPr>
            <a:spLocks noChangeArrowheads="1"/>
          </p:cNvSpPr>
          <p:nvPr/>
        </p:nvSpPr>
        <p:spPr bwMode="auto">
          <a:xfrm>
            <a:off x="8877011" y="1949505"/>
            <a:ext cx="598488" cy="3048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P3</a:t>
            </a:r>
          </a:p>
        </p:txBody>
      </p:sp>
      <p:grpSp>
        <p:nvGrpSpPr>
          <p:cNvPr id="5" name="Group 4"/>
          <p:cNvGrpSpPr/>
          <p:nvPr/>
        </p:nvGrpSpPr>
        <p:grpSpPr>
          <a:xfrm>
            <a:off x="3128674" y="2152705"/>
            <a:ext cx="2695575" cy="3382962"/>
            <a:chOff x="3128674" y="2152705"/>
            <a:chExt cx="2695575" cy="3382962"/>
          </a:xfrm>
        </p:grpSpPr>
        <p:grpSp>
          <p:nvGrpSpPr>
            <p:cNvPr id="4" name="Group 3"/>
            <p:cNvGrpSpPr/>
            <p:nvPr/>
          </p:nvGrpSpPr>
          <p:grpSpPr>
            <a:xfrm>
              <a:off x="3301711" y="4192642"/>
              <a:ext cx="2173288" cy="1343025"/>
              <a:chOff x="3301711" y="4192642"/>
              <a:chExt cx="2173288" cy="1343025"/>
            </a:xfrm>
          </p:grpSpPr>
          <p:grpSp>
            <p:nvGrpSpPr>
              <p:cNvPr id="560" name="Group 76">
                <a:extLst>
                  <a:ext uri="{FF2B5EF4-FFF2-40B4-BE49-F238E27FC236}">
                    <a16:creationId xmlns:a16="http://schemas.microsoft.com/office/drawing/2014/main" id="{54B1DF71-9399-154E-A326-E57B31715B46}"/>
                  </a:ext>
                </a:extLst>
              </p:cNvPr>
              <p:cNvGrpSpPr>
                <a:grpSpLocks/>
              </p:cNvGrpSpPr>
              <p:nvPr/>
            </p:nvGrpSpPr>
            <p:grpSpPr bwMode="auto">
              <a:xfrm>
                <a:off x="3450936" y="4883205"/>
                <a:ext cx="2024063" cy="652462"/>
                <a:chOff x="1079" y="3697"/>
                <a:chExt cx="1275" cy="411"/>
              </a:xfrm>
            </p:grpSpPr>
            <p:sp>
              <p:nvSpPr>
                <p:cNvPr id="561" name="Rectangle 77">
                  <a:extLst>
                    <a:ext uri="{FF2B5EF4-FFF2-40B4-BE49-F238E27FC236}">
                      <a16:creationId xmlns:a16="http://schemas.microsoft.com/office/drawing/2014/main" id="{126F8F0C-1620-8242-B2D8-31D60CE3B0C0}"/>
                    </a:ext>
                  </a:extLst>
                </p:cNvPr>
                <p:cNvSpPr>
                  <a:spLocks noChangeArrowheads="1"/>
                </p:cNvSpPr>
                <p:nvPr/>
              </p:nvSpPr>
              <p:spPr bwMode="auto">
                <a:xfrm>
                  <a:off x="1553" y="3697"/>
                  <a:ext cx="678" cy="138"/>
                </a:xfrm>
                <a:prstGeom prst="rect">
                  <a:avLst/>
                </a:prstGeom>
                <a:solidFill>
                  <a:srgbClr val="3C6CD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62" name="Line 78">
                  <a:extLst>
                    <a:ext uri="{FF2B5EF4-FFF2-40B4-BE49-F238E27FC236}">
                      <a16:creationId xmlns:a16="http://schemas.microsoft.com/office/drawing/2014/main" id="{B4AFF46B-1913-5749-A0C2-475F8713C47B}"/>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3" name="Text Box 79">
                  <a:extLst>
                    <a:ext uri="{FF2B5EF4-FFF2-40B4-BE49-F238E27FC236}">
                      <a16:creationId xmlns:a16="http://schemas.microsoft.com/office/drawing/2014/main" id="{CE607ED2-10F4-764C-A00E-207E57A6B5CE}"/>
                    </a:ext>
                  </a:extLst>
                </p:cNvPr>
                <p:cNvSpPr txBox="1">
                  <a:spLocks noChangeArrowheads="1"/>
                </p:cNvSpPr>
                <p:nvPr/>
              </p:nvSpPr>
              <p:spPr bwMode="auto">
                <a:xfrm>
                  <a:off x="1079" y="3822"/>
                  <a:ext cx="1233"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source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A,9157</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dest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IP, port: B,80</a:t>
                  </a:r>
                </a:p>
              </p:txBody>
            </p:sp>
          </p:grpSp>
          <p:grpSp>
            <p:nvGrpSpPr>
              <p:cNvPr id="564" name="Group 80">
                <a:extLst>
                  <a:ext uri="{FF2B5EF4-FFF2-40B4-BE49-F238E27FC236}">
                    <a16:creationId xmlns:a16="http://schemas.microsoft.com/office/drawing/2014/main" id="{BE97DD4B-C63C-784B-AC3B-62C82E3DEAE1}"/>
                  </a:ext>
                </a:extLst>
              </p:cNvPr>
              <p:cNvGrpSpPr>
                <a:grpSpLocks/>
              </p:cNvGrpSpPr>
              <p:nvPr/>
            </p:nvGrpSpPr>
            <p:grpSpPr bwMode="auto">
              <a:xfrm>
                <a:off x="3301711" y="4192642"/>
                <a:ext cx="1887538" cy="652463"/>
                <a:chOff x="2741" y="3750"/>
                <a:chExt cx="1189" cy="411"/>
              </a:xfrm>
            </p:grpSpPr>
            <p:sp>
              <p:nvSpPr>
                <p:cNvPr id="565" name="Rectangle 81">
                  <a:extLst>
                    <a:ext uri="{FF2B5EF4-FFF2-40B4-BE49-F238E27FC236}">
                      <a16:creationId xmlns:a16="http://schemas.microsoft.com/office/drawing/2014/main" id="{4CBF1123-14B9-314E-90DC-C336B1E56772}"/>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6" name="Line 82">
                  <a:extLst>
                    <a:ext uri="{FF2B5EF4-FFF2-40B4-BE49-F238E27FC236}">
                      <a16:creationId xmlns:a16="http://schemas.microsoft.com/office/drawing/2014/main" id="{C63CC2F7-6C69-D341-8C27-77AE238CB115}"/>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7" name="Text Box 83">
                  <a:extLst>
                    <a:ext uri="{FF2B5EF4-FFF2-40B4-BE49-F238E27FC236}">
                      <a16:creationId xmlns:a16="http://schemas.microsoft.com/office/drawing/2014/main" id="{FEC19C07-3FF2-1243-80F2-5776AC478D33}"/>
                    </a:ext>
                  </a:extLst>
                </p:cNvPr>
                <p:cNvSpPr txBox="1">
                  <a:spLocks noChangeArrowheads="1"/>
                </p:cNvSpPr>
                <p:nvPr/>
              </p:nvSpPr>
              <p:spPr bwMode="auto">
                <a:xfrm>
                  <a:off x="2813" y="3875"/>
                  <a:ext cx="1117"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IP,port: B,80</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IP,port: A,9157</a:t>
                  </a:r>
                </a:p>
              </p:txBody>
            </p:sp>
          </p:grpSp>
        </p:grpSp>
        <p:sp>
          <p:nvSpPr>
            <p:cNvPr id="607" name="Freeform 144">
              <a:extLst>
                <a:ext uri="{FF2B5EF4-FFF2-40B4-BE49-F238E27FC236}">
                  <a16:creationId xmlns:a16="http://schemas.microsoft.com/office/drawing/2014/main" id="{C20C0751-24F4-5540-AE77-1F150DE44DAE}"/>
                </a:ext>
              </a:extLst>
            </p:cNvPr>
            <p:cNvSpPr>
              <a:spLocks/>
            </p:cNvSpPr>
            <p:nvPr/>
          </p:nvSpPr>
          <p:spPr bwMode="auto">
            <a:xfrm>
              <a:off x="3128674" y="2152705"/>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608" name="Freeform 145">
            <a:extLst>
              <a:ext uri="{FF2B5EF4-FFF2-40B4-BE49-F238E27FC236}">
                <a16:creationId xmlns:a16="http://schemas.microsoft.com/office/drawing/2014/main" id="{29302AA3-50A5-1244-9A33-D38F93F145D5}"/>
              </a:ext>
            </a:extLst>
          </p:cNvPr>
          <p:cNvSpPr>
            <a:spLocks/>
          </p:cNvSpPr>
          <p:nvPr/>
        </p:nvSpPr>
        <p:spPr bwMode="auto">
          <a:xfrm>
            <a:off x="6114761" y="2184455"/>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 name="Group 6"/>
          <p:cNvGrpSpPr/>
          <p:nvPr/>
        </p:nvGrpSpPr>
        <p:grpSpPr>
          <a:xfrm>
            <a:off x="6773574" y="2173342"/>
            <a:ext cx="2170112" cy="2876550"/>
            <a:chOff x="6773574" y="2173342"/>
            <a:chExt cx="2170112" cy="2876550"/>
          </a:xfrm>
        </p:grpSpPr>
        <p:sp>
          <p:nvSpPr>
            <p:cNvPr id="609" name="Freeform 146">
              <a:extLst>
                <a:ext uri="{FF2B5EF4-FFF2-40B4-BE49-F238E27FC236}">
                  <a16:creationId xmlns:a16="http://schemas.microsoft.com/office/drawing/2014/main" id="{6BB33F5D-182F-DB4B-A83A-42910CF0B783}"/>
                </a:ext>
              </a:extLst>
            </p:cNvPr>
            <p:cNvSpPr>
              <a:spLocks/>
            </p:cNvSpPr>
            <p:nvPr/>
          </p:nvSpPr>
          <p:spPr bwMode="auto">
            <a:xfrm>
              <a:off x="6773574" y="2173342"/>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0" name="Group 147">
              <a:extLst>
                <a:ext uri="{FF2B5EF4-FFF2-40B4-BE49-F238E27FC236}">
                  <a16:creationId xmlns:a16="http://schemas.microsoft.com/office/drawing/2014/main" id="{8F2EC129-42A1-CA45-9C29-F66369B61163}"/>
                </a:ext>
              </a:extLst>
            </p:cNvPr>
            <p:cNvGrpSpPr>
              <a:grpSpLocks/>
            </p:cNvGrpSpPr>
            <p:nvPr/>
          </p:nvGrpSpPr>
          <p:grpSpPr bwMode="auto">
            <a:xfrm>
              <a:off x="6871999" y="4397430"/>
              <a:ext cx="2071687" cy="652462"/>
              <a:chOff x="2741" y="3750"/>
              <a:chExt cx="1305" cy="411"/>
            </a:xfrm>
          </p:grpSpPr>
          <p:sp>
            <p:nvSpPr>
              <p:cNvPr id="611" name="Rectangle 148">
                <a:extLst>
                  <a:ext uri="{FF2B5EF4-FFF2-40B4-BE49-F238E27FC236}">
                    <a16:creationId xmlns:a16="http://schemas.microsoft.com/office/drawing/2014/main" id="{5531015F-C493-CC46-9820-D16FD2137132}"/>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2" name="Line 149">
                <a:extLst>
                  <a:ext uri="{FF2B5EF4-FFF2-40B4-BE49-F238E27FC236}">
                    <a16:creationId xmlns:a16="http://schemas.microsoft.com/office/drawing/2014/main" id="{2E6849E0-3812-A84C-9E80-84DB1D6B09BE}"/>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3" name="Text Box 150">
                <a:extLst>
                  <a:ext uri="{FF2B5EF4-FFF2-40B4-BE49-F238E27FC236}">
                    <a16:creationId xmlns:a16="http://schemas.microsoft.com/office/drawing/2014/main" id="{EC838B59-7BC3-3F46-8B4A-83CBD6DB573B}"/>
                  </a:ext>
                </a:extLst>
              </p:cNvPr>
              <p:cNvSpPr txBox="1">
                <a:spLocks noChangeArrowheads="1"/>
              </p:cNvSpPr>
              <p:nvPr/>
            </p:nvSpPr>
            <p:spPr bwMode="auto">
              <a:xfrm>
                <a:off x="2813" y="3875"/>
                <a:ext cx="1233"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source IP,port: C,5775</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dest IP,port: B,80</a:t>
                </a:r>
              </a:p>
            </p:txBody>
          </p:sp>
        </p:grpSp>
      </p:grpSp>
      <p:grpSp>
        <p:nvGrpSpPr>
          <p:cNvPr id="614" name="Group 151">
            <a:extLst>
              <a:ext uri="{FF2B5EF4-FFF2-40B4-BE49-F238E27FC236}">
                <a16:creationId xmlns:a16="http://schemas.microsoft.com/office/drawing/2014/main" id="{69105778-FE71-EB4F-B01B-3760910DFB08}"/>
              </a:ext>
            </a:extLst>
          </p:cNvPr>
          <p:cNvGrpSpPr>
            <a:grpSpLocks/>
          </p:cNvGrpSpPr>
          <p:nvPr/>
        </p:nvGrpSpPr>
        <p:grpSpPr bwMode="auto">
          <a:xfrm>
            <a:off x="6941849" y="5186417"/>
            <a:ext cx="2063750" cy="661988"/>
            <a:chOff x="2741" y="3750"/>
            <a:chExt cx="1300" cy="417"/>
          </a:xfrm>
        </p:grpSpPr>
        <p:sp>
          <p:nvSpPr>
            <p:cNvPr id="615" name="Rectangle 152">
              <a:extLst>
                <a:ext uri="{FF2B5EF4-FFF2-40B4-BE49-F238E27FC236}">
                  <a16:creationId xmlns:a16="http://schemas.microsoft.com/office/drawing/2014/main" id="{885FFA84-ACB8-0744-B24C-9A28B05875F1}"/>
                </a:ext>
              </a:extLst>
            </p:cNvPr>
            <p:cNvSpPr>
              <a:spLocks noChangeArrowheads="1"/>
            </p:cNvSpPr>
            <p:nvPr/>
          </p:nvSpPr>
          <p:spPr bwMode="auto">
            <a:xfrm>
              <a:off x="2859" y="3750"/>
              <a:ext cx="678" cy="138"/>
            </a:xfrm>
            <a:prstGeom prst="rect">
              <a:avLst/>
            </a:prstGeom>
            <a:solidFill>
              <a:srgbClr val="3C6CD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6" name="Line 153">
              <a:extLst>
                <a:ext uri="{FF2B5EF4-FFF2-40B4-BE49-F238E27FC236}">
                  <a16:creationId xmlns:a16="http://schemas.microsoft.com/office/drawing/2014/main" id="{0B2DDB46-0A9D-004F-9F24-788225385A0B}"/>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7" name="Text Box 154">
              <a:extLst>
                <a:ext uri="{FF2B5EF4-FFF2-40B4-BE49-F238E27FC236}">
                  <a16:creationId xmlns:a16="http://schemas.microsoft.com/office/drawing/2014/main" id="{33813E80-F8C8-1546-93E7-7005B836EEC5}"/>
                </a:ext>
              </a:extLst>
            </p:cNvPr>
            <p:cNvSpPr txBox="1">
              <a:spLocks noChangeArrowheads="1"/>
            </p:cNvSpPr>
            <p:nvPr/>
          </p:nvSpPr>
          <p:spPr bwMode="auto">
            <a:xfrm>
              <a:off x="2813" y="3875"/>
              <a:ext cx="1228"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source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C,9157</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dest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IP,port</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B,80</a:t>
              </a:r>
            </a:p>
          </p:txBody>
        </p:sp>
      </p:grpSp>
      <p:sp>
        <p:nvSpPr>
          <p:cNvPr id="621" name="Text Box 160">
            <a:extLst>
              <a:ext uri="{FF2B5EF4-FFF2-40B4-BE49-F238E27FC236}">
                <a16:creationId xmlns:a16="http://schemas.microsoft.com/office/drawing/2014/main" id="{49EFE28C-CCBF-994C-948D-5E439252E1FF}"/>
              </a:ext>
            </a:extLst>
          </p:cNvPr>
          <p:cNvSpPr txBox="1">
            <a:spLocks noChangeArrowheads="1"/>
          </p:cNvSpPr>
          <p:nvPr/>
        </p:nvSpPr>
        <p:spPr bwMode="auto">
          <a:xfrm flipH="1">
            <a:off x="6681499" y="3414767"/>
            <a:ext cx="1147762" cy="53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ill Sans MT" charset="0"/>
                <a:ea typeface="ＭＳ Ｐゴシック" charset="0"/>
                <a:cs typeface="+mn-cs"/>
              </a:rPr>
              <a:t>server: IP address B</a:t>
            </a:r>
          </a:p>
        </p:txBody>
      </p:sp>
      <p:grpSp>
        <p:nvGrpSpPr>
          <p:cNvPr id="622" name="Group 161">
            <a:extLst>
              <a:ext uri="{FF2B5EF4-FFF2-40B4-BE49-F238E27FC236}">
                <a16:creationId xmlns:a16="http://schemas.microsoft.com/office/drawing/2014/main" id="{F577BA28-7CF9-6040-97DF-D64452645ABD}"/>
              </a:ext>
            </a:extLst>
          </p:cNvPr>
          <p:cNvGrpSpPr>
            <a:grpSpLocks/>
          </p:cNvGrpSpPr>
          <p:nvPr/>
        </p:nvGrpSpPr>
        <p:grpSpPr bwMode="auto">
          <a:xfrm>
            <a:off x="4455824" y="2905180"/>
            <a:ext cx="358775" cy="704850"/>
            <a:chOff x="4140" y="429"/>
            <a:chExt cx="1425" cy="2396"/>
          </a:xfrm>
        </p:grpSpPr>
        <p:sp>
          <p:nvSpPr>
            <p:cNvPr id="623" name="Freeform 162">
              <a:extLst>
                <a:ext uri="{FF2B5EF4-FFF2-40B4-BE49-F238E27FC236}">
                  <a16:creationId xmlns:a16="http://schemas.microsoft.com/office/drawing/2014/main" id="{933B9AE8-1AB5-0247-896A-09244B6616F9}"/>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4" name="Rectangle 163">
              <a:extLst>
                <a:ext uri="{FF2B5EF4-FFF2-40B4-BE49-F238E27FC236}">
                  <a16:creationId xmlns:a16="http://schemas.microsoft.com/office/drawing/2014/main" id="{69892481-5981-1C41-BD9D-4791FA8BA07F}"/>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5" name="Freeform 164">
              <a:extLst>
                <a:ext uri="{FF2B5EF4-FFF2-40B4-BE49-F238E27FC236}">
                  <a16:creationId xmlns:a16="http://schemas.microsoft.com/office/drawing/2014/main" id="{354758CC-97E4-CA41-BF22-FC3AA11AB139}"/>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6" name="Freeform 165">
              <a:extLst>
                <a:ext uri="{FF2B5EF4-FFF2-40B4-BE49-F238E27FC236}">
                  <a16:creationId xmlns:a16="http://schemas.microsoft.com/office/drawing/2014/main" id="{452D8B73-C85C-AF42-85A5-B7F8AAB96935}"/>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7" name="Rectangle 166">
              <a:extLst>
                <a:ext uri="{FF2B5EF4-FFF2-40B4-BE49-F238E27FC236}">
                  <a16:creationId xmlns:a16="http://schemas.microsoft.com/office/drawing/2014/main" id="{4CB417AA-005D-CD44-9481-C2F20963092B}"/>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28" name="Group 167">
              <a:extLst>
                <a:ext uri="{FF2B5EF4-FFF2-40B4-BE49-F238E27FC236}">
                  <a16:creationId xmlns:a16="http://schemas.microsoft.com/office/drawing/2014/main" id="{54399D05-60E0-3447-A0B8-793547A7FDFA}"/>
                </a:ext>
              </a:extLst>
            </p:cNvPr>
            <p:cNvGrpSpPr>
              <a:grpSpLocks/>
            </p:cNvGrpSpPr>
            <p:nvPr/>
          </p:nvGrpSpPr>
          <p:grpSpPr bwMode="auto">
            <a:xfrm>
              <a:off x="4749" y="668"/>
              <a:ext cx="581" cy="145"/>
              <a:chOff x="614" y="2568"/>
              <a:chExt cx="725" cy="139"/>
            </a:xfrm>
          </p:grpSpPr>
          <p:sp>
            <p:nvSpPr>
              <p:cNvPr id="653" name="AutoShape 168">
                <a:extLst>
                  <a:ext uri="{FF2B5EF4-FFF2-40B4-BE49-F238E27FC236}">
                    <a16:creationId xmlns:a16="http://schemas.microsoft.com/office/drawing/2014/main" id="{0E8C1976-030F-F746-864E-A99490854668}"/>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4" name="AutoShape 169">
                <a:extLst>
                  <a:ext uri="{FF2B5EF4-FFF2-40B4-BE49-F238E27FC236}">
                    <a16:creationId xmlns:a16="http://schemas.microsoft.com/office/drawing/2014/main" id="{C0F343F2-B11A-FB40-AC3A-93CAC1E9A9F0}"/>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29" name="Rectangle 170">
              <a:extLst>
                <a:ext uri="{FF2B5EF4-FFF2-40B4-BE49-F238E27FC236}">
                  <a16:creationId xmlns:a16="http://schemas.microsoft.com/office/drawing/2014/main" id="{72257BB6-BE40-C84A-9F2C-7D75F5B3408A}"/>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30" name="Group 171">
              <a:extLst>
                <a:ext uri="{FF2B5EF4-FFF2-40B4-BE49-F238E27FC236}">
                  <a16:creationId xmlns:a16="http://schemas.microsoft.com/office/drawing/2014/main" id="{249FAA90-2012-A843-9B2F-CC46D38944BE}"/>
                </a:ext>
              </a:extLst>
            </p:cNvPr>
            <p:cNvGrpSpPr>
              <a:grpSpLocks/>
            </p:cNvGrpSpPr>
            <p:nvPr/>
          </p:nvGrpSpPr>
          <p:grpSpPr bwMode="auto">
            <a:xfrm>
              <a:off x="4747" y="994"/>
              <a:ext cx="581" cy="134"/>
              <a:chOff x="614" y="2568"/>
              <a:chExt cx="725" cy="139"/>
            </a:xfrm>
          </p:grpSpPr>
          <p:sp>
            <p:nvSpPr>
              <p:cNvPr id="651" name="AutoShape 172">
                <a:extLst>
                  <a:ext uri="{FF2B5EF4-FFF2-40B4-BE49-F238E27FC236}">
                    <a16:creationId xmlns:a16="http://schemas.microsoft.com/office/drawing/2014/main" id="{1EEEC70E-1D82-B143-BDE1-8B59092C041E}"/>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2" name="AutoShape 173">
                <a:extLst>
                  <a:ext uri="{FF2B5EF4-FFF2-40B4-BE49-F238E27FC236}">
                    <a16:creationId xmlns:a16="http://schemas.microsoft.com/office/drawing/2014/main" id="{EAE13528-3255-7344-B721-B6980B90F5D4}"/>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1" name="Rectangle 174">
              <a:extLst>
                <a:ext uri="{FF2B5EF4-FFF2-40B4-BE49-F238E27FC236}">
                  <a16:creationId xmlns:a16="http://schemas.microsoft.com/office/drawing/2014/main" id="{7188C30C-A22A-5D45-91C2-1ACAE8C1CB9F}"/>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2" name="Rectangle 175">
              <a:extLst>
                <a:ext uri="{FF2B5EF4-FFF2-40B4-BE49-F238E27FC236}">
                  <a16:creationId xmlns:a16="http://schemas.microsoft.com/office/drawing/2014/main" id="{F5086B84-99D0-6841-BE96-8395BC0620D5}"/>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33" name="Group 176">
              <a:extLst>
                <a:ext uri="{FF2B5EF4-FFF2-40B4-BE49-F238E27FC236}">
                  <a16:creationId xmlns:a16="http://schemas.microsoft.com/office/drawing/2014/main" id="{962F32CB-2CBA-0D4F-B8E2-EFFEF093D1AA}"/>
                </a:ext>
              </a:extLst>
            </p:cNvPr>
            <p:cNvGrpSpPr>
              <a:grpSpLocks/>
            </p:cNvGrpSpPr>
            <p:nvPr/>
          </p:nvGrpSpPr>
          <p:grpSpPr bwMode="auto">
            <a:xfrm>
              <a:off x="4735" y="1627"/>
              <a:ext cx="582" cy="151"/>
              <a:chOff x="614" y="2568"/>
              <a:chExt cx="725" cy="139"/>
            </a:xfrm>
          </p:grpSpPr>
          <p:sp>
            <p:nvSpPr>
              <p:cNvPr id="649" name="AutoShape 177">
                <a:extLst>
                  <a:ext uri="{FF2B5EF4-FFF2-40B4-BE49-F238E27FC236}">
                    <a16:creationId xmlns:a16="http://schemas.microsoft.com/office/drawing/2014/main" id="{EE96D227-3E09-6043-A826-C244873EE1DF}"/>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0" name="AutoShape 178">
                <a:extLst>
                  <a:ext uri="{FF2B5EF4-FFF2-40B4-BE49-F238E27FC236}">
                    <a16:creationId xmlns:a16="http://schemas.microsoft.com/office/drawing/2014/main" id="{EE37F51B-AE5B-774A-9400-F6B84CC895AF}"/>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4" name="Freeform 179">
              <a:extLst>
                <a:ext uri="{FF2B5EF4-FFF2-40B4-BE49-F238E27FC236}">
                  <a16:creationId xmlns:a16="http://schemas.microsoft.com/office/drawing/2014/main" id="{BB4E54F7-0208-D144-94CD-AE16252B07BE}"/>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35" name="Group 180">
              <a:extLst>
                <a:ext uri="{FF2B5EF4-FFF2-40B4-BE49-F238E27FC236}">
                  <a16:creationId xmlns:a16="http://schemas.microsoft.com/office/drawing/2014/main" id="{CDDF1C6E-720C-1C4E-97D6-FEEA034A422E}"/>
                </a:ext>
              </a:extLst>
            </p:cNvPr>
            <p:cNvGrpSpPr>
              <a:grpSpLocks/>
            </p:cNvGrpSpPr>
            <p:nvPr/>
          </p:nvGrpSpPr>
          <p:grpSpPr bwMode="auto">
            <a:xfrm>
              <a:off x="4739" y="1327"/>
              <a:ext cx="582" cy="139"/>
              <a:chOff x="614" y="2568"/>
              <a:chExt cx="725" cy="139"/>
            </a:xfrm>
          </p:grpSpPr>
          <p:sp>
            <p:nvSpPr>
              <p:cNvPr id="647" name="AutoShape 181">
                <a:extLst>
                  <a:ext uri="{FF2B5EF4-FFF2-40B4-BE49-F238E27FC236}">
                    <a16:creationId xmlns:a16="http://schemas.microsoft.com/office/drawing/2014/main" id="{FCE1B24C-C6D5-A74E-BCC9-1790A44777C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8" name="AutoShape 182">
                <a:extLst>
                  <a:ext uri="{FF2B5EF4-FFF2-40B4-BE49-F238E27FC236}">
                    <a16:creationId xmlns:a16="http://schemas.microsoft.com/office/drawing/2014/main" id="{ECD7FAA8-997C-6741-B542-8F6CB8A79865}"/>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636" name="Rectangle 183">
              <a:extLst>
                <a:ext uri="{FF2B5EF4-FFF2-40B4-BE49-F238E27FC236}">
                  <a16:creationId xmlns:a16="http://schemas.microsoft.com/office/drawing/2014/main" id="{FABC00AC-70CA-7043-A832-BD8E42059D3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7" name="Freeform 184">
              <a:extLst>
                <a:ext uri="{FF2B5EF4-FFF2-40B4-BE49-F238E27FC236}">
                  <a16:creationId xmlns:a16="http://schemas.microsoft.com/office/drawing/2014/main" id="{113F4917-6305-434E-A2A6-9F8FC8CD2073}"/>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8" name="Freeform 185">
              <a:extLst>
                <a:ext uri="{FF2B5EF4-FFF2-40B4-BE49-F238E27FC236}">
                  <a16:creationId xmlns:a16="http://schemas.microsoft.com/office/drawing/2014/main" id="{14DDB482-D40B-9E4B-B569-8524D8E8FF9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9" name="Oval 186">
              <a:extLst>
                <a:ext uri="{FF2B5EF4-FFF2-40B4-BE49-F238E27FC236}">
                  <a16:creationId xmlns:a16="http://schemas.microsoft.com/office/drawing/2014/main" id="{44EB568A-9CE3-C54A-9206-BDCE5E179782}"/>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0" name="Freeform 187">
              <a:extLst>
                <a:ext uri="{FF2B5EF4-FFF2-40B4-BE49-F238E27FC236}">
                  <a16:creationId xmlns:a16="http://schemas.microsoft.com/office/drawing/2014/main" id="{47334A5D-96E6-664D-926C-2595FA58305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1" name="AutoShape 188">
              <a:extLst>
                <a:ext uri="{FF2B5EF4-FFF2-40B4-BE49-F238E27FC236}">
                  <a16:creationId xmlns:a16="http://schemas.microsoft.com/office/drawing/2014/main" id="{013B8477-EEF2-7747-8060-985EE5C53AC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2" name="AutoShape 189">
              <a:extLst>
                <a:ext uri="{FF2B5EF4-FFF2-40B4-BE49-F238E27FC236}">
                  <a16:creationId xmlns:a16="http://schemas.microsoft.com/office/drawing/2014/main" id="{8385C752-6DAC-4A48-9BB5-AEA57D6A9BF6}"/>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3" name="Oval 190">
              <a:extLst>
                <a:ext uri="{FF2B5EF4-FFF2-40B4-BE49-F238E27FC236}">
                  <a16:creationId xmlns:a16="http://schemas.microsoft.com/office/drawing/2014/main" id="{0B04B216-03CD-F645-ACA2-BD47FCE98AD8}"/>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4" name="Oval 191">
              <a:extLst>
                <a:ext uri="{FF2B5EF4-FFF2-40B4-BE49-F238E27FC236}">
                  <a16:creationId xmlns:a16="http://schemas.microsoft.com/office/drawing/2014/main" id="{268FC658-A568-D546-9053-FA503C84E7FB}"/>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45" name="Oval 192">
              <a:extLst>
                <a:ext uri="{FF2B5EF4-FFF2-40B4-BE49-F238E27FC236}">
                  <a16:creationId xmlns:a16="http://schemas.microsoft.com/office/drawing/2014/main" id="{E3521055-5803-D44C-B1AC-A56EE246B7A9}"/>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6" name="Rectangle 193">
              <a:extLst>
                <a:ext uri="{FF2B5EF4-FFF2-40B4-BE49-F238E27FC236}">
                  <a16:creationId xmlns:a16="http://schemas.microsoft.com/office/drawing/2014/main" id="{B01113D0-7A5F-2845-BBE5-E5DEE7D3C216}"/>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55" name="Group 194">
            <a:extLst>
              <a:ext uri="{FF2B5EF4-FFF2-40B4-BE49-F238E27FC236}">
                <a16:creationId xmlns:a16="http://schemas.microsoft.com/office/drawing/2014/main" id="{AE6C24AF-B399-914A-BD00-8F2930D965CE}"/>
              </a:ext>
            </a:extLst>
          </p:cNvPr>
          <p:cNvGrpSpPr>
            <a:grpSpLocks/>
          </p:cNvGrpSpPr>
          <p:nvPr/>
        </p:nvGrpSpPr>
        <p:grpSpPr bwMode="auto">
          <a:xfrm>
            <a:off x="1590386" y="3325867"/>
            <a:ext cx="711200" cy="669925"/>
            <a:chOff x="-44" y="1473"/>
            <a:chExt cx="981" cy="1105"/>
          </a:xfrm>
        </p:grpSpPr>
        <p:pic>
          <p:nvPicPr>
            <p:cNvPr id="656" name="Picture 195" descr="desktop_computer_stylized_medium">
              <a:extLst>
                <a:ext uri="{FF2B5EF4-FFF2-40B4-BE49-F238E27FC236}">
                  <a16:creationId xmlns:a16="http://schemas.microsoft.com/office/drawing/2014/main" id="{449668ED-5F76-8646-97D9-D6F2A29D0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7" name="Freeform 196">
              <a:extLst>
                <a:ext uri="{FF2B5EF4-FFF2-40B4-BE49-F238E27FC236}">
                  <a16:creationId xmlns:a16="http://schemas.microsoft.com/office/drawing/2014/main" id="{AF9581BE-4372-754E-A062-1EE3EABE6AD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658" name="Group 197">
            <a:extLst>
              <a:ext uri="{FF2B5EF4-FFF2-40B4-BE49-F238E27FC236}">
                <a16:creationId xmlns:a16="http://schemas.microsoft.com/office/drawing/2014/main" id="{30AD3BDA-F1F4-4640-8F27-22736C618AA1}"/>
              </a:ext>
            </a:extLst>
          </p:cNvPr>
          <p:cNvGrpSpPr>
            <a:grpSpLocks/>
          </p:cNvGrpSpPr>
          <p:nvPr/>
        </p:nvGrpSpPr>
        <p:grpSpPr bwMode="auto">
          <a:xfrm flipH="1">
            <a:off x="9893011" y="3241730"/>
            <a:ext cx="711200" cy="669925"/>
            <a:chOff x="-44" y="1473"/>
            <a:chExt cx="981" cy="1105"/>
          </a:xfrm>
        </p:grpSpPr>
        <p:pic>
          <p:nvPicPr>
            <p:cNvPr id="659" name="Picture 198" descr="desktop_computer_stylized_medium">
              <a:extLst>
                <a:ext uri="{FF2B5EF4-FFF2-40B4-BE49-F238E27FC236}">
                  <a16:creationId xmlns:a16="http://schemas.microsoft.com/office/drawing/2014/main" id="{C3C56932-EC72-5E4B-9CCA-7833A8B91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0" name="Freeform 199">
              <a:extLst>
                <a:ext uri="{FF2B5EF4-FFF2-40B4-BE49-F238E27FC236}">
                  <a16:creationId xmlns:a16="http://schemas.microsoft.com/office/drawing/2014/main" id="{6742962E-DBDD-4F4E-8296-B71CC5A6A68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661" name="Text Box 155">
            <a:extLst>
              <a:ext uri="{FF2B5EF4-FFF2-40B4-BE49-F238E27FC236}">
                <a16:creationId xmlns:a16="http://schemas.microsoft.com/office/drawing/2014/main" id="{05C5CCE5-0F17-B045-BA74-C5A452C2E19A}"/>
              </a:ext>
            </a:extLst>
          </p:cNvPr>
          <p:cNvSpPr txBox="1">
            <a:spLocks noChangeArrowheads="1"/>
          </p:cNvSpPr>
          <p:nvPr/>
        </p:nvSpPr>
        <p:spPr bwMode="auto">
          <a:xfrm>
            <a:off x="822086" y="5737235"/>
            <a:ext cx="664284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Three segments, all destined to IP address: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dest</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port: 80 are demultiplexed 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different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sockets</a:t>
            </a:r>
          </a:p>
        </p:txBody>
      </p:sp>
      <p:sp>
        <p:nvSpPr>
          <p:cNvPr id="6" name="Oval 5"/>
          <p:cNvSpPr/>
          <p:nvPr/>
        </p:nvSpPr>
        <p:spPr>
          <a:xfrm>
            <a:off x="4454237" y="5186417"/>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5" name="Oval 144"/>
          <p:cNvSpPr/>
          <p:nvPr/>
        </p:nvSpPr>
        <p:spPr>
          <a:xfrm>
            <a:off x="7577600" y="4694310"/>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7631575" y="5530882"/>
            <a:ext cx="1017672" cy="412705"/>
          </a:xfrm>
          <a:prstGeom prst="ellipse">
            <a:avLst/>
          </a:prstGeom>
          <a:noFill/>
          <a:ln w="38100">
            <a:solidFill>
              <a:srgbClr val="CD000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7" name="Picture 4" descr="Image result for apache web server logo">
            <a:extLst>
              <a:ext uri="{FF2B5EF4-FFF2-40B4-BE49-F238E27FC236}">
                <a16:creationId xmlns:a16="http://schemas.microsoft.com/office/drawing/2014/main" id="{2DA3452A-DE33-3D41-95D5-C755A4191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538" y="1073700"/>
            <a:ext cx="1474756" cy="64485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2A1C9C1-B4F4-9F8A-DBB2-7CC3C0D2E15A}"/>
              </a:ext>
            </a:extLst>
          </p:cNvPr>
          <p:cNvSpPr>
            <a:spLocks noGrp="1"/>
          </p:cNvSpPr>
          <p:nvPr>
            <p:ph type="title"/>
          </p:nvPr>
        </p:nvSpPr>
        <p:spPr>
          <a:xfrm>
            <a:off x="643823" y="-159901"/>
            <a:ext cx="11100625" cy="894622"/>
          </a:xfrm>
        </p:spPr>
        <p:txBody>
          <a:bodyPr>
            <a:normAutofit/>
          </a:bodyPr>
          <a:lstStyle/>
          <a:p>
            <a:r>
              <a:rPr lang="en-US" sz="4400" dirty="0"/>
              <a:t>Connection-oriented demultiplexing: example</a:t>
            </a:r>
          </a:p>
        </p:txBody>
      </p:sp>
    </p:spTree>
    <p:extLst>
      <p:ext uri="{BB962C8B-B14F-4D97-AF65-F5344CB8AC3E}">
        <p14:creationId xmlns:p14="http://schemas.microsoft.com/office/powerpoint/2010/main" val="202231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dissolve">
                                      <p:cBhvr>
                                        <p:cTn id="17" dur="500"/>
                                        <p:tgtEl>
                                          <p:spTgt spid="608"/>
                                        </p:tgtEl>
                                      </p:cBhvr>
                                    </p:animEffect>
                                  </p:childTnLst>
                                </p:cTn>
                              </p:par>
                              <p:par>
                                <p:cTn id="18" presetID="9" presetClass="entr" presetSubtype="0" fill="hold" nodeType="withEffect">
                                  <p:stCondLst>
                                    <p:cond delay="0"/>
                                  </p:stCondLst>
                                  <p:childTnLst>
                                    <p:set>
                                      <p:cBhvr>
                                        <p:cTn id="19" dur="1" fill="hold">
                                          <p:stCondLst>
                                            <p:cond delay="0"/>
                                          </p:stCondLst>
                                        </p:cTn>
                                        <p:tgtEl>
                                          <p:spTgt spid="614"/>
                                        </p:tgtEl>
                                        <p:attrNameLst>
                                          <p:attrName>style.visibility</p:attrName>
                                        </p:attrNameLst>
                                      </p:cBhvr>
                                      <p:to>
                                        <p:strVal val="visible"/>
                                      </p:to>
                                    </p:set>
                                    <p:animEffect transition="in" filter="dissolve">
                                      <p:cBhvr>
                                        <p:cTn id="20" dur="500"/>
                                        <p:tgtEl>
                                          <p:spTgt spid="6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dissolve">
                                      <p:cBhvr>
                                        <p:cTn id="28" dur="500"/>
                                        <p:tgtEl>
                                          <p:spTgt spid="1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dissolve">
                                      <p:cBhvr>
                                        <p:cTn id="31" dur="500"/>
                                        <p:tgtEl>
                                          <p:spTgt spid="1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61"/>
                                        </p:tgtEl>
                                        <p:attrNameLst>
                                          <p:attrName>style.visibility</p:attrName>
                                        </p:attrNameLst>
                                      </p:cBhvr>
                                      <p:to>
                                        <p:strVal val="visible"/>
                                      </p:to>
                                    </p:set>
                                    <p:animEffect transition="in" filter="dissolve">
                                      <p:cBhvr>
                                        <p:cTn id="34"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 grpId="0" animBg="1"/>
      <p:bldP spid="661" grpId="0"/>
      <p:bldP spid="6" grpId="0" animBg="1"/>
      <p:bldP spid="145" grpId="0" animBg="1"/>
      <p:bldP spid="1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81F71E3E-46C8-564B-892B-6C69AC246E56}"/>
              </a:ext>
            </a:extLst>
          </p:cNvPr>
          <p:cNvSpPr>
            <a:spLocks noGrp="1"/>
          </p:cNvSpPr>
          <p:nvPr>
            <p:ph type="sldNum" sz="quarter" idx="4"/>
          </p:nvPr>
        </p:nvSpPr>
        <p:spPr/>
        <p:txBody>
          <a:bodyPr/>
          <a:lstStyle/>
          <a:p>
            <a:r>
              <a:rPr lang="en-US" dirty="0"/>
              <a:t>Transport Layer: 3-</a:t>
            </a:r>
            <a:fld id="{C4204591-24BD-A542-B9D5-F8D8A88D2FEE}" type="slidenum">
              <a:rPr lang="en-US" smtClean="0"/>
              <a:pPr/>
              <a:t>4</a:t>
            </a:fld>
            <a:endParaRPr lang="en-US" dirty="0"/>
          </a:p>
        </p:txBody>
      </p:sp>
      <p:sp>
        <p:nvSpPr>
          <p:cNvPr id="128" name="Rectangle 3">
            <a:extLst>
              <a:ext uri="{FF2B5EF4-FFF2-40B4-BE49-F238E27FC236}">
                <a16:creationId xmlns:a16="http://schemas.microsoft.com/office/drawing/2014/main" id="{2C2F9B28-FDD9-B047-936F-1DE26AECFD6E}"/>
              </a:ext>
            </a:extLst>
          </p:cNvPr>
          <p:cNvSpPr txBox="1">
            <a:spLocks noChangeArrowheads="1"/>
          </p:cNvSpPr>
          <p:nvPr/>
        </p:nvSpPr>
        <p:spPr>
          <a:xfrm>
            <a:off x="798690" y="1610067"/>
            <a:ext cx="11100625" cy="5247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Multiplexing, demultiplexing: based on segment, datagram header field values</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1" i="0" u="none" strike="noStrike" kern="1200" cap="none" spc="0" normalizeH="0" baseline="0" noProof="0" dirty="0">
                <a:ln>
                  <a:noFill/>
                </a:ln>
                <a:solidFill>
                  <a:srgbClr val="C00000"/>
                </a:solidFill>
                <a:effectLst/>
                <a:uLnTx/>
                <a:uFillTx/>
                <a:latin typeface="Calibri"/>
                <a:ea typeface="+mn-ea"/>
                <a:cs typeface="+mn-cs"/>
              </a:rPr>
              <a:t>UDP: </a:t>
            </a:r>
            <a:r>
              <a:rPr kumimoji="0" lang="en-US" sz="3200" b="0" i="0" u="none" strike="noStrike" kern="1200" cap="none" spc="0" normalizeH="0" baseline="0" noProof="0" dirty="0">
                <a:ln>
                  <a:noFill/>
                </a:ln>
                <a:solidFill>
                  <a:prstClr val="black"/>
                </a:solidFill>
                <a:effectLst/>
                <a:uLnTx/>
                <a:uFillTx/>
                <a:latin typeface="Calibri"/>
                <a:ea typeface="+mn-ea"/>
                <a:cs typeface="+mn-cs"/>
              </a:rPr>
              <a:t>demultiplexing using destination port number (only)</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600" b="1" i="0" u="none" strike="noStrike" kern="1200" cap="none" spc="0" normalizeH="0" baseline="0" noProof="0" dirty="0">
                <a:ln>
                  <a:noFill/>
                </a:ln>
                <a:solidFill>
                  <a:srgbClr val="C00000"/>
                </a:solidFill>
                <a:effectLst/>
                <a:uLnTx/>
                <a:uFillTx/>
                <a:latin typeface="Calibri"/>
                <a:ea typeface="+mn-ea"/>
                <a:cs typeface="+mn-cs"/>
              </a:rPr>
              <a:t>TCP: </a:t>
            </a:r>
            <a:r>
              <a:rPr kumimoji="0" lang="en-US" sz="3200" b="0" i="0" u="none" strike="noStrike" kern="1200" cap="none" spc="0" normalizeH="0" baseline="0" noProof="0" dirty="0">
                <a:ln>
                  <a:noFill/>
                </a:ln>
                <a:solidFill>
                  <a:prstClr val="black"/>
                </a:solidFill>
                <a:effectLst/>
                <a:uLnTx/>
                <a:uFillTx/>
                <a:latin typeface="Calibri"/>
                <a:ea typeface="+mn-ea"/>
                <a:cs typeface="+mn-cs"/>
              </a:rPr>
              <a:t>demultiplexing using 4-tuple: source and destination IP addresses, and port numbers</a:t>
            </a:r>
          </a:p>
          <a:p>
            <a:pPr marL="463550" marR="0" lvl="0" indent="-3397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Multiplexing/demultiplexing happen at </a:t>
            </a:r>
            <a:r>
              <a:rPr kumimoji="0" lang="en-US" sz="3200" b="0" i="1" u="none" strike="noStrike" kern="1200" cap="none" spc="0" normalizeH="0" baseline="0" noProof="0" dirty="0">
                <a:ln>
                  <a:noFill/>
                </a:ln>
                <a:solidFill>
                  <a:prstClr val="black"/>
                </a:solidFill>
                <a:effectLst/>
                <a:uLnTx/>
                <a:uFillTx/>
                <a:latin typeface="Calibri"/>
                <a:ea typeface="+mn-ea"/>
                <a:cs typeface="+mn-cs"/>
              </a:rPr>
              <a:t>all</a:t>
            </a:r>
            <a:r>
              <a:rPr kumimoji="0" lang="en-US" sz="3200" b="0" i="0" u="none" strike="noStrike" kern="1200" cap="none" spc="0" normalizeH="0" baseline="0" noProof="0" dirty="0">
                <a:ln>
                  <a:noFill/>
                </a:ln>
                <a:solidFill>
                  <a:prstClr val="black"/>
                </a:solidFill>
                <a:effectLst/>
                <a:uLnTx/>
                <a:uFillTx/>
                <a:latin typeface="Calibri"/>
                <a:ea typeface="+mn-ea"/>
                <a:cs typeface="+mn-cs"/>
              </a:rPr>
              <a:t> layers</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itle 1">
            <a:extLst>
              <a:ext uri="{FF2B5EF4-FFF2-40B4-BE49-F238E27FC236}">
                <a16:creationId xmlns:a16="http://schemas.microsoft.com/office/drawing/2014/main" id="{BCB5C0DF-9FDF-1FDD-3EB2-5F7B0390F940}"/>
              </a:ext>
            </a:extLst>
          </p:cNvPr>
          <p:cNvSpPr>
            <a:spLocks noGrp="1"/>
          </p:cNvSpPr>
          <p:nvPr>
            <p:ph type="title"/>
          </p:nvPr>
        </p:nvSpPr>
        <p:spPr>
          <a:xfrm>
            <a:off x="690838" y="-313896"/>
            <a:ext cx="11100625" cy="1206442"/>
          </a:xfrm>
        </p:spPr>
        <p:txBody>
          <a:bodyPr>
            <a:normAutofit/>
          </a:bodyPr>
          <a:lstStyle/>
          <a:p>
            <a:r>
              <a:rPr lang="en-US" dirty="0"/>
              <a:t>Summary</a:t>
            </a:r>
            <a:endParaRPr lang="en-US" sz="4000" dirty="0"/>
          </a:p>
        </p:txBody>
      </p:sp>
    </p:spTree>
    <p:extLst>
      <p:ext uri="{BB962C8B-B14F-4D97-AF65-F5344CB8AC3E}">
        <p14:creationId xmlns:p14="http://schemas.microsoft.com/office/powerpoint/2010/main" val="328910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8">
                                            <p:txEl>
                                              <p:pRg st="1" end="1"/>
                                            </p:txEl>
                                          </p:spTgt>
                                        </p:tgtEl>
                                        <p:attrNameLst>
                                          <p:attrName>style.visibility</p:attrName>
                                        </p:attrNameLst>
                                      </p:cBhvr>
                                      <p:to>
                                        <p:strVal val="visible"/>
                                      </p:to>
                                    </p:set>
                                    <p:animEffect transition="in" filter="dissolve">
                                      <p:cBhvr>
                                        <p:cTn id="7" dur="500"/>
                                        <p:tgtEl>
                                          <p:spTgt spid="1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8">
                                            <p:txEl>
                                              <p:pRg st="2" end="2"/>
                                            </p:txEl>
                                          </p:spTgt>
                                        </p:tgtEl>
                                        <p:attrNameLst>
                                          <p:attrName>style.visibility</p:attrName>
                                        </p:attrNameLst>
                                      </p:cBhvr>
                                      <p:to>
                                        <p:strVal val="visible"/>
                                      </p:to>
                                    </p:set>
                                    <p:animEffect transition="in" filter="dissolve">
                                      <p:cBhvr>
                                        <p:cTn id="12" dur="500"/>
                                        <p:tgtEl>
                                          <p:spTgt spid="1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8">
                                            <p:txEl>
                                              <p:pRg st="3" end="3"/>
                                            </p:txEl>
                                          </p:spTgt>
                                        </p:tgtEl>
                                        <p:attrNameLst>
                                          <p:attrName>style.visibility</p:attrName>
                                        </p:attrNameLst>
                                      </p:cBhvr>
                                      <p:to>
                                        <p:strVal val="visible"/>
                                      </p:to>
                                    </p:set>
                                    <p:animEffect transition="in" filter="dissolve">
                                      <p:cBhvr>
                                        <p:cTn id="17" dur="5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1"/>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pPr>
            <a:r>
              <a:rPr lang="en-US" altLang="en-US" sz="3200" dirty="0">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marL="117475" indent="0">
              <a:spcBef>
                <a:spcPts val="800"/>
              </a:spcBef>
              <a:buClr>
                <a:schemeClr val="bg1">
                  <a:lumMod val="75000"/>
                </a:schemeClr>
              </a:buClr>
              <a:buNone/>
            </a:pPr>
            <a:endParaRPr lang="en-US" sz="3200" dirty="0">
              <a:solidFill>
                <a:schemeClr val="bg1">
                  <a:lumMod val="75000"/>
                </a:schemeClr>
              </a:solidFill>
            </a:endParaRP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15CF63D-A871-3249-B853-1FF5A26EE5FD}"/>
              </a:ext>
            </a:extLst>
          </p:cNvPr>
          <p:cNvSpPr>
            <a:spLocks noGrp="1"/>
          </p:cNvSpPr>
          <p:nvPr>
            <p:ph type="sldNum" sz="quarter" idx="4"/>
          </p:nvPr>
        </p:nvSpPr>
        <p:spPr/>
        <p:txBody>
          <a:bodyPr/>
          <a:lstStyle/>
          <a:p>
            <a:r>
              <a:rPr lang="en-US"/>
              <a:t>Transport Layer: 3-</a:t>
            </a:r>
            <a:fld id="{C4204591-24BD-A542-B9D5-F8D8A88D2FEE}" type="slidenum">
              <a:rPr lang="en-US" smtClean="0"/>
              <a:pPr/>
              <a:t>5</a:t>
            </a:fld>
            <a:endParaRPr lang="en-US" dirty="0"/>
          </a:p>
        </p:txBody>
      </p:sp>
      <p:pic>
        <p:nvPicPr>
          <p:cNvPr id="6" name="Picture 5">
            <a:extLst>
              <a:ext uri="{FF2B5EF4-FFF2-40B4-BE49-F238E27FC236}">
                <a16:creationId xmlns:a16="http://schemas.microsoft.com/office/drawing/2014/main" id="{1BA4839A-73B6-AB4F-BAAF-2F0309156AE9}"/>
              </a:ext>
            </a:extLst>
          </p:cNvPr>
          <p:cNvPicPr>
            <a:picLocks noChangeAspect="1"/>
          </p:cNvPicPr>
          <p:nvPr/>
        </p:nvPicPr>
        <p:blipFill>
          <a:blip r:embed="rId3"/>
          <a:stretch>
            <a:fillRect/>
          </a:stretch>
        </p:blipFill>
        <p:spPr>
          <a:xfrm>
            <a:off x="7774329" y="1293471"/>
            <a:ext cx="3657600" cy="2743200"/>
          </a:xfrm>
          <a:prstGeom prst="rect">
            <a:avLst/>
          </a:prstGeom>
        </p:spPr>
      </p:pic>
      <p:sp>
        <p:nvSpPr>
          <p:cNvPr id="7" name="Title 1">
            <a:extLst>
              <a:ext uri="{FF2B5EF4-FFF2-40B4-BE49-F238E27FC236}">
                <a16:creationId xmlns:a16="http://schemas.microsoft.com/office/drawing/2014/main" id="{6013B927-D5E2-C2FD-B36C-69DF3929156A}"/>
              </a:ext>
            </a:extLst>
          </p:cNvPr>
          <p:cNvSpPr>
            <a:spLocks noGrp="1"/>
          </p:cNvSpPr>
          <p:nvPr>
            <p:ph type="title"/>
          </p:nvPr>
        </p:nvSpPr>
        <p:spPr>
          <a:xfrm>
            <a:off x="611122" y="-157986"/>
            <a:ext cx="10515600" cy="894622"/>
          </a:xfrm>
        </p:spPr>
        <p:txBody>
          <a:bodyPr/>
          <a:lstStyle/>
          <a:p>
            <a:r>
              <a:rPr lang="en-US" altLang="en-US" dirty="0">
                <a:cs typeface="Calibri" panose="020F0502020204030204" pitchFamily="34" charset="0"/>
              </a:rPr>
              <a:t>Chapter 3: roadmap</a:t>
            </a:r>
            <a:endParaRPr lang="en-US" dirty="0"/>
          </a:p>
        </p:txBody>
      </p:sp>
    </p:spTree>
    <p:extLst>
      <p:ext uri="{BB962C8B-B14F-4D97-AF65-F5344CB8AC3E}">
        <p14:creationId xmlns:p14="http://schemas.microsoft.com/office/powerpoint/2010/main" val="89407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469890C8-B9BA-F74B-84CA-6B1BAB0F6B31}"/>
              </a:ext>
            </a:extLst>
          </p:cNvPr>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sp>
        <p:nvSpPr>
          <p:cNvPr id="6" name="Rectangle 3">
            <a:extLst>
              <a:ext uri="{FF2B5EF4-FFF2-40B4-BE49-F238E27FC236}">
                <a16:creationId xmlns:a16="http://schemas.microsoft.com/office/drawing/2014/main" id="{C770DED9-87F6-FB46-A967-6223B68A3E96}"/>
              </a:ext>
            </a:extLst>
          </p:cNvPr>
          <p:cNvSpPr txBox="1">
            <a:spLocks noChangeArrowheads="1"/>
          </p:cNvSpPr>
          <p:nvPr/>
        </p:nvSpPr>
        <p:spPr>
          <a:xfrm>
            <a:off x="618385" y="1528553"/>
            <a:ext cx="5550595" cy="2927537"/>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frills,” “bare bones” Internet transport protocol</a:t>
            </a: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“best effort” service, UDP segments may be:</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lost</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delivered out-of-order to app</a:t>
            </a:r>
          </a:p>
        </p:txBody>
      </p:sp>
      <p:grpSp>
        <p:nvGrpSpPr>
          <p:cNvPr id="8" name="Group 7">
            <a:extLst>
              <a:ext uri="{FF2B5EF4-FFF2-40B4-BE49-F238E27FC236}">
                <a16:creationId xmlns:a16="http://schemas.microsoft.com/office/drawing/2014/main" id="{82E8D3DA-F7E2-3144-9365-F468AE5A3F1F}"/>
              </a:ext>
            </a:extLst>
          </p:cNvPr>
          <p:cNvGrpSpPr/>
          <p:nvPr/>
        </p:nvGrpSpPr>
        <p:grpSpPr>
          <a:xfrm>
            <a:off x="6568225" y="1335368"/>
            <a:ext cx="5029004" cy="5014363"/>
            <a:chOff x="4979987" y="2821302"/>
            <a:chExt cx="6630121" cy="3829830"/>
          </a:xfrm>
        </p:grpSpPr>
        <p:sp>
          <p:nvSpPr>
            <p:cNvPr id="9" name="Rectangle 26">
              <a:extLst>
                <a:ext uri="{FF2B5EF4-FFF2-40B4-BE49-F238E27FC236}">
                  <a16:creationId xmlns:a16="http://schemas.microsoft.com/office/drawing/2014/main" id="{F9D9BC33-5F55-F54A-B992-1DDB07422224}"/>
                </a:ext>
              </a:extLst>
            </p:cNvPr>
            <p:cNvSpPr txBox="1">
              <a:spLocks noChangeArrowheads="1"/>
            </p:cNvSpPr>
            <p:nvPr/>
          </p:nvSpPr>
          <p:spPr bwMode="auto">
            <a:xfrm>
              <a:off x="5218112" y="3235273"/>
              <a:ext cx="6059488" cy="304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connection establishment (which can add RTT delay)</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simple: no connection state at sender, receiver</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small header size</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congestion control</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UDP can blast away as fast as desired!</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can function in the face of congestion</a:t>
              </a:r>
            </a:p>
          </p:txBody>
        </p:sp>
        <p:sp>
          <p:nvSpPr>
            <p:cNvPr id="10" name="Rectangle 27">
              <a:extLst>
                <a:ext uri="{FF2B5EF4-FFF2-40B4-BE49-F238E27FC236}">
                  <a16:creationId xmlns:a16="http://schemas.microsoft.com/office/drawing/2014/main" id="{E3B96135-5F05-0D44-B7B9-9BD478D4E907}"/>
                </a:ext>
              </a:extLst>
            </p:cNvPr>
            <p:cNvSpPr>
              <a:spLocks noChangeArrowheads="1"/>
            </p:cNvSpPr>
            <p:nvPr/>
          </p:nvSpPr>
          <p:spPr bwMode="auto">
            <a:xfrm>
              <a:off x="4979987" y="2988017"/>
              <a:ext cx="6630121" cy="366311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 name="Text Box 28">
              <a:extLst>
                <a:ext uri="{FF2B5EF4-FFF2-40B4-BE49-F238E27FC236}">
                  <a16:creationId xmlns:a16="http://schemas.microsoft.com/office/drawing/2014/main" id="{3BFEAB49-E79F-FF40-AAAE-C9820F50289A}"/>
                </a:ext>
              </a:extLst>
            </p:cNvPr>
            <p:cNvSpPr txBox="1">
              <a:spLocks noChangeArrowheads="1"/>
            </p:cNvSpPr>
            <p:nvPr/>
          </p:nvSpPr>
          <p:spPr bwMode="auto">
            <a:xfrm>
              <a:off x="5124449" y="2821302"/>
              <a:ext cx="5102112" cy="3789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20000"/>
                </a:spcBef>
                <a:spcAft>
                  <a:spcPct val="0"/>
                </a:spcAft>
                <a:buClr>
                  <a:srgbClr val="000099"/>
                </a:buClr>
                <a:buSzPct val="65000"/>
                <a:buFont typeface="Wingdings" charset="0"/>
                <a:buNone/>
                <a:tabLst/>
                <a:defRPr/>
              </a:pP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W</a:t>
              </a:r>
              <a:r>
                <a:rPr kumimoji="0" lang="en-US" sz="3200" b="0" i="0" u="none" strike="noStrike" kern="0" cap="none" spc="0" normalizeH="0" baseline="0" noProof="0" dirty="0" err="1">
                  <a:ln>
                    <a:noFill/>
                  </a:ln>
                  <a:solidFill>
                    <a:srgbClr val="CC0000"/>
                  </a:solidFill>
                  <a:effectLst/>
                  <a:uLnTx/>
                  <a:uFillTx/>
                  <a:latin typeface="Calibri" panose="020F0502020204030204"/>
                  <a:ea typeface="ＭＳ Ｐゴシック" charset="0"/>
                  <a:cs typeface="+mn-cs"/>
                </a:rPr>
                <a:t>hy</a:t>
              </a: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 is there a UDP?</a:t>
              </a: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2" name="Rectangle 3">
            <a:extLst>
              <a:ext uri="{FF2B5EF4-FFF2-40B4-BE49-F238E27FC236}">
                <a16:creationId xmlns:a16="http://schemas.microsoft.com/office/drawing/2014/main" id="{B958CE44-F1A4-924D-8CEA-640B52DBA4DF}"/>
              </a:ext>
            </a:extLst>
          </p:cNvPr>
          <p:cNvSpPr txBox="1">
            <a:spLocks noChangeArrowheads="1"/>
          </p:cNvSpPr>
          <p:nvPr/>
        </p:nvSpPr>
        <p:spPr>
          <a:xfrm>
            <a:off x="641997" y="4404835"/>
            <a:ext cx="5550595" cy="2060359"/>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33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connectionless:</a:t>
            </a:r>
            <a:endPar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handshaking between UDP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UDP segment handled independently of others</a:t>
            </a:r>
          </a:p>
        </p:txBody>
      </p:sp>
      <p:sp>
        <p:nvSpPr>
          <p:cNvPr id="7" name="Title 1">
            <a:extLst>
              <a:ext uri="{FF2B5EF4-FFF2-40B4-BE49-F238E27FC236}">
                <a16:creationId xmlns:a16="http://schemas.microsoft.com/office/drawing/2014/main" id="{C35521B9-A12C-BA24-3506-79FAFE5C69AB}"/>
              </a:ext>
            </a:extLst>
          </p:cNvPr>
          <p:cNvSpPr txBox="1">
            <a:spLocks/>
          </p:cNvSpPr>
          <p:nvPr/>
        </p:nvSpPr>
        <p:spPr>
          <a:xfrm>
            <a:off x="545687" y="-115704"/>
            <a:ext cx="11100625"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sz="4400" dirty="0"/>
              <a:t>UDP: User Datagram Protocol</a:t>
            </a:r>
          </a:p>
        </p:txBody>
      </p:sp>
    </p:spTree>
    <p:extLst>
      <p:ext uri="{BB962C8B-B14F-4D97-AF65-F5344CB8AC3E}">
        <p14:creationId xmlns:p14="http://schemas.microsoft.com/office/powerpoint/2010/main" val="3799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B160F1B7-DEB2-9342-B89A-69E5B6639506}"/>
              </a:ext>
            </a:extLst>
          </p:cNvPr>
          <p:cNvSpPr>
            <a:spLocks noGrp="1"/>
          </p:cNvSpPr>
          <p:nvPr>
            <p:ph type="sldNum" sz="quarter" idx="4"/>
          </p:nvPr>
        </p:nvSpPr>
        <p:spPr/>
        <p:txBody>
          <a:bodyPr/>
          <a:lstStyle/>
          <a:p>
            <a:r>
              <a:rPr lang="en-US"/>
              <a:t>Transport Layer: 3-</a:t>
            </a:r>
            <a:fld id="{C4204591-24BD-A542-B9D5-F8D8A88D2FEE}" type="slidenum">
              <a:rPr lang="en-US" smtClean="0"/>
              <a:pPr/>
              <a:t>7</a:t>
            </a:fld>
            <a:endParaRPr lang="en-US" dirty="0"/>
          </a:p>
        </p:txBody>
      </p:sp>
      <p:sp>
        <p:nvSpPr>
          <p:cNvPr id="7" name="Rectangle 9">
            <a:extLst>
              <a:ext uri="{FF2B5EF4-FFF2-40B4-BE49-F238E27FC236}">
                <a16:creationId xmlns:a16="http://schemas.microsoft.com/office/drawing/2014/main" id="{0EFE9DD4-40BF-D54C-B457-743C8EAA5EAF}"/>
              </a:ext>
            </a:extLst>
          </p:cNvPr>
          <p:cNvSpPr>
            <a:spLocks noChangeArrowheads="1"/>
          </p:cNvSpPr>
          <p:nvPr/>
        </p:nvSpPr>
        <p:spPr bwMode="auto">
          <a:xfrm>
            <a:off x="798690" y="1543058"/>
            <a:ext cx="11100625" cy="48887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UDP use: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streaming multimedia apps (loss tolerant, rate sensitive)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DNS</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SNMP</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HTTP/3</a:t>
            </a: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if reliable transfer needed over UDP (e.g., HTTP/3): </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needed reliability at application layer</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congestion control at application layer</a:t>
            </a:r>
          </a:p>
        </p:txBody>
      </p:sp>
      <p:sp>
        <p:nvSpPr>
          <p:cNvPr id="6" name="Title 1">
            <a:extLst>
              <a:ext uri="{FF2B5EF4-FFF2-40B4-BE49-F238E27FC236}">
                <a16:creationId xmlns:a16="http://schemas.microsoft.com/office/drawing/2014/main" id="{D350D88C-9CE9-003A-31BC-79697259D6D6}"/>
              </a:ext>
            </a:extLst>
          </p:cNvPr>
          <p:cNvSpPr>
            <a:spLocks noGrp="1"/>
          </p:cNvSpPr>
          <p:nvPr>
            <p:ph type="title"/>
          </p:nvPr>
        </p:nvSpPr>
        <p:spPr>
          <a:xfrm>
            <a:off x="545687" y="-157986"/>
            <a:ext cx="11100625" cy="894622"/>
          </a:xfrm>
        </p:spPr>
        <p:txBody>
          <a:bodyPr>
            <a:normAutofit/>
          </a:bodyPr>
          <a:lstStyle/>
          <a:p>
            <a:r>
              <a:rPr lang="en-US" sz="4400" dirty="0"/>
              <a:t>UDP: User Datagram Protocol</a:t>
            </a:r>
          </a:p>
        </p:txBody>
      </p:sp>
    </p:spTree>
    <p:extLst>
      <p:ext uri="{BB962C8B-B14F-4D97-AF65-F5344CB8AC3E}">
        <p14:creationId xmlns:p14="http://schemas.microsoft.com/office/powerpoint/2010/main" val="166435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D2BA1565-8605-154A-895B-C65D5D0B1EA5}"/>
              </a:ext>
            </a:extLst>
          </p:cNvPr>
          <p:cNvSpPr>
            <a:spLocks noGrp="1"/>
          </p:cNvSpPr>
          <p:nvPr>
            <p:ph type="sldNum" sz="quarter" idx="4"/>
          </p:nvPr>
        </p:nvSpPr>
        <p:spPr/>
        <p:txBody>
          <a:bodyPr/>
          <a:lstStyle/>
          <a:p>
            <a:r>
              <a:rPr lang="en-US"/>
              <a:t>Transport Layer: 3-</a:t>
            </a:r>
            <a:fld id="{C4204591-24BD-A542-B9D5-F8D8A88D2FEE}" type="slidenum">
              <a:rPr lang="en-US" smtClean="0"/>
              <a:pPr/>
              <a:t>8</a:t>
            </a:fld>
            <a:endParaRPr lang="en-US" dirty="0"/>
          </a:p>
        </p:txBody>
      </p:sp>
      <p:pic>
        <p:nvPicPr>
          <p:cNvPr id="5" name="Picture 4">
            <a:extLst>
              <a:ext uri="{FF2B5EF4-FFF2-40B4-BE49-F238E27FC236}">
                <a16:creationId xmlns:a16="http://schemas.microsoft.com/office/drawing/2014/main" id="{E4AB0D4F-D972-B342-BA50-EC030780A666}"/>
              </a:ext>
            </a:extLst>
          </p:cNvPr>
          <p:cNvPicPr>
            <a:picLocks noChangeAspect="1"/>
          </p:cNvPicPr>
          <p:nvPr/>
        </p:nvPicPr>
        <p:blipFill>
          <a:blip r:embed="rId3"/>
          <a:stretch>
            <a:fillRect/>
          </a:stretch>
        </p:blipFill>
        <p:spPr>
          <a:xfrm>
            <a:off x="3094004" y="736636"/>
            <a:ext cx="6509995" cy="5467403"/>
          </a:xfrm>
          <a:prstGeom prst="rect">
            <a:avLst/>
          </a:prstGeom>
        </p:spPr>
      </p:pic>
      <p:sp>
        <p:nvSpPr>
          <p:cNvPr id="7" name="Title 1">
            <a:extLst>
              <a:ext uri="{FF2B5EF4-FFF2-40B4-BE49-F238E27FC236}">
                <a16:creationId xmlns:a16="http://schemas.microsoft.com/office/drawing/2014/main" id="{F870D229-8EBD-9998-DFD5-0681B3CDA188}"/>
              </a:ext>
            </a:extLst>
          </p:cNvPr>
          <p:cNvSpPr>
            <a:spLocks noGrp="1"/>
          </p:cNvSpPr>
          <p:nvPr>
            <p:ph type="title"/>
          </p:nvPr>
        </p:nvSpPr>
        <p:spPr>
          <a:xfrm>
            <a:off x="545687" y="-157986"/>
            <a:ext cx="11100625" cy="894622"/>
          </a:xfrm>
        </p:spPr>
        <p:txBody>
          <a:bodyPr>
            <a:normAutofit/>
          </a:bodyPr>
          <a:lstStyle/>
          <a:p>
            <a:r>
              <a:rPr lang="en-US" sz="4400" dirty="0"/>
              <a:t>UDP: User Datagram Protocol </a:t>
            </a:r>
            <a:r>
              <a:rPr lang="en-US" sz="3600" dirty="0"/>
              <a:t>[RFC 768]</a:t>
            </a:r>
            <a:endParaRPr lang="en-US" sz="4400" dirty="0"/>
          </a:p>
        </p:txBody>
      </p:sp>
    </p:spTree>
    <p:extLst>
      <p:ext uri="{BB962C8B-B14F-4D97-AF65-F5344CB8AC3E}">
        <p14:creationId xmlns:p14="http://schemas.microsoft.com/office/powerpoint/2010/main" val="290189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sp>
        <p:nvSpPr>
          <p:cNvPr id="90" name="Slide Number Placeholder 2">
            <a:extLst>
              <a:ext uri="{FF2B5EF4-FFF2-40B4-BE49-F238E27FC236}">
                <a16:creationId xmlns:a16="http://schemas.microsoft.com/office/drawing/2014/main" id="{1B520EE5-2EFC-4746-B182-97170136E2D8}"/>
              </a:ext>
            </a:extLst>
          </p:cNvPr>
          <p:cNvSpPr>
            <a:spLocks noGrp="1"/>
          </p:cNvSpPr>
          <p:nvPr>
            <p:ph type="sldNum" sz="quarter" idx="4"/>
          </p:nvPr>
        </p:nvSpPr>
        <p:spPr/>
        <p:txBody>
          <a:bodyPr/>
          <a:lstStyle/>
          <a:p>
            <a:r>
              <a:rPr lang="en-US"/>
              <a:t>Transport Layer: 3-</a:t>
            </a:r>
            <a:fld id="{C4204591-24BD-A542-B9D5-F8D8A88D2FEE}" type="slidenum">
              <a:rPr lang="en-US" smtClean="0"/>
              <a:pPr/>
              <a:t>9</a:t>
            </a:fld>
            <a:endParaRPr lang="en-US" dirty="0"/>
          </a:p>
        </p:txBody>
      </p:sp>
      <p:cxnSp>
        <p:nvCxnSpPr>
          <p:cNvPr id="10" name="Straight Connector 9">
            <a:extLst>
              <a:ext uri="{FF2B5EF4-FFF2-40B4-BE49-F238E27FC236}">
                <a16:creationId xmlns:a16="http://schemas.microsoft.com/office/drawing/2014/main" id="{19E97DC1-5C01-E843-A657-ADC5FEA14075}"/>
              </a:ext>
            </a:extLst>
          </p:cNvPr>
          <p:cNvCxnSpPr>
            <a:cxnSpLocks/>
            <a:stCxn id="151" idx="2"/>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C57AC1A-9B60-DC47-A97D-E9C39D845828}"/>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63" name="Freeform 70">
            <a:extLst>
              <a:ext uri="{FF2B5EF4-FFF2-40B4-BE49-F238E27FC236}">
                <a16:creationId xmlns:a16="http://schemas.microsoft.com/office/drawing/2014/main" id="{93CF945F-B7C1-9B4F-9438-D2DF7708E687}"/>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AA415DCF-A2D2-344B-9A45-F3F58006C5EE}"/>
              </a:ext>
            </a:extLst>
          </p:cNvPr>
          <p:cNvGrpSpPr/>
          <p:nvPr/>
        </p:nvGrpSpPr>
        <p:grpSpPr>
          <a:xfrm>
            <a:off x="1687770" y="2167472"/>
            <a:ext cx="2131701" cy="2912558"/>
            <a:chOff x="8091785" y="2078288"/>
            <a:chExt cx="2364905" cy="2912558"/>
          </a:xfrm>
        </p:grpSpPr>
        <p:sp>
          <p:nvSpPr>
            <p:cNvPr id="165" name="Rectangle 23">
              <a:extLst>
                <a:ext uri="{FF2B5EF4-FFF2-40B4-BE49-F238E27FC236}">
                  <a16:creationId xmlns:a16="http://schemas.microsoft.com/office/drawing/2014/main" id="{20790EF2-7EC4-BF46-AE61-5F193F0894CD}"/>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Rectangle 24">
              <a:extLst>
                <a:ext uri="{FF2B5EF4-FFF2-40B4-BE49-F238E27FC236}">
                  <a16:creationId xmlns:a16="http://schemas.microsoft.com/office/drawing/2014/main" id="{DF6E9285-B785-804B-BB24-0405637B9911}"/>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Line 25">
              <a:extLst>
                <a:ext uri="{FF2B5EF4-FFF2-40B4-BE49-F238E27FC236}">
                  <a16:creationId xmlns:a16="http://schemas.microsoft.com/office/drawing/2014/main" id="{C2F7FFF2-43B5-A648-8DB9-1244002B1EED}"/>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Text Box 26">
              <a:extLst>
                <a:ext uri="{FF2B5EF4-FFF2-40B4-BE49-F238E27FC236}">
                  <a16:creationId xmlns:a16="http://schemas.microsoft.com/office/drawing/2014/main" id="{38AC5752-2E10-AE4C-AE2E-F2F12589ABF6}"/>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69" name="Line 27">
              <a:extLst>
                <a:ext uri="{FF2B5EF4-FFF2-40B4-BE49-F238E27FC236}">
                  <a16:creationId xmlns:a16="http://schemas.microsoft.com/office/drawing/2014/main" id="{E6411346-D908-6048-94E9-4C9C6A9C97BF}"/>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Text Box 26">
              <a:extLst>
                <a:ext uri="{FF2B5EF4-FFF2-40B4-BE49-F238E27FC236}">
                  <a16:creationId xmlns:a16="http://schemas.microsoft.com/office/drawing/2014/main" id="{2BD45E5F-4032-7A44-91A7-D2ED37DE30B7}"/>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1" name="Text Box 26">
              <a:extLst>
                <a:ext uri="{FF2B5EF4-FFF2-40B4-BE49-F238E27FC236}">
                  <a16:creationId xmlns:a16="http://schemas.microsoft.com/office/drawing/2014/main" id="{067129BD-4E72-804E-9941-0CFB2ABB0A6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72" name="Text Box 26">
              <a:extLst>
                <a:ext uri="{FF2B5EF4-FFF2-40B4-BE49-F238E27FC236}">
                  <a16:creationId xmlns:a16="http://schemas.microsoft.com/office/drawing/2014/main" id="{586097BE-C9CD-2B44-A610-13D1A1572A56}"/>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73" name="Line 27">
              <a:extLst>
                <a:ext uri="{FF2B5EF4-FFF2-40B4-BE49-F238E27FC236}">
                  <a16:creationId xmlns:a16="http://schemas.microsoft.com/office/drawing/2014/main" id="{9A1DE5DC-7E6A-4747-9541-02B87C77AC36}"/>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4" name="Line 27">
              <a:extLst>
                <a:ext uri="{FF2B5EF4-FFF2-40B4-BE49-F238E27FC236}">
                  <a16:creationId xmlns:a16="http://schemas.microsoft.com/office/drawing/2014/main" id="{9B2D570F-120B-6D41-8FE2-002A2DC1204D}"/>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Text Box 26">
              <a:extLst>
                <a:ext uri="{FF2B5EF4-FFF2-40B4-BE49-F238E27FC236}">
                  <a16:creationId xmlns:a16="http://schemas.microsoft.com/office/drawing/2014/main" id="{3C035217-7FD4-6C48-AB72-7561321B3669}"/>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176" name="Group 175">
            <a:extLst>
              <a:ext uri="{FF2B5EF4-FFF2-40B4-BE49-F238E27FC236}">
                <a16:creationId xmlns:a16="http://schemas.microsoft.com/office/drawing/2014/main" id="{7C64A43A-1B07-3348-A5EB-9B76F69646C0}"/>
              </a:ext>
            </a:extLst>
          </p:cNvPr>
          <p:cNvGrpSpPr/>
          <p:nvPr/>
        </p:nvGrpSpPr>
        <p:grpSpPr>
          <a:xfrm>
            <a:off x="500734" y="4943580"/>
            <a:ext cx="1026523" cy="597153"/>
            <a:chOff x="7493876" y="2774731"/>
            <a:chExt cx="1481958" cy="894622"/>
          </a:xfrm>
        </p:grpSpPr>
        <p:sp>
          <p:nvSpPr>
            <p:cNvPr id="177" name="Freeform 176">
              <a:extLst>
                <a:ext uri="{FF2B5EF4-FFF2-40B4-BE49-F238E27FC236}">
                  <a16:creationId xmlns:a16="http://schemas.microsoft.com/office/drawing/2014/main" id="{0DB8B5ED-7F25-B645-878C-116DE6CD5EA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78" name="Oval 177">
              <a:extLst>
                <a:ext uri="{FF2B5EF4-FFF2-40B4-BE49-F238E27FC236}">
                  <a16:creationId xmlns:a16="http://schemas.microsoft.com/office/drawing/2014/main" id="{AFB4D1D4-1D5D-7C46-A31B-48B19CA0A81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79" name="Group 178">
              <a:extLst>
                <a:ext uri="{FF2B5EF4-FFF2-40B4-BE49-F238E27FC236}">
                  <a16:creationId xmlns:a16="http://schemas.microsoft.com/office/drawing/2014/main" id="{8D1FB4E3-A216-1446-87E1-A06F139F800A}"/>
                </a:ext>
              </a:extLst>
            </p:cNvPr>
            <p:cNvGrpSpPr/>
            <p:nvPr/>
          </p:nvGrpSpPr>
          <p:grpSpPr>
            <a:xfrm>
              <a:off x="7713663" y="2848339"/>
              <a:ext cx="1042107" cy="425543"/>
              <a:chOff x="7786941" y="2884917"/>
              <a:chExt cx="897649" cy="353919"/>
            </a:xfrm>
          </p:grpSpPr>
          <p:sp>
            <p:nvSpPr>
              <p:cNvPr id="180" name="Freeform 179">
                <a:extLst>
                  <a:ext uri="{FF2B5EF4-FFF2-40B4-BE49-F238E27FC236}">
                    <a16:creationId xmlns:a16="http://schemas.microsoft.com/office/drawing/2014/main" id="{2B930530-1BA2-8049-A625-480A1F84B91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Freeform 180">
                <a:extLst>
                  <a:ext uri="{FF2B5EF4-FFF2-40B4-BE49-F238E27FC236}">
                    <a16:creationId xmlns:a16="http://schemas.microsoft.com/office/drawing/2014/main" id="{C5B65EDD-F107-4D4D-8254-28F27CB335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5" name="Freeform 194">
                <a:extLst>
                  <a:ext uri="{FF2B5EF4-FFF2-40B4-BE49-F238E27FC236}">
                    <a16:creationId xmlns:a16="http://schemas.microsoft.com/office/drawing/2014/main" id="{052D8468-97DE-CD48-9220-0D7B5D1582B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6" name="Freeform 195">
                <a:extLst>
                  <a:ext uri="{FF2B5EF4-FFF2-40B4-BE49-F238E27FC236}">
                    <a16:creationId xmlns:a16="http://schemas.microsoft.com/office/drawing/2014/main" id="{CD0FBE04-ADDE-184C-8DFE-2575EA709AD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97" name="Group 149">
            <a:extLst>
              <a:ext uri="{FF2B5EF4-FFF2-40B4-BE49-F238E27FC236}">
                <a16:creationId xmlns:a16="http://schemas.microsoft.com/office/drawing/2014/main" id="{1F890155-D0B7-364C-891D-EC128001048E}"/>
              </a:ext>
            </a:extLst>
          </p:cNvPr>
          <p:cNvGrpSpPr>
            <a:grpSpLocks/>
          </p:cNvGrpSpPr>
          <p:nvPr/>
        </p:nvGrpSpPr>
        <p:grpSpPr bwMode="auto">
          <a:xfrm>
            <a:off x="2462207" y="2756023"/>
            <a:ext cx="412750" cy="158750"/>
            <a:chOff x="1287" y="2524"/>
            <a:chExt cx="260" cy="100"/>
          </a:xfrm>
        </p:grpSpPr>
        <p:sp>
          <p:nvSpPr>
            <p:cNvPr id="198" name="Rectangle 73">
              <a:extLst>
                <a:ext uri="{FF2B5EF4-FFF2-40B4-BE49-F238E27FC236}">
                  <a16:creationId xmlns:a16="http://schemas.microsoft.com/office/drawing/2014/main" id="{590049C7-843C-1B4A-89F9-80D6028F7F0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9" name="Rectangle 74">
              <a:extLst>
                <a:ext uri="{FF2B5EF4-FFF2-40B4-BE49-F238E27FC236}">
                  <a16:creationId xmlns:a16="http://schemas.microsoft.com/office/drawing/2014/main" id="{060ED392-F3E2-5445-9D40-5D86C1A7E8FA}"/>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75">
              <a:extLst>
                <a:ext uri="{FF2B5EF4-FFF2-40B4-BE49-F238E27FC236}">
                  <a16:creationId xmlns:a16="http://schemas.microsoft.com/office/drawing/2014/main" id="{33BE5C08-8C7C-7149-875A-3BD200DF748C}"/>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Rectangle 129">
              <a:extLst>
                <a:ext uri="{FF2B5EF4-FFF2-40B4-BE49-F238E27FC236}">
                  <a16:creationId xmlns:a16="http://schemas.microsoft.com/office/drawing/2014/main" id="{0140B062-405E-0A48-ABA2-65AE09DF9CC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5" name="Group 149">
            <a:extLst>
              <a:ext uri="{FF2B5EF4-FFF2-40B4-BE49-F238E27FC236}">
                <a16:creationId xmlns:a16="http://schemas.microsoft.com/office/drawing/2014/main" id="{2BE2291A-54C4-114A-8062-D743A8CDF9EC}"/>
              </a:ext>
            </a:extLst>
          </p:cNvPr>
          <p:cNvGrpSpPr>
            <a:grpSpLocks/>
          </p:cNvGrpSpPr>
          <p:nvPr/>
        </p:nvGrpSpPr>
        <p:grpSpPr bwMode="auto">
          <a:xfrm>
            <a:off x="9681144" y="2673610"/>
            <a:ext cx="412750" cy="158750"/>
            <a:chOff x="1287" y="2524"/>
            <a:chExt cx="260" cy="100"/>
          </a:xfrm>
        </p:grpSpPr>
        <p:sp>
          <p:nvSpPr>
            <p:cNvPr id="86" name="Rectangle 73">
              <a:extLst>
                <a:ext uri="{FF2B5EF4-FFF2-40B4-BE49-F238E27FC236}">
                  <a16:creationId xmlns:a16="http://schemas.microsoft.com/office/drawing/2014/main" id="{A98E76A7-87AD-8242-988E-0E4DFC2782A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Rectangle 74">
              <a:extLst>
                <a:ext uri="{FF2B5EF4-FFF2-40B4-BE49-F238E27FC236}">
                  <a16:creationId xmlns:a16="http://schemas.microsoft.com/office/drawing/2014/main" id="{05A0AED4-CB55-8B44-A573-91C3CC5195FE}"/>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5">
              <a:extLst>
                <a:ext uri="{FF2B5EF4-FFF2-40B4-BE49-F238E27FC236}">
                  <a16:creationId xmlns:a16="http://schemas.microsoft.com/office/drawing/2014/main" id="{E473A3B0-4DB9-E148-95E3-5518DB468C96}"/>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9" name="Rectangle 129">
              <a:extLst>
                <a:ext uri="{FF2B5EF4-FFF2-40B4-BE49-F238E27FC236}">
                  <a16:creationId xmlns:a16="http://schemas.microsoft.com/office/drawing/2014/main" id="{E9ED0EE1-76D9-D04D-8893-5E36E5A75578}"/>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 name="Title 1">
            <a:extLst>
              <a:ext uri="{FF2B5EF4-FFF2-40B4-BE49-F238E27FC236}">
                <a16:creationId xmlns:a16="http://schemas.microsoft.com/office/drawing/2014/main" id="{85DED652-A7E8-57EA-2D42-777E3D016C6B}"/>
              </a:ext>
            </a:extLst>
          </p:cNvPr>
          <p:cNvSpPr txBox="1">
            <a:spLocks/>
          </p:cNvSpPr>
          <p:nvPr/>
        </p:nvSpPr>
        <p:spPr>
          <a:xfrm>
            <a:off x="530659" y="-129931"/>
            <a:ext cx="11100625"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sz="4400"/>
              <a:t>UDP: Transport Layer Actions</a:t>
            </a:r>
            <a:endParaRPr lang="en-US" sz="4400" dirty="0"/>
          </a:p>
        </p:txBody>
      </p:sp>
    </p:spTree>
    <p:extLst>
      <p:ext uri="{BB962C8B-B14F-4D97-AF65-F5344CB8AC3E}">
        <p14:creationId xmlns:p14="http://schemas.microsoft.com/office/powerpoint/2010/main" val="259345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Chapter_2_v8.2</Template>
  <TotalTime>12852</TotalTime>
  <Words>1845</Words>
  <Application>Microsoft Office PowerPoint</Application>
  <PresentationFormat>Widescreen</PresentationFormat>
  <Paragraphs>389</Paragraphs>
  <Slides>23</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vt:lpstr>
      <vt:lpstr>Calibri</vt:lpstr>
      <vt:lpstr>Calibri Light</vt:lpstr>
      <vt:lpstr>Courier</vt:lpstr>
      <vt:lpstr>Franklin Gothic Medium (Headings)</vt:lpstr>
      <vt:lpstr>Gill Sans MT</vt:lpstr>
      <vt:lpstr>Tahoma</vt:lpstr>
      <vt:lpstr>Times New Roman</vt:lpstr>
      <vt:lpstr>Wingdings</vt:lpstr>
      <vt:lpstr>Office Theme</vt:lpstr>
      <vt:lpstr>1_Office Theme</vt:lpstr>
      <vt:lpstr>3_Office Theme</vt:lpstr>
      <vt:lpstr>PowerPoint Presentation</vt:lpstr>
      <vt:lpstr>Connection-oriented demultiplexing (TCP)</vt:lpstr>
      <vt:lpstr>Connection-oriented demultiplexing: example</vt:lpstr>
      <vt:lpstr>Summary</vt:lpstr>
      <vt:lpstr>Chapter 3: roadmap</vt:lpstr>
      <vt:lpstr>PowerPoint Presentation</vt:lpstr>
      <vt:lpstr>UDP: User Datagram Protocol</vt:lpstr>
      <vt:lpstr>UDP: User Datagram Protocol [RFC 768]</vt:lpstr>
      <vt:lpstr>PowerPoint Presentation</vt:lpstr>
      <vt:lpstr>UDP: Transport Layer Actions</vt:lpstr>
      <vt:lpstr>UDP: Transport Layer Actions</vt:lpstr>
      <vt:lpstr>UDP segment header</vt:lpstr>
      <vt:lpstr>UDP checksum</vt:lpstr>
      <vt:lpstr>Internet checksum</vt:lpstr>
      <vt:lpstr>Internet checksum: an example</vt:lpstr>
      <vt:lpstr>Internet checksum: weak protection!</vt:lpstr>
      <vt:lpstr>Summary: UDP</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Tran, Bang S</cp:lastModifiedBy>
  <cp:revision>409</cp:revision>
  <dcterms:created xsi:type="dcterms:W3CDTF">2020-01-18T07:24:59Z</dcterms:created>
  <dcterms:modified xsi:type="dcterms:W3CDTF">2023-10-05T05:31:46Z</dcterms:modified>
</cp:coreProperties>
</file>