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61" r:id="rId2"/>
    <p:sldMasterId id="2147483666" r:id="rId3"/>
  </p:sldMasterIdLst>
  <p:notesMasterIdLst>
    <p:notesMasterId r:id="rId30"/>
  </p:notesMasterIdLst>
  <p:sldIdLst>
    <p:sldId id="1222" r:id="rId4"/>
    <p:sldId id="1063" r:id="rId5"/>
    <p:sldId id="1064" r:id="rId6"/>
    <p:sldId id="1066" r:id="rId7"/>
    <p:sldId id="1065" r:id="rId8"/>
    <p:sldId id="1067" r:id="rId9"/>
    <p:sldId id="1083" r:id="rId10"/>
    <p:sldId id="1068" r:id="rId11"/>
    <p:sldId id="1069" r:id="rId12"/>
    <p:sldId id="1070" r:id="rId13"/>
    <p:sldId id="1071" r:id="rId14"/>
    <p:sldId id="1072" r:id="rId15"/>
    <p:sldId id="1073" r:id="rId16"/>
    <p:sldId id="1074" r:id="rId17"/>
    <p:sldId id="1075" r:id="rId18"/>
    <p:sldId id="1223" r:id="rId19"/>
    <p:sldId id="1224" r:id="rId20"/>
    <p:sldId id="1076" r:id="rId21"/>
    <p:sldId id="1204" r:id="rId22"/>
    <p:sldId id="1103" r:id="rId23"/>
    <p:sldId id="1205" r:id="rId24"/>
    <p:sldId id="1078" r:id="rId25"/>
    <p:sldId id="1079" r:id="rId26"/>
    <p:sldId id="1080" r:id="rId27"/>
    <p:sldId id="1082" r:id="rId28"/>
    <p:sldId id="12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2" autoAdjust="0"/>
    <p:restoredTop sz="90774"/>
  </p:normalViewPr>
  <p:slideViewPr>
    <p:cSldViewPr snapToGrid="0" snapToObjects="1">
      <p:cViewPr varScale="1">
        <p:scale>
          <a:sx n="100" d="100"/>
          <a:sy n="100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92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1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0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915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674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 let’s get started in developing our reliable data transfer protocol, which we’ll call </a:t>
            </a:r>
            <a:r>
              <a:rPr lang="en-US" dirty="0" err="1"/>
              <a:t>rdt</a:t>
            </a:r>
            <a:r>
              <a:rPr lang="en-US" dirty="0"/>
              <a:t> (need a good acronym for protocol – like HTTP, TCP, UDP, IP)</a:t>
            </a:r>
          </a:p>
          <a:p>
            <a:endParaRPr lang="en-US" dirty="0"/>
          </a:p>
          <a:p>
            <a:r>
              <a:rPr lang="en-US" dirty="0"/>
              <a:t>Bullet points 1 and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if we are going to develop a protocol, so we’ll need some way to SPECIFY a protocol.  </a:t>
            </a:r>
            <a:r>
              <a:rPr lang="en-US" b="1" i="1" dirty="0"/>
              <a:t>How</a:t>
            </a:r>
            <a:r>
              <a:rPr lang="en-US" dirty="0"/>
              <a:t> do we do that?</a:t>
            </a:r>
          </a:p>
          <a:p>
            <a:endParaRPr lang="en-US" dirty="0"/>
          </a:p>
          <a:p>
            <a:r>
              <a:rPr lang="en-US" dirty="0"/>
              <a:t>We could write text, but as all know, that’s prone to misinterpretation, and might be incomplete.  You might write a specification, and then think “oh yeah – I forgot about that case”</a:t>
            </a:r>
          </a:p>
          <a:p>
            <a:endParaRPr lang="en-US" dirty="0"/>
          </a:p>
          <a:p>
            <a:r>
              <a:rPr lang="en-US" dirty="0"/>
              <a:t>What we need is more </a:t>
            </a:r>
            <a:r>
              <a:rPr lang="en-US" b="1" i="1" dirty="0"/>
              <a:t>formal</a:t>
            </a:r>
            <a:r>
              <a:rPr lang="en-US" dirty="0"/>
              <a:t> way to specify a protocol.  In fact, with a formal specification there may be ways to PROVE PROPERTIES about a specification.  But that’s an advanced topic we won’t get into here. We’ll start here by adopting a fairly simple protocol specification technique known as finite state machines (FSM)</a:t>
            </a:r>
          </a:p>
          <a:p>
            <a:endParaRPr lang="en-US" dirty="0"/>
          </a:p>
          <a:p>
            <a:r>
              <a:rPr lang="en-US" dirty="0"/>
              <a:t>And as the name might suggest, a central notion of finite state machines is the notion of STATE </a:t>
            </a:r>
          </a:p>
          <a:p>
            <a:r>
              <a:rPr lang="en-US" dirty="0"/>
              <a:t>&lt;talk about state&gt;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246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4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4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if RTT=30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, 1KB pkt every 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: 33kB/sec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thruput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over 1 Gbps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network protocol limits use of physical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Let’s develop a formula for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We’ll start with the simplest case possible - an unreliable channel that is, in fact perfect – no segments are lost, corrupted, </a:t>
            </a:r>
            <a:r>
              <a:rPr lang="en-US" dirty="0" err="1"/>
              <a:t>dupplicated</a:t>
            </a:r>
            <a:r>
              <a:rPr lang="en-US" dirty="0"/>
              <a:t> or reordered.  The sender just sends and it pops out the other side(perhaps after some delay) perfectly.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45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9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3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97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6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3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14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9E68D-6ADA-0920-8B68-717062D76821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24A27-69A3-6761-AA9F-7A50653F5A9B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6C9EB5CA-D007-6704-C3F8-A4A64733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C39BA-0EA4-B84E-6831-FD6560B5252F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716FA-21F9-327D-555A-9E8E71787376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F0EDA65-81D9-2297-0379-85F03C6EB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C28B-A937-8946-A8B8-E96C4D7F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B3BC-CF18-5B4B-9EDE-A1DEE9E6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802E-DCBB-6942-892B-5E006FD4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76A4-9D88-F940-8D92-FD0FBF3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AEC3-9D1A-CF41-9E08-BEB0775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BC46F-7A11-547D-4F55-39D42E983B15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4F467-6DC6-2745-67A8-8E1FA34CD654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53731F8E-426E-11B0-E574-2C6B2A051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4EB-0030-4E4F-9E18-F12D2E22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B396-855F-5544-9249-E53712C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F17E-A703-FC4C-9DBC-37F173C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F0E7-19E4-134F-9E84-35EA99D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2073A-95C6-44E8-453E-FC420CBB4586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88C4A-97EB-8A30-C029-C28E920E51D0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4E85B968-8F88-2A40-5C7A-F36866AE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31F01-5DCA-EA4F-212E-BD3493D0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49786"/>
            <a:ext cx="10515600" cy="4577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5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A18-9CC1-1341-AF96-7184EEE9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9520-6876-074C-9D1E-480E252E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1A40-B683-6D40-ADC6-D403C9B2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FEEC-B9ED-7545-B62E-2405FF7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7674-65A6-9346-ACDD-85E2D44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A0049-F04C-5100-6CCA-08B8B598CAA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1F54D-23B4-1045-0E15-45985511206F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919042C-FC82-C52B-1794-247DCD38F9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A3A2-9A5D-1D4E-BCC4-2CA4EEC2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D900-B000-364D-BFD2-F6CD6080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2A66-19E1-D541-B7E0-104E938B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81DD-4A04-1E4B-B64C-43B9657E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67D9-2DCB-AB4D-B8A5-0CAF567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19614-DA80-A8EE-85F9-398C202B0DB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9DD9B-37ED-45B1-4417-5ED69E98FEF5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7403531C-20FD-1A43-ED1A-3E9CCE0FF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84179D-0772-7247-E0CB-CA53EE89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49786"/>
            <a:ext cx="10515600" cy="492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2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FAB1-A4C9-F747-A0BA-DBA0C0C4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C787-CD6F-1F4A-9B1D-ACB05AA6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7F7A3-F4D2-F04B-86DF-43E53ADD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89BA5-1CD5-EB43-A6A4-9F79325D7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49E35-AF34-354F-AAD8-67D4DAD8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7A093-D80D-DD4D-91AF-D56DBB7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78129-3724-4544-9DCF-17FAAC1B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056C0-3855-B55A-FF97-A52919A8DC6C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3C2B2-D462-6D43-D55E-4A70611FF5C3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41F8B734-B414-E1B5-BB47-87D58CF23D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0AAE42-7009-C857-0FF6-CE051AC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46" y="54426"/>
            <a:ext cx="10515600" cy="4577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623B-0F62-D64A-BF9C-BEC5EB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F4969-6D6D-D94E-8509-41072901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EC60E-29D6-F448-A9BD-AC7925F7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F4504-D3B9-D4D5-F22C-9BEECBD9CBB0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0F6FB-F539-9737-733D-A1792398C239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925075F-8CDF-922E-3C6B-3D968701D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C89B51-3ED8-EBBB-4482-6BDB9F0B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96" y="67823"/>
            <a:ext cx="10515600" cy="412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6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3E131-141F-2F4C-94A8-B696A277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01CA5-D982-D047-B405-732BD81F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B4559-0995-B147-8DE6-A506023D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2CA1A-D029-3BE6-AF26-05C3227B2DD7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8607D-D384-3DB1-F368-B530B1698FEA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6F691C6-E0C7-0452-B051-08391C26C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23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0973-7C62-9041-8B54-8E64AA52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A1D9-7602-5F46-ADC9-04629AF3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9871-F446-514D-A4D0-A0492C3C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7C1A-E6EB-B349-A191-23573F89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AF63-95CF-AB44-A078-25763A8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8E78-495A-F640-8460-A92A9EAC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F21AE-EC67-8EEA-E9AC-A49E3646822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8BA5640-5C53-E60D-5D14-57B2F54D54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0EB2E11D-1C83-F533-E89E-A7FD71A67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3658" y="2021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374-1714-A242-B3DB-DCDD0B5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959A6-24BD-AF43-A38F-D0405076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55C31-DF90-8747-B196-67292A0E0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DEC8-AC94-4A43-B9A6-707A4F2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BBFF-DB69-A44C-BA93-6F66689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7DC4-8EE7-5D49-A5DE-1B19FF6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1BD80C9-88A7-C741-5489-98947A2E88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-8286"/>
            <a:ext cx="10515600" cy="459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2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2641-EF8E-7C40-8100-AD8B6C42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8B34-9C39-1047-9303-6694EC83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1113-D5AC-934B-96D3-7BC3102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9E4E-92CC-2345-838F-5B92552B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6054-3F34-4A45-9159-95896DF3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8BA1F-C77C-BD53-E6EB-815380C7549A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0F4D-7FF4-AAA5-E0D9-04576AC9F96F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3F0AF3BF-5448-007B-826B-F871F95167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CFEDA-4104-A94B-8E13-19FBF6A0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2AC8-130C-2F4C-8925-8FC3934A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5612-79E8-0745-B639-AF2BB505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0366-4ED4-1A4A-8EA5-DC56122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45A-CB98-F844-AD9A-FEF0004A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F4D35-F240-9E8E-D147-C5468AF0F13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B1D2E-DE7E-28B1-C81E-439107F2B215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2C1C623-AC8E-EB28-3FB9-2103BDBB3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F5C1A-D811-CC8C-7DEB-65557419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0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79F22-C0D1-8C6A-17A0-BEFBD14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12" y="101079"/>
            <a:ext cx="10515600" cy="41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EFC13-73D6-37D0-E6B8-1E3BDB49F66E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E56A-022F-D639-5BAD-0780EBBF4077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0C4A551-B39D-C280-6067-1D174D1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4893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F5FF8E4-8E9B-BC8C-32A1-C450036B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3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9AABB-511D-B3CB-229B-9FCF0F9129D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1291F-3896-0802-4804-57F2DD286229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4048AA4-3E57-814E-5BA3-EFDEDC1E8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88695-69A8-FFA2-CBBF-82572B5BF7BE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FD6DD-4CB9-3E4E-2746-322F6D31BC6C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5E0CE613-7AF4-E26C-3922-374837BC8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04A2C-62FB-1F24-1183-7A7E419A52CC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8C831-0FAE-0676-F06C-66BAC19639DB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82817D9-FF38-13B9-BBFB-CB66910691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5381A7E-1513-87C5-116A-320CF71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5570"/>
            <a:ext cx="10515600" cy="45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233FEAC5-0B26-6B34-DAB3-66817AA4B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5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E745866-8B47-CEFF-3425-BEF65C5D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786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C839BACD-4D71-7AA6-E3C5-A29C955CF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BBAD-1D0F-1242-B4FE-CCE298C9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D964-692F-454A-9E0F-C006144D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BAAA-56F6-2745-AE94-1EE02FE7839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8797-5417-4944-A83D-4D5FE161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7634-0EA9-654E-96D2-65A8FB16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68AF0AE-F709-759B-2802-A6E449405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8EE0A-8348-6363-039B-B1B8CF1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63219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BFA21-1E0D-BF2E-64FF-83DD23E6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1042F-7940-C9A7-108F-C140790E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77363067-0FD9-29BF-83F6-F6081EF1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FB385-55A6-E3E9-EBCD-2E9344E0AC45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CEE1-624F-45AE-9A02-751AE26CD0B7}"/>
              </a:ext>
            </a:extLst>
          </p:cNvPr>
          <p:cNvSpPr txBox="1"/>
          <p:nvPr/>
        </p:nvSpPr>
        <p:spPr>
          <a:xfrm>
            <a:off x="2756496" y="3801603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DEC201-716B-F7A1-5B95-4D663FC5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04" y="2864937"/>
            <a:ext cx="5052616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6770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5301A5D-98A1-5549-8702-D978C38EA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24A7E6D3-44BD-F44B-9E30-860EE5046FF6}"/>
              </a:ext>
            </a:extLst>
          </p:cNvPr>
          <p:cNvSpPr txBox="1">
            <a:spLocks noChangeArrowheads="1"/>
          </p:cNvSpPr>
          <p:nvPr/>
        </p:nvSpPr>
        <p:spPr>
          <a:xfrm>
            <a:off x="691480" y="1384568"/>
            <a:ext cx="58252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if ACK/NAK corrupted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460375" marR="0" lvl="0" indent="-21748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doesn’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know what happened at receiver!</a:t>
            </a:r>
          </a:p>
          <a:p>
            <a:pPr marL="460375" marR="0" lvl="0" indent="-21748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just retransmit: possible duplicate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ct val="6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A5980F19-9541-754D-B1F9-A97DD6E77B8E}"/>
              </a:ext>
            </a:extLst>
          </p:cNvPr>
          <p:cNvSpPr txBox="1">
            <a:spLocks noChangeArrowheads="1"/>
          </p:cNvSpPr>
          <p:nvPr/>
        </p:nvSpPr>
        <p:spPr>
          <a:xfrm>
            <a:off x="6207334" y="1371689"/>
            <a:ext cx="5293186" cy="306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handling duplicates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retransmits current pkt if ACK/NAK corrupted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adds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sequence number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each pkt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discards (doesn’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deliver up) duplicate pkt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D203542-E210-7447-A332-31A71101B61E}"/>
              </a:ext>
            </a:extLst>
          </p:cNvPr>
          <p:cNvGrpSpPr>
            <a:grpSpLocks/>
          </p:cNvGrpSpPr>
          <p:nvPr/>
        </p:nvGrpSpPr>
        <p:grpSpPr bwMode="auto">
          <a:xfrm>
            <a:off x="3103667" y="4578498"/>
            <a:ext cx="5984666" cy="1603375"/>
            <a:chOff x="1552" y="2800"/>
            <a:chExt cx="2578" cy="1010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263B3B4-235C-B144-9AEF-471ED41D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2C183582-BCD6-964F-9986-EC99BBA6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864"/>
              <a:ext cx="596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51B6B572-EC0D-AF4F-816C-09526225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800"/>
              <a:ext cx="10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stop and wait</a:t>
              </a: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76C910B9-5EA9-F245-95E8-43CDADF70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3136"/>
              <a:ext cx="2452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sends one packet,  then waits for receiver  response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5BDA415-EA0E-3B02-5FA7-F3C8A80B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37" y="-105509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 has a fatal flaw!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73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B69BA466-748A-4F41-808A-2B33C515B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F4C9F03D-E67B-234E-BA55-D7E8F7DD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777" y="2435427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512826EB-423D-0E49-8FDB-27055785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52" y="251144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0 from above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6251CAAF-59B3-6049-8269-0136EB3B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139" y="2390977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BA1E332A-47D4-2B43-8C9F-38C21B1C7E8C}"/>
              </a:ext>
            </a:extLst>
          </p:cNvPr>
          <p:cNvGrpSpPr>
            <a:grpSpLocks/>
          </p:cNvGrpSpPr>
          <p:nvPr/>
        </p:nvGrpSpPr>
        <p:grpSpPr bwMode="auto">
          <a:xfrm>
            <a:off x="6492339" y="2383039"/>
            <a:ext cx="1089025" cy="865188"/>
            <a:chOff x="2848" y="1499"/>
            <a:chExt cx="660" cy="510"/>
          </a:xfrm>
        </p:grpSpPr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9DE4F784-AF0C-E34C-81A2-913DC58F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0E862915-5D53-444E-973B-D7C43BF97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551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A1DA02-294B-934E-8385-25257F63BA6D}"/>
              </a:ext>
            </a:extLst>
          </p:cNvPr>
          <p:cNvGrpSpPr/>
          <p:nvPr/>
        </p:nvGrpSpPr>
        <p:grpSpPr>
          <a:xfrm>
            <a:off x="4914364" y="1394027"/>
            <a:ext cx="3694113" cy="1087437"/>
            <a:chOff x="4914364" y="1394027"/>
            <a:chExt cx="3694113" cy="1087437"/>
          </a:xfrm>
        </p:grpSpPr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87E331C0-8956-B94A-9617-A05FF5AB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364" y="1706764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0C87B1-30A2-CF4B-8F5E-B415D876E20D}"/>
                </a:ext>
              </a:extLst>
            </p:cNvPr>
            <p:cNvGrpSpPr/>
            <p:nvPr/>
          </p:nvGrpSpPr>
          <p:grpSpPr>
            <a:xfrm>
              <a:off x="4928652" y="1394027"/>
              <a:ext cx="2852737" cy="1087437"/>
              <a:chOff x="4928652" y="1394027"/>
              <a:chExt cx="2852737" cy="1087437"/>
            </a:xfrm>
          </p:grpSpPr>
          <p:sp>
            <p:nvSpPr>
              <p:cNvPr id="50" name="Text Box 6">
                <a:extLst>
                  <a:ext uri="{FF2B5EF4-FFF2-40B4-BE49-F238E27FC236}">
                    <a16:creationId xmlns:a16="http://schemas.microsoft.com/office/drawing/2014/main" id="{8B74C9CA-A3E5-1442-BBC9-D8DC3707E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8652" y="1394027"/>
                <a:ext cx="2111375" cy="300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rdt_send(data)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7">
                <a:extLst>
                  <a:ext uri="{FF2B5EF4-FFF2-40B4-BE49-F238E27FC236}">
                    <a16:creationId xmlns:a16="http://schemas.microsoft.com/office/drawing/2014/main" id="{70072A5C-7BD3-1347-8EE9-8CEAFBB1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127" y="1759152"/>
                <a:ext cx="27352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0B9BE592-AD70-2042-904B-EEC5293B29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215989" y="2260802"/>
                <a:ext cx="1482725" cy="220662"/>
              </a:xfrm>
              <a:custGeom>
                <a:avLst/>
                <a:gdLst>
                  <a:gd name="T0" fmla="*/ 0 w 2835"/>
                  <a:gd name="T1" fmla="*/ 0 h 525"/>
                  <a:gd name="T2" fmla="*/ 2147483647 w 2835"/>
                  <a:gd name="T3" fmla="*/ 0 h 52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449F5B-E30E-EB4E-8D88-CA2F8497E472}"/>
              </a:ext>
            </a:extLst>
          </p:cNvPr>
          <p:cNvGrpSpPr/>
          <p:nvPr/>
        </p:nvGrpSpPr>
        <p:grpSpPr>
          <a:xfrm>
            <a:off x="7379752" y="1999849"/>
            <a:ext cx="3513428" cy="1207103"/>
            <a:chOff x="7379752" y="1999849"/>
            <a:chExt cx="3513428" cy="1207103"/>
          </a:xfrm>
        </p:grpSpPr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41BD95E-662D-EC44-934A-74A441B70166}"/>
                </a:ext>
              </a:extLst>
            </p:cNvPr>
            <p:cNvSpPr>
              <a:spLocks/>
            </p:cNvSpPr>
            <p:nvPr/>
          </p:nvSpPr>
          <p:spPr bwMode="auto">
            <a:xfrm rot="20242820">
              <a:off x="7379752" y="2244927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4B2E9E68-BA62-3348-B352-724365F8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2239" y="2806902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8B1473FF-396D-124F-BBF5-94242E43A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671" y="1999849"/>
              <a:ext cx="3178509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(corrupt(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9508C46B-C13D-114D-A7F0-B06456265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5364" y="2846589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D86620-4FC8-1B4F-B3F3-482BB43DB050}"/>
              </a:ext>
            </a:extLst>
          </p:cNvPr>
          <p:cNvGrpSpPr/>
          <p:nvPr/>
        </p:nvGrpSpPr>
        <p:grpSpPr>
          <a:xfrm>
            <a:off x="5155664" y="4908752"/>
            <a:ext cx="3763963" cy="984250"/>
            <a:chOff x="5155664" y="4908752"/>
            <a:chExt cx="3763963" cy="984250"/>
          </a:xfrm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BD6C0BB1-99C8-4749-986C-88E4780E3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614" y="4908752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71FAC561-AE6B-3048-917F-15508B28A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664" y="5492952"/>
              <a:ext cx="3763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15BBCB1C-B6A9-344E-9CA2-0BBB0CAD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514" y="5154814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3">
              <a:extLst>
                <a:ext uri="{FF2B5EF4-FFF2-40B4-BE49-F238E27FC236}">
                  <a16:creationId xmlns:a16="http://schemas.microsoft.com/office/drawing/2014/main" id="{0C2DB497-B042-9046-9811-10519C1E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139" y="5507239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CECDF8-D246-4049-B950-BA60CB64C4FE}"/>
              </a:ext>
            </a:extLst>
          </p:cNvPr>
          <p:cNvGrpSpPr/>
          <p:nvPr/>
        </p:nvGrpSpPr>
        <p:grpSpPr>
          <a:xfrm>
            <a:off x="1859796" y="4491239"/>
            <a:ext cx="2821206" cy="1349375"/>
            <a:chOff x="1859796" y="4491239"/>
            <a:chExt cx="2821206" cy="1349375"/>
          </a:xfrm>
        </p:grpSpPr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5AA1EA36-A375-E043-A8A6-573B3CDB17AB}"/>
                </a:ext>
              </a:extLst>
            </p:cNvPr>
            <p:cNvSpPr>
              <a:spLocks/>
            </p:cNvSpPr>
            <p:nvPr/>
          </p:nvSpPr>
          <p:spPr bwMode="auto">
            <a:xfrm rot="14610547">
              <a:off x="3969802" y="4732539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C0C2767A-6838-D340-B9F9-D72D920A7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889" y="5564389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28A57471-B5B0-D741-A10E-89210112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796" y="4726939"/>
              <a:ext cx="2391034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(corrupt(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8">
              <a:extLst>
                <a:ext uri="{FF2B5EF4-FFF2-40B4-BE49-F238E27FC236}">
                  <a16:creationId xmlns:a16="http://schemas.microsoft.com/office/drawing/2014/main" id="{5E70559D-E25D-834D-BB11-04C3EEB7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377" y="5572327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2" name="Group 31">
            <a:extLst>
              <a:ext uri="{FF2B5EF4-FFF2-40B4-BE49-F238E27FC236}">
                <a16:creationId xmlns:a16="http://schemas.microsoft.com/office/drawing/2014/main" id="{81C031FC-110D-E943-BFA4-8F8C747060C6}"/>
              </a:ext>
            </a:extLst>
          </p:cNvPr>
          <p:cNvGrpSpPr>
            <a:grpSpLocks/>
          </p:cNvGrpSpPr>
          <p:nvPr/>
        </p:nvGrpSpPr>
        <p:grpSpPr bwMode="auto">
          <a:xfrm>
            <a:off x="6643152" y="4329314"/>
            <a:ext cx="1117600" cy="823913"/>
            <a:chOff x="4156" y="2812"/>
            <a:chExt cx="704" cy="519"/>
          </a:xfrm>
        </p:grpSpPr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DBC13DE2-6448-6042-A76F-1AA9FA58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E29BDAD6-5FEC-F24F-BE6F-CD21C3CA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call 1 from above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A719D103-2F81-5E46-A5A0-A41FEB02DBAE}"/>
              </a:ext>
            </a:extLst>
          </p:cNvPr>
          <p:cNvGrpSpPr>
            <a:grpSpLocks/>
          </p:cNvGrpSpPr>
          <p:nvPr/>
        </p:nvGrpSpPr>
        <p:grpSpPr bwMode="auto">
          <a:xfrm>
            <a:off x="4453989" y="4275339"/>
            <a:ext cx="1046163" cy="823913"/>
            <a:chOff x="4916" y="3266"/>
            <a:chExt cx="659" cy="519"/>
          </a:xfrm>
        </p:grpSpPr>
        <p:sp>
          <p:nvSpPr>
            <p:cNvPr id="86" name="Oval 35">
              <a:extLst>
                <a:ext uri="{FF2B5EF4-FFF2-40B4-BE49-F238E27FC236}">
                  <a16:creationId xmlns:a16="http://schemas.microsoft.com/office/drawing/2014/main" id="{452B4C18-F351-424F-9F61-578D0145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36">
              <a:extLst>
                <a:ext uri="{FF2B5EF4-FFF2-40B4-BE49-F238E27FC236}">
                  <a16:creationId xmlns:a16="http://schemas.microsoft.com/office/drawing/2014/main" id="{6D1F24C4-2629-794A-B55E-60C945FDC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5D53C9-4BB8-5043-8DC5-F0E5CF4CABAD}"/>
              </a:ext>
            </a:extLst>
          </p:cNvPr>
          <p:cNvGrpSpPr/>
          <p:nvPr/>
        </p:nvGrpSpPr>
        <p:grpSpPr>
          <a:xfrm>
            <a:off x="7340064" y="2989464"/>
            <a:ext cx="3184984" cy="1470025"/>
            <a:chOff x="7340064" y="2989464"/>
            <a:chExt cx="3184984" cy="1470025"/>
          </a:xfrm>
        </p:grpSpPr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9CD05C47-D1BA-A640-9C82-600A98940CD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6760626" y="3568902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F253FA80-34F7-E440-9662-0A8A9E206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435" y="3255707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</p:txBody>
        </p:sp>
        <p:sp>
          <p:nvSpPr>
            <p:cNvPr id="76" name="Line 25">
              <a:extLst>
                <a:ext uri="{FF2B5EF4-FFF2-40B4-BE49-F238E27FC236}">
                  <a16:creationId xmlns:a16="http://schemas.microsoft.com/office/drawing/2014/main" id="{66DBD07B-79D8-0F4A-A6FF-59EB09F7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1527" y="411341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7">
              <a:extLst>
                <a:ext uri="{FF2B5EF4-FFF2-40B4-BE49-F238E27FC236}">
                  <a16:creationId xmlns:a16="http://schemas.microsoft.com/office/drawing/2014/main" id="{3EF62ED3-CC68-F04E-85DE-74B808ECD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4114" y="412293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D39DAE-4584-FA45-975F-927834C99F4E}"/>
              </a:ext>
            </a:extLst>
          </p:cNvPr>
          <p:cNvGrpSpPr/>
          <p:nvPr/>
        </p:nvGrpSpPr>
        <p:grpSpPr>
          <a:xfrm>
            <a:off x="768495" y="3049789"/>
            <a:ext cx="3918857" cy="1284288"/>
            <a:chOff x="768495" y="3049789"/>
            <a:chExt cx="3918857" cy="1284288"/>
          </a:xfrm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E4C63A38-513E-6D46-AD73-8B315DEB4A9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92027" y="3621289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9">
              <a:extLst>
                <a:ext uri="{FF2B5EF4-FFF2-40B4-BE49-F238E27FC236}">
                  <a16:creationId xmlns:a16="http://schemas.microsoft.com/office/drawing/2014/main" id="{10C84F04-9916-C447-98C1-9B431D50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495" y="3141125"/>
              <a:ext cx="362372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3CE13E4F-EE16-CD4F-B855-807B9A4D3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802" y="3983239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Text Box 38">
              <a:extLst>
                <a:ext uri="{FF2B5EF4-FFF2-40B4-BE49-F238E27FC236}">
                  <a16:creationId xmlns:a16="http://schemas.microsoft.com/office/drawing/2014/main" id="{82E244E2-C5AE-4445-BF1E-C90A2091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302" y="399752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A86A21F-7089-0532-AAAA-E210F455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6" y="-1265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sender, handling garbled ACK/NAKs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10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AEE3DD85-1A48-8443-9ED5-CEDD24C7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8" name="Group 3">
            <a:extLst>
              <a:ext uri="{FF2B5EF4-FFF2-40B4-BE49-F238E27FC236}">
                <a16:creationId xmlns:a16="http://schemas.microsoft.com/office/drawing/2014/main" id="{C1CD05A1-04E4-FC48-B0C5-45F2AACDECEF}"/>
              </a:ext>
            </a:extLst>
          </p:cNvPr>
          <p:cNvGrpSpPr>
            <a:grpSpLocks/>
          </p:cNvGrpSpPr>
          <p:nvPr/>
        </p:nvGrpSpPr>
        <p:grpSpPr bwMode="auto">
          <a:xfrm>
            <a:off x="4764244" y="3345999"/>
            <a:ext cx="817563" cy="795338"/>
            <a:chOff x="963" y="1131"/>
            <a:chExt cx="515" cy="501"/>
          </a:xfrm>
        </p:grpSpPr>
        <p:sp>
          <p:nvSpPr>
            <p:cNvPr id="139" name="Oval 4">
              <a:extLst>
                <a:ext uri="{FF2B5EF4-FFF2-40B4-BE49-F238E27FC236}">
                  <a16:creationId xmlns:a16="http://schemas.microsoft.com/office/drawing/2014/main" id="{1AA1B3B3-9BE5-B941-861C-6A95AE61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5">
              <a:extLst>
                <a:ext uri="{FF2B5EF4-FFF2-40B4-BE49-F238E27FC236}">
                  <a16:creationId xmlns:a16="http://schemas.microsoft.com/office/drawing/2014/main" id="{E4E7D8C2-369B-AA4D-BFEC-61A1CB9B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from below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1" name="Line 6">
            <a:extLst>
              <a:ext uri="{FF2B5EF4-FFF2-40B4-BE49-F238E27FC236}">
                <a16:creationId xmlns:a16="http://schemas.microsoft.com/office/drawing/2014/main" id="{8BBFC15E-678E-0147-A56E-4A3A32B9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732" y="2276024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FABB75-14DE-C74F-9D57-A9DEB7587596}"/>
              </a:ext>
            </a:extLst>
          </p:cNvPr>
          <p:cNvGrpSpPr/>
          <p:nvPr/>
        </p:nvGrpSpPr>
        <p:grpSpPr>
          <a:xfrm>
            <a:off x="4688044" y="4161974"/>
            <a:ext cx="3862388" cy="2187575"/>
            <a:chOff x="4688044" y="4161974"/>
            <a:chExt cx="3862388" cy="2187575"/>
          </a:xfrm>
        </p:grpSpPr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57F6D8C5-C177-EA4A-8A0D-C9ECA2E4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232" y="4161974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Text Box 12">
              <a:extLst>
                <a:ext uri="{FF2B5EF4-FFF2-40B4-BE49-F238E27FC236}">
                  <a16:creationId xmlns:a16="http://schemas.microsoft.com/office/drawing/2014/main" id="{39FBA62B-425E-884D-B8D0-53837C71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044" y="4742999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Line 13">
              <a:extLst>
                <a:ext uri="{FF2B5EF4-FFF2-40B4-BE49-F238E27FC236}">
                  <a16:creationId xmlns:a16="http://schemas.microsoft.com/office/drawing/2014/main" id="{1082C30A-F447-2048-A881-DB903282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719" y="5300212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Text Box 14">
              <a:extLst>
                <a:ext uri="{FF2B5EF4-FFF2-40B4-BE49-F238E27FC236}">
                  <a16:creationId xmlns:a16="http://schemas.microsoft.com/office/drawing/2014/main" id="{29182A79-7B96-1B4E-B5FE-E02DEA7CE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569" y="5355774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15">
            <a:extLst>
              <a:ext uri="{FF2B5EF4-FFF2-40B4-BE49-F238E27FC236}">
                <a16:creationId xmlns:a16="http://schemas.microsoft.com/office/drawing/2014/main" id="{A479FFEA-FE33-2B4E-8918-3A674DE0585E}"/>
              </a:ext>
            </a:extLst>
          </p:cNvPr>
          <p:cNvGrpSpPr>
            <a:grpSpLocks/>
          </p:cNvGrpSpPr>
          <p:nvPr/>
        </p:nvGrpSpPr>
        <p:grpSpPr bwMode="auto">
          <a:xfrm>
            <a:off x="6462869" y="3380924"/>
            <a:ext cx="825500" cy="796925"/>
            <a:chOff x="4398" y="3133"/>
            <a:chExt cx="520" cy="502"/>
          </a:xfrm>
        </p:grpSpPr>
        <p:sp>
          <p:nvSpPr>
            <p:cNvPr id="151" name="Oval 16">
              <a:extLst>
                <a:ext uri="{FF2B5EF4-FFF2-40B4-BE49-F238E27FC236}">
                  <a16:creationId xmlns:a16="http://schemas.microsoft.com/office/drawing/2014/main" id="{6D36849B-325C-BB44-97CF-6F19DE4D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17">
              <a:extLst>
                <a:ext uri="{FF2B5EF4-FFF2-40B4-BE49-F238E27FC236}">
                  <a16:creationId xmlns:a16="http://schemas.microsoft.com/office/drawing/2014/main" id="{B8F092A3-F065-5542-858A-5CCD86506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 from below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EE5B1-79C6-6A42-B7CC-0473574A8080}"/>
              </a:ext>
            </a:extLst>
          </p:cNvPr>
          <p:cNvGrpSpPr/>
          <p:nvPr/>
        </p:nvGrpSpPr>
        <p:grpSpPr>
          <a:xfrm>
            <a:off x="4849969" y="1277487"/>
            <a:ext cx="3981450" cy="2101850"/>
            <a:chOff x="4849969" y="1277487"/>
            <a:chExt cx="3981450" cy="2101850"/>
          </a:xfrm>
        </p:grpSpPr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5956BEBC-4701-3244-B0E2-D13AA47CCD9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81769" y="2593524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2A2B9E-82C1-DF40-942B-E0130357CCCD}"/>
                </a:ext>
              </a:extLst>
            </p:cNvPr>
            <p:cNvGrpSpPr/>
            <p:nvPr/>
          </p:nvGrpSpPr>
          <p:grpSpPr>
            <a:xfrm>
              <a:off x="4849969" y="1277487"/>
              <a:ext cx="3981450" cy="1231900"/>
              <a:chOff x="4849969" y="1277487"/>
              <a:chExt cx="3981450" cy="1231900"/>
            </a:xfrm>
          </p:grpSpPr>
          <p:sp>
            <p:nvSpPr>
              <p:cNvPr id="154" name="Text Box 19">
                <a:extLst>
                  <a:ext uri="{FF2B5EF4-FFF2-40B4-BE49-F238E27FC236}">
                    <a16:creationId xmlns:a16="http://schemas.microsoft.com/office/drawing/2014/main" id="{CCF30C45-BBF0-FD4D-9104-16CC43E99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9969" y="1277487"/>
                <a:ext cx="398145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notcorrupt(rcvpkt)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&amp;&amp; has_seq0(rcvpkt) </a:t>
                </a:r>
                <a:endPara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Line 20">
                <a:extLst>
                  <a:ext uri="{FF2B5EF4-FFF2-40B4-BE49-F238E27FC236}">
                    <a16:creationId xmlns:a16="http://schemas.microsoft.com/office/drawing/2014/main" id="{C92F6C31-A846-0748-B2A3-BB4C9B519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507" y="1847399"/>
                <a:ext cx="19145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Text Box 21">
                <a:extLst>
                  <a:ext uri="{FF2B5EF4-FFF2-40B4-BE49-F238E27FC236}">
                    <a16:creationId xmlns:a16="http://schemas.microsoft.com/office/drawing/2014/main" id="{2563B9BF-FC09-7947-B99A-A4DD70E1D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2669" y="1804537"/>
                <a:ext cx="3475038" cy="70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rcvpkt,data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(data)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make_pkt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(ACK,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chksum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61178-E4F0-604F-AB5E-F5831FB7128A}"/>
              </a:ext>
            </a:extLst>
          </p:cNvPr>
          <p:cNvGrpSpPr/>
          <p:nvPr/>
        </p:nvGrpSpPr>
        <p:grpSpPr>
          <a:xfrm>
            <a:off x="7162957" y="2655437"/>
            <a:ext cx="3706812" cy="1181100"/>
            <a:chOff x="7162957" y="2655437"/>
            <a:chExt cx="3706812" cy="1181100"/>
          </a:xfrm>
        </p:grpSpPr>
        <p:sp>
          <p:nvSpPr>
            <p:cNvPr id="143" name="Text Box 8">
              <a:extLst>
                <a:ext uri="{FF2B5EF4-FFF2-40B4-BE49-F238E27FC236}">
                  <a16:creationId xmlns:a16="http://schemas.microsoft.com/office/drawing/2014/main" id="{A21CD6E7-B2BE-A349-915D-B57A67904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407" y="295229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3D087F38-543B-C34D-B7BE-6B89BE2E7B5B}"/>
                </a:ext>
              </a:extLst>
            </p:cNvPr>
            <p:cNvSpPr>
              <a:spLocks/>
            </p:cNvSpPr>
            <p:nvPr/>
          </p:nvSpPr>
          <p:spPr bwMode="auto">
            <a:xfrm rot="20238987">
              <a:off x="7162957" y="2972937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Text Box 23">
              <a:extLst>
                <a:ext uri="{FF2B5EF4-FFF2-40B4-BE49-F238E27FC236}">
                  <a16:creationId xmlns:a16="http://schemas.microsoft.com/office/drawing/2014/main" id="{DDF68430-2E9C-884F-8086-CA60927C1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194" y="2655437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id="{D2CC787C-2255-A845-AD3E-70CEB47C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307" y="2966587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F6D3B-6D30-394F-ADF3-836AA573CD16}"/>
              </a:ext>
            </a:extLst>
          </p:cNvPr>
          <p:cNvGrpSpPr/>
          <p:nvPr/>
        </p:nvGrpSpPr>
        <p:grpSpPr>
          <a:xfrm>
            <a:off x="7186769" y="3665087"/>
            <a:ext cx="3554413" cy="1162050"/>
            <a:chOff x="7186769" y="3665087"/>
            <a:chExt cx="3554413" cy="1162050"/>
          </a:xfrm>
        </p:grpSpPr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863BE306-B92E-0D41-8022-3AC94A1F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582" y="3665087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has_seq0(rcvpkt)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4D8DB833-9730-9A45-AE05-260A7F50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9719" y="4363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44226EF2-4DB5-4A44-84C3-50A9A97F405E}"/>
                </a:ext>
              </a:extLst>
            </p:cNvPr>
            <p:cNvSpPr>
              <a:spLocks/>
            </p:cNvSpPr>
            <p:nvPr/>
          </p:nvSpPr>
          <p:spPr bwMode="auto">
            <a:xfrm rot="1020547">
              <a:off x="7186769" y="36968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Text Box 25">
              <a:extLst>
                <a:ext uri="{FF2B5EF4-FFF2-40B4-BE49-F238E27FC236}">
                  <a16:creationId xmlns:a16="http://schemas.microsoft.com/office/drawing/2014/main" id="{389C4316-C6A1-6149-8DFC-130B841D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132" y="4417562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256823-0B67-DD4E-A7B9-605255FA34C2}"/>
              </a:ext>
            </a:extLst>
          </p:cNvPr>
          <p:cNvGrpSpPr/>
          <p:nvPr/>
        </p:nvGrpSpPr>
        <p:grpSpPr>
          <a:xfrm>
            <a:off x="1919444" y="3633337"/>
            <a:ext cx="2971800" cy="1150937"/>
            <a:chOff x="1919444" y="3633337"/>
            <a:chExt cx="2971800" cy="1150937"/>
          </a:xfrm>
        </p:grpSpPr>
        <p:sp>
          <p:nvSpPr>
            <p:cNvPr id="161" name="Text Box 26">
              <a:extLst>
                <a:ext uri="{FF2B5EF4-FFF2-40B4-BE49-F238E27FC236}">
                  <a16:creationId xmlns:a16="http://schemas.microsoft.com/office/drawing/2014/main" id="{ACB1E596-56BD-034F-BB66-4DA583949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444" y="3644449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has_seq1(rcvpkt)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id="{67A0F00F-84BF-E042-8147-9C34AABE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582" y="4352474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Text Box 30">
              <a:extLst>
                <a:ext uri="{FF2B5EF4-FFF2-40B4-BE49-F238E27FC236}">
                  <a16:creationId xmlns:a16="http://schemas.microsoft.com/office/drawing/2014/main" id="{2795743C-B771-D245-AED8-77111782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194" y="4374699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1E683D9A-8417-BA48-A53B-EEFB96D0B5CE}"/>
                </a:ext>
              </a:extLst>
            </p:cNvPr>
            <p:cNvSpPr>
              <a:spLocks/>
            </p:cNvSpPr>
            <p:nvPr/>
          </p:nvSpPr>
          <p:spPr bwMode="auto">
            <a:xfrm rot="20579453" flipH="1">
              <a:off x="3960969" y="36333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1AF017-5F2C-A146-BF02-EC8C570DCE87}"/>
              </a:ext>
            </a:extLst>
          </p:cNvPr>
          <p:cNvGrpSpPr/>
          <p:nvPr/>
        </p:nvGrpSpPr>
        <p:grpSpPr>
          <a:xfrm>
            <a:off x="1867057" y="2591937"/>
            <a:ext cx="3087687" cy="1257300"/>
            <a:chOff x="1867057" y="2591937"/>
            <a:chExt cx="3087687" cy="1257300"/>
          </a:xfrm>
        </p:grpSpPr>
        <p:sp>
          <p:nvSpPr>
            <p:cNvPr id="163" name="Text Box 28">
              <a:extLst>
                <a:ext uri="{FF2B5EF4-FFF2-40B4-BE49-F238E27FC236}">
                  <a16:creationId xmlns:a16="http://schemas.microsoft.com/office/drawing/2014/main" id="{9D2A8CCC-BEB9-A242-89C2-1A10D7FD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057" y="2591937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Line 29">
              <a:extLst>
                <a:ext uri="{FF2B5EF4-FFF2-40B4-BE49-F238E27FC236}">
                  <a16:creationId xmlns:a16="http://schemas.microsoft.com/office/drawing/2014/main" id="{78EDC414-17DA-964B-A17F-A1BDC2DC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169" y="2966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31">
              <a:extLst>
                <a:ext uri="{FF2B5EF4-FFF2-40B4-BE49-F238E27FC236}">
                  <a16:creationId xmlns:a16="http://schemas.microsoft.com/office/drawing/2014/main" id="{CAC3A516-419E-4F4A-95ED-4CF413F4D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82" y="293324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Freeform 33">
              <a:extLst>
                <a:ext uri="{FF2B5EF4-FFF2-40B4-BE49-F238E27FC236}">
                  <a16:creationId xmlns:a16="http://schemas.microsoft.com/office/drawing/2014/main" id="{C9A1B12C-9183-8C4D-9DF0-A7E0C472A15B}"/>
                </a:ext>
              </a:extLst>
            </p:cNvPr>
            <p:cNvSpPr>
              <a:spLocks/>
            </p:cNvSpPr>
            <p:nvPr/>
          </p:nvSpPr>
          <p:spPr bwMode="auto">
            <a:xfrm rot="1361013" flipH="1">
              <a:off x="3948269" y="29856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B69C33D-1F32-2CD6-2C80-E2330474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56" y="-138681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receiver, handling garbled ACK/NAKs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43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BE880F-C2E4-0642-AE62-E70C2E89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4DBF4802-B282-F141-BA7A-BF4F98FB2E8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55502"/>
            <a:ext cx="529731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added to pkt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seq.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(0,1) will suffice.  Why?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must check if received ACK/NAK corrupted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twice as many states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 must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remember” whether “expected” pkt should have seq # of 0 or 1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BEBB060B-A254-E240-9526-00C3EB96E136}"/>
              </a:ext>
            </a:extLst>
          </p:cNvPr>
          <p:cNvSpPr txBox="1">
            <a:spLocks noChangeArrowheads="1"/>
          </p:cNvSpPr>
          <p:nvPr/>
        </p:nvSpPr>
        <p:spPr>
          <a:xfrm>
            <a:off x="6543540" y="1355502"/>
            <a:ext cx="484976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check if received packet is duplicate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indicates whether 0 or 1 is expected pkt seq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receiver can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know if its last ACK/NAK received OK at sender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00089F-53CF-D7E8-3294-692CCE60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80" y="-157986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discussion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40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7705518-50B7-6645-9746-6EF1FD05E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A8C5E8-28A5-424A-B91B-D36BE3AFCEC5}"/>
              </a:ext>
            </a:extLst>
          </p:cNvPr>
          <p:cNvSpPr txBox="1">
            <a:spLocks noChangeArrowheads="1"/>
          </p:cNvSpPr>
          <p:nvPr/>
        </p:nvSpPr>
        <p:spPr>
          <a:xfrm>
            <a:off x="606648" y="1216546"/>
            <a:ext cx="10978703" cy="33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functionality as rdt2.1, using ACKs only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of NAK, receiver sends ACK for last pkt received OK</a:t>
            </a:r>
          </a:p>
          <a:p>
            <a:pPr marL="808038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must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include seq # of pkt being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duplicate ACK at sender results in same action as NAK: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current pkt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ED-B423-3644-A6E8-F9BF7FA75BB0}"/>
              </a:ext>
            </a:extLst>
          </p:cNvPr>
          <p:cNvSpPr txBox="1"/>
          <p:nvPr/>
        </p:nvSpPr>
        <p:spPr>
          <a:xfrm>
            <a:off x="798690" y="4331127"/>
            <a:ext cx="9063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we will see, TCP uses this approach to be NAK-free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EBD941-427B-A333-7F9C-CC67A074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6" y="120874"/>
            <a:ext cx="11100625" cy="3178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rdt2.2: a NAK-free protocol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663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F6D97494-9500-EB4E-A367-8D096797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44C8BE99-8D47-E84F-BBFA-C24F85149C9B}"/>
              </a:ext>
            </a:extLst>
          </p:cNvPr>
          <p:cNvGrpSpPr>
            <a:grpSpLocks/>
          </p:cNvGrpSpPr>
          <p:nvPr/>
        </p:nvGrpSpPr>
        <p:grpSpPr bwMode="auto">
          <a:xfrm>
            <a:off x="3740933" y="792060"/>
            <a:ext cx="6508750" cy="2841625"/>
            <a:chOff x="1529" y="780"/>
            <a:chExt cx="4100" cy="179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B559F62B-A8CC-314C-9FFF-E4BE95186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3" name="Oval 5">
                <a:extLst>
                  <a:ext uri="{FF2B5EF4-FFF2-40B4-BE49-F238E27FC236}">
                    <a16:creationId xmlns:a16="http://schemas.microsoft.com/office/drawing/2014/main" id="{62508AC8-0382-1842-A725-28AD6849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:a16="http://schemas.microsoft.com/office/drawing/2014/main" id="{1C6CF7DE-4208-0546-B6D6-E98910387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call 0 from above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487FB5C4-F933-D746-9E6B-EB36683D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3AA6880E-F456-D948-8214-9C93DC52D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7356AE7C-383F-CD4D-A8D4-0D863BEC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AABAA468-88B5-FD4A-933F-BEE3E0E8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1B01ED8E-ABE5-DB46-A6A7-6A5FF2599E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9A24A5A-3284-ED40-94E5-9F6FD9D580F8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735F1B93-CE98-BB48-B7B4-F46E52A4B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1358189F-C49B-9547-B76A-603CC629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96FCE930-1E3E-9749-A456-2BE07EE34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FF0C2363-5AAB-A541-81DC-66A163930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A50A3675-BB4B-2C49-9E0C-E3B6864F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</a:t>
              </a: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398A4307-79FC-E54C-B8A4-CCE6DE22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9">
              <a:extLst>
                <a:ext uri="{FF2B5EF4-FFF2-40B4-BE49-F238E27FC236}">
                  <a16:creationId xmlns:a16="http://schemas.microsoft.com/office/drawing/2014/main" id="{C0094035-BD90-5741-A641-F8D8DD3C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" name="Oval 20">
                <a:extLst>
                  <a:ext uri="{FF2B5EF4-FFF2-40B4-BE49-F238E27FC236}">
                    <a16:creationId xmlns:a16="http://schemas.microsoft.com/office/drawing/2014/main" id="{86E2B18C-13F1-BA46-BE50-CDE79E0D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Text Box 21">
                <a:extLst>
                  <a:ext uri="{FF2B5EF4-FFF2-40B4-BE49-F238E27FC236}">
                    <a16:creationId xmlns:a16="http://schemas.microsoft.com/office/drawing/2014/main" id="{26734C2A-3109-3D4C-BAB8-AB1B111CE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ACK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id="{A3A125D1-1D1E-2E4D-AE79-0DE76697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FSM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fragment</a:t>
              </a:r>
            </a:p>
          </p:txBody>
        </p:sp>
      </p:grpSp>
      <p:sp>
        <p:nvSpPr>
          <p:cNvPr id="65" name="Line 23">
            <a:extLst>
              <a:ext uri="{FF2B5EF4-FFF2-40B4-BE49-F238E27FC236}">
                <a16:creationId xmlns:a16="http://schemas.microsoft.com/office/drawing/2014/main" id="{E71BBDED-78BE-4142-9E45-4E7E4B24F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808" y="2157310"/>
            <a:ext cx="7883525" cy="27574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66" name="Group 24">
            <a:extLst>
              <a:ext uri="{FF2B5EF4-FFF2-40B4-BE49-F238E27FC236}">
                <a16:creationId xmlns:a16="http://schemas.microsoft.com/office/drawing/2014/main" id="{2E138519-EBF4-3B44-AD97-E2407D82A043}"/>
              </a:ext>
            </a:extLst>
          </p:cNvPr>
          <p:cNvGrpSpPr>
            <a:grpSpLocks/>
          </p:cNvGrpSpPr>
          <p:nvPr/>
        </p:nvGrpSpPr>
        <p:grpSpPr bwMode="auto">
          <a:xfrm>
            <a:off x="1313645" y="3378098"/>
            <a:ext cx="7234238" cy="2535237"/>
            <a:chOff x="0" y="2409"/>
            <a:chExt cx="4557" cy="1597"/>
          </a:xfrm>
        </p:grpSpPr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C7F7CA42-D362-5647-A3B4-192876672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 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2AC2EAAE-2D47-A740-B364-15C85D65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make_pkt(ACK1,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D8482BD5-532F-3042-8803-E3C8BD739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71" name="Group 28">
                <a:extLst>
                  <a:ext uri="{FF2B5EF4-FFF2-40B4-BE49-F238E27FC236}">
                    <a16:creationId xmlns:a16="http://schemas.microsoft.com/office/drawing/2014/main" id="{67FF8A8B-97EA-7D4F-A57C-A7614B580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80" name="Oval 29">
                  <a:extLst>
                    <a:ext uri="{FF2B5EF4-FFF2-40B4-BE49-F238E27FC236}">
                      <a16:creationId xmlns:a16="http://schemas.microsoft.com/office/drawing/2014/main" id="{8D4E849D-9AF8-FC4F-B5E6-691ACC195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Text Box 30">
                  <a:extLst>
                    <a:ext uri="{FF2B5EF4-FFF2-40B4-BE49-F238E27FC236}">
                      <a16:creationId xmlns:a16="http://schemas.microsoft.com/office/drawing/2014/main" id="{E4385747-A861-0E4B-AF7E-71CAF80ED1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Wait for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 from below</a:t>
                  </a:r>
                  <a:endPara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2" name="Freeform 31">
                <a:extLst>
                  <a:ext uri="{FF2B5EF4-FFF2-40B4-BE49-F238E27FC236}">
                    <a16:creationId xmlns:a16="http://schemas.microsoft.com/office/drawing/2014/main" id="{9115FE32-46F2-A847-8603-43A0C0E7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A33629C7-E28A-5043-8973-73B06C05D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33">
                <a:extLst>
                  <a:ext uri="{FF2B5EF4-FFF2-40B4-BE49-F238E27FC236}">
                    <a16:creationId xmlns:a16="http://schemas.microsoft.com/office/drawing/2014/main" id="{7DAE0056-F522-6A47-87C1-BE5D09A7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D3183506-C985-AE4B-8786-2BF1733F19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Line 35">
                <a:extLst>
                  <a:ext uri="{FF2B5EF4-FFF2-40B4-BE49-F238E27FC236}">
                    <a16:creationId xmlns:a16="http://schemas.microsoft.com/office/drawing/2014/main" id="{3B7207C5-2DDB-A74F-9227-55920F12A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7" name="Text Box 36">
                <a:extLst>
                  <a:ext uri="{FF2B5EF4-FFF2-40B4-BE49-F238E27FC236}">
                    <a16:creationId xmlns:a16="http://schemas.microsoft.com/office/drawing/2014/main" id="{10D86368-959C-734B-8A29-22BE54E9B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(corrupt(rcvpkt) ||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has_seq1(rcvpkt))</a:t>
                </a:r>
                <a:endPara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Text Box 37">
                <a:extLst>
                  <a:ext uri="{FF2B5EF4-FFF2-40B4-BE49-F238E27FC236}">
                    <a16:creationId xmlns:a16="http://schemas.microsoft.com/office/drawing/2014/main" id="{18F09FB4-D9AF-AD4C-B898-09D2838B6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  <a:endPara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Text Box 38">
                <a:extLst>
                  <a:ext uri="{FF2B5EF4-FFF2-40B4-BE49-F238E27FC236}">
                    <a16:creationId xmlns:a16="http://schemas.microsoft.com/office/drawing/2014/main" id="{E0B6922C-3192-A443-B72C-6BA385FDE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receiver FSM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fragment</a:t>
                </a:r>
              </a:p>
            </p:txBody>
          </p:sp>
        </p:grp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60BFA42A-F9D1-AB4D-86F4-23CB7F27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7C53337-63BC-0F11-06A3-BBC3C3C2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89" y="-115528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rdt2.2: sender, receiver fragments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38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A74B-DE20-C75B-472B-CA6DC245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340C72-04B2-2C11-AA74-BFDD1AEF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89" y="-115528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rdt2.2: sender fragments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9E83B-EFF7-29BB-4392-64DFF80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79094"/>
            <a:ext cx="7780822" cy="54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A74B-DE20-C75B-472B-CA6DC245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340C72-04B2-2C11-AA74-BFDD1AEF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89" y="-115528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rdt2.2: receiver fragments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84561-422A-6830-DA7B-4BC00D6B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9525"/>
            <a:ext cx="10363200" cy="51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3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0AFD-5483-8F4A-8353-70CF76EDD8F5}"/>
              </a:ext>
            </a:extLst>
          </p:cNvPr>
          <p:cNvSpPr txBox="1"/>
          <p:nvPr/>
        </p:nvSpPr>
        <p:spPr>
          <a:xfrm>
            <a:off x="1351723" y="4023238"/>
            <a:ext cx="9435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marR="0" lvl="0" indent="-5683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handle lost sender-to-receiver words in conversation?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5020BD-C954-3A7F-25B6-DA653E2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25" y="-157986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10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99FFF4-BF24-88FA-C18C-96DA0DBA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30" y="-157986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59D8DFE-4F7C-F240-94AE-B357C506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3" name="Rectangle 3">
            <a:extLst>
              <a:ext uri="{FF2B5EF4-FFF2-40B4-BE49-F238E27FC236}">
                <a16:creationId xmlns:a16="http://schemas.microsoft.com/office/drawing/2014/main" id="{5D93718A-0690-8C4E-A748-FD7FA291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39" y="1209675"/>
            <a:ext cx="11056577" cy="3352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We will: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incrementally develop sender, receiver sides of 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eliable 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ata 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ransfer protocol 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</a:rPr>
              <a:t>rdt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)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consider only unidirectional data transfer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control info will flow in both directions!</a:t>
            </a:r>
          </a:p>
        </p:txBody>
      </p:sp>
      <p:sp>
        <p:nvSpPr>
          <p:cNvPr id="194" name="Oval 5">
            <a:extLst>
              <a:ext uri="{FF2B5EF4-FFF2-40B4-BE49-F238E27FC236}">
                <a16:creationId xmlns:a16="http://schemas.microsoft.com/office/drawing/2014/main" id="{239622CA-E70A-CC42-B345-49DC0319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05" y="4873894"/>
            <a:ext cx="8858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Oval 6">
            <a:extLst>
              <a:ext uri="{FF2B5EF4-FFF2-40B4-BE49-F238E27FC236}">
                <a16:creationId xmlns:a16="http://schemas.microsoft.com/office/drawing/2014/main" id="{3070A472-417C-B64C-8596-E60CAE3F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117" y="4899294"/>
            <a:ext cx="942975" cy="8763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Text Box 7">
            <a:extLst>
              <a:ext uri="{FF2B5EF4-FFF2-40B4-BE49-F238E27FC236}">
                <a16:creationId xmlns:a16="http://schemas.microsoft.com/office/drawing/2014/main" id="{08B8C369-B54C-DA42-A239-7C563849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43" y="5013594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state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1</a:t>
            </a:r>
          </a:p>
        </p:txBody>
      </p:sp>
      <p:sp>
        <p:nvSpPr>
          <p:cNvPr id="234" name="Freeform 8">
            <a:extLst>
              <a:ext uri="{FF2B5EF4-FFF2-40B4-BE49-F238E27FC236}">
                <a16:creationId xmlns:a16="http://schemas.microsoft.com/office/drawing/2014/main" id="{3475345F-C536-0A44-888E-B17681F112D6}"/>
              </a:ext>
            </a:extLst>
          </p:cNvPr>
          <p:cNvSpPr>
            <a:spLocks/>
          </p:cNvSpPr>
          <p:nvPr/>
        </p:nvSpPr>
        <p:spPr bwMode="auto">
          <a:xfrm>
            <a:off x="4870092" y="4851669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Oval 10">
            <a:extLst>
              <a:ext uri="{FF2B5EF4-FFF2-40B4-BE49-F238E27FC236}">
                <a16:creationId xmlns:a16="http://schemas.microsoft.com/office/drawing/2014/main" id="{746ECFE2-5CD0-C04F-8B87-C645E155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330" y="4977635"/>
            <a:ext cx="873124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8" name="Oval 11">
            <a:extLst>
              <a:ext uri="{FF2B5EF4-FFF2-40B4-BE49-F238E27FC236}">
                <a16:creationId xmlns:a16="http://schemas.microsoft.com/office/drawing/2014/main" id="{64FCB6C7-C6F9-8C46-BF1F-E9242E6C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242" y="5004069"/>
            <a:ext cx="885825" cy="8763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9" name="Text Box 12">
            <a:extLst>
              <a:ext uri="{FF2B5EF4-FFF2-40B4-BE49-F238E27FC236}">
                <a16:creationId xmlns:a16="http://schemas.microsoft.com/office/drawing/2014/main" id="{57C97D62-0B61-3848-BBA8-5FCC09BF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017" y="5112019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state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2</a:t>
            </a:r>
          </a:p>
        </p:txBody>
      </p:sp>
      <p:sp>
        <p:nvSpPr>
          <p:cNvPr id="246" name="Text Box 13">
            <a:extLst>
              <a:ext uri="{FF2B5EF4-FFF2-40B4-BE49-F238E27FC236}">
                <a16:creationId xmlns:a16="http://schemas.microsoft.com/office/drawing/2014/main" id="{807A58CF-7E9F-DF4E-9818-2CBC4ED1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280" y="4216669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event causing state transition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4">
            <a:extLst>
              <a:ext uri="{FF2B5EF4-FFF2-40B4-BE49-F238E27FC236}">
                <a16:creationId xmlns:a16="http://schemas.microsoft.com/office/drawing/2014/main" id="{6FE48C09-1C7F-8C4D-B56E-B697D8EF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255" y="4511944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actions taken on state transition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Line 15">
            <a:extLst>
              <a:ext uri="{FF2B5EF4-FFF2-40B4-BE49-F238E27FC236}">
                <a16:creationId xmlns:a16="http://schemas.microsoft.com/office/drawing/2014/main" id="{C6A8A602-5239-A74B-AD17-B72696EF3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3917" y="4565919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16">
            <a:extLst>
              <a:ext uri="{FF2B5EF4-FFF2-40B4-BE49-F238E27FC236}">
                <a16:creationId xmlns:a16="http://schemas.microsoft.com/office/drawing/2014/main" id="{C0FAC860-2F25-F545-9139-9C98D626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67" y="4899294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state: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when in this </a:t>
            </a: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</a:t>
            </a: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next state uniquely determined by next event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" name="Freeform 17">
            <a:extLst>
              <a:ext uri="{FF2B5EF4-FFF2-40B4-BE49-F238E27FC236}">
                <a16:creationId xmlns:a16="http://schemas.microsoft.com/office/drawing/2014/main" id="{6C66B08F-D328-CD47-A7C2-DEFD7C90E7AF}"/>
              </a:ext>
            </a:extLst>
          </p:cNvPr>
          <p:cNvSpPr>
            <a:spLocks/>
          </p:cNvSpPr>
          <p:nvPr/>
        </p:nvSpPr>
        <p:spPr bwMode="auto">
          <a:xfrm>
            <a:off x="4270017" y="5775594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Freeform 18">
            <a:extLst>
              <a:ext uri="{FF2B5EF4-FFF2-40B4-BE49-F238E27FC236}">
                <a16:creationId xmlns:a16="http://schemas.microsoft.com/office/drawing/2014/main" id="{EBD24A16-C963-134E-B147-F90FBCE99895}"/>
              </a:ext>
            </a:extLst>
          </p:cNvPr>
          <p:cNvSpPr>
            <a:spLocks/>
          </p:cNvSpPr>
          <p:nvPr/>
        </p:nvSpPr>
        <p:spPr bwMode="auto">
          <a:xfrm flipH="1" flipV="1">
            <a:off x="9413517" y="5813694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19">
            <a:extLst>
              <a:ext uri="{FF2B5EF4-FFF2-40B4-BE49-F238E27FC236}">
                <a16:creationId xmlns:a16="http://schemas.microsoft.com/office/drawing/2014/main" id="{8C0C0821-24D7-9B48-B890-E098F3F3B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055" y="5532730"/>
            <a:ext cx="1541462" cy="73816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Text Box 21">
            <a:extLst>
              <a:ext uri="{FF2B5EF4-FFF2-40B4-BE49-F238E27FC236}">
                <a16:creationId xmlns:a16="http://schemas.microsoft.com/office/drawing/2014/main" id="{7E164E54-B268-A247-AA63-9539F6FF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655" y="5312044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event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Text Box 22">
            <a:extLst>
              <a:ext uri="{FF2B5EF4-FFF2-40B4-BE49-F238E27FC236}">
                <a16:creationId xmlns:a16="http://schemas.microsoft.com/office/drawing/2014/main" id="{DE18FED2-1875-864F-91AF-6509DB74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967" y="5616844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actions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Line 23">
            <a:extLst>
              <a:ext uri="{FF2B5EF4-FFF2-40B4-BE49-F238E27FC236}">
                <a16:creationId xmlns:a16="http://schemas.microsoft.com/office/drawing/2014/main" id="{F2E746A2-18BE-7647-9805-C4C76DAAC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167" y="5670819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081F250-E04F-164D-8093-2C4E84FB9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39" y="3470275"/>
            <a:ext cx="11056577" cy="5429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use finite state machines (FSM)  to specify sender, receiver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55094-137B-DF19-EF0F-4F770361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48" y="-100107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Reliable data transfer: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998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5" grpId="0" animBg="1"/>
      <p:bldP spid="196" grpId="0"/>
      <p:bldP spid="234" grpId="0" animBg="1"/>
      <p:bldP spid="235" grpId="0" animBg="1"/>
      <p:bldP spid="238" grpId="0" animBg="1"/>
      <p:bldP spid="239" grpId="0"/>
      <p:bldP spid="246" grpId="0"/>
      <p:bldP spid="248" grpId="0"/>
      <p:bldP spid="254" grpId="0" animBg="1"/>
      <p:bldP spid="255" grpId="0"/>
      <p:bldP spid="256" grpId="0" animBg="1"/>
      <p:bldP spid="257" grpId="0" animBg="1"/>
      <p:bldP spid="258" grpId="0" animBg="1"/>
      <p:bldP spid="259" grpId="0"/>
      <p:bldP spid="260" grpId="0"/>
      <p:bldP spid="261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E51BA6D5-B9A8-EF43-ACE9-5217445F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33239" cy="1239836"/>
            <a:chOff x="2638761" y="2958772"/>
            <a:chExt cx="1933239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9" y="3559178"/>
              <a:ext cx="1137909" cy="1409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28BBA62-6263-C843-B29E-56B49980762A}"/>
              </a:ext>
            </a:extLst>
          </p:cNvPr>
          <p:cNvSpPr/>
          <p:nvPr/>
        </p:nvSpPr>
        <p:spPr>
          <a:xfrm>
            <a:off x="3771900" y="1861459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2FDDC8-8D96-114D-9DC7-646B2E492AD9}"/>
              </a:ext>
            </a:extLst>
          </p:cNvPr>
          <p:cNvSpPr/>
          <p:nvPr/>
        </p:nvSpPr>
        <p:spPr>
          <a:xfrm>
            <a:off x="3858986" y="3777345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B88F9-3891-3046-A064-B332A3527756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2A35A9-A643-7C42-B044-B85FAF6A97F9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9138640-D128-B549-B272-9634FBE0E919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8621F76-605F-FD4F-BBDF-20014AAFC358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2E0DE7-1242-394F-B32C-D2097A456FDC}"/>
              </a:ext>
            </a:extLst>
          </p:cNvPr>
          <p:cNvSpPr/>
          <p:nvPr/>
        </p:nvSpPr>
        <p:spPr>
          <a:xfrm>
            <a:off x="4251325" y="2212996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559448-02C0-DF0E-E181-8B2F5B72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7" y="-140702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20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1" grpId="0" animBg="1"/>
      <p:bldP spid="3" grpId="0" animBg="1"/>
      <p:bldP spid="3" grpId="1" animBg="1"/>
      <p:bldP spid="122" grpId="0" animBg="1"/>
      <p:bldP spid="122" grpId="1" animBg="1"/>
      <p:bldP spid="6" grpId="0" animBg="1"/>
      <p:bldP spid="6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lide Number Placeholder 2">
            <a:extLst>
              <a:ext uri="{FF2B5EF4-FFF2-40B4-BE49-F238E27FC236}">
                <a16:creationId xmlns:a16="http://schemas.microsoft.com/office/drawing/2014/main" id="{7A5F6544-E291-2540-84CA-0893797A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45938" cy="1239836"/>
            <a:chOff x="2638761" y="2958772"/>
            <a:chExt cx="1945938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8" y="3546478"/>
              <a:ext cx="1150609" cy="1536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1668F5-8EFC-FD4A-B0AD-080420B8D736}"/>
              </a:ext>
            </a:extLst>
          </p:cNvPr>
          <p:cNvGrpSpPr/>
          <p:nvPr/>
        </p:nvGrpSpPr>
        <p:grpSpPr>
          <a:xfrm>
            <a:off x="7977523" y="2372984"/>
            <a:ext cx="2447925" cy="741363"/>
            <a:chOff x="7977523" y="2372984"/>
            <a:chExt cx="2447925" cy="74136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B74E396-3DA3-0D47-9600-2A508F79F4AE}"/>
                </a:ext>
              </a:extLst>
            </p:cNvPr>
            <p:cNvSpPr/>
            <p:nvPr/>
          </p:nvSpPr>
          <p:spPr>
            <a:xfrm>
              <a:off x="8369605" y="2404148"/>
              <a:ext cx="73251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9D5058F-6374-D346-BFD4-860774A23D0C}"/>
                </a:ext>
              </a:extLst>
            </p:cNvPr>
            <p:cNvSpPr/>
            <p:nvPr/>
          </p:nvSpPr>
          <p:spPr>
            <a:xfrm>
              <a:off x="8358054" y="2870582"/>
              <a:ext cx="1037420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733C237-E2DA-D542-90DF-04CF6DA2943C}"/>
                </a:ext>
              </a:extLst>
            </p:cNvPr>
            <p:cNvGrpSpPr/>
            <p:nvPr/>
          </p:nvGrpSpPr>
          <p:grpSpPr>
            <a:xfrm>
              <a:off x="7977523" y="2372984"/>
              <a:ext cx="2447925" cy="741363"/>
              <a:chOff x="7977523" y="2372984"/>
              <a:chExt cx="2447925" cy="741363"/>
            </a:xfrm>
          </p:grpSpPr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A8AA3B66-8A2A-3B49-946B-88E9E731F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523" y="2431722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Text Box 32">
                <a:extLst>
                  <a:ext uri="{FF2B5EF4-FFF2-40B4-BE49-F238E27FC236}">
                    <a16:creationId xmlns:a16="http://schemas.microsoft.com/office/drawing/2014/main" id="{E3D7CC76-E8AA-AA49-ABBA-30FB422DF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9311" y="2609522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start_timer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F5C6AB1D-23FF-4443-9810-5311395B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536" y="2372984"/>
                <a:ext cx="11144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timeout</a:t>
                </a:r>
                <a:endPara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3BCAAD42-472A-8148-88E4-7D3F77DC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436" y="2626984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8514FA-BA8E-D943-AFC9-DD226418CDFF}"/>
              </a:ext>
            </a:extLst>
          </p:cNvPr>
          <p:cNvGrpSpPr/>
          <p:nvPr/>
        </p:nvGrpSpPr>
        <p:grpSpPr>
          <a:xfrm>
            <a:off x="8164848" y="4466897"/>
            <a:ext cx="1760538" cy="890587"/>
            <a:chOff x="8164848" y="4466897"/>
            <a:chExt cx="1760538" cy="890587"/>
          </a:xfrm>
        </p:grpSpPr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21CF03A5-6247-4A4D-98BD-C95EEB4D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848" y="44668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484B8E27-7DE4-CB47-A590-09E8450B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3361" y="4946322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76FB8285-1E6A-C149-ACDD-D65AED4A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636" y="4697084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2">
              <a:extLst>
                <a:ext uri="{FF2B5EF4-FFF2-40B4-BE49-F238E27FC236}">
                  <a16:creationId xmlns:a16="http://schemas.microsoft.com/office/drawing/2014/main" id="{FDB9192F-D2B4-314B-A907-3B13FA86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948" y="4982834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C829E3-6E50-184B-81B3-EC50B4767377}"/>
              </a:ext>
            </a:extLst>
          </p:cNvPr>
          <p:cNvGrpSpPr/>
          <p:nvPr/>
        </p:nvGrpSpPr>
        <p:grpSpPr>
          <a:xfrm>
            <a:off x="7807661" y="1290309"/>
            <a:ext cx="2117725" cy="1144588"/>
            <a:chOff x="7807661" y="1290309"/>
            <a:chExt cx="2117725" cy="1144588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8783A91-2889-6D49-9155-F35869E8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661" y="1768147"/>
              <a:ext cx="871537" cy="666750"/>
            </a:xfrm>
            <a:custGeom>
              <a:avLst/>
              <a:gdLst>
                <a:gd name="T0" fmla="*/ 0 w 549"/>
                <a:gd name="T1" fmla="*/ 2147483647 h 420"/>
                <a:gd name="T2" fmla="*/ 2147483647 w 549"/>
                <a:gd name="T3" fmla="*/ 2147483647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9" h="420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B01D87F9-D3B9-694E-886A-C09A4372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411" y="1290309"/>
              <a:ext cx="1704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C888F6AB-BF4C-964C-B636-FA26DBB5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961" y="1991984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 Box 53">
              <a:extLst>
                <a:ext uri="{FF2B5EF4-FFF2-40B4-BE49-F238E27FC236}">
                  <a16:creationId xmlns:a16="http://schemas.microsoft.com/office/drawing/2014/main" id="{8CBF020D-F9F7-8547-9CDC-15318032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523" y="194118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73E473-D8D9-5A4C-A7EE-F4558FFF6B0D}"/>
              </a:ext>
            </a:extLst>
          </p:cNvPr>
          <p:cNvGrpSpPr/>
          <p:nvPr/>
        </p:nvGrpSpPr>
        <p:grpSpPr>
          <a:xfrm>
            <a:off x="2775286" y="1876097"/>
            <a:ext cx="1549400" cy="890587"/>
            <a:chOff x="2775286" y="1876097"/>
            <a:chExt cx="1549400" cy="890587"/>
          </a:xfrm>
        </p:grpSpPr>
        <p:sp>
          <p:nvSpPr>
            <p:cNvPr id="99" name="Text Box 41">
              <a:extLst>
                <a:ext uri="{FF2B5EF4-FFF2-40B4-BE49-F238E27FC236}">
                  <a16:creationId xmlns:a16="http://schemas.microsoft.com/office/drawing/2014/main" id="{7500D6B3-E554-BE43-BA3B-2B5D8EDA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286" y="1968172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2B03FA9C-455E-7848-98B1-6FE6D8F5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98" y="2253922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7A343767-85F1-3648-8F20-92F8EB9C9C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5248" y="18760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54">
              <a:extLst>
                <a:ext uri="{FF2B5EF4-FFF2-40B4-BE49-F238E27FC236}">
                  <a16:creationId xmlns:a16="http://schemas.microsoft.com/office/drawing/2014/main" id="{1534562D-4479-5A4D-84B6-08652054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023" y="22174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F4E74-4AD1-1841-A169-2F112B1736DB}"/>
              </a:ext>
            </a:extLst>
          </p:cNvPr>
          <p:cNvGrpSpPr/>
          <p:nvPr/>
        </p:nvGrpSpPr>
        <p:grpSpPr>
          <a:xfrm>
            <a:off x="2367298" y="4307189"/>
            <a:ext cx="1973263" cy="725996"/>
            <a:chOff x="2367298" y="4307189"/>
            <a:chExt cx="1973263" cy="7259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62BA78-E18A-7D4D-AF99-520876B19387}"/>
                </a:ext>
              </a:extLst>
            </p:cNvPr>
            <p:cNvSpPr/>
            <p:nvPr/>
          </p:nvSpPr>
          <p:spPr>
            <a:xfrm>
              <a:off x="2418382" y="4342649"/>
              <a:ext cx="76965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FED6727-6FB3-674C-AEA1-A6238E143030}"/>
                </a:ext>
              </a:extLst>
            </p:cNvPr>
            <p:cNvSpPr/>
            <p:nvPr/>
          </p:nvSpPr>
          <p:spPr>
            <a:xfrm>
              <a:off x="2418337" y="4809347"/>
              <a:ext cx="909161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10A63C01-2F70-9440-BFFE-695DC655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061" y="4506584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E4751D98-46BF-E946-A08A-A6011C8F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298" y="4554209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Text Box 38">
              <a:extLst>
                <a:ext uri="{FF2B5EF4-FFF2-40B4-BE49-F238E27FC236}">
                  <a16:creationId xmlns:a16="http://schemas.microsoft.com/office/drawing/2014/main" id="{2672D5C9-CBC9-104B-A755-475CF44C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86" y="4307189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39">
              <a:extLst>
                <a:ext uri="{FF2B5EF4-FFF2-40B4-BE49-F238E27FC236}">
                  <a16:creationId xmlns:a16="http://schemas.microsoft.com/office/drawing/2014/main" id="{3544B3A0-4F92-734D-9797-12F4E1F2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773" y="45827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5F505-AA20-9E41-BC6C-D76DEB8319CC}"/>
              </a:ext>
            </a:extLst>
          </p:cNvPr>
          <p:cNvGrpSpPr/>
          <p:nvPr/>
        </p:nvGrpSpPr>
        <p:grpSpPr>
          <a:xfrm>
            <a:off x="3029286" y="4795509"/>
            <a:ext cx="1631950" cy="1428750"/>
            <a:chOff x="3029286" y="4795509"/>
            <a:chExt cx="1631950" cy="1428750"/>
          </a:xfrm>
        </p:grpSpPr>
        <p:sp>
          <p:nvSpPr>
            <p:cNvPr id="83" name="Text Box 25">
              <a:extLst>
                <a:ext uri="{FF2B5EF4-FFF2-40B4-BE49-F238E27FC236}">
                  <a16:creationId xmlns:a16="http://schemas.microsoft.com/office/drawing/2014/main" id="{811DFA52-8CA5-7E4E-AC44-4428D977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286" y="5155872"/>
              <a:ext cx="16224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(rcvpkt,0)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Line 26">
              <a:extLst>
                <a:ext uri="{FF2B5EF4-FFF2-40B4-BE49-F238E27FC236}">
                  <a16:creationId xmlns:a16="http://schemas.microsoft.com/office/drawing/2014/main" id="{1EF37371-5507-6442-83AF-60C8BD73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473" y="5881359"/>
              <a:ext cx="12541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575C5970-3813-5745-B4AE-91D5DAA0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086" y="4795509"/>
              <a:ext cx="692150" cy="631825"/>
            </a:xfrm>
            <a:custGeom>
              <a:avLst/>
              <a:gdLst>
                <a:gd name="T0" fmla="*/ 2147483647 w 436"/>
                <a:gd name="T1" fmla="*/ 2147483647 h 398"/>
                <a:gd name="T2" fmla="*/ 2147483647 w 436"/>
                <a:gd name="T3" fmla="*/ 0 h 3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6" h="398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55">
              <a:extLst>
                <a:ext uri="{FF2B5EF4-FFF2-40B4-BE49-F238E27FC236}">
                  <a16:creationId xmlns:a16="http://schemas.microsoft.com/office/drawing/2014/main" id="{25E61481-833B-6040-B00D-1012EEB0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48" y="58877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9AA3E79A-2611-F844-92F5-7AB7F51F61A6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E5B91E-BBFD-F34D-BA3F-9A04F2B92A2B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4FE554-65E6-F444-AA3B-AD082AB372FD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A129D4A-C779-424D-B5D4-282E5C7184B2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E1343F-C131-D874-F9F3-66F204F7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8" y="-4917"/>
            <a:ext cx="11100625" cy="568703"/>
          </a:xfrm>
        </p:spPr>
        <p:txBody>
          <a:bodyPr>
            <a:noAutofit/>
          </a:bodyPr>
          <a:lstStyle/>
          <a:p>
            <a:r>
              <a:rPr lang="en-US" sz="4000" dirty="0"/>
              <a:t>rdt3.0 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B6AB275-2622-8ED2-8E69-C0C7C83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7" y="-157198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9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93069AC-2DB0-5B27-1987-71AAE32F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7" y="-102944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768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5A944CFA-EDBD-154A-A022-BFEE848C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FDDA46F1-23DA-904A-99AA-BA36ED7A6857}"/>
              </a:ext>
            </a:extLst>
          </p:cNvPr>
          <p:cNvSpPr txBox="1">
            <a:spLocks noChangeArrowheads="1"/>
          </p:cNvSpPr>
          <p:nvPr/>
        </p:nvSpPr>
        <p:spPr>
          <a:xfrm>
            <a:off x="870314" y="2451713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prop. delay, 8000 bit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04DE9E77-9329-F04E-A15C-5F38550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7" y="1472895"/>
            <a:ext cx="107525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 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utilization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fraction of time sender busy sending</a:t>
            </a:r>
          </a:p>
        </p:txBody>
      </p: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276312A9-6509-DC4A-B34D-FF403C6ACCF6}"/>
              </a:ext>
            </a:extLst>
          </p:cNvPr>
          <p:cNvGrpSpPr>
            <a:grpSpLocks/>
          </p:cNvGrpSpPr>
          <p:nvPr/>
        </p:nvGrpSpPr>
        <p:grpSpPr bwMode="auto">
          <a:xfrm>
            <a:off x="1782678" y="3526869"/>
            <a:ext cx="5724525" cy="812800"/>
            <a:chOff x="137" y="1675"/>
            <a:chExt cx="3606" cy="512"/>
          </a:xfrm>
        </p:grpSpPr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F8134D58-7EAB-C542-A474-3D41F6C9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127" name="Group 14">
              <a:extLst>
                <a:ext uri="{FF2B5EF4-FFF2-40B4-BE49-F238E27FC236}">
                  <a16:creationId xmlns:a16="http://schemas.microsoft.com/office/drawing/2014/main" id="{A1CD218D-EFB4-7747-AA6F-A8CADF31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36" name="Text Box 11">
                <a:extLst>
                  <a:ext uri="{FF2B5EF4-FFF2-40B4-BE49-F238E27FC236}">
                    <a16:creationId xmlns:a16="http://schemas.microsoft.com/office/drawing/2014/main" id="{212B965A-7A53-E448-A951-4473C08E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37" name="Text Box 12">
                <a:extLst>
                  <a:ext uri="{FF2B5EF4-FFF2-40B4-BE49-F238E27FC236}">
                    <a16:creationId xmlns:a16="http://schemas.microsoft.com/office/drawing/2014/main" id="{C0714D4B-8571-E443-B70B-3B39AC0A6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:a16="http://schemas.microsoft.com/office/drawing/2014/main" id="{487E8E54-B689-7340-8E19-EEBA8D6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28" name="Group 19">
              <a:extLst>
                <a:ext uri="{FF2B5EF4-FFF2-40B4-BE49-F238E27FC236}">
                  <a16:creationId xmlns:a16="http://schemas.microsoft.com/office/drawing/2014/main" id="{458C4EA2-733B-9843-BEDB-1D21ADD2E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32" name="Text Box 6">
                <a:extLst>
                  <a:ext uri="{FF2B5EF4-FFF2-40B4-BE49-F238E27FC236}">
                    <a16:creationId xmlns:a16="http://schemas.microsoft.com/office/drawing/2014/main" id="{9DB04C83-679A-3C40-AE3F-F5626A9A4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Text Box 16">
                <a:extLst>
                  <a:ext uri="{FF2B5EF4-FFF2-40B4-BE49-F238E27FC236}">
                    <a16:creationId xmlns:a16="http://schemas.microsoft.com/office/drawing/2014/main" id="{9A4E21FE-242E-F24A-8DFD-378A92E72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34" name="Text Box 17">
                <a:extLst>
                  <a:ext uri="{FF2B5EF4-FFF2-40B4-BE49-F238E27FC236}">
                    <a16:creationId xmlns:a16="http://schemas.microsoft.com/office/drawing/2014/main" id="{261ED350-3F07-A542-906D-6B34A19F5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:a16="http://schemas.microsoft.com/office/drawing/2014/main" id="{EDB1D7D2-C87C-9F49-A2A1-833D85EAB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9" name="Text Box 20">
              <a:extLst>
                <a:ext uri="{FF2B5EF4-FFF2-40B4-BE49-F238E27FC236}">
                  <a16:creationId xmlns:a16="http://schemas.microsoft.com/office/drawing/2014/main" id="{93AC931A-E76C-A440-8E87-B489914F3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14ADD697-C49B-F141-9DE7-07AC5BD2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108AD146-F5D0-F14B-AF3A-D8ADCB55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B3DFFB42-6FBF-BC4B-ABC2-8ADE611947F8}"/>
              </a:ext>
            </a:extLst>
          </p:cNvPr>
          <p:cNvSpPr txBox="1">
            <a:spLocks noChangeArrowheads="1"/>
          </p:cNvSpPr>
          <p:nvPr/>
        </p:nvSpPr>
        <p:spPr>
          <a:xfrm>
            <a:off x="829076" y="3163511"/>
            <a:ext cx="9723349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transmit packet into channel: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26A8AB-B54E-D161-7984-9C56B458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7" y="-146758"/>
            <a:ext cx="11100625" cy="894622"/>
          </a:xfrm>
        </p:spPr>
        <p:txBody>
          <a:bodyPr>
            <a:normAutofit/>
          </a:bodyPr>
          <a:lstStyle/>
          <a:p>
            <a:r>
              <a:rPr lang="en-US" sz="4000" dirty="0"/>
              <a:t>Performance of rdt3.0 </a:t>
            </a:r>
            <a:r>
              <a:rPr lang="en-US" sz="2400" dirty="0"/>
              <a:t>(stop-and-wait)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/>
      <p:bldP spid="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7BAE40C-6CC5-DC8E-B275-2D4C4ED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7" y="-141964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A6421E4-8094-2B47-1E22-000F9143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16" y="-140559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4E6AC2D9-3427-7142-95C3-6DF771223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73DDEF7-C28A-F04F-AD65-DE94D6CF205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70551"/>
            <a:ext cx="7896225" cy="301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channel perfectly reliable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bit errors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loss of packets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2679C5D-F3D6-DB4D-B0B3-7D339F36B74D}"/>
              </a:ext>
            </a:extLst>
          </p:cNvPr>
          <p:cNvSpPr>
            <a:spLocks/>
          </p:cNvSpPr>
          <p:nvPr/>
        </p:nvSpPr>
        <p:spPr bwMode="auto">
          <a:xfrm>
            <a:off x="2850759" y="4627024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9B9E7156-7163-514D-9217-22616724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680" y="5048046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make_pkt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(packet)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585234-D59C-0545-841B-A27D389014BC}"/>
              </a:ext>
            </a:extLst>
          </p:cNvPr>
          <p:cNvGrpSpPr/>
          <p:nvPr/>
        </p:nvGrpSpPr>
        <p:grpSpPr>
          <a:xfrm>
            <a:off x="3261921" y="4671474"/>
            <a:ext cx="2255838" cy="428625"/>
            <a:chOff x="3084121" y="4379374"/>
            <a:chExt cx="2255838" cy="428625"/>
          </a:xfrm>
        </p:grpSpPr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76E2421-9F9F-FC42-837C-A6C05CDF5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121" y="4379374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(data)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7D992FAD-AF7B-FB47-8AD1-6805A49B2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134" y="4722274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7" name="Text Box 11">
            <a:extLst>
              <a:ext uri="{FF2B5EF4-FFF2-40B4-BE49-F238E27FC236}">
                <a16:creationId xmlns:a16="http://schemas.microsoft.com/office/drawing/2014/main" id="{3D37D715-DFFD-D144-86D7-84AAD142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566" y="5063272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extract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packet,data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deliver_data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(data)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71AF932-17EF-C746-BE92-15D36EC0FFDD}"/>
              </a:ext>
            </a:extLst>
          </p:cNvPr>
          <p:cNvSpPr>
            <a:spLocks/>
          </p:cNvSpPr>
          <p:nvPr/>
        </p:nvSpPr>
        <p:spPr bwMode="auto">
          <a:xfrm>
            <a:off x="9171991" y="4666397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F4F26-5E6F-8F4D-A612-50842B04E515}"/>
              </a:ext>
            </a:extLst>
          </p:cNvPr>
          <p:cNvGrpSpPr/>
          <p:nvPr/>
        </p:nvGrpSpPr>
        <p:grpSpPr>
          <a:xfrm>
            <a:off x="9597441" y="4742597"/>
            <a:ext cx="1541462" cy="336550"/>
            <a:chOff x="9419641" y="4450497"/>
            <a:chExt cx="1541462" cy="336550"/>
          </a:xfrm>
        </p:grpSpPr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55DAE31-6FE9-AA43-BE65-0F2D63F3A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5366" y="4774347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Rectangle 18">
              <a:extLst>
                <a:ext uri="{FF2B5EF4-FFF2-40B4-BE49-F238E27FC236}">
                  <a16:creationId xmlns:a16="http://schemas.microsoft.com/office/drawing/2014/main" id="{CC7E66DF-39CF-1142-BEBC-BFB9E33B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9641" y="4450497"/>
              <a:ext cx="15414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rdt_rcv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(packet)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A7B144-988F-3142-A53D-2AD67E7E25EE}"/>
              </a:ext>
            </a:extLst>
          </p:cNvPr>
          <p:cNvGrpSpPr/>
          <p:nvPr/>
        </p:nvGrpSpPr>
        <p:grpSpPr>
          <a:xfrm>
            <a:off x="6812375" y="4666397"/>
            <a:ext cx="2496141" cy="1027113"/>
            <a:chOff x="6075775" y="5479197"/>
            <a:chExt cx="2496141" cy="1027113"/>
          </a:xfrm>
        </p:grpSpPr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15A02CFE-8E15-5B47-955E-884B96AD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866" y="5495072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CBC9B555-6B5C-7741-88F2-5079C5900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3366" y="5580797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call from below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07806C13-AC0C-744F-A689-B195B8638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016" y="5479197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AD290DCB-DA87-BF46-B9F0-5E8404C38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775" y="5745404"/>
              <a:ext cx="1247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</a:t>
              </a:r>
            </a:p>
          </p:txBody>
        </p:sp>
      </p:grpSp>
      <p:pic>
        <p:nvPicPr>
          <p:cNvPr id="25604" name="Picture 4" descr="Image result for easy button&quot;">
            <a:extLst>
              <a:ext uri="{FF2B5EF4-FFF2-40B4-BE49-F238E27FC236}">
                <a16:creationId xmlns:a16="http://schemas.microsoft.com/office/drawing/2014/main" id="{FD822998-0D59-7945-AC2A-EA37C240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40" y="1871323"/>
            <a:ext cx="2139751" cy="21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5610A16-2670-7448-8F41-F03B9E524F3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2794001"/>
            <a:ext cx="7896225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FSMs for sender, receiver: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data into underlying channel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reads data from underlying channel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2EE118-43B6-9B4F-B323-BCE06C274814}"/>
              </a:ext>
            </a:extLst>
          </p:cNvPr>
          <p:cNvGrpSpPr/>
          <p:nvPr/>
        </p:nvGrpSpPr>
        <p:grpSpPr>
          <a:xfrm>
            <a:off x="706840" y="4601624"/>
            <a:ext cx="2271310" cy="1027112"/>
            <a:chOff x="262340" y="5579524"/>
            <a:chExt cx="2271310" cy="10271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5AB00B-9A93-AB4E-B61E-272D7AC641F9}"/>
                </a:ext>
              </a:extLst>
            </p:cNvPr>
            <p:cNvGrpSpPr/>
            <p:nvPr/>
          </p:nvGrpSpPr>
          <p:grpSpPr>
            <a:xfrm>
              <a:off x="262340" y="5579524"/>
              <a:ext cx="2201069" cy="1027112"/>
              <a:chOff x="795740" y="4614324"/>
              <a:chExt cx="2201069" cy="1027112"/>
            </a:xfrm>
          </p:grpSpPr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53CBEB33-D2BE-EA4E-9053-8A4F592B8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7284" y="4614324"/>
                <a:ext cx="385762" cy="2428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Text Box 19">
                <a:extLst>
                  <a:ext uri="{FF2B5EF4-FFF2-40B4-BE49-F238E27FC236}">
                    <a16:creationId xmlns:a16="http://schemas.microsoft.com/office/drawing/2014/main" id="{16E30F35-9D21-5542-B316-8DC5ACBE2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740" y="4985781"/>
                <a:ext cx="10890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sender</a:t>
                </a:r>
              </a:p>
            </p:txBody>
          </p:sp>
          <p:sp>
            <p:nvSpPr>
              <p:cNvPr id="40" name="Oval 4">
                <a:extLst>
                  <a:ext uri="{FF2B5EF4-FFF2-40B4-BE49-F238E27FC236}">
                    <a16:creationId xmlns:a16="http://schemas.microsoft.com/office/drawing/2014/main" id="{1B157770-6762-CF45-9B74-7457DBFE2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134" y="4630199"/>
                <a:ext cx="955675" cy="10112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E38ECA0-E265-FA4A-950E-CC50EF2CA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5693824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call from above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F8636B9-5D64-58A4-0ED3-E80BE76D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7" y="-27729"/>
            <a:ext cx="11100625" cy="66675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rdt1.0: </a:t>
            </a:r>
            <a:r>
              <a:rPr lang="en-US" sz="4400" dirty="0"/>
              <a:t>reliable transfer over a reliable channel</a:t>
            </a:r>
          </a:p>
        </p:txBody>
      </p:sp>
    </p:spTree>
    <p:extLst>
      <p:ext uri="{BB962C8B-B14F-4D97-AF65-F5344CB8AC3E}">
        <p14:creationId xmlns:p14="http://schemas.microsoft.com/office/powerpoint/2010/main" val="8518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7" grpId="0"/>
      <p:bldP spid="50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5B1A153-C333-754C-9249-656206CB5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E368E9F-FC61-C94B-B4CE-5CA7B0FEB788}"/>
              </a:ext>
            </a:extLst>
          </p:cNvPr>
          <p:cNvSpPr txBox="1">
            <a:spLocks noChangeArrowheads="1"/>
          </p:cNvSpPr>
          <p:nvPr/>
        </p:nvSpPr>
        <p:spPr>
          <a:xfrm>
            <a:off x="673994" y="1482748"/>
            <a:ext cx="111006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921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channel may flip bits in packet</a:t>
            </a:r>
          </a:p>
          <a:p>
            <a:pPr marL="800100" marR="0" lvl="1" indent="-228600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checksum (e.g., Internet checksum) to detect bit errors</a:t>
            </a:r>
          </a:p>
          <a:p>
            <a:pPr marL="457200" marR="0" lvl="0" indent="-2921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question: how to recover from errors?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DDD1DAD8-493C-8447-8752-319FA74A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236" y="3911182"/>
            <a:ext cx="10041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do humans recover from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errors”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during conversation?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6DF288-8672-3598-46BB-FFA6CFE4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7" y="-88900"/>
            <a:ext cx="11100625" cy="759078"/>
          </a:xfrm>
        </p:spPr>
        <p:txBody>
          <a:bodyPr>
            <a:normAutofit/>
          </a:bodyPr>
          <a:lstStyle/>
          <a:p>
            <a:r>
              <a:rPr lang="en-US" sz="4800" dirty="0"/>
              <a:t>rdt2.0: channel with bit errors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83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EDA3199-9071-AC4D-8C68-A368602E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E368E9F-FC61-C94B-B4CE-5CA7B0FEB788}"/>
              </a:ext>
            </a:extLst>
          </p:cNvPr>
          <p:cNvSpPr txBox="1">
            <a:spLocks noChangeArrowheads="1"/>
          </p:cNvSpPr>
          <p:nvPr/>
        </p:nvSpPr>
        <p:spPr>
          <a:xfrm>
            <a:off x="673994" y="1274398"/>
            <a:ext cx="111006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952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channel may flip bits in packet</a:t>
            </a:r>
          </a:p>
          <a:p>
            <a:pPr marL="695325" marR="0" lvl="1" indent="-231775" algn="l" defTabSz="914400" rtl="0" eaLnBrk="1" fontAlgn="auto" latinLnBrk="0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checksum to detect bit errors</a:t>
            </a:r>
          </a:p>
          <a:p>
            <a:pPr marL="409575" marR="0" lvl="0" indent="-2794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question: how to recover from errors?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EBA4373-2F4E-9C40-8D34-CD4CD038CE07}"/>
              </a:ext>
            </a:extLst>
          </p:cNvPr>
          <p:cNvSpPr txBox="1">
            <a:spLocks noChangeArrowheads="1"/>
          </p:cNvSpPr>
          <p:nvPr/>
        </p:nvSpPr>
        <p:spPr>
          <a:xfrm>
            <a:off x="662419" y="2680738"/>
            <a:ext cx="11004862" cy="215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acknowledgements (ACKs):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receiver explicitly tells sender that pkt received OK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acknowledgements (NAKs):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receiver explicitly tells sender that pkt had errors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pkt on receipt of NAK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0DED2191-7C7B-EA46-AFB1-5A7A4509EEC8}"/>
              </a:ext>
            </a:extLst>
          </p:cNvPr>
          <p:cNvGrpSpPr>
            <a:grpSpLocks/>
          </p:cNvGrpSpPr>
          <p:nvPr/>
        </p:nvGrpSpPr>
        <p:grpSpPr bwMode="auto">
          <a:xfrm>
            <a:off x="937549" y="5087784"/>
            <a:ext cx="10729731" cy="1466850"/>
            <a:chOff x="1552" y="2800"/>
            <a:chExt cx="2578" cy="9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5C33DB-F1DF-074B-AA2F-B4197870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59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B4139DF-921F-E940-9AD8-677EFA8E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864"/>
              <a:ext cx="88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44BC4A2-14C8-8A47-B1A1-506171B4D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800"/>
              <a:ext cx="687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stop and wait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EEE47A92-87A4-AD48-8A94-DC9DCFA6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3136"/>
              <a:ext cx="2452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sends one packet,  then waits for receiver  response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47A068CA-BDD5-1006-584E-66F96E63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56" y="-20502"/>
            <a:ext cx="11100625" cy="64773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rdt2.0: channel with bit errors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72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68EB694D-F4ED-0141-BBB1-034CE4FDF113}"/>
              </a:ext>
            </a:extLst>
          </p:cNvPr>
          <p:cNvSpPr/>
          <p:nvPr/>
        </p:nvSpPr>
        <p:spPr>
          <a:xfrm>
            <a:off x="9870220" y="5077299"/>
            <a:ext cx="1669250" cy="3110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3935A0A-DEFE-0D4A-A039-8D2F8EDE2B13}"/>
              </a:ext>
            </a:extLst>
          </p:cNvPr>
          <p:cNvSpPr/>
          <p:nvPr/>
        </p:nvSpPr>
        <p:spPr>
          <a:xfrm>
            <a:off x="10103160" y="2734197"/>
            <a:ext cx="1333279" cy="3110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C5DFF1AE-5E68-A349-98EF-93FDA9549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9" name="Oval 3">
            <a:extLst>
              <a:ext uri="{FF2B5EF4-FFF2-40B4-BE49-F238E27FC236}">
                <a16:creationId xmlns:a16="http://schemas.microsoft.com/office/drawing/2014/main" id="{606B9A69-736A-BE4F-8E57-1E4DD86A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951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9158E582-2053-DB47-8544-5430174A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351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A819A83-E50E-0842-8735-DFC0B065BABA}"/>
              </a:ext>
            </a:extLst>
          </p:cNvPr>
          <p:cNvGrpSpPr/>
          <p:nvPr/>
        </p:nvGrpSpPr>
        <p:grpSpPr>
          <a:xfrm>
            <a:off x="5004826" y="2400535"/>
            <a:ext cx="3673475" cy="919271"/>
            <a:chOff x="5004826" y="2400535"/>
            <a:chExt cx="3673475" cy="919271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6794142E-E5B8-3F45-81C1-8A8F8E60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826" y="2426043"/>
              <a:ext cx="466725" cy="89376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15">
              <a:extLst>
                <a:ext uri="{FF2B5EF4-FFF2-40B4-BE49-F238E27FC236}">
                  <a16:creationId xmlns:a16="http://schemas.microsoft.com/office/drawing/2014/main" id="{EBF1463C-CBD7-1049-80A6-FED400C12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4388" y="2740368"/>
              <a:ext cx="1763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" name="Text Box 16">
              <a:extLst>
                <a:ext uri="{FF2B5EF4-FFF2-40B4-BE49-F238E27FC236}">
                  <a16:creationId xmlns:a16="http://schemas.microsoft.com/office/drawing/2014/main" id="{C1489951-F533-6243-BF54-F4FB1925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8" y="2400535"/>
              <a:ext cx="3389313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E7CC9AD6-FAA9-474E-B46B-1E603A7D1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051" y="2740368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Group 22">
            <a:extLst>
              <a:ext uri="{FF2B5EF4-FFF2-40B4-BE49-F238E27FC236}">
                <a16:creationId xmlns:a16="http://schemas.microsoft.com/office/drawing/2014/main" id="{6E4E03EB-86D3-824C-9C7B-D6204AA45EF1}"/>
              </a:ext>
            </a:extLst>
          </p:cNvPr>
          <p:cNvGrpSpPr>
            <a:grpSpLocks/>
          </p:cNvGrpSpPr>
          <p:nvPr/>
        </p:nvGrpSpPr>
        <p:grpSpPr bwMode="auto">
          <a:xfrm>
            <a:off x="4044388" y="2362543"/>
            <a:ext cx="1074738" cy="962025"/>
            <a:chOff x="1540" y="2116"/>
            <a:chExt cx="677" cy="606"/>
          </a:xfrm>
        </p:grpSpPr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290478B3-253F-D048-8DE9-187624FD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33128FC3-7340-2B43-998B-4D14B544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E913FD-5AB0-D647-A2DB-C235CF8D718B}"/>
              </a:ext>
            </a:extLst>
          </p:cNvPr>
          <p:cNvGrpSpPr/>
          <p:nvPr/>
        </p:nvGrpSpPr>
        <p:grpSpPr>
          <a:xfrm>
            <a:off x="8325876" y="2721318"/>
            <a:ext cx="3394075" cy="1036638"/>
            <a:chOff x="8325876" y="2721318"/>
            <a:chExt cx="3394075" cy="1036638"/>
          </a:xfrm>
        </p:grpSpPr>
        <p:grpSp>
          <p:nvGrpSpPr>
            <p:cNvPr id="124" name="Group 18">
              <a:extLst>
                <a:ext uri="{FF2B5EF4-FFF2-40B4-BE49-F238E27FC236}">
                  <a16:creationId xmlns:a16="http://schemas.microsoft.com/office/drawing/2014/main" id="{1FD009B5-82D3-A54A-A742-8202ED8CE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5876" y="2721318"/>
              <a:ext cx="3394075" cy="630238"/>
              <a:chOff x="2222" y="2804"/>
              <a:chExt cx="2138" cy="397"/>
            </a:xfrm>
          </p:grpSpPr>
          <p:sp>
            <p:nvSpPr>
              <p:cNvPr id="125" name="Text Box 19">
                <a:extLst>
                  <a:ext uri="{FF2B5EF4-FFF2-40B4-BE49-F238E27FC236}">
                    <a16:creationId xmlns:a16="http://schemas.microsoft.com/office/drawing/2014/main" id="{A317A424-F2E1-824F-B626-E01E0E240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udt_send(NAK)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Text Box 20">
                <a:extLst>
                  <a:ext uri="{FF2B5EF4-FFF2-40B4-BE49-F238E27FC236}">
                    <a16:creationId xmlns:a16="http://schemas.microsoft.com/office/drawing/2014/main" id="{F3C2F2D4-E406-8746-8990-3E5ED0A5C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5" y="2804"/>
                <a:ext cx="213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corrupt(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Line 21">
                <a:extLst>
                  <a:ext uri="{FF2B5EF4-FFF2-40B4-BE49-F238E27FC236}">
                    <a16:creationId xmlns:a16="http://schemas.microsoft.com/office/drawing/2014/main" id="{BE673EC8-DD07-7A43-8EF8-4AF46E325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0EE6DE3B-8CC5-4840-9E43-E2F13B45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301" y="3288056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Oval 26">
            <a:extLst>
              <a:ext uri="{FF2B5EF4-FFF2-40B4-BE49-F238E27FC236}">
                <a16:creationId xmlns:a16="http://schemas.microsoft.com/office/drawing/2014/main" id="{D886EFDE-A0BD-234F-9505-E1DFE71A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76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7D124EF1-1801-CC41-AA27-4430B218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063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11BB54D-2176-2D44-BD7F-B18C9C74D8A4}"/>
              </a:ext>
            </a:extLst>
          </p:cNvPr>
          <p:cNvGrpSpPr/>
          <p:nvPr/>
        </p:nvGrpSpPr>
        <p:grpSpPr>
          <a:xfrm>
            <a:off x="8049650" y="4591214"/>
            <a:ext cx="4142349" cy="1379872"/>
            <a:chOff x="8049650" y="4591214"/>
            <a:chExt cx="4142349" cy="137987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182C09B-F3FC-C340-BB16-737F51CA96BE}"/>
                </a:ext>
              </a:extLst>
            </p:cNvPr>
            <p:cNvGrpSpPr/>
            <p:nvPr/>
          </p:nvGrpSpPr>
          <p:grpSpPr>
            <a:xfrm>
              <a:off x="8049650" y="5037504"/>
              <a:ext cx="4142349" cy="933582"/>
              <a:chOff x="8049650" y="5037504"/>
              <a:chExt cx="4142349" cy="933582"/>
            </a:xfrm>
          </p:grpSpPr>
          <p:sp>
            <p:nvSpPr>
              <p:cNvPr id="113" name="Text Box 7">
                <a:extLst>
                  <a:ext uri="{FF2B5EF4-FFF2-40B4-BE49-F238E27FC236}">
                    <a16:creationId xmlns:a16="http://schemas.microsoft.com/office/drawing/2014/main" id="{60B53257-B255-5D45-9C56-20A5CE5DE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1876" y="5351961"/>
                <a:ext cx="21431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rcvpkt,data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(data)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(ACK)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Text Box 8">
                <a:extLst>
                  <a:ext uri="{FF2B5EF4-FFF2-40B4-BE49-F238E27FC236}">
                    <a16:creationId xmlns:a16="http://schemas.microsoft.com/office/drawing/2014/main" id="{2151DB25-A53F-EF4A-BDBD-C8DD839A6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9650" y="5037504"/>
                <a:ext cx="4142349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 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notcorrupt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9">
                <a:extLst>
                  <a:ext uri="{FF2B5EF4-FFF2-40B4-BE49-F238E27FC236}">
                    <a16:creationId xmlns:a16="http://schemas.microsoft.com/office/drawing/2014/main" id="{4797C970-D2E8-AA47-91A6-90DF435C0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1888" y="5407524"/>
                <a:ext cx="148907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D9E8E7D-01E2-7040-828E-B4AD37E6C50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37001" y="4591214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CAE8B13-78CF-DD4C-AD79-FE70F24547E0}"/>
              </a:ext>
            </a:extLst>
          </p:cNvPr>
          <p:cNvGrpSpPr/>
          <p:nvPr/>
        </p:nvGrpSpPr>
        <p:grpSpPr>
          <a:xfrm>
            <a:off x="2756926" y="1340193"/>
            <a:ext cx="3643312" cy="1027113"/>
            <a:chOff x="2756926" y="1340193"/>
            <a:chExt cx="3643312" cy="1027113"/>
          </a:xfrm>
        </p:grpSpPr>
        <p:sp>
          <p:nvSpPr>
            <p:cNvPr id="111" name="Text Box 5">
              <a:extLst>
                <a:ext uri="{FF2B5EF4-FFF2-40B4-BE49-F238E27FC236}">
                  <a16:creationId xmlns:a16="http://schemas.microsoft.com/office/drawing/2014/main" id="{B4419231-71F9-2847-A8A7-8F91C3BF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926" y="1630706"/>
              <a:ext cx="3643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snkpkt = make_pkt(data, checksum)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Line 6">
              <a:extLst>
                <a:ext uri="{FF2B5EF4-FFF2-40B4-BE49-F238E27FC236}">
                  <a16:creationId xmlns:a16="http://schemas.microsoft.com/office/drawing/2014/main" id="{9D8A7D98-AFD4-AA49-B033-1C3F29FD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701" y="1675156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C65AC33D-DAC6-0248-903C-715D380A05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09313" y="2119656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 Box 35">
              <a:extLst>
                <a:ext uri="{FF2B5EF4-FFF2-40B4-BE49-F238E27FC236}">
                  <a16:creationId xmlns:a16="http://schemas.microsoft.com/office/drawing/2014/main" id="{8B2CC675-7409-974B-A183-2AC7E249C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326" y="1340193"/>
              <a:ext cx="22558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2805388-DFB1-CA42-9623-430C96CD0F0B}"/>
              </a:ext>
            </a:extLst>
          </p:cNvPr>
          <p:cNvGrpSpPr/>
          <p:nvPr/>
        </p:nvGrpSpPr>
        <p:grpSpPr>
          <a:xfrm>
            <a:off x="2270357" y="3283338"/>
            <a:ext cx="3548062" cy="989290"/>
            <a:chOff x="2270357" y="3283338"/>
            <a:chExt cx="3548062" cy="989290"/>
          </a:xfrm>
        </p:grpSpPr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A19E971B-C68E-A549-8D13-4C8364D2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BF189C5-1BB2-BC42-81CE-EEB51DB2B907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18" name="Text Box 12">
                <a:extLst>
                  <a:ext uri="{FF2B5EF4-FFF2-40B4-BE49-F238E27FC236}">
                    <a16:creationId xmlns:a16="http://schemas.microsoft.com/office/drawing/2014/main" id="{FCE2965F-754F-364F-B14F-750853FEF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isACK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Line 13">
                <a:extLst>
                  <a:ext uri="{FF2B5EF4-FFF2-40B4-BE49-F238E27FC236}">
                    <a16:creationId xmlns:a16="http://schemas.microsoft.com/office/drawing/2014/main" id="{0299AD54-1602-364D-808A-ECEE0222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 Box 48">
                <a:extLst>
                  <a:ext uri="{FF2B5EF4-FFF2-40B4-BE49-F238E27FC236}">
                    <a16:creationId xmlns:a16="http://schemas.microsoft.com/office/drawing/2014/main" id="{1FB61FFA-0819-7D46-887F-D92660FD9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61" name="Text Box 19">
            <a:extLst>
              <a:ext uri="{FF2B5EF4-FFF2-40B4-BE49-F238E27FC236}">
                <a16:creationId xmlns:a16="http://schemas.microsoft.com/office/drawing/2014/main" id="{E3EA8A75-DE92-3B4A-9ED1-2A5CE8EF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62" name="Text Box 20">
            <a:extLst>
              <a:ext uri="{FF2B5EF4-FFF2-40B4-BE49-F238E27FC236}">
                <a16:creationId xmlns:a16="http://schemas.microsoft.com/office/drawing/2014/main" id="{D2BC55B0-1B2D-D346-8B9C-EC274C2E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99B9B250-0EDF-9940-8119-8A3858DAC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isNAK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227A0-FE6A-9E43-8D11-7C390E9CA534}"/>
              </a:ext>
            </a:extLst>
          </p:cNvPr>
          <p:cNvSpPr/>
          <p:nvPr/>
        </p:nvSpPr>
        <p:spPr>
          <a:xfrm>
            <a:off x="7841292" y="2480153"/>
            <a:ext cx="4246323" cy="4008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6E6BEF-C347-4CD5-BB74-C4A78ADF5132}"/>
              </a:ext>
            </a:extLst>
          </p:cNvPr>
          <p:cNvSpPr txBox="1">
            <a:spLocks/>
          </p:cNvSpPr>
          <p:nvPr/>
        </p:nvSpPr>
        <p:spPr>
          <a:xfrm>
            <a:off x="619327" y="-103644"/>
            <a:ext cx="11100625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rdt2.0: FSM specifications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66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8" grpId="0" animBg="1"/>
      <p:bldP spid="4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74821291-B2F1-5248-8BEE-C21E2CB0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9" name="Oval 3">
            <a:extLst>
              <a:ext uri="{FF2B5EF4-FFF2-40B4-BE49-F238E27FC236}">
                <a16:creationId xmlns:a16="http://schemas.microsoft.com/office/drawing/2014/main" id="{606B9A69-736A-BE4F-8E57-1E4DD86A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951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9158E582-2053-DB47-8544-5430174A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351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A819A83-E50E-0842-8735-DFC0B065BABA}"/>
              </a:ext>
            </a:extLst>
          </p:cNvPr>
          <p:cNvGrpSpPr/>
          <p:nvPr/>
        </p:nvGrpSpPr>
        <p:grpSpPr>
          <a:xfrm>
            <a:off x="5004826" y="2400535"/>
            <a:ext cx="3673475" cy="919271"/>
            <a:chOff x="5004826" y="2400535"/>
            <a:chExt cx="3673475" cy="919271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6794142E-E5B8-3F45-81C1-8A8F8E60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826" y="2426043"/>
              <a:ext cx="466725" cy="89376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15">
              <a:extLst>
                <a:ext uri="{FF2B5EF4-FFF2-40B4-BE49-F238E27FC236}">
                  <a16:creationId xmlns:a16="http://schemas.microsoft.com/office/drawing/2014/main" id="{EBF1463C-CBD7-1049-80A6-FED400C12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4388" y="2740368"/>
              <a:ext cx="1763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" name="Text Box 16">
              <a:extLst>
                <a:ext uri="{FF2B5EF4-FFF2-40B4-BE49-F238E27FC236}">
                  <a16:creationId xmlns:a16="http://schemas.microsoft.com/office/drawing/2014/main" id="{C1489951-F533-6243-BF54-F4FB1925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8" y="2400535"/>
              <a:ext cx="3389313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E7CC9AD6-FAA9-474E-B46B-1E603A7D1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051" y="2740368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Group 22">
            <a:extLst>
              <a:ext uri="{FF2B5EF4-FFF2-40B4-BE49-F238E27FC236}">
                <a16:creationId xmlns:a16="http://schemas.microsoft.com/office/drawing/2014/main" id="{6E4E03EB-86D3-824C-9C7B-D6204AA45EF1}"/>
              </a:ext>
            </a:extLst>
          </p:cNvPr>
          <p:cNvGrpSpPr>
            <a:grpSpLocks/>
          </p:cNvGrpSpPr>
          <p:nvPr/>
        </p:nvGrpSpPr>
        <p:grpSpPr bwMode="auto">
          <a:xfrm>
            <a:off x="4044388" y="2362543"/>
            <a:ext cx="1074738" cy="962025"/>
            <a:chOff x="1540" y="2116"/>
            <a:chExt cx="677" cy="606"/>
          </a:xfrm>
        </p:grpSpPr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290478B3-253F-D048-8DE9-187624FD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33128FC3-7340-2B43-998B-4D14B544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E913FD-5AB0-D647-A2DB-C235CF8D718B}"/>
              </a:ext>
            </a:extLst>
          </p:cNvPr>
          <p:cNvGrpSpPr/>
          <p:nvPr/>
        </p:nvGrpSpPr>
        <p:grpSpPr>
          <a:xfrm>
            <a:off x="8325876" y="2721318"/>
            <a:ext cx="3394075" cy="1036638"/>
            <a:chOff x="8325876" y="2721318"/>
            <a:chExt cx="3394075" cy="1036638"/>
          </a:xfrm>
        </p:grpSpPr>
        <p:grpSp>
          <p:nvGrpSpPr>
            <p:cNvPr id="124" name="Group 18">
              <a:extLst>
                <a:ext uri="{FF2B5EF4-FFF2-40B4-BE49-F238E27FC236}">
                  <a16:creationId xmlns:a16="http://schemas.microsoft.com/office/drawing/2014/main" id="{1FD009B5-82D3-A54A-A742-8202ED8CE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5876" y="2721318"/>
              <a:ext cx="3394075" cy="630238"/>
              <a:chOff x="2222" y="2804"/>
              <a:chExt cx="2138" cy="397"/>
            </a:xfrm>
          </p:grpSpPr>
          <p:sp>
            <p:nvSpPr>
              <p:cNvPr id="125" name="Text Box 19">
                <a:extLst>
                  <a:ext uri="{FF2B5EF4-FFF2-40B4-BE49-F238E27FC236}">
                    <a16:creationId xmlns:a16="http://schemas.microsoft.com/office/drawing/2014/main" id="{A317A424-F2E1-824F-B626-E01E0E240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udt_send(NAK)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Text Box 20">
                <a:extLst>
                  <a:ext uri="{FF2B5EF4-FFF2-40B4-BE49-F238E27FC236}">
                    <a16:creationId xmlns:a16="http://schemas.microsoft.com/office/drawing/2014/main" id="{F3C2F2D4-E406-8746-8990-3E5ED0A5C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5" y="2804"/>
                <a:ext cx="213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corrupt(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Line 21">
                <a:extLst>
                  <a:ext uri="{FF2B5EF4-FFF2-40B4-BE49-F238E27FC236}">
                    <a16:creationId xmlns:a16="http://schemas.microsoft.com/office/drawing/2014/main" id="{BE673EC8-DD07-7A43-8EF8-4AF46E325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0EE6DE3B-8CC5-4840-9E43-E2F13B45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301" y="3288056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Oval 26">
            <a:extLst>
              <a:ext uri="{FF2B5EF4-FFF2-40B4-BE49-F238E27FC236}">
                <a16:creationId xmlns:a16="http://schemas.microsoft.com/office/drawing/2014/main" id="{D886EFDE-A0BD-234F-9505-E1DFE71A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76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7D124EF1-1801-CC41-AA27-4430B218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063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11BB54D-2176-2D44-BD7F-B18C9C74D8A4}"/>
              </a:ext>
            </a:extLst>
          </p:cNvPr>
          <p:cNvGrpSpPr/>
          <p:nvPr/>
        </p:nvGrpSpPr>
        <p:grpSpPr>
          <a:xfrm>
            <a:off x="8049650" y="4591214"/>
            <a:ext cx="4142349" cy="1379872"/>
            <a:chOff x="8049650" y="4591214"/>
            <a:chExt cx="4142349" cy="137987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182C09B-F3FC-C340-BB16-737F51CA96BE}"/>
                </a:ext>
              </a:extLst>
            </p:cNvPr>
            <p:cNvGrpSpPr/>
            <p:nvPr/>
          </p:nvGrpSpPr>
          <p:grpSpPr>
            <a:xfrm>
              <a:off x="8049650" y="5037504"/>
              <a:ext cx="4142349" cy="933582"/>
              <a:chOff x="8049650" y="5037504"/>
              <a:chExt cx="4142349" cy="933582"/>
            </a:xfrm>
          </p:grpSpPr>
          <p:sp>
            <p:nvSpPr>
              <p:cNvPr id="113" name="Text Box 7">
                <a:extLst>
                  <a:ext uri="{FF2B5EF4-FFF2-40B4-BE49-F238E27FC236}">
                    <a16:creationId xmlns:a16="http://schemas.microsoft.com/office/drawing/2014/main" id="{60B53257-B255-5D45-9C56-20A5CE5DE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1876" y="5351961"/>
                <a:ext cx="21431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rcvpkt,data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(data)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(ACK)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Text Box 8">
                <a:extLst>
                  <a:ext uri="{FF2B5EF4-FFF2-40B4-BE49-F238E27FC236}">
                    <a16:creationId xmlns:a16="http://schemas.microsoft.com/office/drawing/2014/main" id="{2151DB25-A53F-EF4A-BDBD-C8DD839A6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9650" y="5037504"/>
                <a:ext cx="4142349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 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notcorrupt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9">
                <a:extLst>
                  <a:ext uri="{FF2B5EF4-FFF2-40B4-BE49-F238E27FC236}">
                    <a16:creationId xmlns:a16="http://schemas.microsoft.com/office/drawing/2014/main" id="{4797C970-D2E8-AA47-91A6-90DF435C0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1888" y="5407524"/>
                <a:ext cx="148907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D9E8E7D-01E2-7040-828E-B4AD37E6C50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37001" y="4591214"/>
              <a:ext cx="12573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CAE8B13-78CF-DD4C-AD79-FE70F24547E0}"/>
              </a:ext>
            </a:extLst>
          </p:cNvPr>
          <p:cNvGrpSpPr/>
          <p:nvPr/>
        </p:nvGrpSpPr>
        <p:grpSpPr>
          <a:xfrm>
            <a:off x="2756926" y="1340193"/>
            <a:ext cx="3643312" cy="1027113"/>
            <a:chOff x="2756926" y="1340193"/>
            <a:chExt cx="3643312" cy="1027113"/>
          </a:xfrm>
        </p:grpSpPr>
        <p:sp>
          <p:nvSpPr>
            <p:cNvPr id="111" name="Text Box 5">
              <a:extLst>
                <a:ext uri="{FF2B5EF4-FFF2-40B4-BE49-F238E27FC236}">
                  <a16:creationId xmlns:a16="http://schemas.microsoft.com/office/drawing/2014/main" id="{B4419231-71F9-2847-A8A7-8F91C3BF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926" y="1630706"/>
              <a:ext cx="3643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snkpkt = make_pkt(data, checksum)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Line 6">
              <a:extLst>
                <a:ext uri="{FF2B5EF4-FFF2-40B4-BE49-F238E27FC236}">
                  <a16:creationId xmlns:a16="http://schemas.microsoft.com/office/drawing/2014/main" id="{9D8A7D98-AFD4-AA49-B033-1C3F29FD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701" y="1675156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C65AC33D-DAC6-0248-903C-715D380A05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09313" y="2119656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 Box 35">
              <a:extLst>
                <a:ext uri="{FF2B5EF4-FFF2-40B4-BE49-F238E27FC236}">
                  <a16:creationId xmlns:a16="http://schemas.microsoft.com/office/drawing/2014/main" id="{8B2CC675-7409-974B-A183-2AC7E249C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326" y="1340193"/>
              <a:ext cx="22558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2805388-DFB1-CA42-9623-430C96CD0F0B}"/>
              </a:ext>
            </a:extLst>
          </p:cNvPr>
          <p:cNvGrpSpPr/>
          <p:nvPr/>
        </p:nvGrpSpPr>
        <p:grpSpPr>
          <a:xfrm>
            <a:off x="2270357" y="3283338"/>
            <a:ext cx="3548062" cy="989290"/>
            <a:chOff x="2270357" y="3283338"/>
            <a:chExt cx="3548062" cy="989290"/>
          </a:xfrm>
        </p:grpSpPr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A19E971B-C68E-A549-8D13-4C8364D2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BF189C5-1BB2-BC42-81CE-EEB51DB2B907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18" name="Text Box 12">
                <a:extLst>
                  <a:ext uri="{FF2B5EF4-FFF2-40B4-BE49-F238E27FC236}">
                    <a16:creationId xmlns:a16="http://schemas.microsoft.com/office/drawing/2014/main" id="{FCE2965F-754F-364F-B14F-750853FEF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isACK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Line 13">
                <a:extLst>
                  <a:ext uri="{FF2B5EF4-FFF2-40B4-BE49-F238E27FC236}">
                    <a16:creationId xmlns:a16="http://schemas.microsoft.com/office/drawing/2014/main" id="{0299AD54-1602-364D-808A-ECEE0222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 Box 48">
                <a:extLst>
                  <a:ext uri="{FF2B5EF4-FFF2-40B4-BE49-F238E27FC236}">
                    <a16:creationId xmlns:a16="http://schemas.microsoft.com/office/drawing/2014/main" id="{1FB61FFA-0819-7D46-887F-D92660FD9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61" name="Text Box 19">
            <a:extLst>
              <a:ext uri="{FF2B5EF4-FFF2-40B4-BE49-F238E27FC236}">
                <a16:creationId xmlns:a16="http://schemas.microsoft.com/office/drawing/2014/main" id="{E3EA8A75-DE92-3B4A-9ED1-2A5CE8EF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62" name="Text Box 20">
            <a:extLst>
              <a:ext uri="{FF2B5EF4-FFF2-40B4-BE49-F238E27FC236}">
                <a16:creationId xmlns:a16="http://schemas.microsoft.com/office/drawing/2014/main" id="{D2BC55B0-1B2D-D346-8B9C-EC274C2E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53170-F7EC-A34D-8A41-984A3AC85C5B}"/>
              </a:ext>
            </a:extLst>
          </p:cNvPr>
          <p:cNvSpPr txBox="1"/>
          <p:nvPr/>
        </p:nvSpPr>
        <p:spPr>
          <a:xfrm>
            <a:off x="965915" y="4680633"/>
            <a:ext cx="6532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“state” of receiver (did the receiver get my message correctly?) isn’t known to sender unless somehow communicated from receiver to sender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that’s why we need a protocol!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ADA65A1F-AF0E-7A4E-89E8-DE781668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isNAK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4" name="Picture 43" descr="A shower curtain&#10;&#10;Description automatically generated">
            <a:extLst>
              <a:ext uri="{FF2B5EF4-FFF2-40B4-BE49-F238E27FC236}">
                <a16:creationId xmlns:a16="http://schemas.microsoft.com/office/drawing/2014/main" id="{AC45B1FA-8BA1-4648-AD93-40677902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03" y="2155771"/>
            <a:ext cx="4642797" cy="4579749"/>
          </a:xfrm>
          <a:prstGeom prst="rect">
            <a:avLst/>
          </a:prstGeom>
        </p:spPr>
      </p:pic>
      <p:sp>
        <p:nvSpPr>
          <p:cNvPr id="46" name="Text Box 16">
            <a:extLst>
              <a:ext uri="{FF2B5EF4-FFF2-40B4-BE49-F238E27FC236}">
                <a16:creationId xmlns:a16="http://schemas.microsoft.com/office/drawing/2014/main" id="{D6DB0EA5-C28C-5D47-A606-CB6349A9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797" y="2400795"/>
            <a:ext cx="2085975" cy="3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isNAK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C8AFC91C-B2AA-274D-BDE6-DBE3D808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71" y="3557373"/>
            <a:ext cx="2085975" cy="3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isACK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29F151-BF47-94D0-C39D-D6BBA7F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33" y="-157016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FSM specification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728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2">
            <a:extLst>
              <a:ext uri="{FF2B5EF4-FFF2-40B4-BE49-F238E27FC236}">
                <a16:creationId xmlns:a16="http://schemas.microsoft.com/office/drawing/2014/main" id="{70847C17-240C-8943-BAC9-8DEDA07F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20368D61-C8F9-C64D-9076-63AF0503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951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229D572B-0C64-BC4F-9787-CFDFDB4A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351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7E93FFA4-44C6-0E4F-ABD0-1688475EE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926" y="1630706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snkpkt = make_pkt(data, checksum)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AAE6181D-40C5-4947-8D16-192C2CC21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701" y="167515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C49AAF37-6767-EA4A-BCF2-2730B5DAFFCF}"/>
              </a:ext>
            </a:extLst>
          </p:cNvPr>
          <p:cNvSpPr>
            <a:spLocks/>
          </p:cNvSpPr>
          <p:nvPr/>
        </p:nvSpPr>
        <p:spPr bwMode="auto">
          <a:xfrm flipV="1">
            <a:off x="2809313" y="2119656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2665E42-05D1-2742-9715-0A7AB328CC68}"/>
              </a:ext>
            </a:extLst>
          </p:cNvPr>
          <p:cNvSpPr>
            <a:spLocks/>
          </p:cNvSpPr>
          <p:nvPr/>
        </p:nvSpPr>
        <p:spPr bwMode="auto">
          <a:xfrm>
            <a:off x="2856938" y="328011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FF5156B3-5F3E-7247-9787-81C01F98AADA}"/>
              </a:ext>
            </a:extLst>
          </p:cNvPr>
          <p:cNvSpPr>
            <a:spLocks/>
          </p:cNvSpPr>
          <p:nvPr/>
        </p:nvSpPr>
        <p:spPr bwMode="auto">
          <a:xfrm>
            <a:off x="5004826" y="2426043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2F0C4339-9749-3E4B-AEF3-DFBC5861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388" y="2740368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sndpkt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B12405C6-9FEC-A645-ABAA-32067C853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051" y="274036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18">
            <a:extLst>
              <a:ext uri="{FF2B5EF4-FFF2-40B4-BE49-F238E27FC236}">
                <a16:creationId xmlns:a16="http://schemas.microsoft.com/office/drawing/2014/main" id="{6469EBCB-9365-8146-9A22-EA4BFBF0E079}"/>
              </a:ext>
            </a:extLst>
          </p:cNvPr>
          <p:cNvGrpSpPr>
            <a:grpSpLocks/>
          </p:cNvGrpSpPr>
          <p:nvPr/>
        </p:nvGrpSpPr>
        <p:grpSpPr bwMode="auto">
          <a:xfrm>
            <a:off x="8325876" y="3094378"/>
            <a:ext cx="1828800" cy="257175"/>
            <a:chOff x="2222" y="3039"/>
            <a:chExt cx="1152" cy="162"/>
          </a:xfrm>
        </p:grpSpPr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3A6C17B0-3CB8-BD4F-82A3-F8BBBF776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(NAK)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7262AE28-C6B2-7A4B-B2BF-40A0797B4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22">
            <a:extLst>
              <a:ext uri="{FF2B5EF4-FFF2-40B4-BE49-F238E27FC236}">
                <a16:creationId xmlns:a16="http://schemas.microsoft.com/office/drawing/2014/main" id="{E9E74661-52F5-5E48-982A-52E52A35DC45}"/>
              </a:ext>
            </a:extLst>
          </p:cNvPr>
          <p:cNvGrpSpPr>
            <a:grpSpLocks/>
          </p:cNvGrpSpPr>
          <p:nvPr/>
        </p:nvGrpSpPr>
        <p:grpSpPr bwMode="auto">
          <a:xfrm>
            <a:off x="4044388" y="2362543"/>
            <a:ext cx="1074738" cy="962025"/>
            <a:chOff x="1540" y="2116"/>
            <a:chExt cx="677" cy="606"/>
          </a:xfrm>
        </p:grpSpPr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8D34CBBE-DA94-E64E-9580-4F3F4131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1B4A0021-CFA3-4E40-B284-73C34108A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Freeform 25">
            <a:extLst>
              <a:ext uri="{FF2B5EF4-FFF2-40B4-BE49-F238E27FC236}">
                <a16:creationId xmlns:a16="http://schemas.microsoft.com/office/drawing/2014/main" id="{3DB66570-2E6B-DB42-959E-FB21F91FD83C}"/>
              </a:ext>
            </a:extLst>
          </p:cNvPr>
          <p:cNvSpPr>
            <a:spLocks/>
          </p:cNvSpPr>
          <p:nvPr/>
        </p:nvSpPr>
        <p:spPr bwMode="auto">
          <a:xfrm>
            <a:off x="8424301" y="3288056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26">
            <a:extLst>
              <a:ext uri="{FF2B5EF4-FFF2-40B4-BE49-F238E27FC236}">
                <a16:creationId xmlns:a16="http://schemas.microsoft.com/office/drawing/2014/main" id="{8A47B34C-876C-9A40-BB81-39CFF157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76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Text Box 27">
            <a:extLst>
              <a:ext uri="{FF2B5EF4-FFF2-40B4-BE49-F238E27FC236}">
                <a16:creationId xmlns:a16="http://schemas.microsoft.com/office/drawing/2014/main" id="{D69029E6-5338-FD44-BC15-0BA8A98F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063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Freeform 28">
            <a:extLst>
              <a:ext uri="{FF2B5EF4-FFF2-40B4-BE49-F238E27FC236}">
                <a16:creationId xmlns:a16="http://schemas.microsoft.com/office/drawing/2014/main" id="{062C8ABB-D477-0442-96DB-AF4A7A380558}"/>
              </a:ext>
            </a:extLst>
          </p:cNvPr>
          <p:cNvSpPr>
            <a:spLocks/>
          </p:cNvSpPr>
          <p:nvPr/>
        </p:nvSpPr>
        <p:spPr bwMode="auto">
          <a:xfrm flipV="1">
            <a:off x="8437001" y="4591214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29">
            <a:extLst>
              <a:ext uri="{FF2B5EF4-FFF2-40B4-BE49-F238E27FC236}">
                <a16:creationId xmlns:a16="http://schemas.microsoft.com/office/drawing/2014/main" id="{824EB22B-3441-BB4C-9908-EA5200566BEF}"/>
              </a:ext>
            </a:extLst>
          </p:cNvPr>
          <p:cNvGrpSpPr>
            <a:grpSpLocks/>
          </p:cNvGrpSpPr>
          <p:nvPr/>
        </p:nvGrpSpPr>
        <p:grpSpPr bwMode="auto">
          <a:xfrm>
            <a:off x="2101288" y="2306981"/>
            <a:ext cx="1333500" cy="1004887"/>
            <a:chOff x="220" y="1365"/>
            <a:chExt cx="840" cy="633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E482CA24-27A0-084A-87D9-E941B0A25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31">
              <a:extLst>
                <a:ext uri="{FF2B5EF4-FFF2-40B4-BE49-F238E27FC236}">
                  <a16:creationId xmlns:a16="http://schemas.microsoft.com/office/drawing/2014/main" id="{B1FC38D6-025E-7842-ADA7-35FDE217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6" name="Group 32">
            <a:extLst>
              <a:ext uri="{FF2B5EF4-FFF2-40B4-BE49-F238E27FC236}">
                <a16:creationId xmlns:a16="http://schemas.microsoft.com/office/drawing/2014/main" id="{5BBC5929-B4AB-D94E-9C05-8B8E4E50A932}"/>
              </a:ext>
            </a:extLst>
          </p:cNvPr>
          <p:cNvGrpSpPr>
            <a:grpSpLocks/>
          </p:cNvGrpSpPr>
          <p:nvPr/>
        </p:nvGrpSpPr>
        <p:grpSpPr bwMode="auto">
          <a:xfrm>
            <a:off x="8086163" y="3637306"/>
            <a:ext cx="1414463" cy="1033462"/>
            <a:chOff x="3990" y="2203"/>
            <a:chExt cx="891" cy="651"/>
          </a:xfrm>
        </p:grpSpPr>
        <p:sp>
          <p:nvSpPr>
            <p:cNvPr id="67" name="Line 33">
              <a:extLst>
                <a:ext uri="{FF2B5EF4-FFF2-40B4-BE49-F238E27FC236}">
                  <a16:creationId xmlns:a16="http://schemas.microsoft.com/office/drawing/2014/main" id="{C8C95C30-694C-3343-9A2B-29D823BB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id="{9CF26F83-62A4-774B-95EC-D614996A7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9" name="Text Box 35">
            <a:extLst>
              <a:ext uri="{FF2B5EF4-FFF2-40B4-BE49-F238E27FC236}">
                <a16:creationId xmlns:a16="http://schemas.microsoft.com/office/drawing/2014/main" id="{4F145C19-20CA-7145-8B2A-77BEB54A3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326" y="1340193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rdt_send(data)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Line 36">
            <a:extLst>
              <a:ext uri="{FF2B5EF4-FFF2-40B4-BE49-F238E27FC236}">
                <a16:creationId xmlns:a16="http://schemas.microsoft.com/office/drawing/2014/main" id="{26143F76-F1DE-F740-8D25-07F17B3B0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276" y="1429093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Freeform 37">
            <a:extLst>
              <a:ext uri="{FF2B5EF4-FFF2-40B4-BE49-F238E27FC236}">
                <a16:creationId xmlns:a16="http://schemas.microsoft.com/office/drawing/2014/main" id="{58B7878D-57FD-8A41-8E7B-6BF34CB3A771}"/>
              </a:ext>
            </a:extLst>
          </p:cNvPr>
          <p:cNvSpPr>
            <a:spLocks/>
          </p:cNvSpPr>
          <p:nvPr/>
        </p:nvSpPr>
        <p:spPr bwMode="auto">
          <a:xfrm>
            <a:off x="2763276" y="2146642"/>
            <a:ext cx="7148415" cy="2944699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52 h 10000"/>
              <a:gd name="connsiteX1" fmla="*/ 2377 w 10000"/>
              <a:gd name="connsiteY1" fmla="*/ 0 h 10000"/>
              <a:gd name="connsiteX2" fmla="*/ 8009 w 10000"/>
              <a:gd name="connsiteY2" fmla="*/ 9621 h 10000"/>
              <a:gd name="connsiteX3" fmla="*/ 10000 w 10000"/>
              <a:gd name="connsiteY3" fmla="*/ 10000 h 10000"/>
              <a:gd name="connsiteX0" fmla="*/ 0 w 10673"/>
              <a:gd name="connsiteY0" fmla="*/ 52 h 9621"/>
              <a:gd name="connsiteX1" fmla="*/ 2377 w 10673"/>
              <a:gd name="connsiteY1" fmla="*/ 0 h 9621"/>
              <a:gd name="connsiteX2" fmla="*/ 8009 w 10673"/>
              <a:gd name="connsiteY2" fmla="*/ 9621 h 9621"/>
              <a:gd name="connsiteX3" fmla="*/ 10673 w 10673"/>
              <a:gd name="connsiteY3" fmla="*/ 9621 h 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3" h="9621">
                <a:moveTo>
                  <a:pt x="0" y="52"/>
                </a:moveTo>
                <a:lnTo>
                  <a:pt x="2377" y="0"/>
                </a:lnTo>
                <a:lnTo>
                  <a:pt x="8009" y="9621"/>
                </a:lnTo>
                <a:lnTo>
                  <a:pt x="10673" y="962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81979E69-43B0-224E-AEE7-932D8FB25EC5}"/>
              </a:ext>
            </a:extLst>
          </p:cNvPr>
          <p:cNvGrpSpPr>
            <a:grpSpLocks/>
          </p:cNvGrpSpPr>
          <p:nvPr/>
        </p:nvGrpSpPr>
        <p:grpSpPr bwMode="auto">
          <a:xfrm>
            <a:off x="2099701" y="2306981"/>
            <a:ext cx="1333500" cy="1004887"/>
            <a:chOff x="220" y="1365"/>
            <a:chExt cx="840" cy="633"/>
          </a:xfrm>
        </p:grpSpPr>
        <p:sp>
          <p:nvSpPr>
            <p:cNvPr id="73" name="Line 39">
              <a:extLst>
                <a:ext uri="{FF2B5EF4-FFF2-40B4-BE49-F238E27FC236}">
                  <a16:creationId xmlns:a16="http://schemas.microsoft.com/office/drawing/2014/main" id="{021756D2-A025-CF41-A055-C96F4929A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40">
              <a:extLst>
                <a:ext uri="{FF2B5EF4-FFF2-40B4-BE49-F238E27FC236}">
                  <a16:creationId xmlns:a16="http://schemas.microsoft.com/office/drawing/2014/main" id="{34F50062-00A1-4541-B9F4-BEF323F05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8" name="Oval 41">
            <a:extLst>
              <a:ext uri="{FF2B5EF4-FFF2-40B4-BE49-F238E27FC236}">
                <a16:creationId xmlns:a16="http://schemas.microsoft.com/office/drawing/2014/main" id="{9AEB6601-DAB8-A041-9DF0-30C886DD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76" y="2362543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9" name="Line 42">
            <a:extLst>
              <a:ext uri="{FF2B5EF4-FFF2-40B4-BE49-F238E27FC236}">
                <a16:creationId xmlns:a16="http://schemas.microsoft.com/office/drawing/2014/main" id="{2CE2B382-7E31-324B-8E6C-07DE61767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3138" y="5042243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0" name="Freeform 43">
            <a:extLst>
              <a:ext uri="{FF2B5EF4-FFF2-40B4-BE49-F238E27FC236}">
                <a16:creationId xmlns:a16="http://schemas.microsoft.com/office/drawing/2014/main" id="{A4E624BD-18B7-E144-8B12-E9F34C001BC1}"/>
              </a:ext>
            </a:extLst>
          </p:cNvPr>
          <p:cNvSpPr>
            <a:spLocks/>
          </p:cNvSpPr>
          <p:nvPr/>
        </p:nvSpPr>
        <p:spPr bwMode="auto">
          <a:xfrm>
            <a:off x="2122306" y="3871617"/>
            <a:ext cx="7452932" cy="2415225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connsiteX0" fmla="*/ 10000 w 10000"/>
              <a:gd name="connsiteY0" fmla="*/ 10684 h 10684"/>
              <a:gd name="connsiteX1" fmla="*/ 7676 w 10000"/>
              <a:gd name="connsiteY1" fmla="*/ 10684 h 10684"/>
              <a:gd name="connsiteX2" fmla="*/ 4167 w 10000"/>
              <a:gd name="connsiteY2" fmla="*/ 0 h 10684"/>
              <a:gd name="connsiteX3" fmla="*/ 0 w 10000"/>
              <a:gd name="connsiteY3" fmla="*/ 684 h 10684"/>
              <a:gd name="connsiteX0" fmla="*/ 11178 w 11178"/>
              <a:gd name="connsiteY0" fmla="*/ 10684 h 10684"/>
              <a:gd name="connsiteX1" fmla="*/ 8854 w 11178"/>
              <a:gd name="connsiteY1" fmla="*/ 10684 h 10684"/>
              <a:gd name="connsiteX2" fmla="*/ 5345 w 11178"/>
              <a:gd name="connsiteY2" fmla="*/ 0 h 10684"/>
              <a:gd name="connsiteX3" fmla="*/ 0 w 11178"/>
              <a:gd name="connsiteY3" fmla="*/ 0 h 1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8" h="10684">
                <a:moveTo>
                  <a:pt x="11178" y="10684"/>
                </a:moveTo>
                <a:lnTo>
                  <a:pt x="8854" y="10684"/>
                </a:lnTo>
                <a:lnTo>
                  <a:pt x="5345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433B53F6-3987-AD43-823C-811301531A05}"/>
              </a:ext>
            </a:extLst>
          </p:cNvPr>
          <p:cNvGrpSpPr>
            <a:grpSpLocks/>
          </p:cNvGrpSpPr>
          <p:nvPr/>
        </p:nvGrpSpPr>
        <p:grpSpPr bwMode="auto">
          <a:xfrm>
            <a:off x="2099701" y="2306981"/>
            <a:ext cx="1333500" cy="1004887"/>
            <a:chOff x="220" y="1365"/>
            <a:chExt cx="840" cy="633"/>
          </a:xfrm>
        </p:grpSpPr>
        <p:sp>
          <p:nvSpPr>
            <p:cNvPr id="112" name="Line 45">
              <a:extLst>
                <a:ext uri="{FF2B5EF4-FFF2-40B4-BE49-F238E27FC236}">
                  <a16:creationId xmlns:a16="http://schemas.microsoft.com/office/drawing/2014/main" id="{4591E5D8-8C29-B847-85FE-27EBA5053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46">
              <a:extLst>
                <a:ext uri="{FF2B5EF4-FFF2-40B4-BE49-F238E27FC236}">
                  <a16:creationId xmlns:a16="http://schemas.microsoft.com/office/drawing/2014/main" id="{611A2C5D-AEE6-DD42-9AF5-792255258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4" name="Oval 47">
            <a:extLst>
              <a:ext uri="{FF2B5EF4-FFF2-40B4-BE49-F238E27FC236}">
                <a16:creationId xmlns:a16="http://schemas.microsoft.com/office/drawing/2014/main" id="{14740803-52CF-044E-A44B-1C3382FD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901" y="2367306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" name="Text Box 16">
            <a:extLst>
              <a:ext uri="{FF2B5EF4-FFF2-40B4-BE49-F238E27FC236}">
                <a16:creationId xmlns:a16="http://schemas.microsoft.com/office/drawing/2014/main" id="{4960424F-A39C-9F48-B10B-6B92058E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88" y="2400535"/>
            <a:ext cx="338931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Text Box 20">
            <a:extLst>
              <a:ext uri="{FF2B5EF4-FFF2-40B4-BE49-F238E27FC236}">
                <a16:creationId xmlns:a16="http://schemas.microsoft.com/office/drawing/2014/main" id="{F83C8E12-3B9E-D846-B39E-2D62F350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63" y="2720534"/>
            <a:ext cx="3389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 corrupt(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C5AC3F7-1DB3-CE4F-B0C7-F20072FBA703}"/>
              </a:ext>
            </a:extLst>
          </p:cNvPr>
          <p:cNvGrpSpPr/>
          <p:nvPr/>
        </p:nvGrpSpPr>
        <p:grpSpPr>
          <a:xfrm>
            <a:off x="2271408" y="3285357"/>
            <a:ext cx="3548062" cy="989290"/>
            <a:chOff x="2270357" y="3283338"/>
            <a:chExt cx="3548062" cy="989290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ECBB11C-9731-AE49-85C4-CC54A9C3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03199FB-D06E-3542-B988-7EB9CD9168D8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27" name="Text Box 12">
                <a:extLst>
                  <a:ext uri="{FF2B5EF4-FFF2-40B4-BE49-F238E27FC236}">
                    <a16:creationId xmlns:a16="http://schemas.microsoft.com/office/drawing/2014/main" id="{E0CFEDE3-2A91-2845-ABA4-C03E7492E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isACK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Line 13">
                <a:extLst>
                  <a:ext uri="{FF2B5EF4-FFF2-40B4-BE49-F238E27FC236}">
                    <a16:creationId xmlns:a16="http://schemas.microsoft.com/office/drawing/2014/main" id="{332EC257-20A6-9B48-A641-8E69142E5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xt Box 48">
                <a:extLst>
                  <a:ext uri="{FF2B5EF4-FFF2-40B4-BE49-F238E27FC236}">
                    <a16:creationId xmlns:a16="http://schemas.microsoft.com/office/drawing/2014/main" id="{BC7A4A01-571A-C94B-BAEC-EA73E5A39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E324CA8-B37F-8C4E-9533-D4557801C16E}"/>
              </a:ext>
            </a:extLst>
          </p:cNvPr>
          <p:cNvGrpSpPr/>
          <p:nvPr/>
        </p:nvGrpSpPr>
        <p:grpSpPr>
          <a:xfrm>
            <a:off x="8049650" y="5037504"/>
            <a:ext cx="4142349" cy="933582"/>
            <a:chOff x="8049650" y="5037504"/>
            <a:chExt cx="4142349" cy="933582"/>
          </a:xfrm>
        </p:grpSpPr>
        <p:sp>
          <p:nvSpPr>
            <p:cNvPr id="131" name="Text Box 7">
              <a:extLst>
                <a:ext uri="{FF2B5EF4-FFF2-40B4-BE49-F238E27FC236}">
                  <a16:creationId xmlns:a16="http://schemas.microsoft.com/office/drawing/2014/main" id="{723DBA89-E099-1146-9344-FD97D3586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876" y="5351961"/>
              <a:ext cx="21431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rcvpkt,data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(ACK)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Text Box 8">
              <a:extLst>
                <a:ext uri="{FF2B5EF4-FFF2-40B4-BE49-F238E27FC236}">
                  <a16:creationId xmlns:a16="http://schemas.microsoft.com/office/drawing/2014/main" id="{05CEFA42-064E-3142-841C-4AC47C36B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9650" y="5037504"/>
              <a:ext cx="4142349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9">
              <a:extLst>
                <a:ext uri="{FF2B5EF4-FFF2-40B4-BE49-F238E27FC236}">
                  <a16:creationId xmlns:a16="http://schemas.microsoft.com/office/drawing/2014/main" id="{0872816E-A3BC-B14C-B375-097293AE6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1888" y="5407524"/>
              <a:ext cx="1489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4" name="Text Box 19">
            <a:extLst>
              <a:ext uri="{FF2B5EF4-FFF2-40B4-BE49-F238E27FC236}">
                <a16:creationId xmlns:a16="http://schemas.microsoft.com/office/drawing/2014/main" id="{55D8DBB5-D62B-EB4E-B678-676582C5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35" name="Text Box 20">
            <a:extLst>
              <a:ext uri="{FF2B5EF4-FFF2-40B4-BE49-F238E27FC236}">
                <a16:creationId xmlns:a16="http://schemas.microsoft.com/office/drawing/2014/main" id="{6A4DBB19-70E8-BE4F-86ED-46D7FF548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312C203B-3A0A-BD4E-8578-6F37A2E7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isNAK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29037-82BA-AE3A-5561-8AB8C733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1" y="-16502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operation with no errors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14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4" grpId="0" animBg="1"/>
      <p:bldP spid="1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4C651C60-2DE4-0846-A035-0E312850C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" name="Oval 3">
            <a:extLst>
              <a:ext uri="{FF2B5EF4-FFF2-40B4-BE49-F238E27FC236}">
                <a16:creationId xmlns:a16="http://schemas.microsoft.com/office/drawing/2014/main" id="{69A00FB9-348A-D448-9793-795F22B5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40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4">
            <a:extLst>
              <a:ext uri="{FF2B5EF4-FFF2-40B4-BE49-F238E27FC236}">
                <a16:creationId xmlns:a16="http://schemas.microsoft.com/office/drawing/2014/main" id="{77096BA8-8AE7-EA4F-B0FD-7469803E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840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5">
            <a:extLst>
              <a:ext uri="{FF2B5EF4-FFF2-40B4-BE49-F238E27FC236}">
                <a16:creationId xmlns:a16="http://schemas.microsoft.com/office/drawing/2014/main" id="{D6DC2F34-5901-DE44-A6E9-F96497094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415" y="1630706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snkpkt = make_pkt(data, checksum)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Line 6">
            <a:extLst>
              <a:ext uri="{FF2B5EF4-FFF2-40B4-BE49-F238E27FC236}">
                <a16:creationId xmlns:a16="http://schemas.microsoft.com/office/drawing/2014/main" id="{D357F502-19B9-7A40-B1E5-CD7250CA9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90" y="167515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10">
            <a:extLst>
              <a:ext uri="{FF2B5EF4-FFF2-40B4-BE49-F238E27FC236}">
                <a16:creationId xmlns:a16="http://schemas.microsoft.com/office/drawing/2014/main" id="{3ADC35A3-77A4-3D42-9882-FB506CCCFA61}"/>
              </a:ext>
            </a:extLst>
          </p:cNvPr>
          <p:cNvSpPr>
            <a:spLocks/>
          </p:cNvSpPr>
          <p:nvPr/>
        </p:nvSpPr>
        <p:spPr bwMode="auto">
          <a:xfrm flipV="1">
            <a:off x="2808802" y="2119656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3907903E-8186-0B48-B29F-40C6FD559F99}"/>
              </a:ext>
            </a:extLst>
          </p:cNvPr>
          <p:cNvSpPr>
            <a:spLocks/>
          </p:cNvSpPr>
          <p:nvPr/>
        </p:nvSpPr>
        <p:spPr bwMode="auto">
          <a:xfrm>
            <a:off x="2856427" y="328011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Freeform 14">
            <a:extLst>
              <a:ext uri="{FF2B5EF4-FFF2-40B4-BE49-F238E27FC236}">
                <a16:creationId xmlns:a16="http://schemas.microsoft.com/office/drawing/2014/main" id="{C5D67D61-82E5-5642-B2D5-452A20671145}"/>
              </a:ext>
            </a:extLst>
          </p:cNvPr>
          <p:cNvSpPr>
            <a:spLocks/>
          </p:cNvSpPr>
          <p:nvPr/>
        </p:nvSpPr>
        <p:spPr bwMode="auto">
          <a:xfrm>
            <a:off x="5004315" y="2426043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Text Box 15">
            <a:extLst>
              <a:ext uri="{FF2B5EF4-FFF2-40B4-BE49-F238E27FC236}">
                <a16:creationId xmlns:a16="http://schemas.microsoft.com/office/drawing/2014/main" id="{7BABC5B8-9BD6-F145-8E9A-0912B8AE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877" y="2740368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Text Box 16">
            <a:extLst>
              <a:ext uri="{FF2B5EF4-FFF2-40B4-BE49-F238E27FC236}">
                <a16:creationId xmlns:a16="http://schemas.microsoft.com/office/drawing/2014/main" id="{BE38BF73-5EF1-6B42-B012-9E244200F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isNAK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17">
            <a:extLst>
              <a:ext uri="{FF2B5EF4-FFF2-40B4-BE49-F238E27FC236}">
                <a16:creationId xmlns:a16="http://schemas.microsoft.com/office/drawing/2014/main" id="{6082D473-667E-D744-BD55-1C35E0FE8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540" y="274036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2" name="Group 22">
            <a:extLst>
              <a:ext uri="{FF2B5EF4-FFF2-40B4-BE49-F238E27FC236}">
                <a16:creationId xmlns:a16="http://schemas.microsoft.com/office/drawing/2014/main" id="{DCE40CB4-F0AE-734E-AA44-08F29CD02D52}"/>
              </a:ext>
            </a:extLst>
          </p:cNvPr>
          <p:cNvGrpSpPr>
            <a:grpSpLocks/>
          </p:cNvGrpSpPr>
          <p:nvPr/>
        </p:nvGrpSpPr>
        <p:grpSpPr bwMode="auto">
          <a:xfrm>
            <a:off x="4043877" y="2362543"/>
            <a:ext cx="1074738" cy="962025"/>
            <a:chOff x="1540" y="2116"/>
            <a:chExt cx="677" cy="606"/>
          </a:xfrm>
        </p:grpSpPr>
        <p:sp>
          <p:nvSpPr>
            <p:cNvPr id="153" name="Oval 23">
              <a:extLst>
                <a:ext uri="{FF2B5EF4-FFF2-40B4-BE49-F238E27FC236}">
                  <a16:creationId xmlns:a16="http://schemas.microsoft.com/office/drawing/2014/main" id="{D3BB9C31-5D9C-684A-BB70-14F20480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 Box 24">
              <a:extLst>
                <a:ext uri="{FF2B5EF4-FFF2-40B4-BE49-F238E27FC236}">
                  <a16:creationId xmlns:a16="http://schemas.microsoft.com/office/drawing/2014/main" id="{7290D8CF-233C-DA4F-8144-17F1D181B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55" name="Freeform 25">
            <a:extLst>
              <a:ext uri="{FF2B5EF4-FFF2-40B4-BE49-F238E27FC236}">
                <a16:creationId xmlns:a16="http://schemas.microsoft.com/office/drawing/2014/main" id="{1FC9F4AC-60DA-664B-8892-94963AC43A62}"/>
              </a:ext>
            </a:extLst>
          </p:cNvPr>
          <p:cNvSpPr>
            <a:spLocks/>
          </p:cNvSpPr>
          <p:nvPr/>
        </p:nvSpPr>
        <p:spPr bwMode="auto">
          <a:xfrm>
            <a:off x="8423790" y="3288056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Oval 26">
            <a:extLst>
              <a:ext uri="{FF2B5EF4-FFF2-40B4-BE49-F238E27FC236}">
                <a16:creationId xmlns:a16="http://schemas.microsoft.com/office/drawing/2014/main" id="{C6A7C088-049A-2642-9A7F-7E6B3149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65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Text Box 27">
            <a:extLst>
              <a:ext uri="{FF2B5EF4-FFF2-40B4-BE49-F238E27FC236}">
                <a16:creationId xmlns:a16="http://schemas.microsoft.com/office/drawing/2014/main" id="{579E5E2D-B23D-BF43-A731-1D8C59C7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552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8" name="Freeform 28">
            <a:extLst>
              <a:ext uri="{FF2B5EF4-FFF2-40B4-BE49-F238E27FC236}">
                <a16:creationId xmlns:a16="http://schemas.microsoft.com/office/drawing/2014/main" id="{82DEFCAC-19A6-8E44-8FD1-83883629ABA7}"/>
              </a:ext>
            </a:extLst>
          </p:cNvPr>
          <p:cNvSpPr>
            <a:spLocks/>
          </p:cNvSpPr>
          <p:nvPr/>
        </p:nvSpPr>
        <p:spPr bwMode="auto">
          <a:xfrm flipV="1">
            <a:off x="8436490" y="4591214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9" name="Group 29">
            <a:extLst>
              <a:ext uri="{FF2B5EF4-FFF2-40B4-BE49-F238E27FC236}">
                <a16:creationId xmlns:a16="http://schemas.microsoft.com/office/drawing/2014/main" id="{C486E2AA-5514-8349-8774-4B86574332CB}"/>
              </a:ext>
            </a:extLst>
          </p:cNvPr>
          <p:cNvGrpSpPr>
            <a:grpSpLocks/>
          </p:cNvGrpSpPr>
          <p:nvPr/>
        </p:nvGrpSpPr>
        <p:grpSpPr bwMode="auto">
          <a:xfrm>
            <a:off x="2100777" y="2306981"/>
            <a:ext cx="1333500" cy="1004887"/>
            <a:chOff x="220" y="1365"/>
            <a:chExt cx="840" cy="633"/>
          </a:xfrm>
        </p:grpSpPr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C0CC58D1-8C84-3E47-909F-D82E63AA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Oval 31">
              <a:extLst>
                <a:ext uri="{FF2B5EF4-FFF2-40B4-BE49-F238E27FC236}">
                  <a16:creationId xmlns:a16="http://schemas.microsoft.com/office/drawing/2014/main" id="{852C29BD-DA30-1D45-9733-0851CEB0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32">
            <a:extLst>
              <a:ext uri="{FF2B5EF4-FFF2-40B4-BE49-F238E27FC236}">
                <a16:creationId xmlns:a16="http://schemas.microsoft.com/office/drawing/2014/main" id="{A05DCA54-BB9F-EB48-8E9C-19DBD5FE15BE}"/>
              </a:ext>
            </a:extLst>
          </p:cNvPr>
          <p:cNvGrpSpPr>
            <a:grpSpLocks/>
          </p:cNvGrpSpPr>
          <p:nvPr/>
        </p:nvGrpSpPr>
        <p:grpSpPr bwMode="auto">
          <a:xfrm>
            <a:off x="8085652" y="3637306"/>
            <a:ext cx="1414463" cy="1033462"/>
            <a:chOff x="3990" y="2203"/>
            <a:chExt cx="891" cy="651"/>
          </a:xfrm>
        </p:grpSpPr>
        <p:sp>
          <p:nvSpPr>
            <p:cNvPr id="163" name="Line 33">
              <a:extLst>
                <a:ext uri="{FF2B5EF4-FFF2-40B4-BE49-F238E27FC236}">
                  <a16:creationId xmlns:a16="http://schemas.microsoft.com/office/drawing/2014/main" id="{E80E2DDF-EEB5-964A-90BC-641CEA2AE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Oval 34">
              <a:extLst>
                <a:ext uri="{FF2B5EF4-FFF2-40B4-BE49-F238E27FC236}">
                  <a16:creationId xmlns:a16="http://schemas.microsoft.com/office/drawing/2014/main" id="{1AD65A4C-E940-0B4D-BFA8-963C7F4D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5" name="Text Box 35">
            <a:extLst>
              <a:ext uri="{FF2B5EF4-FFF2-40B4-BE49-F238E27FC236}">
                <a16:creationId xmlns:a16="http://schemas.microsoft.com/office/drawing/2014/main" id="{EB12FDE8-F0FD-FF44-9743-6CC34031C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815" y="1340193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rdt_send(data)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36">
            <a:extLst>
              <a:ext uri="{FF2B5EF4-FFF2-40B4-BE49-F238E27FC236}">
                <a16:creationId xmlns:a16="http://schemas.microsoft.com/office/drawing/2014/main" id="{EC5F8159-C72E-AD42-9E10-261F73F1A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765" y="1429093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7" name="Freeform 37">
            <a:extLst>
              <a:ext uri="{FF2B5EF4-FFF2-40B4-BE49-F238E27FC236}">
                <a16:creationId xmlns:a16="http://schemas.microsoft.com/office/drawing/2014/main" id="{35077D8E-9690-5846-914B-870B57CBFFC1}"/>
              </a:ext>
            </a:extLst>
          </p:cNvPr>
          <p:cNvSpPr>
            <a:spLocks/>
          </p:cNvSpPr>
          <p:nvPr/>
        </p:nvSpPr>
        <p:spPr bwMode="auto">
          <a:xfrm>
            <a:off x="2762765" y="2146643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8" name="Group 38">
            <a:extLst>
              <a:ext uri="{FF2B5EF4-FFF2-40B4-BE49-F238E27FC236}">
                <a16:creationId xmlns:a16="http://schemas.microsoft.com/office/drawing/2014/main" id="{39365D95-8B18-AE4F-9CEC-9330CADCC26B}"/>
              </a:ext>
            </a:extLst>
          </p:cNvPr>
          <p:cNvGrpSpPr>
            <a:grpSpLocks/>
          </p:cNvGrpSpPr>
          <p:nvPr/>
        </p:nvGrpSpPr>
        <p:grpSpPr bwMode="auto">
          <a:xfrm>
            <a:off x="2099190" y="2306981"/>
            <a:ext cx="1333500" cy="1004887"/>
            <a:chOff x="220" y="1365"/>
            <a:chExt cx="840" cy="633"/>
          </a:xfrm>
        </p:grpSpPr>
        <p:sp>
          <p:nvSpPr>
            <p:cNvPr id="169" name="Line 39">
              <a:extLst>
                <a:ext uri="{FF2B5EF4-FFF2-40B4-BE49-F238E27FC236}">
                  <a16:creationId xmlns:a16="http://schemas.microsoft.com/office/drawing/2014/main" id="{68593BDB-565B-C544-A698-EAB110089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Oval 40">
              <a:extLst>
                <a:ext uri="{FF2B5EF4-FFF2-40B4-BE49-F238E27FC236}">
                  <a16:creationId xmlns:a16="http://schemas.microsoft.com/office/drawing/2014/main" id="{99432816-2BCC-7742-BBCC-63661129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1" name="Oval 41">
            <a:extLst>
              <a:ext uri="{FF2B5EF4-FFF2-40B4-BE49-F238E27FC236}">
                <a16:creationId xmlns:a16="http://schemas.microsoft.com/office/drawing/2014/main" id="{2992E4B8-7EF2-1A40-9095-9F4F00D2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65" y="2362543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42">
            <a:extLst>
              <a:ext uri="{FF2B5EF4-FFF2-40B4-BE49-F238E27FC236}">
                <a16:creationId xmlns:a16="http://schemas.microsoft.com/office/drawing/2014/main" id="{FBE55EA3-B145-414B-A6FF-0F0EE400C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627" y="5042243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3" name="Freeform 43">
            <a:extLst>
              <a:ext uri="{FF2B5EF4-FFF2-40B4-BE49-F238E27FC236}">
                <a16:creationId xmlns:a16="http://schemas.microsoft.com/office/drawing/2014/main" id="{59879249-0649-F24B-B236-6C80F47AAC2E}"/>
              </a:ext>
            </a:extLst>
          </p:cNvPr>
          <p:cNvSpPr>
            <a:spLocks/>
          </p:cNvSpPr>
          <p:nvPr/>
        </p:nvSpPr>
        <p:spPr bwMode="auto">
          <a:xfrm>
            <a:off x="2353297" y="3858893"/>
            <a:ext cx="7272844" cy="2363522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connsiteX0" fmla="*/ 10000 w 10000"/>
              <a:gd name="connsiteY0" fmla="*/ 10000 h 10000"/>
              <a:gd name="connsiteX1" fmla="*/ 7637 w 10000"/>
              <a:gd name="connsiteY1" fmla="*/ 9715 h 10000"/>
              <a:gd name="connsiteX2" fmla="*/ 4476 w 10000"/>
              <a:gd name="connsiteY2" fmla="*/ 0 h 10000"/>
              <a:gd name="connsiteX3" fmla="*/ 0 w 10000"/>
              <a:gd name="connsiteY3" fmla="*/ 0 h 10000"/>
              <a:gd name="connsiteX0" fmla="*/ 10058 w 10058"/>
              <a:gd name="connsiteY0" fmla="*/ 9601 h 9715"/>
              <a:gd name="connsiteX1" fmla="*/ 7637 w 10058"/>
              <a:gd name="connsiteY1" fmla="*/ 9715 h 9715"/>
              <a:gd name="connsiteX2" fmla="*/ 4476 w 10058"/>
              <a:gd name="connsiteY2" fmla="*/ 0 h 9715"/>
              <a:gd name="connsiteX3" fmla="*/ 0 w 10058"/>
              <a:gd name="connsiteY3" fmla="*/ 0 h 9715"/>
              <a:gd name="connsiteX0" fmla="*/ 10000 w 10000"/>
              <a:gd name="connsiteY0" fmla="*/ 10059 h 10059"/>
              <a:gd name="connsiteX1" fmla="*/ 7593 w 10000"/>
              <a:gd name="connsiteY1" fmla="*/ 10000 h 10059"/>
              <a:gd name="connsiteX2" fmla="*/ 4450 w 10000"/>
              <a:gd name="connsiteY2" fmla="*/ 0 h 10059"/>
              <a:gd name="connsiteX3" fmla="*/ 0 w 10000"/>
              <a:gd name="connsiteY3" fmla="*/ 0 h 10059"/>
              <a:gd name="connsiteX0" fmla="*/ 10019 w 10019"/>
              <a:gd name="connsiteY0" fmla="*/ 10000 h 10000"/>
              <a:gd name="connsiteX1" fmla="*/ 7593 w 10019"/>
              <a:gd name="connsiteY1" fmla="*/ 10000 h 10000"/>
              <a:gd name="connsiteX2" fmla="*/ 4450 w 10019"/>
              <a:gd name="connsiteY2" fmla="*/ 0 h 10000"/>
              <a:gd name="connsiteX3" fmla="*/ 0 w 10019"/>
              <a:gd name="connsiteY3" fmla="*/ 0 h 10000"/>
              <a:gd name="connsiteX0" fmla="*/ 10019 w 10019"/>
              <a:gd name="connsiteY0" fmla="*/ 10586 h 10586"/>
              <a:gd name="connsiteX1" fmla="*/ 7593 w 10019"/>
              <a:gd name="connsiteY1" fmla="*/ 10586 h 10586"/>
              <a:gd name="connsiteX2" fmla="*/ 3989 w 10019"/>
              <a:gd name="connsiteY2" fmla="*/ 0 h 10586"/>
              <a:gd name="connsiteX3" fmla="*/ 0 w 10019"/>
              <a:gd name="connsiteY3" fmla="*/ 586 h 10586"/>
              <a:gd name="connsiteX0" fmla="*/ 10845 w 10845"/>
              <a:gd name="connsiteY0" fmla="*/ 10762 h 10762"/>
              <a:gd name="connsiteX1" fmla="*/ 8419 w 10845"/>
              <a:gd name="connsiteY1" fmla="*/ 10762 h 10762"/>
              <a:gd name="connsiteX2" fmla="*/ 4815 w 10845"/>
              <a:gd name="connsiteY2" fmla="*/ 176 h 10762"/>
              <a:gd name="connsiteX3" fmla="*/ 0 w 10845"/>
              <a:gd name="connsiteY3" fmla="*/ 0 h 10762"/>
              <a:gd name="connsiteX0" fmla="*/ 10845 w 10845"/>
              <a:gd name="connsiteY0" fmla="*/ 10762 h 10762"/>
              <a:gd name="connsiteX1" fmla="*/ 8419 w 10845"/>
              <a:gd name="connsiteY1" fmla="*/ 10762 h 10762"/>
              <a:gd name="connsiteX2" fmla="*/ 4911 w 10845"/>
              <a:gd name="connsiteY2" fmla="*/ 0 h 10762"/>
              <a:gd name="connsiteX3" fmla="*/ 0 w 10845"/>
              <a:gd name="connsiteY3" fmla="*/ 0 h 1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5" h="10762">
                <a:moveTo>
                  <a:pt x="10845" y="10762"/>
                </a:moveTo>
                <a:lnTo>
                  <a:pt x="8419" y="10762"/>
                </a:lnTo>
                <a:lnTo>
                  <a:pt x="4911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4" name="Group 44">
            <a:extLst>
              <a:ext uri="{FF2B5EF4-FFF2-40B4-BE49-F238E27FC236}">
                <a16:creationId xmlns:a16="http://schemas.microsoft.com/office/drawing/2014/main" id="{4CB3F7B7-A92F-9B44-92D1-D6DEC5F500AB}"/>
              </a:ext>
            </a:extLst>
          </p:cNvPr>
          <p:cNvGrpSpPr>
            <a:grpSpLocks/>
          </p:cNvGrpSpPr>
          <p:nvPr/>
        </p:nvGrpSpPr>
        <p:grpSpPr bwMode="auto">
          <a:xfrm>
            <a:off x="2099190" y="2306981"/>
            <a:ext cx="1333500" cy="1004887"/>
            <a:chOff x="220" y="1365"/>
            <a:chExt cx="840" cy="633"/>
          </a:xfrm>
        </p:grpSpPr>
        <p:sp>
          <p:nvSpPr>
            <p:cNvPr id="175" name="Line 45">
              <a:extLst>
                <a:ext uri="{FF2B5EF4-FFF2-40B4-BE49-F238E27FC236}">
                  <a16:creationId xmlns:a16="http://schemas.microsoft.com/office/drawing/2014/main" id="{DA8F54E3-D3E2-5B44-B37B-20E7E272B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Oval 46">
              <a:extLst>
                <a:ext uri="{FF2B5EF4-FFF2-40B4-BE49-F238E27FC236}">
                  <a16:creationId xmlns:a16="http://schemas.microsoft.com/office/drawing/2014/main" id="{33BDD6FC-64CC-2347-921C-94F2A914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7" name="Oval 47">
            <a:extLst>
              <a:ext uri="{FF2B5EF4-FFF2-40B4-BE49-F238E27FC236}">
                <a16:creationId xmlns:a16="http://schemas.microsoft.com/office/drawing/2014/main" id="{2345AD26-ED57-8F45-B85E-B4144CC9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390" y="2367306"/>
            <a:ext cx="985837" cy="96202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48">
            <a:extLst>
              <a:ext uri="{FF2B5EF4-FFF2-40B4-BE49-F238E27FC236}">
                <a16:creationId xmlns:a16="http://schemas.microsoft.com/office/drawing/2014/main" id="{99C86BB6-8396-7A4F-A95C-226EFE593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727" y="2634006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9" name="Freeform 49">
            <a:extLst>
              <a:ext uri="{FF2B5EF4-FFF2-40B4-BE49-F238E27FC236}">
                <a16:creationId xmlns:a16="http://schemas.microsoft.com/office/drawing/2014/main" id="{A524866B-F3C3-0047-A24A-49C2FB7D032D}"/>
              </a:ext>
            </a:extLst>
          </p:cNvPr>
          <p:cNvSpPr>
            <a:spLocks/>
          </p:cNvSpPr>
          <p:nvPr/>
        </p:nvSpPr>
        <p:spPr bwMode="auto">
          <a:xfrm>
            <a:off x="5409127" y="2356193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0">
            <a:extLst>
              <a:ext uri="{FF2B5EF4-FFF2-40B4-BE49-F238E27FC236}">
                <a16:creationId xmlns:a16="http://schemas.microsoft.com/office/drawing/2014/main" id="{E379A4B3-232E-9D4E-A4C6-40DC647EE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590" y="2230781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81" name="Freeform 51">
            <a:extLst>
              <a:ext uri="{FF2B5EF4-FFF2-40B4-BE49-F238E27FC236}">
                <a16:creationId xmlns:a16="http://schemas.microsoft.com/office/drawing/2014/main" id="{7739BB93-5816-A945-B555-C2290DB78FDA}"/>
              </a:ext>
            </a:extLst>
          </p:cNvPr>
          <p:cNvSpPr>
            <a:spLocks/>
          </p:cNvSpPr>
          <p:nvPr/>
        </p:nvSpPr>
        <p:spPr bwMode="auto">
          <a:xfrm>
            <a:off x="5394840" y="3091206"/>
            <a:ext cx="5464750" cy="1966367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10000"/>
              <a:gd name="connsiteX1" fmla="*/ 3948 w 10000"/>
              <a:gd name="connsiteY1" fmla="*/ 0 h 10000"/>
              <a:gd name="connsiteX2" fmla="*/ 6367 w 10000"/>
              <a:gd name="connsiteY2" fmla="*/ 9215 h 10000"/>
              <a:gd name="connsiteX3" fmla="*/ 10000 w 10000"/>
              <a:gd name="connsiteY3" fmla="*/ 10000 h 10000"/>
              <a:gd name="connsiteX0" fmla="*/ 0 w 13541"/>
              <a:gd name="connsiteY0" fmla="*/ 0 h 9215"/>
              <a:gd name="connsiteX1" fmla="*/ 3948 w 13541"/>
              <a:gd name="connsiteY1" fmla="*/ 0 h 9215"/>
              <a:gd name="connsiteX2" fmla="*/ 6367 w 13541"/>
              <a:gd name="connsiteY2" fmla="*/ 9215 h 9215"/>
              <a:gd name="connsiteX3" fmla="*/ 13541 w 13541"/>
              <a:gd name="connsiteY3" fmla="*/ 9155 h 9215"/>
              <a:gd name="connsiteX0" fmla="*/ 0 w 9977"/>
              <a:gd name="connsiteY0" fmla="*/ 0 h 10132"/>
              <a:gd name="connsiteX1" fmla="*/ 2916 w 9977"/>
              <a:gd name="connsiteY1" fmla="*/ 0 h 10132"/>
              <a:gd name="connsiteX2" fmla="*/ 4702 w 9977"/>
              <a:gd name="connsiteY2" fmla="*/ 10000 h 10132"/>
              <a:gd name="connsiteX3" fmla="*/ 9977 w 9977"/>
              <a:gd name="connsiteY3" fmla="*/ 10132 h 10132"/>
              <a:gd name="connsiteX0" fmla="*/ 0 w 9930"/>
              <a:gd name="connsiteY0" fmla="*/ 0 h 9871"/>
              <a:gd name="connsiteX1" fmla="*/ 2923 w 9930"/>
              <a:gd name="connsiteY1" fmla="*/ 0 h 9871"/>
              <a:gd name="connsiteX2" fmla="*/ 4713 w 9930"/>
              <a:gd name="connsiteY2" fmla="*/ 9870 h 9871"/>
              <a:gd name="connsiteX3" fmla="*/ 9930 w 9930"/>
              <a:gd name="connsiteY3" fmla="*/ 9871 h 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0" h="9871">
                <a:moveTo>
                  <a:pt x="0" y="0"/>
                </a:moveTo>
                <a:lnTo>
                  <a:pt x="2923" y="0"/>
                </a:lnTo>
                <a:lnTo>
                  <a:pt x="4713" y="9870"/>
                </a:lnTo>
                <a:lnTo>
                  <a:pt x="9930" y="987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3" name="Group 18">
            <a:extLst>
              <a:ext uri="{FF2B5EF4-FFF2-40B4-BE49-F238E27FC236}">
                <a16:creationId xmlns:a16="http://schemas.microsoft.com/office/drawing/2014/main" id="{E284CB69-9F56-5447-BEF7-41A6F2097E8E}"/>
              </a:ext>
            </a:extLst>
          </p:cNvPr>
          <p:cNvGrpSpPr>
            <a:grpSpLocks/>
          </p:cNvGrpSpPr>
          <p:nvPr/>
        </p:nvGrpSpPr>
        <p:grpSpPr bwMode="auto">
          <a:xfrm>
            <a:off x="8325876" y="3094378"/>
            <a:ext cx="1828800" cy="257175"/>
            <a:chOff x="2222" y="3039"/>
            <a:chExt cx="1152" cy="162"/>
          </a:xfrm>
        </p:grpSpPr>
        <p:sp>
          <p:nvSpPr>
            <p:cNvPr id="184" name="Text Box 19">
              <a:extLst>
                <a:ext uri="{FF2B5EF4-FFF2-40B4-BE49-F238E27FC236}">
                  <a16:creationId xmlns:a16="http://schemas.microsoft.com/office/drawing/2014/main" id="{678874A7-3358-5245-A855-DD7E0879D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(NAK)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:a16="http://schemas.microsoft.com/office/drawing/2014/main" id="{56F7C457-03D8-8D48-AA90-B8A469907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Text Box 20">
            <a:extLst>
              <a:ext uri="{FF2B5EF4-FFF2-40B4-BE49-F238E27FC236}">
                <a16:creationId xmlns:a16="http://schemas.microsoft.com/office/drawing/2014/main" id="{69FC3B3A-305F-9B42-8C7E-1C83075E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63" y="2720534"/>
            <a:ext cx="3389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&amp;&amp; corrupt(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E98E9E8-48DD-2748-A76A-B86C9C5E697C}"/>
              </a:ext>
            </a:extLst>
          </p:cNvPr>
          <p:cNvGrpSpPr/>
          <p:nvPr/>
        </p:nvGrpSpPr>
        <p:grpSpPr>
          <a:xfrm>
            <a:off x="8049650" y="5037504"/>
            <a:ext cx="4142349" cy="933582"/>
            <a:chOff x="8049650" y="5037504"/>
            <a:chExt cx="4142349" cy="933582"/>
          </a:xfrm>
        </p:grpSpPr>
        <p:sp>
          <p:nvSpPr>
            <p:cNvPr id="188" name="Text Box 7">
              <a:extLst>
                <a:ext uri="{FF2B5EF4-FFF2-40B4-BE49-F238E27FC236}">
                  <a16:creationId xmlns:a16="http://schemas.microsoft.com/office/drawing/2014/main" id="{547ACF72-ABFE-F64D-A037-06CF279C9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876" y="5351961"/>
              <a:ext cx="21431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rcvpkt,data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(ACK)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Text Box 8">
              <a:extLst>
                <a:ext uri="{FF2B5EF4-FFF2-40B4-BE49-F238E27FC236}">
                  <a16:creationId xmlns:a16="http://schemas.microsoft.com/office/drawing/2014/main" id="{ECD6AB09-3FC5-E94A-8358-34E4DEA2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9650" y="5037504"/>
              <a:ext cx="4142349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7D4185C1-C6BE-C246-B80B-AE0463D5F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1888" y="5407524"/>
              <a:ext cx="1489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2958F88-7074-B842-A46E-481DB4E01207}"/>
              </a:ext>
            </a:extLst>
          </p:cNvPr>
          <p:cNvGrpSpPr/>
          <p:nvPr/>
        </p:nvGrpSpPr>
        <p:grpSpPr>
          <a:xfrm>
            <a:off x="2271408" y="3285357"/>
            <a:ext cx="3548062" cy="989290"/>
            <a:chOff x="2270357" y="3283338"/>
            <a:chExt cx="3548062" cy="989290"/>
          </a:xfrm>
        </p:grpSpPr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52733FCF-77DF-9549-96B3-58AA12126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96D5C38-D258-7844-A167-A26AFEEF24DC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95" name="Text Box 12">
                <a:extLst>
                  <a:ext uri="{FF2B5EF4-FFF2-40B4-BE49-F238E27FC236}">
                    <a16:creationId xmlns:a16="http://schemas.microsoft.com/office/drawing/2014/main" id="{3746DB42-5771-AD4D-9F11-055A2239F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 &amp;&amp; 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isACK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840150-1E50-BA43-88E4-6F9188C56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Text Box 48">
                <a:extLst>
                  <a:ext uri="{FF2B5EF4-FFF2-40B4-BE49-F238E27FC236}">
                    <a16:creationId xmlns:a16="http://schemas.microsoft.com/office/drawing/2014/main" id="{13B3F6FD-1B58-2540-B908-71B7D9EFB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98" name="Text Box 19">
            <a:extLst>
              <a:ext uri="{FF2B5EF4-FFF2-40B4-BE49-F238E27FC236}">
                <a16:creationId xmlns:a16="http://schemas.microsoft.com/office/drawing/2014/main" id="{A11F89D9-6E4B-F142-B680-CA9246FEB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9" name="Text Box 20">
            <a:extLst>
              <a:ext uri="{FF2B5EF4-FFF2-40B4-BE49-F238E27FC236}">
                <a16:creationId xmlns:a16="http://schemas.microsoft.com/office/drawing/2014/main" id="{F9D8503E-DBC4-144B-9DCA-064A69A8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19D27D-A26B-1484-D45C-94169E29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1" y="-14335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corrupted packet scenario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53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7" grpId="0" animBg="1"/>
      <p:bldP spid="1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Chapter_2_v8.2</Template>
  <TotalTime>13479</TotalTime>
  <Words>2861</Words>
  <Application>Microsoft Office PowerPoint</Application>
  <PresentationFormat>Widescreen</PresentationFormat>
  <Paragraphs>550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Franklin Gothic Medium (Headings)</vt:lpstr>
      <vt:lpstr>Symbol</vt:lpstr>
      <vt:lpstr>Tahoma</vt:lpstr>
      <vt:lpstr>Times New Roman</vt:lpstr>
      <vt:lpstr>Wingdings</vt:lpstr>
      <vt:lpstr>Office Theme</vt:lpstr>
      <vt:lpstr>1_Office Theme</vt:lpstr>
      <vt:lpstr>3_Office Theme</vt:lpstr>
      <vt:lpstr>PowerPoint Presentation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PowerPoint Presentation</vt:lpstr>
      <vt:lpstr>rdt2.0: FSM specification</vt:lpstr>
      <vt:lpstr>rdt2.0: operation with no errors</vt:lpstr>
      <vt:lpstr>rdt2.0: corrupted packet scenario</vt:lpstr>
      <vt:lpstr>rdt2.0 has a fatal flaw!</vt:lpstr>
      <vt:lpstr>rdt2.1: sender, handling garbled ACK/NAKs</vt:lpstr>
      <vt:lpstr>rdt2.1: receiver, handling garbled ACK/NAKs</vt:lpstr>
      <vt:lpstr>rdt2.1: discussion</vt:lpstr>
      <vt:lpstr>rdt2.2: a NAK-free protocol</vt:lpstr>
      <vt:lpstr>rdt2.2: sender, receiver fragments</vt:lpstr>
      <vt:lpstr>rdt2.2: sender fragments</vt:lpstr>
      <vt:lpstr>rdt2.2: receiver fragments</vt:lpstr>
      <vt:lpstr>rdt3.0: channels with errors and loss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412</cp:revision>
  <dcterms:created xsi:type="dcterms:W3CDTF">2020-01-18T07:24:59Z</dcterms:created>
  <dcterms:modified xsi:type="dcterms:W3CDTF">2023-10-10T17:01:11Z</dcterms:modified>
</cp:coreProperties>
</file>