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61" r:id="rId2"/>
    <p:sldMasterId id="2147483666" r:id="rId3"/>
  </p:sldMasterIdLst>
  <p:notesMasterIdLst>
    <p:notesMasterId r:id="rId19"/>
  </p:notesMasterIdLst>
  <p:sldIdLst>
    <p:sldId id="1222" r:id="rId4"/>
    <p:sldId id="1044" r:id="rId5"/>
    <p:sldId id="1096" r:id="rId6"/>
    <p:sldId id="1203" r:id="rId7"/>
    <p:sldId id="1098" r:id="rId8"/>
    <p:sldId id="1099" r:id="rId9"/>
    <p:sldId id="1100" r:id="rId10"/>
    <p:sldId id="1101" r:id="rId11"/>
    <p:sldId id="1102" r:id="rId12"/>
    <p:sldId id="1223" r:id="rId13"/>
    <p:sldId id="1104" r:id="rId14"/>
    <p:sldId id="1108" r:id="rId15"/>
    <p:sldId id="1106" r:id="rId16"/>
    <p:sldId id="1107" r:id="rId17"/>
    <p:sldId id="11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9" autoAdjust="0"/>
    <p:restoredTop sz="70097" autoAdjust="0"/>
  </p:normalViewPr>
  <p:slideViewPr>
    <p:cSldViewPr snapToGrid="0" snapToObjects="1">
      <p:cViewPr varScale="1">
        <p:scale>
          <a:sx n="77" d="100"/>
          <a:sy n="77" d="100"/>
        </p:scale>
        <p:origin x="1524" y="12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25553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After obtaining first </a:t>
            </a:r>
            <a:r>
              <a:rPr lang="en-US" sz="1800" b="0" i="0" u="none" strike="noStrike" baseline="0" dirty="0" err="1">
                <a:latin typeface="TimesNewRomanPSMT"/>
              </a:rPr>
              <a:t>SampleRTT</a:t>
            </a:r>
            <a:r>
              <a:rPr lang="en-US" sz="1800" b="0" i="0" u="none" strike="noStrike" baseline="0" dirty="0">
                <a:latin typeface="TimesNewRomanPSMT"/>
              </a:rPr>
              <a:t> 106ms:</a:t>
            </a:r>
          </a:p>
          <a:p>
            <a:pPr algn="l"/>
            <a:r>
              <a:rPr lang="en-US" sz="1800" b="0" i="0" u="none" strike="noStrike" baseline="0" dirty="0" err="1">
                <a:latin typeface="TimesNewRomanPSMT"/>
              </a:rPr>
              <a:t>DevRTT</a:t>
            </a:r>
            <a:r>
              <a:rPr lang="en-US" sz="1800" b="0" i="0" u="none" strike="noStrike" baseline="0" dirty="0">
                <a:latin typeface="TimesNewRomanPSMT"/>
              </a:rPr>
              <a:t> = 0.75*5 + 0.25 * | 106 - 100 | = 5.25ms</a:t>
            </a:r>
          </a:p>
          <a:p>
            <a:pPr algn="l"/>
            <a:r>
              <a:rPr lang="en-US" sz="1800" b="0" i="0" u="none" strike="noStrike" baseline="0" dirty="0" err="1">
                <a:latin typeface="TimesNewRomanPSMT"/>
              </a:rPr>
              <a:t>EstimatedRTT</a:t>
            </a:r>
            <a:r>
              <a:rPr lang="en-US" sz="1800" b="0" i="0" u="none" strike="noStrike" baseline="0" dirty="0">
                <a:latin typeface="TimesNewRomanPSMT"/>
              </a:rPr>
              <a:t> = 0.875 * 100 + 0.125 * 106 = 100.75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TimeoutInterval</a:t>
            </a:r>
            <a:r>
              <a:rPr lang="en-US" sz="1800" b="0" i="0" u="none" strike="noStrike" baseline="0" dirty="0">
                <a:latin typeface="TimesNewRomanPSMT"/>
              </a:rPr>
              <a:t> = 100.75+4*5.25 = 121.75 </a:t>
            </a:r>
            <a:r>
              <a:rPr lang="en-US" sz="1800" b="0" i="0" u="none" strike="noStrike" baseline="0" dirty="0" err="1">
                <a:latin typeface="TimesNewRomanPSMT"/>
              </a:rPr>
              <a:t>ms</a:t>
            </a:r>
            <a:endParaRPr lang="en-US" sz="1800" b="0" i="0" u="none" strike="noStrike" baseline="0" dirty="0">
              <a:latin typeface="TimesNewRomanPSMT"/>
            </a:endParaRPr>
          </a:p>
          <a:p>
            <a:pPr algn="l"/>
            <a:endParaRPr lang="en-US" sz="1800" b="0" i="0" u="none" strike="noStrike" baseline="0" dirty="0">
              <a:latin typeface="TimesNewRomanPSMT"/>
            </a:endParaRPr>
          </a:p>
          <a:p>
            <a:pPr algn="l"/>
            <a:endParaRPr lang="en-US" sz="1800" b="0" i="0" u="none" strike="noStrike" baseline="0" dirty="0">
              <a:latin typeface="TimesNewRomanPSMT"/>
            </a:endParaRPr>
          </a:p>
          <a:p>
            <a:pPr algn="l"/>
            <a:r>
              <a:rPr lang="en-US" sz="1800" b="0" i="0" u="none" strike="noStrike" baseline="0" dirty="0">
                <a:latin typeface="TimesNewRomanPSMT"/>
              </a:rPr>
              <a:t>After obtaining 120ms:</a:t>
            </a:r>
          </a:p>
          <a:p>
            <a:pPr algn="l"/>
            <a:r>
              <a:rPr lang="en-US" sz="1800" b="0" i="0" u="none" strike="noStrike" baseline="0" dirty="0" err="1">
                <a:latin typeface="TimesNewRomanPSMT"/>
              </a:rPr>
              <a:t>DevRTT</a:t>
            </a:r>
            <a:r>
              <a:rPr lang="en-US" sz="1800" b="0" i="0" u="none" strike="noStrike" baseline="0" dirty="0">
                <a:latin typeface="TimesNewRomanPSMT"/>
              </a:rPr>
              <a:t> = 0.75*5.25 + 0.25 * | 120 – 100.75 | = 8.75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EstimatedRTT</a:t>
            </a:r>
            <a:r>
              <a:rPr lang="en-US" sz="1800" b="0" i="0" u="none" strike="noStrike" baseline="0" dirty="0">
                <a:latin typeface="TimesNewRomanPSMT"/>
              </a:rPr>
              <a:t> = 0.875 * 100.75 + 0.125 * 120 = 103.16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TimeoutInterval</a:t>
            </a:r>
            <a:r>
              <a:rPr lang="en-US" sz="1800" b="0" i="0" u="none" strike="noStrike" baseline="0" dirty="0">
                <a:latin typeface="TimesNewRomanPSMT"/>
              </a:rPr>
              <a:t> = 103.16+4*8.75 = 138.16 </a:t>
            </a:r>
            <a:r>
              <a:rPr lang="en-US" sz="1800" b="0" i="0" u="none" strike="noStrike" baseline="0" dirty="0" err="1">
                <a:latin typeface="TimesNewRomanPSMT"/>
              </a:rPr>
              <a:t>ms</a:t>
            </a:r>
            <a:endParaRPr lang="en-US" sz="1800" b="0" i="0" u="none" strike="noStrike" baseline="0" dirty="0">
              <a:latin typeface="TimesNewRomanPSMT"/>
            </a:endParaRPr>
          </a:p>
          <a:p>
            <a:pPr algn="l"/>
            <a:endParaRPr lang="en-US" sz="1800" b="0" i="0" u="none" strike="noStrike" baseline="0" dirty="0">
              <a:latin typeface="TimesNewRomanPSMT"/>
            </a:endParaRPr>
          </a:p>
          <a:p>
            <a:pPr algn="l"/>
            <a:r>
              <a:rPr lang="en-US" sz="1800" b="0" i="0" u="none" strike="noStrike" baseline="0" dirty="0">
                <a:latin typeface="TimesNewRomanPSMT"/>
              </a:rPr>
              <a:t>After obtaining 140ms:</a:t>
            </a:r>
          </a:p>
          <a:p>
            <a:pPr algn="l"/>
            <a:r>
              <a:rPr lang="en-US" sz="1800" b="0" i="0" u="none" strike="noStrike" baseline="0" dirty="0" err="1">
                <a:latin typeface="TimesNewRomanPSMT"/>
              </a:rPr>
              <a:t>DevRTT</a:t>
            </a:r>
            <a:r>
              <a:rPr lang="en-US" sz="1800" b="0" i="0" u="none" strike="noStrike" baseline="0" dirty="0">
                <a:latin typeface="TimesNewRomanPSMT"/>
              </a:rPr>
              <a:t> = 0.75*8.75 + 0.25 * | 140 – 103.16 | = 15.77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EstimatedRTT</a:t>
            </a:r>
            <a:r>
              <a:rPr lang="en-US" sz="1800" b="0" i="0" u="none" strike="noStrike" baseline="0" dirty="0">
                <a:latin typeface="TimesNewRomanPSMT"/>
              </a:rPr>
              <a:t> = 0.875 * 103.16 + 0.125 * 140 = 107.76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TimeoutInterval</a:t>
            </a:r>
            <a:r>
              <a:rPr lang="en-US" sz="1800" b="0" i="0" u="none" strike="noStrike" baseline="0" dirty="0">
                <a:latin typeface="TimesNewRomanPSMT"/>
              </a:rPr>
              <a:t> = 107.76+4*15.77 = 170.84 </a:t>
            </a:r>
            <a:r>
              <a:rPr lang="en-US" sz="1800" b="0" i="0" u="none" strike="noStrike" baseline="0" dirty="0" err="1">
                <a:latin typeface="TimesNewRomanPSMT"/>
              </a:rPr>
              <a:t>ms</a:t>
            </a:r>
            <a:endParaRPr lang="en-US" sz="1800" b="0" i="0" u="none" strike="noStrike" baseline="0" dirty="0">
              <a:latin typeface="TimesNewRomanPSMT"/>
            </a:endParaRPr>
          </a:p>
          <a:p>
            <a:pPr algn="l"/>
            <a:endParaRPr lang="en-US" sz="1800" b="0" i="0" u="none" strike="noStrike" baseline="0" dirty="0">
              <a:latin typeface="TimesNewRomanPSMT"/>
            </a:endParaRPr>
          </a:p>
          <a:p>
            <a:pPr algn="l"/>
            <a:r>
              <a:rPr lang="en-US" sz="1800" b="0" i="0" u="none" strike="noStrike" baseline="0" dirty="0">
                <a:latin typeface="TimesNewRomanPSMT"/>
              </a:rPr>
              <a:t>After obtaining 90ms:</a:t>
            </a:r>
          </a:p>
          <a:p>
            <a:pPr algn="l"/>
            <a:r>
              <a:rPr lang="en-US" sz="1800" b="0" i="0" u="none" strike="noStrike" baseline="0" dirty="0" err="1">
                <a:latin typeface="TimesNewRomanPSMT"/>
              </a:rPr>
              <a:t>DevRTT</a:t>
            </a:r>
            <a:r>
              <a:rPr lang="en-US" sz="1800" b="0" i="0" u="none" strike="noStrike" baseline="0" dirty="0">
                <a:latin typeface="TimesNewRomanPSMT"/>
              </a:rPr>
              <a:t> = 0.75*15.77 + 0.25 * | 90 – 107.76 | = 16.27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EstimatedRTT</a:t>
            </a:r>
            <a:r>
              <a:rPr lang="en-US" sz="1800" b="0" i="0" u="none" strike="noStrike" baseline="0" dirty="0">
                <a:latin typeface="TimesNewRomanPSMT"/>
              </a:rPr>
              <a:t> = 0.875 * 107.76 + 0.125 * 90 = 105.54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TimeoutInterval</a:t>
            </a:r>
            <a:r>
              <a:rPr lang="en-US" sz="1800" b="0" i="0" u="none" strike="noStrike" baseline="0" dirty="0">
                <a:latin typeface="TimesNewRomanPSMT"/>
              </a:rPr>
              <a:t> = 105.54+4*16.27 =</a:t>
            </a:r>
            <a:r>
              <a:rPr lang="en-US" sz="1800" b="0" i="0" u="none" strike="noStrike" baseline="0">
                <a:latin typeface="TimesNewRomanPSMT"/>
              </a:rPr>
              <a:t>170.62 ms</a:t>
            </a:r>
            <a:endParaRPr lang="en-US" sz="1800" b="0" i="0" u="none" strike="noStrike" baseline="0" dirty="0">
              <a:latin typeface="TimesNewRomanPSMT"/>
            </a:endParaRPr>
          </a:p>
          <a:p>
            <a:pPr algn="l"/>
            <a:r>
              <a:rPr lang="en-US" sz="1800" b="0" i="0" u="none" strike="noStrike" baseline="0" dirty="0">
                <a:latin typeface="TimesNewRomanPSMT"/>
              </a:rPr>
              <a:t>After obtaining 115ms:</a:t>
            </a:r>
          </a:p>
          <a:p>
            <a:pPr algn="l"/>
            <a:r>
              <a:rPr lang="en-US" sz="1800" b="0" i="0" u="none" strike="noStrike" baseline="0" dirty="0" err="1">
                <a:latin typeface="TimesNewRomanPSMT"/>
              </a:rPr>
              <a:t>DevRTT</a:t>
            </a:r>
            <a:r>
              <a:rPr lang="en-US" sz="1800" b="0" i="0" u="none" strike="noStrike" baseline="0" dirty="0">
                <a:latin typeface="TimesNewRomanPSMT"/>
              </a:rPr>
              <a:t> = 0.75*16.27 + 0.25 * | 115 – 105.54 | = 14.57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EstimatedRTT</a:t>
            </a:r>
            <a:r>
              <a:rPr lang="en-US" sz="1800" b="0" i="0" u="none" strike="noStrike" baseline="0" dirty="0">
                <a:latin typeface="TimesNewRomanPSMT"/>
              </a:rPr>
              <a:t> = 0.875 * 105.54 + 0.125 * 115 = 106.72 </a:t>
            </a:r>
            <a:r>
              <a:rPr lang="en-US" sz="1800" b="0" i="0" u="none" strike="noStrike" baseline="0" dirty="0" err="1">
                <a:latin typeface="TimesNewRomanPSMT"/>
              </a:rPr>
              <a:t>ms</a:t>
            </a:r>
            <a:endParaRPr lang="en-US" sz="1800" b="0" i="0" u="none" strike="noStrike" baseline="0" dirty="0">
              <a:latin typeface="TimesNewRomanPSMT"/>
            </a:endParaRPr>
          </a:p>
          <a:p>
            <a:pPr algn="l"/>
            <a:r>
              <a:rPr lang="en-US" sz="1800" b="0" i="0" u="none" strike="noStrike" baseline="0" dirty="0" err="1">
                <a:latin typeface="TimesNewRomanPSMT"/>
              </a:rPr>
              <a:t>TimeoutInterval</a:t>
            </a:r>
            <a:r>
              <a:rPr lang="en-US" sz="1800" b="0" i="0" u="none" strike="noStrike" baseline="0" dirty="0">
                <a:latin typeface="TimesNewRomanPSMT"/>
              </a:rPr>
              <a:t> = 106.72+4*14.57 =165 </a:t>
            </a:r>
            <a:r>
              <a:rPr lang="en-US" sz="1800" b="0" i="0" u="none" strike="noStrike" baseline="0" dirty="0" err="1">
                <a:latin typeface="TimesNewRomanPSMT"/>
              </a:rPr>
              <a:t>ms</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a:p>
        </p:txBody>
      </p:sp>
    </p:spTree>
    <p:extLst>
      <p:ext uri="{BB962C8B-B14F-4D97-AF65-F5344CB8AC3E}">
        <p14:creationId xmlns:p14="http://schemas.microsoft.com/office/powerpoint/2010/main" val="158016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ACKnowledig</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F379E68D-6ADA-0920-8B68-717062D76821}"/>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B24A27-69A3-6761-AA9F-7A50653F5A9B}"/>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6C9EB5CA-D007-6704-C3F8-A4A647332BF8}"/>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9437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3" name="Rectangle 2">
            <a:extLst>
              <a:ext uri="{FF2B5EF4-FFF2-40B4-BE49-F238E27FC236}">
                <a16:creationId xmlns:a16="http://schemas.microsoft.com/office/drawing/2014/main" id="{80AC39BA-0EA4-B84E-6831-FD6560B5252F}"/>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B716FA-21F9-327D-555A-9E8E71787376}"/>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EF0EDA65-81D9-2297-0379-85F03C6EBF0F}"/>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7821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C28B-A937-8946-A8B8-E96C4D7F4A3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AB3BC-CF18-5B4B-9EDE-A1DEE9E68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3802E-DCBB-6942-892B-5E006FD43DA1}"/>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DCEC76A4-9D88-F940-8D92-FD0FBF30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AEC3-9D1A-CF41-9E08-BEB07758324D}"/>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C0BC46F-7A11-547D-4F55-39D42E983B15}"/>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94F467-6DC6-2745-67A8-8E1FA34CD654}"/>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53731F8E-426E-11B0-E574-2C6B2A051BB0}"/>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70178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EF4EB-0030-4E4F-9E18-F12D2E22A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1B396-855F-5544-9249-E53712C50958}"/>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0F82F17E-A703-FC4C-9DBC-37F173C9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0F0E7-19E4-134F-9E84-35EA99DAAAB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EFA2073A-95C6-44E8-453E-FC420CBB4586}"/>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B88C4A-97EB-8A30-C029-C28E920E51D0}"/>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4E85B968-8F88-2A40-5C7A-F36866AE25C6}"/>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0" name="Title 1">
            <a:extLst>
              <a:ext uri="{FF2B5EF4-FFF2-40B4-BE49-F238E27FC236}">
                <a16:creationId xmlns:a16="http://schemas.microsoft.com/office/drawing/2014/main" id="{62C31F01-5DCA-EA4F-212E-BD3493D09B5A}"/>
              </a:ext>
            </a:extLst>
          </p:cNvPr>
          <p:cNvSpPr>
            <a:spLocks noGrp="1"/>
          </p:cNvSpPr>
          <p:nvPr>
            <p:ph type="title"/>
          </p:nvPr>
        </p:nvSpPr>
        <p:spPr>
          <a:xfrm>
            <a:off x="512884" y="4978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7553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A18-9CC1-1341-AF96-7184EEE9E69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BC89520-6876-074C-9D1E-480E252E7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1A40-B683-6D40-ADC6-D403C9B2DF84}"/>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3F18FEEC-B9ED-7545-B62E-2405FF75F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D7674-65A6-9346-ACDD-85E2D4433B8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C64A0049-F04C-5100-6CCA-08B8B598CAA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11F54D-23B4-1045-0E15-4598551120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8919042C-FC82-C52B-1794-247DCD38F92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24928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CA3A2-9A5D-1D4E-BCC4-2CA4EEC2E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7D900-B000-364D-BFD2-F6CD6080A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52A66-19E1-D541-B7E0-104E938B0EC6}"/>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6" name="Footer Placeholder 5">
            <a:extLst>
              <a:ext uri="{FF2B5EF4-FFF2-40B4-BE49-F238E27FC236}">
                <a16:creationId xmlns:a16="http://schemas.microsoft.com/office/drawing/2014/main" id="{70AC81DD-4A04-1E4B-B64C-43B9657EC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D67D9-2DCB-AB4D-B8A5-0CAF567FC76C}"/>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6819614-DA80-A8EE-85F9-398C202B0DB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19DD9B-37ED-45B1-4417-5ED69E98FEF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7403531C-20FD-1A43-ED1A-3E9CCE0FF58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1" name="Title 1">
            <a:extLst>
              <a:ext uri="{FF2B5EF4-FFF2-40B4-BE49-F238E27FC236}">
                <a16:creationId xmlns:a16="http://schemas.microsoft.com/office/drawing/2014/main" id="{EA84179D-0772-7247-E0CB-CA53EE892361}"/>
              </a:ext>
            </a:extLst>
          </p:cNvPr>
          <p:cNvSpPr>
            <a:spLocks noGrp="1"/>
          </p:cNvSpPr>
          <p:nvPr>
            <p:ph type="title"/>
          </p:nvPr>
        </p:nvSpPr>
        <p:spPr>
          <a:xfrm>
            <a:off x="587829" y="49786"/>
            <a:ext cx="10515600" cy="49212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52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67FAB1-A4C9-F747-A0BA-DBA0C0C4B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2C787-CD6F-1F4A-9B1D-ACB05AA61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7F7A3-F4D2-F04B-86DF-43E53ADD2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89BA5-1CD5-EB43-A6A4-9F79325D7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49E35-AF34-354F-AAD8-67D4DAD8763E}"/>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8" name="Footer Placeholder 7">
            <a:extLst>
              <a:ext uri="{FF2B5EF4-FFF2-40B4-BE49-F238E27FC236}">
                <a16:creationId xmlns:a16="http://schemas.microsoft.com/office/drawing/2014/main" id="{17D7A093-D80D-DD4D-91AF-D56DBB7AD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8129-3724-4544-9DCF-17FAAC1B707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10" name="Rectangle 9">
            <a:extLst>
              <a:ext uri="{FF2B5EF4-FFF2-40B4-BE49-F238E27FC236}">
                <a16:creationId xmlns:a16="http://schemas.microsoft.com/office/drawing/2014/main" id="{0EE056C0-3855-B55A-FF97-A52919A8DC6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3C2B2-D462-6D43-D55E-4A70611FF5C3}"/>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een logo with a white background&#10;&#10;Description automatically generated">
            <a:extLst>
              <a:ext uri="{FF2B5EF4-FFF2-40B4-BE49-F238E27FC236}">
                <a16:creationId xmlns:a16="http://schemas.microsoft.com/office/drawing/2014/main" id="{41F8B734-B414-E1B5-BB47-87D58CF23D93}"/>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3" name="Title 1">
            <a:extLst>
              <a:ext uri="{FF2B5EF4-FFF2-40B4-BE49-F238E27FC236}">
                <a16:creationId xmlns:a16="http://schemas.microsoft.com/office/drawing/2014/main" id="{A30AAE42-7009-C857-0FF6-CE051AC570A4}"/>
              </a:ext>
            </a:extLst>
          </p:cNvPr>
          <p:cNvSpPr>
            <a:spLocks noGrp="1"/>
          </p:cNvSpPr>
          <p:nvPr>
            <p:ph type="title"/>
          </p:nvPr>
        </p:nvSpPr>
        <p:spPr>
          <a:xfrm>
            <a:off x="545246" y="5442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498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12623B-0F62-D64A-BF9C-BEC5EBC207D9}"/>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4" name="Footer Placeholder 3">
            <a:extLst>
              <a:ext uri="{FF2B5EF4-FFF2-40B4-BE49-F238E27FC236}">
                <a16:creationId xmlns:a16="http://schemas.microsoft.com/office/drawing/2014/main" id="{00AF4969-6D6D-D94E-8509-410729017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EC60E-29D6-F448-A9BD-AC7925F73A1B}"/>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6" name="Rectangle 5">
            <a:extLst>
              <a:ext uri="{FF2B5EF4-FFF2-40B4-BE49-F238E27FC236}">
                <a16:creationId xmlns:a16="http://schemas.microsoft.com/office/drawing/2014/main" id="{3D2F4504-D3B9-D4D5-F22C-9BEECBD9CBB0}"/>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40F6FB-F539-9737-733D-A1792398C23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logo with a white background&#10;&#10;Description automatically generated">
            <a:extLst>
              <a:ext uri="{FF2B5EF4-FFF2-40B4-BE49-F238E27FC236}">
                <a16:creationId xmlns:a16="http://schemas.microsoft.com/office/drawing/2014/main" id="{D925075F-8CDF-922E-3C6B-3D968701D6F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9" name="Title 1">
            <a:extLst>
              <a:ext uri="{FF2B5EF4-FFF2-40B4-BE49-F238E27FC236}">
                <a16:creationId xmlns:a16="http://schemas.microsoft.com/office/drawing/2014/main" id="{39C89B51-3ED8-EBBB-4482-6BDB9F0BD486}"/>
              </a:ext>
            </a:extLst>
          </p:cNvPr>
          <p:cNvSpPr>
            <a:spLocks noGrp="1"/>
          </p:cNvSpPr>
          <p:nvPr>
            <p:ph type="title"/>
          </p:nvPr>
        </p:nvSpPr>
        <p:spPr>
          <a:xfrm>
            <a:off x="385396" y="67823"/>
            <a:ext cx="10515600" cy="412994"/>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01169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3E131-141F-2F4C-94A8-B696A277DAAB}"/>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3" name="Footer Placeholder 2">
            <a:extLst>
              <a:ext uri="{FF2B5EF4-FFF2-40B4-BE49-F238E27FC236}">
                <a16:creationId xmlns:a16="http://schemas.microsoft.com/office/drawing/2014/main" id="{39F01CA5-D982-D047-B405-732BD81FE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B4559-0995-B147-8DE6-A506023D2436}"/>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5" name="Rectangle 4">
            <a:extLst>
              <a:ext uri="{FF2B5EF4-FFF2-40B4-BE49-F238E27FC236}">
                <a16:creationId xmlns:a16="http://schemas.microsoft.com/office/drawing/2014/main" id="{BE32CA1A-D029-3BE6-AF26-05C3227B2DD7}"/>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98607D-D384-3DB1-F368-B530B1698FEA}"/>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A6F691C6-E0C7-0452-B051-08391C26C5A7}"/>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979123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0973-7C62-9041-8B54-8E64AA52C8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2A1D9-7602-5F46-ADC9-04629AF3E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69871-F446-514D-A4D0-A0492C3C6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37C1A-E6EB-B349-A191-23573F89EFDF}"/>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6" name="Footer Placeholder 5">
            <a:extLst>
              <a:ext uri="{FF2B5EF4-FFF2-40B4-BE49-F238E27FC236}">
                <a16:creationId xmlns:a16="http://schemas.microsoft.com/office/drawing/2014/main" id="{DEE5AF63-95CF-AB44-A078-25763A8E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28E78-495A-F640-8460-A92A9EAC0C2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23F21AE-EC67-8EEA-E9AC-A49E3646822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E8BA5640-5C53-E60D-5D14-57B2F54D540A}"/>
              </a:ext>
            </a:extLst>
          </p:cNvPr>
          <p:cNvPicPr>
            <a:picLocks noChangeAspect="1"/>
          </p:cNvPicPr>
          <p:nvPr userDrawn="1"/>
        </p:nvPicPr>
        <p:blipFill>
          <a:blip r:embed="rId2"/>
          <a:stretch>
            <a:fillRect/>
          </a:stretch>
        </p:blipFill>
        <p:spPr>
          <a:xfrm>
            <a:off x="11691258" y="49786"/>
            <a:ext cx="457704" cy="457704"/>
          </a:xfrm>
          <a:prstGeom prst="rect">
            <a:avLst/>
          </a:prstGeom>
        </p:spPr>
      </p:pic>
      <p:pic>
        <p:nvPicPr>
          <p:cNvPr id="10" name="Picture 9" descr="A green logo with a white background&#10;&#10;Description automatically generated">
            <a:extLst>
              <a:ext uri="{FF2B5EF4-FFF2-40B4-BE49-F238E27FC236}">
                <a16:creationId xmlns:a16="http://schemas.microsoft.com/office/drawing/2014/main" id="{0EB2E11D-1C83-F533-E89E-A7FD71A67E79}"/>
              </a:ext>
            </a:extLst>
          </p:cNvPr>
          <p:cNvPicPr>
            <a:picLocks noChangeAspect="1"/>
          </p:cNvPicPr>
          <p:nvPr userDrawn="1"/>
        </p:nvPicPr>
        <p:blipFill>
          <a:blip r:embed="rId2"/>
          <a:stretch>
            <a:fillRect/>
          </a:stretch>
        </p:blipFill>
        <p:spPr>
          <a:xfrm>
            <a:off x="11843658" y="202186"/>
            <a:ext cx="457704" cy="457704"/>
          </a:xfrm>
          <a:prstGeom prst="rect">
            <a:avLst/>
          </a:prstGeom>
        </p:spPr>
      </p:pic>
    </p:spTree>
    <p:extLst>
      <p:ext uri="{BB962C8B-B14F-4D97-AF65-F5344CB8AC3E}">
        <p14:creationId xmlns:p14="http://schemas.microsoft.com/office/powerpoint/2010/main" val="14677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374-1714-A242-B3DB-DCDD0B59CB0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959A6-24BD-AF43-A38F-D0405076E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A155C31-DF90-8747-B196-67292A0E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DEC8-AC94-4A43-B9A6-707A4F26AAB6}"/>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6" name="Footer Placeholder 5">
            <a:extLst>
              <a:ext uri="{FF2B5EF4-FFF2-40B4-BE49-F238E27FC236}">
                <a16:creationId xmlns:a16="http://schemas.microsoft.com/office/drawing/2014/main" id="{65D4BBFF-DB69-A44C-BA93-6F6668989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97DC4-8EE7-5D49-A5DE-1B19FF6ECCD4}"/>
              </a:ext>
            </a:extLst>
          </p:cNvPr>
          <p:cNvSpPr>
            <a:spLocks noGrp="1"/>
          </p:cNvSpPr>
          <p:nvPr>
            <p:ph type="sldNum" sz="quarter" idx="12"/>
          </p:nvPr>
        </p:nvSpPr>
        <p:spPr/>
        <p:txBody>
          <a:bodyPr/>
          <a:lstStyle/>
          <a:p>
            <a:fld id="{B3CB2281-298D-ED49-BD76-0C3B3524713C}" type="slidenum">
              <a:rPr lang="en-US" smtClean="0"/>
              <a:t>‹#›</a:t>
            </a:fld>
            <a:endParaRPr lang="en-US"/>
          </a:p>
        </p:txBody>
      </p:sp>
      <p:pic>
        <p:nvPicPr>
          <p:cNvPr id="8" name="Picture 7" descr="A green logo with a white background&#10;&#10;Description automatically generated">
            <a:extLst>
              <a:ext uri="{FF2B5EF4-FFF2-40B4-BE49-F238E27FC236}">
                <a16:creationId xmlns:a16="http://schemas.microsoft.com/office/drawing/2014/main" id="{A1BD80C9-88A7-C741-5489-98947A2E885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29254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521677" y="-8286"/>
            <a:ext cx="10515600" cy="459993"/>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03D3A22-6D0B-1CBF-F112-C72FACAF872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EFC92F8-486F-9B5B-139B-90917F717495}"/>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4F1A4EF-6383-7AF1-0438-04BE6EFA33CA}"/>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Slide Number Placeholder 5">
            <a:extLst>
              <a:ext uri="{FF2B5EF4-FFF2-40B4-BE49-F238E27FC236}">
                <a16:creationId xmlns:a16="http://schemas.microsoft.com/office/drawing/2014/main" id="{67554896-E2C5-805F-374C-4C885CEFD138}"/>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823862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641-EF8E-7C40-8100-AD8B6C42D3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18B34-9C39-1047-9303-6694EC83B5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1113-D5AC-934B-96D3-7BC31020FDE4}"/>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0BB59E4E-92CC-2345-838F-5B92552B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6054-3F34-4A45-9159-95896DF3D97F}"/>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D18BA1F-C77C-BD53-E6EB-815380C7549A}"/>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010F4D-7FF4-AAA5-E0D9-04576AC9F9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3F0AF3BF-5448-007B-826B-F871F9516761}"/>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53168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CFEDA-4104-A94B-8E13-19FBF6A0DEE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A2AC8-130C-2F4C-8925-8FC3934A1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F5612-79E8-0745-B639-AF2BB505A269}"/>
              </a:ext>
            </a:extLst>
          </p:cNvPr>
          <p:cNvSpPr>
            <a:spLocks noGrp="1"/>
          </p:cNvSpPr>
          <p:nvPr>
            <p:ph type="dt" sz="half" idx="10"/>
          </p:nvPr>
        </p:nvSpPr>
        <p:spPr/>
        <p:txBody>
          <a:body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8FF80366-4ED4-1A4A-8EA5-DC56122A3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E45A-CB98-F844-AD9A-FEF0004A8BA1}"/>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56DF4D35-F240-9E8E-D147-C5468AF0F13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EB1D2E-DE7E-28B1-C81E-439107F2B21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A2C1C623-AC8E-EB28-3FB9-2103BDBB3B0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17789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2B206A-64F7-BA63-02D7-0C7F960C53BD}"/>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75CE6B3-BD59-9DDA-6B2C-6295AB8AD7F7}"/>
              </a:ext>
            </a:extLst>
          </p:cNvPr>
          <p:cNvPicPr>
            <a:picLocks noChangeAspect="1"/>
          </p:cNvPicPr>
          <p:nvPr/>
        </p:nvPicPr>
        <p:blipFill>
          <a:blip r:embed="rId2"/>
          <a:stretch>
            <a:fillRect/>
          </a:stretch>
        </p:blipFill>
        <p:spPr>
          <a:xfrm>
            <a:off x="11691258" y="49786"/>
            <a:ext cx="457704" cy="457704"/>
          </a:xfrm>
          <a:prstGeom prst="rect">
            <a:avLst/>
          </a:prstGeom>
        </p:spPr>
      </p:pic>
      <p:sp>
        <p:nvSpPr>
          <p:cNvPr id="9" name="Rectangle 8">
            <a:extLst>
              <a:ext uri="{FF2B5EF4-FFF2-40B4-BE49-F238E27FC236}">
                <a16:creationId xmlns:a16="http://schemas.microsoft.com/office/drawing/2014/main" id="{01A6DF22-9D5E-5E83-8414-D9A6AAB31A02}"/>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736FE915-C5F0-EBBF-A56F-87E685457525}"/>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7" name="Title 1">
            <a:extLst>
              <a:ext uri="{FF2B5EF4-FFF2-40B4-BE49-F238E27FC236}">
                <a16:creationId xmlns:a16="http://schemas.microsoft.com/office/drawing/2014/main" id="{2E0F5C1A-D811-CC8C-7DEB-65557419CE89}"/>
              </a:ext>
            </a:extLst>
          </p:cNvPr>
          <p:cNvSpPr>
            <a:spLocks noGrp="1"/>
          </p:cNvSpPr>
          <p:nvPr>
            <p:ph type="title"/>
          </p:nvPr>
        </p:nvSpPr>
        <p:spPr>
          <a:xfrm>
            <a:off x="433755" y="0"/>
            <a:ext cx="10515600" cy="548640"/>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0152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1CE49-1CA1-03AD-3C92-EBBF732D4CA6}"/>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12DCBA0F-AF20-FA27-55BD-D4B670BE5ECB}"/>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Rectangle 6">
            <a:extLst>
              <a:ext uri="{FF2B5EF4-FFF2-40B4-BE49-F238E27FC236}">
                <a16:creationId xmlns:a16="http://schemas.microsoft.com/office/drawing/2014/main" id="{6126C0C2-F9BE-1BFE-342B-074D96CFE9C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C21A892-FF22-DFFD-2BD5-992C072B0423}"/>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3" name="Title 1">
            <a:extLst>
              <a:ext uri="{FF2B5EF4-FFF2-40B4-BE49-F238E27FC236}">
                <a16:creationId xmlns:a16="http://schemas.microsoft.com/office/drawing/2014/main" id="{99479F22-C0D1-8C6A-17A0-BEFBD14A4D8D}"/>
              </a:ext>
            </a:extLst>
          </p:cNvPr>
          <p:cNvSpPr>
            <a:spLocks noGrp="1"/>
          </p:cNvSpPr>
          <p:nvPr>
            <p:ph type="title"/>
          </p:nvPr>
        </p:nvSpPr>
        <p:spPr>
          <a:xfrm>
            <a:off x="482112" y="101079"/>
            <a:ext cx="10515600" cy="418617"/>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5956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Introduction: 1-</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BAAEFC13-73D6-37D0-E6B8-1E3BDB49F66E}"/>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7FE56A-022F-D639-5BAD-0780EBBF4077}"/>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70C4A551-B39D-C280-6067-1D174D1EDD2D}"/>
              </a:ext>
            </a:extLst>
          </p:cNvPr>
          <p:cNvSpPr>
            <a:spLocks noGrp="1"/>
          </p:cNvSpPr>
          <p:nvPr>
            <p:ph type="title"/>
          </p:nvPr>
        </p:nvSpPr>
        <p:spPr>
          <a:xfrm>
            <a:off x="512885" y="24893"/>
            <a:ext cx="10515600" cy="548640"/>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pic>
        <p:nvPicPr>
          <p:cNvPr id="6" name="Picture 5" descr="A green logo with a white background&#10;&#10;Description automatically generated">
            <a:extLst>
              <a:ext uri="{FF2B5EF4-FFF2-40B4-BE49-F238E27FC236}">
                <a16:creationId xmlns:a16="http://schemas.microsoft.com/office/drawing/2014/main" id="{DF5FF8E4-8E9B-BC8C-32A1-C450036BCB54}"/>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884634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CBE9AABB-511D-B3CB-229B-9FCF0F9129D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91291F-3896-0802-4804-57F2DD28622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84048AA4-3E57-814E-5BA3-EFDEDC1E87C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68602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8FE88695-69A8-FFA2-CBBF-82572B5BF7BE}"/>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AFD6DD-4CB9-3E4E-2746-322F6D31BC6C}"/>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5E0CE613-7AF4-E26C-3922-374837BC86DB}"/>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542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5" name="Rectangle 4">
            <a:extLst>
              <a:ext uri="{FF2B5EF4-FFF2-40B4-BE49-F238E27FC236}">
                <a16:creationId xmlns:a16="http://schemas.microsoft.com/office/drawing/2014/main" id="{E6404A2C-62FB-1F24-1183-7A7E419A52C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E8C831-0FAE-0676-F06C-66BAC19639DB}"/>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882817D9-FF38-13B9-BBFB-CB66910691E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7813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C5381A7E-1513-87C5-116A-320CF711BEF4}"/>
              </a:ext>
            </a:extLst>
          </p:cNvPr>
          <p:cNvSpPr>
            <a:spLocks noGrp="1"/>
          </p:cNvSpPr>
          <p:nvPr>
            <p:ph type="title"/>
          </p:nvPr>
        </p:nvSpPr>
        <p:spPr>
          <a:xfrm>
            <a:off x="521677" y="65570"/>
            <a:ext cx="10515600" cy="459993"/>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233FEAC5-0B26-6B34-DAB3-66817AA4BDB7}"/>
              </a:ext>
            </a:extLst>
          </p:cNvPr>
          <p:cNvPicPr>
            <a:picLocks noChangeAspect="1"/>
          </p:cNvPicPr>
          <p:nvPr/>
        </p:nvPicPr>
        <p:blipFill>
          <a:blip r:embed="rId8"/>
          <a:stretch>
            <a:fillRect/>
          </a:stretch>
        </p:blipFill>
        <p:spPr>
          <a:xfrm>
            <a:off x="11691258" y="49786"/>
            <a:ext cx="457704" cy="457704"/>
          </a:xfrm>
          <a:prstGeom prst="rect">
            <a:avLst/>
          </a:prstGeom>
        </p:spPr>
      </p:pic>
    </p:spTree>
    <p:extLst>
      <p:ext uri="{BB962C8B-B14F-4D97-AF65-F5344CB8AC3E}">
        <p14:creationId xmlns:p14="http://schemas.microsoft.com/office/powerpoint/2010/main" val="42736594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50" r:id="rId6"/>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5E745866-8B47-CEFF-3425-BEF65C5D9872}"/>
              </a:ext>
            </a:extLst>
          </p:cNvPr>
          <p:cNvSpPr>
            <a:spLocks noGrp="1"/>
          </p:cNvSpPr>
          <p:nvPr>
            <p:ph type="title"/>
          </p:nvPr>
        </p:nvSpPr>
        <p:spPr>
          <a:xfrm>
            <a:off x="495300" y="49786"/>
            <a:ext cx="10515600" cy="54864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C839BACD-4D71-7AA6-E3C5-A29C955CF12D}"/>
              </a:ext>
            </a:extLst>
          </p:cNvPr>
          <p:cNvPicPr>
            <a:picLocks noChangeAspect="1"/>
          </p:cNvPicPr>
          <p:nvPr/>
        </p:nvPicPr>
        <p:blipFill>
          <a:blip r:embed="rId6"/>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3570310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BBBAD-1D0F-1242-B4FE-CCE298C91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FD964-692F-454A-9E0F-C006144D4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ABAAA-56F6-2745-AE94-1EE02FE78392}" type="datetimeFigureOut">
              <a:rPr lang="en-US" smtClean="0"/>
              <a:t>10/16/2023</a:t>
            </a:fld>
            <a:endParaRPr lang="en-US"/>
          </a:p>
        </p:txBody>
      </p:sp>
      <p:sp>
        <p:nvSpPr>
          <p:cNvPr id="5" name="Footer Placeholder 4">
            <a:extLst>
              <a:ext uri="{FF2B5EF4-FFF2-40B4-BE49-F238E27FC236}">
                <a16:creationId xmlns:a16="http://schemas.microsoft.com/office/drawing/2014/main" id="{36E98797-5417-4944-A83D-4D5FE161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E7634-0EA9-654E-96D2-65A8FB16F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B2281-298D-ED49-BD76-0C3B3524713C}" type="slidenum">
              <a:rPr lang="en-US" smtClean="0"/>
              <a:t>‹#›</a:t>
            </a:fld>
            <a:endParaRPr lang="en-US"/>
          </a:p>
        </p:txBody>
      </p:sp>
      <p:pic>
        <p:nvPicPr>
          <p:cNvPr id="9" name="Picture 8" descr="A green logo with a white background&#10;&#10;Description automatically generated">
            <a:extLst>
              <a:ext uri="{FF2B5EF4-FFF2-40B4-BE49-F238E27FC236}">
                <a16:creationId xmlns:a16="http://schemas.microsoft.com/office/drawing/2014/main" id="{E68AF0AE-F709-759B-2802-A6E449405EB0}"/>
              </a:ext>
            </a:extLst>
          </p:cNvPr>
          <p:cNvPicPr>
            <a:picLocks noChangeAspect="1"/>
          </p:cNvPicPr>
          <p:nvPr/>
        </p:nvPicPr>
        <p:blipFill>
          <a:blip r:embed="rId13"/>
          <a:stretch>
            <a:fillRect/>
          </a:stretch>
        </p:blipFill>
        <p:spPr>
          <a:xfrm>
            <a:off x="11691258" y="49786"/>
            <a:ext cx="457704" cy="457704"/>
          </a:xfrm>
          <a:prstGeom prst="rect">
            <a:avLst/>
          </a:prstGeom>
        </p:spPr>
      </p:pic>
      <p:sp>
        <p:nvSpPr>
          <p:cNvPr id="10" name="Title Placeholder 1">
            <a:extLst>
              <a:ext uri="{FF2B5EF4-FFF2-40B4-BE49-F238E27FC236}">
                <a16:creationId xmlns:a16="http://schemas.microsoft.com/office/drawing/2014/main" id="{B778EE0A-8348-6363-039B-B1B8CF18209E}"/>
              </a:ext>
            </a:extLst>
          </p:cNvPr>
          <p:cNvSpPr>
            <a:spLocks noGrp="1"/>
          </p:cNvSpPr>
          <p:nvPr>
            <p:ph type="title"/>
          </p:nvPr>
        </p:nvSpPr>
        <p:spPr>
          <a:xfrm>
            <a:off x="587829" y="63219"/>
            <a:ext cx="10515600" cy="42618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310661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DBFA21-1E0D-BF2E-64FF-83DD23E69FE6}"/>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sp>
        <p:nvSpPr>
          <p:cNvPr id="3" name="Title 2">
            <a:extLst>
              <a:ext uri="{FF2B5EF4-FFF2-40B4-BE49-F238E27FC236}">
                <a16:creationId xmlns:a16="http://schemas.microsoft.com/office/drawing/2014/main" id="{9631042F-7940-C9A7-108F-C140790EB0AE}"/>
              </a:ext>
            </a:extLst>
          </p:cNvPr>
          <p:cNvSpPr>
            <a:spLocks noGrp="1"/>
          </p:cNvSpPr>
          <p:nvPr>
            <p:ph type="title"/>
          </p:nvPr>
        </p:nvSpPr>
        <p:spPr/>
        <p:txBody>
          <a:bodyPr>
            <a:normAutofit fontScale="90000"/>
          </a:bodyPr>
          <a:lstStyle/>
          <a:p>
            <a:endParaRPr lang="en-US"/>
          </a:p>
        </p:txBody>
      </p:sp>
      <p:pic>
        <p:nvPicPr>
          <p:cNvPr id="7" name="Picture 6" descr="A green and yellow wavy background&#10;&#10;Description automatically generated">
            <a:extLst>
              <a:ext uri="{FF2B5EF4-FFF2-40B4-BE49-F238E27FC236}">
                <a16:creationId xmlns:a16="http://schemas.microsoft.com/office/drawing/2014/main" id="{77363067-0FD9-29BF-83F6-F6081EF10005}"/>
              </a:ext>
            </a:extLst>
          </p:cNvPr>
          <p:cNvPicPr>
            <a:picLocks noChangeAspect="1"/>
          </p:cNvPicPr>
          <p:nvPr/>
        </p:nvPicPr>
        <p:blipFill>
          <a:blip r:embed="rId3"/>
          <a:stretch>
            <a:fillRect/>
          </a:stretch>
        </p:blipFill>
        <p:spPr>
          <a:xfrm>
            <a:off x="0" y="0"/>
            <a:ext cx="12191998" cy="6857999"/>
          </a:xfrm>
          <a:prstGeom prst="rect">
            <a:avLst/>
          </a:prstGeom>
        </p:spPr>
      </p:pic>
      <p:sp>
        <p:nvSpPr>
          <p:cNvPr id="8" name="TextBox 7">
            <a:extLst>
              <a:ext uri="{FF2B5EF4-FFF2-40B4-BE49-F238E27FC236}">
                <a16:creationId xmlns:a16="http://schemas.microsoft.com/office/drawing/2014/main" id="{C93FB385-55A6-E3E9-EBCD-2E9344E0AC45}"/>
              </a:ext>
            </a:extLst>
          </p:cNvPr>
          <p:cNvSpPr txBox="1"/>
          <p:nvPr/>
        </p:nvSpPr>
        <p:spPr>
          <a:xfrm>
            <a:off x="2695904" y="1466846"/>
            <a:ext cx="8544909" cy="1323439"/>
          </a:xfrm>
          <a:prstGeom prst="rect">
            <a:avLst/>
          </a:prstGeom>
          <a:noFill/>
        </p:spPr>
        <p:txBody>
          <a:bodyPr wrap="square" rtlCol="0">
            <a:spAutoFit/>
          </a:bodyPr>
          <a:lstStyle/>
          <a:p>
            <a:r>
              <a:rPr lang="en-US" sz="4000" b="1" i="0" dirty="0">
                <a:solidFill>
                  <a:schemeClr val="accent4">
                    <a:lumMod val="60000"/>
                    <a:lumOff val="40000"/>
                  </a:schemeClr>
                </a:solidFill>
                <a:effectLst/>
                <a:latin typeface="Franklin Gothic Medium (Headings)"/>
              </a:rPr>
              <a:t>CSC/CPE 138 - Computer Network Fundamentals</a:t>
            </a:r>
          </a:p>
        </p:txBody>
      </p:sp>
      <p:sp>
        <p:nvSpPr>
          <p:cNvPr id="9" name="TextBox 8">
            <a:extLst>
              <a:ext uri="{FF2B5EF4-FFF2-40B4-BE49-F238E27FC236}">
                <a16:creationId xmlns:a16="http://schemas.microsoft.com/office/drawing/2014/main" id="{0816CEE1-624F-45AE-9A02-751AE26CD0B7}"/>
              </a:ext>
            </a:extLst>
          </p:cNvPr>
          <p:cNvSpPr txBox="1"/>
          <p:nvPr/>
        </p:nvSpPr>
        <p:spPr>
          <a:xfrm>
            <a:off x="2756496" y="3801603"/>
            <a:ext cx="8544910" cy="584775"/>
          </a:xfrm>
          <a:prstGeom prst="rect">
            <a:avLst/>
          </a:prstGeom>
          <a:noFill/>
        </p:spPr>
        <p:txBody>
          <a:bodyPr wrap="square" rtlCol="0">
            <a:spAutoFit/>
          </a:bodyPr>
          <a:lstStyle/>
          <a:p>
            <a:r>
              <a:rPr lang="en-US" sz="1600" dirty="0">
                <a:solidFill>
                  <a:schemeClr val="bg1"/>
                </a:solidFill>
              </a:rPr>
              <a:t>The presentation was adapted from the textbook: </a:t>
            </a:r>
            <a:r>
              <a:rPr lang="en-US" altLang="en-US" sz="1600" i="1" dirty="0">
                <a:solidFill>
                  <a:schemeClr val="bg1"/>
                </a:solidFill>
              </a:rPr>
              <a:t>Computer Networking: A Top-Down Approach  </a:t>
            </a:r>
            <a:r>
              <a:rPr lang="en-US" altLang="en-US" sz="1600" dirty="0">
                <a:solidFill>
                  <a:schemeClr val="bg1"/>
                </a:solidFill>
              </a:rPr>
              <a:t>8</a:t>
            </a:r>
            <a:r>
              <a:rPr lang="en-US" altLang="en-US" sz="1600" baseline="30000" dirty="0">
                <a:solidFill>
                  <a:schemeClr val="bg1"/>
                </a:solidFill>
              </a:rPr>
              <a:t>th</a:t>
            </a:r>
            <a:r>
              <a:rPr lang="en-US" altLang="en-US" sz="1600" dirty="0">
                <a:solidFill>
                  <a:schemeClr val="bg1"/>
                </a:solidFill>
              </a:rPr>
              <a:t> edition Jim Kurose, Keith Ross, Pearson, 2020</a:t>
            </a:r>
          </a:p>
        </p:txBody>
      </p:sp>
      <p:sp>
        <p:nvSpPr>
          <p:cNvPr id="10" name="Rectangle 3">
            <a:extLst>
              <a:ext uri="{FF2B5EF4-FFF2-40B4-BE49-F238E27FC236}">
                <a16:creationId xmlns:a16="http://schemas.microsoft.com/office/drawing/2014/main" id="{A7DEC201-716B-F7A1-5B95-4D663FC5D5DC}"/>
              </a:ext>
            </a:extLst>
          </p:cNvPr>
          <p:cNvSpPr>
            <a:spLocks noChangeArrowheads="1"/>
          </p:cNvSpPr>
          <p:nvPr/>
        </p:nvSpPr>
        <p:spPr bwMode="auto">
          <a:xfrm>
            <a:off x="2695904" y="2864937"/>
            <a:ext cx="5052616"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chemeClr val="bg1"/>
                </a:solidFill>
                <a:latin typeface="+mj-lt"/>
              </a:rPr>
              <a:t>Transport Layer</a:t>
            </a:r>
          </a:p>
        </p:txBody>
      </p:sp>
    </p:spTree>
    <p:extLst>
      <p:ext uri="{BB962C8B-B14F-4D97-AF65-F5344CB8AC3E}">
        <p14:creationId xmlns:p14="http://schemas.microsoft.com/office/powerpoint/2010/main" val="26770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92D04B-F8A8-7894-2312-7D67E7D4689D}"/>
              </a:ext>
            </a:extLst>
          </p:cNvPr>
          <p:cNvSpPr>
            <a:spLocks noGrp="1"/>
          </p:cNvSpPr>
          <p:nvPr>
            <p:ph type="sldNum" sz="quarter" idx="4"/>
          </p:nvPr>
        </p:nvSpPr>
        <p:spPr/>
        <p:txBody>
          <a:bodyPr/>
          <a:lstStyle/>
          <a:p>
            <a:r>
              <a:rPr lang="en-US"/>
              <a:t>Transport Layer: 3-</a:t>
            </a:r>
            <a:fld id="{C4204591-24BD-A542-B9D5-F8D8A88D2FEE}" type="slidenum">
              <a:rPr lang="en-US" smtClean="0"/>
              <a:pPr/>
              <a:t>10</a:t>
            </a:fld>
            <a:endParaRPr lang="en-US" dirty="0"/>
          </a:p>
        </p:txBody>
      </p:sp>
      <p:sp>
        <p:nvSpPr>
          <p:cNvPr id="5" name="Title 4">
            <a:extLst>
              <a:ext uri="{FF2B5EF4-FFF2-40B4-BE49-F238E27FC236}">
                <a16:creationId xmlns:a16="http://schemas.microsoft.com/office/drawing/2014/main" id="{28D011E8-92EF-F6AE-0A57-0A2A25465137}"/>
              </a:ext>
            </a:extLst>
          </p:cNvPr>
          <p:cNvSpPr>
            <a:spLocks noGrp="1"/>
          </p:cNvSpPr>
          <p:nvPr>
            <p:ph type="title"/>
          </p:nvPr>
        </p:nvSpPr>
        <p:spPr/>
        <p:txBody>
          <a:bodyPr>
            <a:normAutofit fontScale="90000"/>
          </a:bodyPr>
          <a:lstStyle/>
          <a:p>
            <a:r>
              <a:rPr lang="en-US" dirty="0"/>
              <a:t>Example</a:t>
            </a:r>
          </a:p>
        </p:txBody>
      </p:sp>
      <p:pic>
        <p:nvPicPr>
          <p:cNvPr id="9" name="Picture 8">
            <a:extLst>
              <a:ext uri="{FF2B5EF4-FFF2-40B4-BE49-F238E27FC236}">
                <a16:creationId xmlns:a16="http://schemas.microsoft.com/office/drawing/2014/main" id="{6FB9832C-F001-F638-74FA-D243534AD3D3}"/>
              </a:ext>
            </a:extLst>
          </p:cNvPr>
          <p:cNvPicPr>
            <a:picLocks noChangeAspect="1"/>
          </p:cNvPicPr>
          <p:nvPr/>
        </p:nvPicPr>
        <p:blipFill>
          <a:blip r:embed="rId3"/>
          <a:stretch>
            <a:fillRect/>
          </a:stretch>
        </p:blipFill>
        <p:spPr>
          <a:xfrm>
            <a:off x="1941036" y="1031212"/>
            <a:ext cx="8584712" cy="3092971"/>
          </a:xfrm>
          <a:prstGeom prst="rect">
            <a:avLst/>
          </a:prstGeom>
        </p:spPr>
      </p:pic>
      <p:pic>
        <p:nvPicPr>
          <p:cNvPr id="11" name="Picture 10">
            <a:extLst>
              <a:ext uri="{FF2B5EF4-FFF2-40B4-BE49-F238E27FC236}">
                <a16:creationId xmlns:a16="http://schemas.microsoft.com/office/drawing/2014/main" id="{53B96ADD-6F44-E039-A460-A5CC1D4E7B9B}"/>
              </a:ext>
            </a:extLst>
          </p:cNvPr>
          <p:cNvPicPr>
            <a:picLocks noChangeAspect="1"/>
          </p:cNvPicPr>
          <p:nvPr/>
        </p:nvPicPr>
        <p:blipFill>
          <a:blip r:embed="rId4"/>
          <a:stretch>
            <a:fillRect/>
          </a:stretch>
        </p:blipFill>
        <p:spPr>
          <a:xfrm>
            <a:off x="2003274" y="4365469"/>
            <a:ext cx="7730878" cy="1018513"/>
          </a:xfrm>
          <a:prstGeom prst="rect">
            <a:avLst/>
          </a:prstGeom>
        </p:spPr>
      </p:pic>
    </p:spTree>
    <p:extLst>
      <p:ext uri="{BB962C8B-B14F-4D97-AF65-F5344CB8AC3E}">
        <p14:creationId xmlns:p14="http://schemas.microsoft.com/office/powerpoint/2010/main" val="6010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p:txBody>
          <a:bodyPr/>
          <a:lstStyle/>
          <a:p>
            <a:r>
              <a:rPr lang="en-US"/>
              <a:t>Transport Layer: 3-</a:t>
            </a:r>
            <a:fld id="{C4204591-24BD-A542-B9D5-F8D8A88D2FEE}" type="slidenum">
              <a:rPr lang="en-US" smtClean="0"/>
              <a:pPr/>
              <a:t>11</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8190" y="-157986"/>
            <a:ext cx="11393310" cy="894622"/>
          </a:xfrm>
        </p:spPr>
        <p:txBody>
          <a:bodyPr>
            <a:normAutofit fontScale="90000"/>
          </a:bodyPr>
          <a:lstStyle/>
          <a:p>
            <a:r>
              <a:rPr lang="en-US" sz="6000" dirty="0"/>
              <a:t>TCP Sender </a:t>
            </a:r>
            <a:r>
              <a:rPr lang="en-US" sz="44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p:txBody>
          <a:bodyPr/>
          <a:lstStyle/>
          <a:p>
            <a:r>
              <a:rPr lang="en-US"/>
              <a:t>Transport Layer: 3-</a:t>
            </a:r>
            <a:fld id="{C4204591-24BD-A542-B9D5-F8D8A88D2FEE}" type="slidenum">
              <a:rPr lang="en-US" smtClean="0"/>
              <a:pPr/>
              <a:t>12</a:t>
            </a:fld>
            <a:endParaRPr lang="en-US"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itle 1">
            <a:extLst>
              <a:ext uri="{FF2B5EF4-FFF2-40B4-BE49-F238E27FC236}">
                <a16:creationId xmlns:a16="http://schemas.microsoft.com/office/drawing/2014/main" id="{6BF63352-FCC2-489D-5CC4-D90B9D4B6D61}"/>
              </a:ext>
            </a:extLst>
          </p:cNvPr>
          <p:cNvSpPr>
            <a:spLocks noGrp="1"/>
          </p:cNvSpPr>
          <p:nvPr>
            <p:ph type="title"/>
          </p:nvPr>
        </p:nvSpPr>
        <p:spPr>
          <a:xfrm>
            <a:off x="433388" y="0"/>
            <a:ext cx="10515600" cy="549275"/>
          </a:xfrm>
        </p:spPr>
        <p:txBody>
          <a:bodyPr>
            <a:normAutofit fontScale="90000"/>
          </a:bodyPr>
          <a:lstStyle/>
          <a:p>
            <a:r>
              <a:rPr lang="en-US" sz="4800" dirty="0"/>
              <a:t>TCP Receiver: ACK generation </a:t>
            </a:r>
            <a:r>
              <a:rPr lang="en-US" sz="2400" b="0" dirty="0"/>
              <a:t>[RFC 5681]</a:t>
            </a:r>
            <a:endParaRPr lang="en-US" sz="4400" b="0"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p:txBody>
          <a:bodyPr/>
          <a:lstStyle/>
          <a:p>
            <a:r>
              <a:rPr lang="en-US"/>
              <a:t>Transport Layer: 3-</a:t>
            </a:r>
            <a:fld id="{C4204591-24BD-A542-B9D5-F8D8A88D2FEE}" type="slidenum">
              <a:rPr lang="en-US" smtClean="0"/>
              <a:pPr/>
              <a:t>13</a:t>
            </a:fld>
            <a:endParaRPr lang="en-US"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16" name="Title 1">
            <a:extLst>
              <a:ext uri="{FF2B5EF4-FFF2-40B4-BE49-F238E27FC236}">
                <a16:creationId xmlns:a16="http://schemas.microsoft.com/office/drawing/2014/main" id="{690A837E-C2C8-61CC-A6BB-5E2861720CDB}"/>
              </a:ext>
            </a:extLst>
          </p:cNvPr>
          <p:cNvSpPr>
            <a:spLocks noGrp="1"/>
          </p:cNvSpPr>
          <p:nvPr>
            <p:ph type="title"/>
          </p:nvPr>
        </p:nvSpPr>
        <p:spPr>
          <a:xfrm>
            <a:off x="433388" y="0"/>
            <a:ext cx="10515600" cy="549275"/>
          </a:xfrm>
        </p:spPr>
        <p:txBody>
          <a:bodyPr>
            <a:normAutofit fontScale="90000"/>
          </a:bodyPr>
          <a:lstStyle/>
          <a:p>
            <a:r>
              <a:rPr lang="en-US" sz="4800" dirty="0"/>
              <a:t>TCP: retransmission scenarios</a:t>
            </a:r>
            <a:endParaRPr lang="en-US" sz="4400" b="0"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p:txBody>
          <a:bodyPr/>
          <a:lstStyle/>
          <a:p>
            <a:r>
              <a:rPr lang="en-US"/>
              <a:t>Transport Layer: 3-</a:t>
            </a:r>
            <a:fld id="{C4204591-24BD-A542-B9D5-F8D8A88D2FEE}" type="slidenum">
              <a:rPr lang="en-US" smtClean="0"/>
              <a:pPr/>
              <a:t>14</a:t>
            </a:fld>
            <a:endParaRPr lang="en-US"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 name="Title 1">
            <a:extLst>
              <a:ext uri="{FF2B5EF4-FFF2-40B4-BE49-F238E27FC236}">
                <a16:creationId xmlns:a16="http://schemas.microsoft.com/office/drawing/2014/main" id="{F436BB42-CF8D-2F2D-6F10-4E23BBAAEF80}"/>
              </a:ext>
            </a:extLst>
          </p:cNvPr>
          <p:cNvSpPr>
            <a:spLocks noGrp="1"/>
          </p:cNvSpPr>
          <p:nvPr>
            <p:ph type="title"/>
          </p:nvPr>
        </p:nvSpPr>
        <p:spPr>
          <a:xfrm>
            <a:off x="433388" y="0"/>
            <a:ext cx="10515600" cy="549275"/>
          </a:xfrm>
        </p:spPr>
        <p:txBody>
          <a:bodyPr>
            <a:normAutofit fontScale="90000"/>
          </a:bodyPr>
          <a:lstStyle/>
          <a:p>
            <a:r>
              <a:rPr lang="en-US" sz="4800" dirty="0"/>
              <a:t>TCP: retransmission scenarios</a:t>
            </a:r>
            <a:endParaRPr lang="en-US" sz="4400" b="0"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p:txBody>
          <a:bodyPr/>
          <a:lstStyle/>
          <a:p>
            <a:r>
              <a:rPr lang="en-US"/>
              <a:t>Transport Layer: 3-</a:t>
            </a:r>
            <a:fld id="{C4204591-24BD-A542-B9D5-F8D8A88D2FEE}" type="slidenum">
              <a:rPr lang="en-US" smtClean="0"/>
              <a:pPr/>
              <a:t>15</a:t>
            </a:fld>
            <a:endParaRPr lang="en-US"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10" name="Title 1">
            <a:extLst>
              <a:ext uri="{FF2B5EF4-FFF2-40B4-BE49-F238E27FC236}">
                <a16:creationId xmlns:a16="http://schemas.microsoft.com/office/drawing/2014/main" id="{8B91D37A-6390-62A6-288D-527F5E74D68F}"/>
              </a:ext>
            </a:extLst>
          </p:cNvPr>
          <p:cNvSpPr>
            <a:spLocks noGrp="1"/>
          </p:cNvSpPr>
          <p:nvPr>
            <p:ph type="title"/>
          </p:nvPr>
        </p:nvSpPr>
        <p:spPr>
          <a:xfrm>
            <a:off x="433388" y="0"/>
            <a:ext cx="10515600" cy="549275"/>
          </a:xfrm>
        </p:spPr>
        <p:txBody>
          <a:bodyPr>
            <a:normAutofit fontScale="90000"/>
          </a:bodyPr>
          <a:lstStyle/>
          <a:p>
            <a:r>
              <a:rPr lang="en-US" sz="4800" dirty="0"/>
              <a:t>TCP fast retransmit</a:t>
            </a:r>
            <a:endParaRPr lang="en-US" sz="4400" b="0"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1"/>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
        <p:nvSpPr>
          <p:cNvPr id="7" name="Title 1">
            <a:extLst>
              <a:ext uri="{FF2B5EF4-FFF2-40B4-BE49-F238E27FC236}">
                <a16:creationId xmlns:a16="http://schemas.microsoft.com/office/drawing/2014/main" id="{2C7AD519-316A-3806-7430-31596D00617E}"/>
              </a:ext>
            </a:extLst>
          </p:cNvPr>
          <p:cNvSpPr>
            <a:spLocks noGrp="1"/>
          </p:cNvSpPr>
          <p:nvPr>
            <p:ph type="title"/>
          </p:nvPr>
        </p:nvSpPr>
        <p:spPr>
          <a:xfrm>
            <a:off x="557391" y="-157986"/>
            <a:ext cx="10515600" cy="894622"/>
          </a:xfrm>
        </p:spPr>
        <p:txBody>
          <a:bodyPr/>
          <a:lstStyle/>
          <a:p>
            <a:r>
              <a:rPr lang="en-US" altLang="en-US" dirty="0">
                <a:cs typeface="Calibri" panose="020F0502020204030204" pitchFamily="34" charset="0"/>
              </a:rPr>
              <a:t>Chapter 3: roadmap</a:t>
            </a:r>
            <a:endParaRPr lang="en-US" dirty="0"/>
          </a:p>
        </p:txBody>
      </p:sp>
    </p:spTree>
    <p:extLst>
      <p:ext uri="{BB962C8B-B14F-4D97-AF65-F5344CB8AC3E}">
        <p14:creationId xmlns:p14="http://schemas.microsoft.com/office/powerpoint/2010/main" val="132716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p:txBody>
          <a:bodyPr/>
          <a:lstStyle/>
          <a:p>
            <a:r>
              <a:rPr lang="en-US"/>
              <a:t>Transport Layer: 3-</a:t>
            </a:r>
            <a:fld id="{C4204591-24BD-A542-B9D5-F8D8A88D2FEE}" type="slidenum">
              <a:rPr lang="en-US" smtClean="0"/>
              <a:pPr/>
              <a:t>3</a:t>
            </a:fld>
            <a:endParaRPr lang="en-US"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Title 1">
            <a:extLst>
              <a:ext uri="{FF2B5EF4-FFF2-40B4-BE49-F238E27FC236}">
                <a16:creationId xmlns:a16="http://schemas.microsoft.com/office/drawing/2014/main" id="{5E359884-E55D-CEC5-D1C4-2C67C92AB843}"/>
              </a:ext>
            </a:extLst>
          </p:cNvPr>
          <p:cNvSpPr>
            <a:spLocks noGrp="1"/>
          </p:cNvSpPr>
          <p:nvPr>
            <p:ph type="title"/>
          </p:nvPr>
        </p:nvSpPr>
        <p:spPr>
          <a:xfrm>
            <a:off x="798690" y="-157986"/>
            <a:ext cx="11393310" cy="894622"/>
          </a:xfrm>
        </p:spPr>
        <p:txBody>
          <a:bodyPr>
            <a:normAutofit/>
          </a:bodyPr>
          <a:lstStyle/>
          <a:p>
            <a:r>
              <a:rPr lang="en-US" sz="4800" dirty="0"/>
              <a:t>TCP: overview  </a:t>
            </a:r>
            <a:r>
              <a:rPr lang="en-US" sz="3200" b="0" dirty="0"/>
              <a:t>RFCs: 793,1122, 2018, 5681, 7323</a:t>
            </a:r>
            <a:endParaRPr lang="en-US" sz="4400" b="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p:txBody>
          <a:bodyPr/>
          <a:lstStyle/>
          <a:p>
            <a:r>
              <a:rPr lang="en-US"/>
              <a:t>Transport Layer: 3-</a:t>
            </a:r>
            <a:fld id="{C4204591-24BD-A542-B9D5-F8D8A88D2FEE}" type="slidenum">
              <a:rPr lang="en-US" smtClean="0"/>
              <a:pPr/>
              <a:t>4</a:t>
            </a:fld>
            <a:endParaRPr lang="en-US"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 name="Title 1">
            <a:extLst>
              <a:ext uri="{FF2B5EF4-FFF2-40B4-BE49-F238E27FC236}">
                <a16:creationId xmlns:a16="http://schemas.microsoft.com/office/drawing/2014/main" id="{AE406D6E-52C7-7F2F-7FAA-6C7B50A3263F}"/>
              </a:ext>
            </a:extLst>
          </p:cNvPr>
          <p:cNvSpPr>
            <a:spLocks noGrp="1"/>
          </p:cNvSpPr>
          <p:nvPr>
            <p:ph type="title"/>
          </p:nvPr>
        </p:nvSpPr>
        <p:spPr>
          <a:xfrm>
            <a:off x="399345" y="-143682"/>
            <a:ext cx="11393310" cy="894622"/>
          </a:xfrm>
        </p:spPr>
        <p:txBody>
          <a:bodyPr>
            <a:normAutofit/>
          </a:bodyPr>
          <a:lstStyle/>
          <a:p>
            <a:r>
              <a:rPr lang="en-US" sz="4800" dirty="0"/>
              <a:t>TCP segment structure</a:t>
            </a:r>
            <a:endParaRPr lang="en-US" sz="4400" b="0"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p:txBody>
          <a:bodyPr/>
          <a:lstStyle/>
          <a:p>
            <a:r>
              <a:rPr lang="en-US"/>
              <a:t>Transport Layer: 3-</a:t>
            </a:r>
            <a:fld id="{C4204591-24BD-A542-B9D5-F8D8A88D2FEE}" type="slidenum">
              <a:rPr lang="en-US" smtClean="0"/>
              <a:pPr/>
              <a:t>5</a:t>
            </a:fld>
            <a:endParaRPr lang="en-US"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Title 1">
            <a:extLst>
              <a:ext uri="{FF2B5EF4-FFF2-40B4-BE49-F238E27FC236}">
                <a16:creationId xmlns:a16="http://schemas.microsoft.com/office/drawing/2014/main" id="{45117C1A-0380-1EE0-7940-1C1B34FDC9A5}"/>
              </a:ext>
            </a:extLst>
          </p:cNvPr>
          <p:cNvSpPr>
            <a:spLocks noGrp="1"/>
          </p:cNvSpPr>
          <p:nvPr>
            <p:ph type="title"/>
          </p:nvPr>
        </p:nvSpPr>
        <p:spPr>
          <a:xfrm>
            <a:off x="693742" y="-155056"/>
            <a:ext cx="11393310" cy="894622"/>
          </a:xfrm>
        </p:spPr>
        <p:txBody>
          <a:bodyPr>
            <a:normAutofit/>
          </a:bodyPr>
          <a:lstStyle/>
          <a:p>
            <a:r>
              <a:rPr lang="en-US" sz="4800" dirty="0"/>
              <a:t>TCP sequence numbers, ACKs</a:t>
            </a:r>
            <a:endParaRPr lang="en-US" sz="4400" b="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sp>
        <p:nvSpPr>
          <p:cNvPr id="11" name="Title 1">
            <a:extLst>
              <a:ext uri="{FF2B5EF4-FFF2-40B4-BE49-F238E27FC236}">
                <a16:creationId xmlns:a16="http://schemas.microsoft.com/office/drawing/2014/main" id="{DB537820-9D48-0D62-D261-AEB9A76EAC50}"/>
              </a:ext>
            </a:extLst>
          </p:cNvPr>
          <p:cNvSpPr>
            <a:spLocks noGrp="1"/>
          </p:cNvSpPr>
          <p:nvPr>
            <p:ph type="title"/>
          </p:nvPr>
        </p:nvSpPr>
        <p:spPr>
          <a:xfrm>
            <a:off x="530832" y="-140275"/>
            <a:ext cx="11393310" cy="894622"/>
          </a:xfrm>
        </p:spPr>
        <p:txBody>
          <a:bodyPr>
            <a:normAutofit/>
          </a:bodyPr>
          <a:lstStyle/>
          <a:p>
            <a:r>
              <a:rPr lang="en-US" sz="4800" dirty="0"/>
              <a:t>TCP sequence numbers, ACKs</a:t>
            </a:r>
            <a:endParaRPr lang="en-US" sz="4400" b="0" dirty="0"/>
          </a:p>
        </p:txBody>
      </p:sp>
      <p:pic>
        <p:nvPicPr>
          <p:cNvPr id="1026" name="Picture 2">
            <a:extLst>
              <a:ext uri="{FF2B5EF4-FFF2-40B4-BE49-F238E27FC236}">
                <a16:creationId xmlns:a16="http://schemas.microsoft.com/office/drawing/2014/main" id="{B968E187-35AD-9D14-B5B1-4267645F4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461" y="754347"/>
            <a:ext cx="3833077" cy="53867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D81756-B9EF-38B6-8130-33C577721034}"/>
              </a:ext>
            </a:extLst>
          </p:cNvPr>
          <p:cNvSpPr txBox="1"/>
          <p:nvPr/>
        </p:nvSpPr>
        <p:spPr>
          <a:xfrm>
            <a:off x="9288493" y="6087514"/>
            <a:ext cx="2813065" cy="369332"/>
          </a:xfrm>
          <a:prstGeom prst="rect">
            <a:avLst/>
          </a:prstGeom>
          <a:noFill/>
        </p:spPr>
        <p:txBody>
          <a:bodyPr wrap="square">
            <a:spAutoFit/>
          </a:bodyPr>
          <a:lstStyle/>
          <a:p>
            <a:r>
              <a:rPr lang="en-US" i="1" dirty="0"/>
              <a:t>(https://madpackets.com/)</a:t>
            </a:r>
          </a:p>
        </p:txBody>
      </p:sp>
    </p:spTree>
    <p:extLst>
      <p:ext uri="{BB962C8B-B14F-4D97-AF65-F5344CB8AC3E}">
        <p14:creationId xmlns:p14="http://schemas.microsoft.com/office/powerpoint/2010/main" val="267750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p:txBody>
          <a:bodyPr/>
          <a:lstStyle/>
          <a:p>
            <a:r>
              <a:rPr lang="en-US"/>
              <a:t>Transport Layer: 3-</a:t>
            </a:r>
            <a:fld id="{C4204591-24BD-A542-B9D5-F8D8A88D2FEE}" type="slidenum">
              <a:rPr lang="en-US" smtClean="0"/>
              <a:pPr/>
              <a:t>7</a:t>
            </a:fld>
            <a:endParaRPr lang="en-US"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6" name="Title 1">
            <a:extLst>
              <a:ext uri="{FF2B5EF4-FFF2-40B4-BE49-F238E27FC236}">
                <a16:creationId xmlns:a16="http://schemas.microsoft.com/office/drawing/2014/main" id="{B1C07DB4-C031-DB20-2D50-23B10575D46A}"/>
              </a:ext>
            </a:extLst>
          </p:cNvPr>
          <p:cNvSpPr>
            <a:spLocks noGrp="1"/>
          </p:cNvSpPr>
          <p:nvPr>
            <p:ph type="title"/>
          </p:nvPr>
        </p:nvSpPr>
        <p:spPr>
          <a:xfrm>
            <a:off x="562183" y="-157986"/>
            <a:ext cx="11393310" cy="894622"/>
          </a:xfrm>
        </p:spPr>
        <p:txBody>
          <a:bodyPr>
            <a:normAutofit/>
          </a:bodyPr>
          <a:lstStyle/>
          <a:p>
            <a:r>
              <a:rPr lang="en-US" sz="4800" dirty="0"/>
              <a:t>TCP round trip time, timeout</a:t>
            </a:r>
            <a:endParaRPr lang="en-US" sz="4400" b="0"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p:txBody>
          <a:bodyPr/>
          <a:lstStyle/>
          <a:p>
            <a:r>
              <a:rPr lang="en-US"/>
              <a:t>Transport Layer: 3-</a:t>
            </a:r>
            <a:fld id="{C4204591-24BD-A542-B9D5-F8D8A88D2FEE}" type="slidenum">
              <a:rPr lang="en-US" smtClean="0"/>
              <a:pPr/>
              <a:t>8</a:t>
            </a:fld>
            <a:endParaRPr lang="en-US"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6" name="Title 1">
            <a:extLst>
              <a:ext uri="{FF2B5EF4-FFF2-40B4-BE49-F238E27FC236}">
                <a16:creationId xmlns:a16="http://schemas.microsoft.com/office/drawing/2014/main" id="{E5C42521-FF39-EBE4-7839-AA34DA0048D5}"/>
              </a:ext>
            </a:extLst>
          </p:cNvPr>
          <p:cNvSpPr>
            <a:spLocks noGrp="1"/>
          </p:cNvSpPr>
          <p:nvPr>
            <p:ph type="title"/>
          </p:nvPr>
        </p:nvSpPr>
        <p:spPr>
          <a:xfrm>
            <a:off x="697090" y="-88509"/>
            <a:ext cx="11393310" cy="894622"/>
          </a:xfrm>
        </p:spPr>
        <p:txBody>
          <a:bodyPr>
            <a:normAutofit/>
          </a:bodyPr>
          <a:lstStyle/>
          <a:p>
            <a:r>
              <a:rPr lang="en-US" sz="4800" dirty="0"/>
              <a:t>TCP round trip time, timeout</a:t>
            </a:r>
            <a:endParaRPr lang="en-US" sz="4400" b="0"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p:txBody>
          <a:bodyPr/>
          <a:lstStyle/>
          <a:p>
            <a:r>
              <a:rPr lang="en-US"/>
              <a:t>Transport Layer: 3-</a:t>
            </a:r>
            <a:fld id="{C4204591-24BD-A542-B9D5-F8D8A88D2FEE}" type="slidenum">
              <a:rPr lang="en-US" smtClean="0"/>
              <a:pPr/>
              <a:t>9</a:t>
            </a:fld>
            <a:endParaRPr lang="en-US"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4" name="Title 1">
            <a:extLst>
              <a:ext uri="{FF2B5EF4-FFF2-40B4-BE49-F238E27FC236}">
                <a16:creationId xmlns:a16="http://schemas.microsoft.com/office/drawing/2014/main" id="{DA35B07D-55F5-1190-43F6-50092436F3C7}"/>
              </a:ext>
            </a:extLst>
          </p:cNvPr>
          <p:cNvSpPr>
            <a:spLocks noGrp="1"/>
          </p:cNvSpPr>
          <p:nvPr>
            <p:ph type="title"/>
          </p:nvPr>
        </p:nvSpPr>
        <p:spPr>
          <a:xfrm>
            <a:off x="433388" y="0"/>
            <a:ext cx="10515600" cy="549275"/>
          </a:xfrm>
        </p:spPr>
        <p:txBody>
          <a:bodyPr>
            <a:normAutofit fontScale="90000"/>
          </a:bodyPr>
          <a:lstStyle/>
          <a:p>
            <a:r>
              <a:rPr lang="en-US" sz="4800" dirty="0"/>
              <a:t>TCP round trip time, timeout</a:t>
            </a:r>
            <a:endParaRPr lang="en-US" sz="4400" b="0"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Chapter_2_v8.2</Template>
  <TotalTime>13487</TotalTime>
  <Words>2030</Words>
  <Application>Microsoft Office PowerPoint</Application>
  <PresentationFormat>Widescreen</PresentationFormat>
  <Paragraphs>325</Paragraphs>
  <Slides>15</Slides>
  <Notes>15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Arial</vt:lpstr>
      <vt:lpstr>Arial Narrow</vt:lpstr>
      <vt:lpstr>Calibri</vt:lpstr>
      <vt:lpstr>Calibri Light</vt:lpstr>
      <vt:lpstr>Courier</vt:lpstr>
      <vt:lpstr>Courier New</vt:lpstr>
      <vt:lpstr>Franklin Gothic Medium (Headings)</vt:lpstr>
      <vt:lpstr>Tahoma</vt:lpstr>
      <vt:lpstr>Times New Roman</vt:lpstr>
      <vt:lpstr>TimesNewRomanPSMT</vt:lpstr>
      <vt:lpstr>Wingdings</vt:lpstr>
      <vt:lpstr>Office Theme</vt:lpstr>
      <vt:lpstr>1_Office Theme</vt:lpstr>
      <vt:lpstr>3_Office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Example</vt:lpstr>
      <vt:lpstr>TCP Sender (simplified)</vt:lpstr>
      <vt:lpstr>TCP Receiver: ACK generation [RFC 5681]</vt:lpstr>
      <vt:lpstr>TCP: retransmission scenarios</vt:lpstr>
      <vt:lpstr>TCP: retransmission scenarios</vt:lpstr>
      <vt:lpstr>TCP fast retransmit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Tran, Bang S</cp:lastModifiedBy>
  <cp:revision>409</cp:revision>
  <dcterms:created xsi:type="dcterms:W3CDTF">2020-01-18T07:24:59Z</dcterms:created>
  <dcterms:modified xsi:type="dcterms:W3CDTF">2023-10-17T16:59:00Z</dcterms:modified>
</cp:coreProperties>
</file>