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2"/>
    <p:sldId id="264" r:id="rId3"/>
    <p:sldId id="263" r:id="rId4"/>
    <p:sldId id="265" r:id="rId5"/>
    <p:sldId id="260" r:id="rId6"/>
    <p:sldId id="266" r:id="rId7"/>
    <p:sldId id="267"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5/26/2024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0DAF1A-EB53-C921-FBB7-CFB2AA0B57F1}"/>
              </a:ext>
            </a:extLst>
          </p:cNvPr>
          <p:cNvSpPr txBox="1"/>
          <p:nvPr/>
        </p:nvSpPr>
        <p:spPr>
          <a:xfrm>
            <a:off x="2297723" y="2866292"/>
            <a:ext cx="7596554" cy="584775"/>
          </a:xfrm>
          <a:prstGeom prst="rect">
            <a:avLst/>
          </a:prstGeom>
          <a:noFill/>
        </p:spPr>
        <p:txBody>
          <a:bodyPr wrap="square" rtlCol="0">
            <a:spAutoFit/>
          </a:bodyPr>
          <a:lstStyle/>
          <a:p>
            <a:r>
              <a:rPr lang="en-US" sz="3200" dirty="0">
                <a:latin typeface="Copperplate Gothic Bold" panose="020E0705020206020404" pitchFamily="34" charset="0"/>
              </a:rPr>
              <a:t>HOTEL MANAGEMENT SYSTEM </a:t>
            </a:r>
          </a:p>
        </p:txBody>
      </p:sp>
      <p:sp>
        <p:nvSpPr>
          <p:cNvPr id="3" name="TextBox 2">
            <a:extLst>
              <a:ext uri="{FF2B5EF4-FFF2-40B4-BE49-F238E27FC236}">
                <a16:creationId xmlns:a16="http://schemas.microsoft.com/office/drawing/2014/main" id="{B2F6F6A3-3046-80D2-2BF7-E3E0ADCC5933}"/>
              </a:ext>
            </a:extLst>
          </p:cNvPr>
          <p:cNvSpPr txBox="1"/>
          <p:nvPr/>
        </p:nvSpPr>
        <p:spPr>
          <a:xfrm>
            <a:off x="7948246" y="5078437"/>
            <a:ext cx="2546252" cy="369332"/>
          </a:xfrm>
          <a:prstGeom prst="rect">
            <a:avLst/>
          </a:prstGeom>
          <a:noFill/>
        </p:spPr>
        <p:txBody>
          <a:bodyPr wrap="square" rtlCol="0">
            <a:spAutoFit/>
          </a:bodyPr>
          <a:lstStyle/>
          <a:p>
            <a:r>
              <a:rPr lang="en-US" dirty="0">
                <a:latin typeface="Arial Black" panose="020B0A04020102020204" pitchFamily="34" charset="0"/>
              </a:rPr>
              <a:t>SUBMITTED BY</a:t>
            </a:r>
          </a:p>
        </p:txBody>
      </p:sp>
      <p:sp>
        <p:nvSpPr>
          <p:cNvPr id="4" name="TextBox 3">
            <a:extLst>
              <a:ext uri="{FF2B5EF4-FFF2-40B4-BE49-F238E27FC236}">
                <a16:creationId xmlns:a16="http://schemas.microsoft.com/office/drawing/2014/main" id="{36740418-DCD4-62F6-01B4-A21B0041D153}"/>
              </a:ext>
            </a:extLst>
          </p:cNvPr>
          <p:cNvSpPr txBox="1"/>
          <p:nvPr/>
        </p:nvSpPr>
        <p:spPr>
          <a:xfrm>
            <a:off x="8975188" y="5447769"/>
            <a:ext cx="2405574" cy="646331"/>
          </a:xfrm>
          <a:prstGeom prst="rect">
            <a:avLst/>
          </a:prstGeom>
          <a:noFill/>
        </p:spPr>
        <p:txBody>
          <a:bodyPr wrap="square" rtlCol="0">
            <a:spAutoFit/>
          </a:bodyPr>
          <a:lstStyle/>
          <a:p>
            <a:r>
              <a:rPr lang="en-US" dirty="0">
                <a:latin typeface="Arial Rounded MT Bold" panose="020F0704030504030204" pitchFamily="34" charset="0"/>
              </a:rPr>
              <a:t>L.RUBEN RAJ</a:t>
            </a:r>
          </a:p>
          <a:p>
            <a:r>
              <a:rPr lang="en-US" dirty="0">
                <a:latin typeface="Arial Rounded MT Bold" panose="020F0704030504030204" pitchFamily="34" charset="0"/>
              </a:rPr>
              <a:t>M.RITHVIK</a:t>
            </a:r>
          </a:p>
        </p:txBody>
      </p:sp>
    </p:spTree>
    <p:extLst>
      <p:ext uri="{BB962C8B-B14F-4D97-AF65-F5344CB8AC3E}">
        <p14:creationId xmlns:p14="http://schemas.microsoft.com/office/powerpoint/2010/main" val="266652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5F3537-20CD-7700-18DF-D5542B491E1F}"/>
              </a:ext>
            </a:extLst>
          </p:cNvPr>
          <p:cNvSpPr txBox="1"/>
          <p:nvPr/>
        </p:nvSpPr>
        <p:spPr>
          <a:xfrm>
            <a:off x="4586069" y="295422"/>
            <a:ext cx="2954214" cy="523220"/>
          </a:xfrm>
          <a:prstGeom prst="rect">
            <a:avLst/>
          </a:prstGeom>
          <a:noFill/>
        </p:spPr>
        <p:txBody>
          <a:bodyPr wrap="square" rtlCol="0">
            <a:spAutoFit/>
          </a:bodyPr>
          <a:lstStyle/>
          <a:p>
            <a:r>
              <a:rPr lang="en-US" sz="2800" dirty="0">
                <a:latin typeface="Copperplate Gothic Bold" panose="020E0705020206020404" pitchFamily="34" charset="0"/>
              </a:rPr>
              <a:t>OVERVIEW</a:t>
            </a:r>
          </a:p>
        </p:txBody>
      </p:sp>
      <p:sp>
        <p:nvSpPr>
          <p:cNvPr id="4" name="TextBox 3">
            <a:extLst>
              <a:ext uri="{FF2B5EF4-FFF2-40B4-BE49-F238E27FC236}">
                <a16:creationId xmlns:a16="http://schemas.microsoft.com/office/drawing/2014/main" id="{CF1BB88C-4D17-80CA-A9F2-D96BA7A46983}"/>
              </a:ext>
            </a:extLst>
          </p:cNvPr>
          <p:cNvSpPr txBox="1"/>
          <p:nvPr/>
        </p:nvSpPr>
        <p:spPr>
          <a:xfrm>
            <a:off x="815926" y="1406769"/>
            <a:ext cx="10888394" cy="4093428"/>
          </a:xfrm>
          <a:prstGeom prst="rect">
            <a:avLst/>
          </a:prstGeom>
          <a:noFill/>
        </p:spPr>
        <p:txBody>
          <a:bodyPr wrap="square" rtlCol="0">
            <a:spAutoFit/>
          </a:bodyPr>
          <a:lstStyle/>
          <a:p>
            <a:r>
              <a:rPr lang="en-US" sz="2000" dirty="0">
                <a:latin typeface="Caladea" panose="02040503050406030204" pitchFamily="18" charset="0"/>
              </a:rPr>
              <a:t>1)Efficient Room Management: Easily manage various room types and availability.</a:t>
            </a:r>
          </a:p>
          <a:p>
            <a:r>
              <a:rPr lang="en-US" sz="2000" dirty="0">
                <a:latin typeface="Caladea" panose="02040503050406030204" pitchFamily="18" charset="0"/>
              </a:rPr>
              <a:t>2)Guest Management: Maintain guest profiles and preferences for personalized service.</a:t>
            </a:r>
          </a:p>
          <a:p>
            <a:r>
              <a:rPr lang="en-US" sz="2000" dirty="0">
                <a:latin typeface="Caladea" panose="02040503050406030204" pitchFamily="18" charset="0"/>
              </a:rPr>
              <a:t>3)Reservation System: Seamless booking process with real-time availability updates.</a:t>
            </a:r>
          </a:p>
          <a:p>
            <a:r>
              <a:rPr lang="en-US" sz="2000" dirty="0">
                <a:latin typeface="Caladea" panose="02040503050406030204" pitchFamily="18" charset="0"/>
              </a:rPr>
              <a:t>4)Check-in/Check-out: Streamlined process for quick guest arrivals and departures.</a:t>
            </a:r>
          </a:p>
          <a:p>
            <a:r>
              <a:rPr lang="en-US" sz="2000" dirty="0">
                <a:latin typeface="Caladea" panose="02040503050406030204" pitchFamily="18" charset="0"/>
              </a:rPr>
              <a:t>5)Inventory Management: Track and maintain hotel amenities stock levels.</a:t>
            </a:r>
          </a:p>
          <a:p>
            <a:r>
              <a:rPr lang="en-US" sz="2000" dirty="0">
                <a:latin typeface="Caladea" panose="02040503050406030204" pitchFamily="18" charset="0"/>
              </a:rPr>
              <a:t>6)Billing and Invoicing: Automated billing with accurate invoicing for transparency.</a:t>
            </a:r>
          </a:p>
          <a:p>
            <a:r>
              <a:rPr lang="en-US" sz="2000" dirty="0">
                <a:latin typeface="Caladea" panose="02040503050406030204" pitchFamily="18" charset="0"/>
              </a:rPr>
              <a:t>7)Reporting and Analytics: Gain insights into hotel performance for informed decisions.</a:t>
            </a:r>
          </a:p>
          <a:p>
            <a:r>
              <a:rPr lang="en-US" sz="2000" dirty="0">
                <a:latin typeface="Caladea" panose="02040503050406030204" pitchFamily="18" charset="0"/>
              </a:rPr>
              <a:t>8)Integration: Connect with other system for seamless data flow.</a:t>
            </a:r>
          </a:p>
          <a:p>
            <a:r>
              <a:rPr lang="en-US" sz="2000" dirty="0">
                <a:latin typeface="Caladea" panose="02040503050406030204" pitchFamily="18" charset="0"/>
              </a:rPr>
              <a:t>9)Security and Privacy: Prioritize data security and compliance with regulations.</a:t>
            </a:r>
          </a:p>
          <a:p>
            <a:r>
              <a:rPr lang="en-US" sz="2000" dirty="0">
                <a:latin typeface="Caladea" panose="02040503050406030204" pitchFamily="18" charset="0"/>
              </a:rPr>
              <a:t>10)Scalability and Customization: Flexibility to adopt to evolving needs and growth.</a:t>
            </a:r>
          </a:p>
          <a:p>
            <a:endParaRPr lang="en-US" sz="2000" dirty="0">
              <a:latin typeface="Caladea" panose="02040503050406030204" pitchFamily="18" charset="0"/>
            </a:endParaRPr>
          </a:p>
          <a:p>
            <a:r>
              <a:rPr lang="en-US" sz="2000" dirty="0">
                <a:latin typeface="Caladea" panose="02040503050406030204" pitchFamily="18" charset="0"/>
              </a:rPr>
              <a:t>This System aims to Optimize Operations, enhance guest satisfaction, and drive overall efficiency in  Hotel Management.</a:t>
            </a:r>
          </a:p>
        </p:txBody>
      </p:sp>
    </p:spTree>
    <p:extLst>
      <p:ext uri="{BB962C8B-B14F-4D97-AF65-F5344CB8AC3E}">
        <p14:creationId xmlns:p14="http://schemas.microsoft.com/office/powerpoint/2010/main" val="4114218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5B32FD4-FC09-FD1F-1272-140B44CC0F02}"/>
              </a:ext>
            </a:extLst>
          </p:cNvPr>
          <p:cNvSpPr txBox="1"/>
          <p:nvPr/>
        </p:nvSpPr>
        <p:spPr>
          <a:xfrm>
            <a:off x="4571999" y="309489"/>
            <a:ext cx="2208629" cy="461665"/>
          </a:xfrm>
          <a:prstGeom prst="rect">
            <a:avLst/>
          </a:prstGeom>
          <a:noFill/>
        </p:spPr>
        <p:txBody>
          <a:bodyPr wrap="square" rtlCol="0">
            <a:spAutoFit/>
          </a:bodyPr>
          <a:lstStyle/>
          <a:p>
            <a:r>
              <a:rPr lang="en-US" sz="2400" dirty="0">
                <a:latin typeface="Arial Black" panose="020B0A04020102020204" pitchFamily="34" charset="0"/>
              </a:rPr>
              <a:t>ABSTRACT</a:t>
            </a:r>
          </a:p>
        </p:txBody>
      </p:sp>
      <p:sp>
        <p:nvSpPr>
          <p:cNvPr id="9" name="TextBox 8">
            <a:extLst>
              <a:ext uri="{FF2B5EF4-FFF2-40B4-BE49-F238E27FC236}">
                <a16:creationId xmlns:a16="http://schemas.microsoft.com/office/drawing/2014/main" id="{8D0D3FEA-9BE5-AF4B-FDE5-AEF9DD056576}"/>
              </a:ext>
            </a:extLst>
          </p:cNvPr>
          <p:cNvSpPr txBox="1"/>
          <p:nvPr/>
        </p:nvSpPr>
        <p:spPr>
          <a:xfrm>
            <a:off x="633046" y="2107585"/>
            <a:ext cx="11099410" cy="2554545"/>
          </a:xfrm>
          <a:prstGeom prst="rect">
            <a:avLst/>
          </a:prstGeom>
          <a:noFill/>
        </p:spPr>
        <p:txBody>
          <a:bodyPr wrap="square" rtlCol="0">
            <a:spAutoFit/>
          </a:bodyPr>
          <a:lstStyle/>
          <a:p>
            <a:r>
              <a:rPr lang="en-US" sz="2000" dirty="0">
                <a:latin typeface="Aptos" panose="020B0004020202020204" pitchFamily="34" charset="0"/>
              </a:rPr>
              <a:t>The Hotel Management System is a comprehensive solution designed to streamline the</a:t>
            </a:r>
          </a:p>
          <a:p>
            <a:r>
              <a:rPr lang="en-US" sz="2000" dirty="0">
                <a:latin typeface="Aptos" panose="020B0004020202020204" pitchFamily="34" charset="0"/>
              </a:rPr>
              <a:t>operations of hotels, Offering Efficient Management of Rooms, Guests, and Reservations. With a focus on  providing exceptional Guest experiences, the system facilities seamless booking processes, personalized Guests interactions, and efficient Room allocation. key features include real-time room availability updates, Guest profile Management for tailored services, and Automated reservation handling. By integrating these functionalities,  the System aims to  enhance operational Efficiency, optimize resource utilization, and elevate  Guests satisfaction level in the hospitality industry.</a:t>
            </a:r>
          </a:p>
        </p:txBody>
      </p:sp>
    </p:spTree>
    <p:extLst>
      <p:ext uri="{BB962C8B-B14F-4D97-AF65-F5344CB8AC3E}">
        <p14:creationId xmlns:p14="http://schemas.microsoft.com/office/powerpoint/2010/main" val="206434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E600CB-934C-BA5A-F2E6-A02BABEE2FE8}"/>
              </a:ext>
            </a:extLst>
          </p:cNvPr>
          <p:cNvSpPr txBox="1"/>
          <p:nvPr/>
        </p:nvSpPr>
        <p:spPr>
          <a:xfrm>
            <a:off x="4330504" y="506133"/>
            <a:ext cx="3530991" cy="400110"/>
          </a:xfrm>
          <a:prstGeom prst="rect">
            <a:avLst/>
          </a:prstGeom>
          <a:noFill/>
        </p:spPr>
        <p:txBody>
          <a:bodyPr wrap="square" rtlCol="0">
            <a:spAutoFit/>
          </a:bodyPr>
          <a:lstStyle/>
          <a:p>
            <a:r>
              <a:rPr lang="en-US" sz="2000" dirty="0">
                <a:latin typeface="Arial Rounded MT Bold" panose="020F0704030504030204" pitchFamily="34" charset="0"/>
              </a:rPr>
              <a:t>KEY FEATURES</a:t>
            </a:r>
          </a:p>
        </p:txBody>
      </p:sp>
      <p:sp>
        <p:nvSpPr>
          <p:cNvPr id="5" name="TextBox 4">
            <a:extLst>
              <a:ext uri="{FF2B5EF4-FFF2-40B4-BE49-F238E27FC236}">
                <a16:creationId xmlns:a16="http://schemas.microsoft.com/office/drawing/2014/main" id="{8B0935D2-E940-D361-E162-BA45DFFC4D55}"/>
              </a:ext>
            </a:extLst>
          </p:cNvPr>
          <p:cNvSpPr txBox="1"/>
          <p:nvPr/>
        </p:nvSpPr>
        <p:spPr>
          <a:xfrm>
            <a:off x="661182" y="1350498"/>
            <a:ext cx="11169748" cy="4801314"/>
          </a:xfrm>
          <a:prstGeom prst="rect">
            <a:avLst/>
          </a:prstGeom>
          <a:noFill/>
        </p:spPr>
        <p:txBody>
          <a:bodyPr wrap="square" rtlCol="0">
            <a:spAutoFit/>
          </a:bodyPr>
          <a:lstStyle/>
          <a:p>
            <a:r>
              <a:rPr lang="en-US" dirty="0">
                <a:latin typeface="Alef" panose="00000500000000000000" pitchFamily="2" charset="-79"/>
                <a:cs typeface="Alef" panose="00000500000000000000" pitchFamily="2" charset="-79"/>
              </a:rPr>
              <a:t>1)Room Management:                                                         4)Payment and Billing:                                       </a:t>
            </a:r>
          </a:p>
          <a:p>
            <a:r>
              <a:rPr lang="en-US" dirty="0">
                <a:latin typeface="Alef" panose="00000500000000000000" pitchFamily="2" charset="-79"/>
                <a:cs typeface="Alef" panose="00000500000000000000" pitchFamily="2" charset="-79"/>
              </a:rPr>
              <a:t> -&gt;Track room inventory and status                                          -&gt;Integrate secure payment gateways.</a:t>
            </a:r>
          </a:p>
          <a:p>
            <a:r>
              <a:rPr lang="en-US" dirty="0">
                <a:latin typeface="Alef" panose="00000500000000000000" pitchFamily="2" charset="-79"/>
                <a:cs typeface="Alef" panose="00000500000000000000" pitchFamily="2" charset="-79"/>
              </a:rPr>
              <a:t> -&gt;Allocate rooms efficiently.                                                  -&gt;Automate billing processes.</a:t>
            </a:r>
          </a:p>
          <a:p>
            <a:r>
              <a:rPr lang="en-US" dirty="0">
                <a:latin typeface="Alef" panose="00000500000000000000" pitchFamily="2" charset="-79"/>
                <a:cs typeface="Alef" panose="00000500000000000000" pitchFamily="2" charset="-79"/>
              </a:rPr>
              <a:t> -&gt;Implement dynamic pricing.                                                -&gt;Track payment statuses.</a:t>
            </a:r>
          </a:p>
          <a:p>
            <a:endParaRPr lang="en-US" dirty="0">
              <a:latin typeface="Alef" panose="00000500000000000000" pitchFamily="2" charset="-79"/>
              <a:cs typeface="Alef" panose="00000500000000000000" pitchFamily="2" charset="-79"/>
            </a:endParaRPr>
          </a:p>
          <a:p>
            <a:r>
              <a:rPr lang="en-US" dirty="0">
                <a:latin typeface="Alef" panose="00000500000000000000" pitchFamily="2" charset="-79"/>
                <a:cs typeface="Alef" panose="00000500000000000000" pitchFamily="2" charset="-79"/>
              </a:rPr>
              <a:t>2)Reservation Management:                                                 5)Reporting and Analytics:</a:t>
            </a:r>
          </a:p>
          <a:p>
            <a:r>
              <a:rPr lang="en-US" dirty="0">
                <a:latin typeface="Alef" panose="00000500000000000000" pitchFamily="2" charset="-79"/>
                <a:cs typeface="Alef" panose="00000500000000000000" pitchFamily="2" charset="-79"/>
              </a:rPr>
              <a:t> -&gt;Offer user-friendly booking.                                              -&gt;Generate performance reports.</a:t>
            </a:r>
          </a:p>
          <a:p>
            <a:r>
              <a:rPr lang="en-US" dirty="0">
                <a:latin typeface="Alef" panose="00000500000000000000" pitchFamily="2" charset="-79"/>
                <a:cs typeface="Alef" panose="00000500000000000000" pitchFamily="2" charset="-79"/>
              </a:rPr>
              <a:t> -&gt;Automate confirmation and modification.                            -&gt;Analyze trends and forecasts. </a:t>
            </a:r>
          </a:p>
          <a:p>
            <a:r>
              <a:rPr lang="en-US" dirty="0">
                <a:latin typeface="Alef" panose="00000500000000000000" pitchFamily="2" charset="-79"/>
                <a:cs typeface="Alef" panose="00000500000000000000" pitchFamily="2" charset="-79"/>
              </a:rPr>
              <a:t> -&gt; Prevent overbooking.</a:t>
            </a:r>
          </a:p>
          <a:p>
            <a:endParaRPr lang="en-US" dirty="0">
              <a:latin typeface="Alef" panose="00000500000000000000" pitchFamily="2" charset="-79"/>
              <a:cs typeface="Alef" panose="00000500000000000000" pitchFamily="2" charset="-79"/>
            </a:endParaRPr>
          </a:p>
          <a:p>
            <a:r>
              <a:rPr lang="en-US" dirty="0">
                <a:latin typeface="Alef" panose="00000500000000000000" pitchFamily="2" charset="-79"/>
                <a:cs typeface="Alef" panose="00000500000000000000" pitchFamily="2" charset="-79"/>
              </a:rPr>
              <a:t>3)Guest Management:                                                          6)Security and Compliance:</a:t>
            </a:r>
          </a:p>
          <a:p>
            <a:r>
              <a:rPr lang="en-US" dirty="0">
                <a:latin typeface="Alef" panose="00000500000000000000" pitchFamily="2" charset="-79"/>
                <a:cs typeface="Alef" panose="00000500000000000000" pitchFamily="2" charset="-79"/>
              </a:rPr>
              <a:t> -&gt;Create detailed guest profiles.                                           -&gt;Ensure data security and PCI compliance.</a:t>
            </a:r>
          </a:p>
          <a:p>
            <a:r>
              <a:rPr lang="en-US" dirty="0">
                <a:latin typeface="Alef" panose="00000500000000000000" pitchFamily="2" charset="-79"/>
                <a:cs typeface="Alef" panose="00000500000000000000" pitchFamily="2" charset="-79"/>
              </a:rPr>
              <a:t> -&gt;Maintain booking history.                                                   -&gt;Adhere to regulatory standards.   </a:t>
            </a:r>
          </a:p>
          <a:p>
            <a:r>
              <a:rPr lang="en-US" dirty="0">
                <a:latin typeface="Alef" panose="00000500000000000000" pitchFamily="2" charset="-79"/>
                <a:cs typeface="Alef" panose="00000500000000000000" pitchFamily="2" charset="-79"/>
              </a:rPr>
              <a:t> -&gt; Facilitate communication and feedback.</a:t>
            </a:r>
          </a:p>
          <a:p>
            <a:endParaRPr lang="en-US" dirty="0">
              <a:latin typeface="Alef" panose="00000500000000000000" pitchFamily="2" charset="-79"/>
              <a:cs typeface="Alef" panose="00000500000000000000" pitchFamily="2" charset="-79"/>
            </a:endParaRPr>
          </a:p>
          <a:p>
            <a:endParaRPr lang="en-US" dirty="0">
              <a:latin typeface="Alef" panose="00000500000000000000" pitchFamily="2" charset="-79"/>
              <a:cs typeface="Alef" panose="00000500000000000000" pitchFamily="2" charset="-79"/>
            </a:endParaRPr>
          </a:p>
          <a:p>
            <a:endParaRPr lang="en-US" dirty="0">
              <a:latin typeface="Alef" panose="00000500000000000000" pitchFamily="2" charset="-79"/>
              <a:cs typeface="Alef" panose="00000500000000000000" pitchFamily="2" charset="-79"/>
            </a:endParaRPr>
          </a:p>
        </p:txBody>
      </p:sp>
    </p:spTree>
    <p:extLst>
      <p:ext uri="{BB962C8B-B14F-4D97-AF65-F5344CB8AC3E}">
        <p14:creationId xmlns:p14="http://schemas.microsoft.com/office/powerpoint/2010/main" val="37699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B6AA-B8C6-D2A5-7B25-E37480408A22}"/>
              </a:ext>
            </a:extLst>
          </p:cNvPr>
          <p:cNvSpPr>
            <a:spLocks noGrp="1"/>
          </p:cNvSpPr>
          <p:nvPr>
            <p:ph type="title"/>
          </p:nvPr>
        </p:nvSpPr>
        <p:spPr>
          <a:xfrm>
            <a:off x="1247758" y="-362452"/>
            <a:ext cx="10364451" cy="1596177"/>
          </a:xfrm>
        </p:spPr>
        <p:txBody>
          <a:bodyPr>
            <a:normAutofit/>
          </a:bodyPr>
          <a:lstStyle/>
          <a:p>
            <a:r>
              <a:rPr lang="en-US" sz="2800" dirty="0"/>
              <a:t>Er diagram for hotel management system</a:t>
            </a:r>
          </a:p>
        </p:txBody>
      </p:sp>
      <p:pic>
        <p:nvPicPr>
          <p:cNvPr id="5" name="Content Placeholder 4">
            <a:extLst>
              <a:ext uri="{FF2B5EF4-FFF2-40B4-BE49-F238E27FC236}">
                <a16:creationId xmlns:a16="http://schemas.microsoft.com/office/drawing/2014/main" id="{527A583C-9219-881C-E359-59666F195882}"/>
              </a:ext>
            </a:extLst>
          </p:cNvPr>
          <p:cNvPicPr>
            <a:picLocks noGrp="1" noChangeAspect="1"/>
          </p:cNvPicPr>
          <p:nvPr>
            <p:ph sz="quarter" idx="13"/>
          </p:nvPr>
        </p:nvPicPr>
        <p:blipFill>
          <a:blip r:embed="rId2">
            <a:extLst>
              <a:ext uri="{96DAC541-7B7A-43D3-8B79-37D633B846F1}">
                <asvg:svgBlip xmlns:asvg="http://schemas.microsoft.com/office/drawing/2016/SVG/main" r:embed="rId3"/>
              </a:ext>
            </a:extLst>
          </a:blip>
          <a:stretch>
            <a:fillRect/>
          </a:stretch>
        </p:blipFill>
        <p:spPr>
          <a:xfrm>
            <a:off x="2199248" y="435636"/>
            <a:ext cx="7793504" cy="6191484"/>
          </a:xfrm>
        </p:spPr>
      </p:pic>
    </p:spTree>
    <p:extLst>
      <p:ext uri="{BB962C8B-B14F-4D97-AF65-F5344CB8AC3E}">
        <p14:creationId xmlns:p14="http://schemas.microsoft.com/office/powerpoint/2010/main" val="44656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BC874C-08AD-ACFC-2419-7B64618F94B9}"/>
              </a:ext>
            </a:extLst>
          </p:cNvPr>
          <p:cNvSpPr txBox="1"/>
          <p:nvPr/>
        </p:nvSpPr>
        <p:spPr>
          <a:xfrm>
            <a:off x="4740811" y="267286"/>
            <a:ext cx="1899139" cy="400110"/>
          </a:xfrm>
          <a:prstGeom prst="rect">
            <a:avLst/>
          </a:prstGeom>
          <a:noFill/>
        </p:spPr>
        <p:txBody>
          <a:bodyPr wrap="square" rtlCol="0">
            <a:spAutoFit/>
          </a:bodyPr>
          <a:lstStyle/>
          <a:p>
            <a:r>
              <a:rPr lang="en-US" sz="2000" dirty="0">
                <a:latin typeface="Arial Rounded MT Bold" panose="020F0704030504030204" pitchFamily="34" charset="0"/>
              </a:rPr>
              <a:t>ATTRIBUTES</a:t>
            </a:r>
          </a:p>
        </p:txBody>
      </p:sp>
      <p:sp>
        <p:nvSpPr>
          <p:cNvPr id="3" name="TextBox 2">
            <a:extLst>
              <a:ext uri="{FF2B5EF4-FFF2-40B4-BE49-F238E27FC236}">
                <a16:creationId xmlns:a16="http://schemas.microsoft.com/office/drawing/2014/main" id="{95CA32D4-1AB1-B11B-2ACD-A06525C8D1D9}"/>
              </a:ext>
            </a:extLst>
          </p:cNvPr>
          <p:cNvSpPr txBox="1"/>
          <p:nvPr/>
        </p:nvSpPr>
        <p:spPr>
          <a:xfrm>
            <a:off x="956603" y="1463040"/>
            <a:ext cx="7891975" cy="3477875"/>
          </a:xfrm>
          <a:prstGeom prst="rect">
            <a:avLst/>
          </a:prstGeom>
          <a:noFill/>
        </p:spPr>
        <p:txBody>
          <a:bodyPr wrap="square" rtlCol="0">
            <a:spAutoFit/>
          </a:bodyPr>
          <a:lstStyle/>
          <a:p>
            <a:r>
              <a:rPr lang="en-US" sz="2000" dirty="0">
                <a:latin typeface="Bookman Old Style" panose="02050604050505020204" pitchFamily="18" charset="0"/>
              </a:rPr>
              <a:t>1)Room Attributes:</a:t>
            </a:r>
          </a:p>
          <a:p>
            <a:r>
              <a:rPr lang="en-US" sz="2000" dirty="0">
                <a:latin typeface="Bookman Old Style" panose="02050604050505020204" pitchFamily="18" charset="0"/>
              </a:rPr>
              <a:t>   -&gt;Type, Capacity, Amenities, Status.</a:t>
            </a:r>
          </a:p>
          <a:p>
            <a:endParaRPr lang="en-US" sz="2000" dirty="0">
              <a:latin typeface="Bookman Old Style" panose="02050604050505020204" pitchFamily="18" charset="0"/>
            </a:endParaRPr>
          </a:p>
          <a:p>
            <a:endParaRPr lang="en-US" sz="2000" dirty="0">
              <a:latin typeface="Bookman Old Style" panose="02050604050505020204" pitchFamily="18" charset="0"/>
            </a:endParaRPr>
          </a:p>
          <a:p>
            <a:r>
              <a:rPr lang="en-US" sz="2000" dirty="0">
                <a:latin typeface="Bookman Old Style" panose="02050604050505020204" pitchFamily="18" charset="0"/>
              </a:rPr>
              <a:t>2)Guest Attributes:</a:t>
            </a:r>
          </a:p>
          <a:p>
            <a:r>
              <a:rPr lang="en-US" sz="2000" dirty="0">
                <a:latin typeface="Bookman Old Style" panose="02050604050505020204" pitchFamily="18" charset="0"/>
              </a:rPr>
              <a:t>  -&gt;Personal info, Preferences, Booking History, Membership Status.</a:t>
            </a:r>
          </a:p>
          <a:p>
            <a:endParaRPr lang="en-US" sz="2000" dirty="0">
              <a:latin typeface="Bookman Old Style" panose="02050604050505020204" pitchFamily="18" charset="0"/>
            </a:endParaRPr>
          </a:p>
          <a:p>
            <a:r>
              <a:rPr lang="en-US" sz="2000" dirty="0">
                <a:latin typeface="Bookman Old Style" panose="02050604050505020204" pitchFamily="18" charset="0"/>
              </a:rPr>
              <a:t>3)Reservation Attributes:</a:t>
            </a:r>
          </a:p>
          <a:p>
            <a:r>
              <a:rPr lang="en-US" sz="2000" dirty="0">
                <a:latin typeface="Bookman Old Style" panose="02050604050505020204" pitchFamily="18" charset="0"/>
              </a:rPr>
              <a:t>  -&gt;Booking Details, Status, Payment info, Cancellation Policy.</a:t>
            </a:r>
          </a:p>
        </p:txBody>
      </p:sp>
    </p:spTree>
    <p:extLst>
      <p:ext uri="{BB962C8B-B14F-4D97-AF65-F5344CB8AC3E}">
        <p14:creationId xmlns:p14="http://schemas.microsoft.com/office/powerpoint/2010/main" val="82979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3A9048-3718-D4D0-4D25-F5537F3B51A5}"/>
              </a:ext>
            </a:extLst>
          </p:cNvPr>
          <p:cNvSpPr txBox="1"/>
          <p:nvPr/>
        </p:nvSpPr>
        <p:spPr>
          <a:xfrm>
            <a:off x="5261317" y="154744"/>
            <a:ext cx="2025748" cy="400110"/>
          </a:xfrm>
          <a:prstGeom prst="rect">
            <a:avLst/>
          </a:prstGeom>
          <a:noFill/>
        </p:spPr>
        <p:txBody>
          <a:bodyPr wrap="square" rtlCol="0">
            <a:spAutoFit/>
          </a:bodyPr>
          <a:lstStyle/>
          <a:p>
            <a:r>
              <a:rPr lang="en-US" sz="2000" dirty="0">
                <a:latin typeface="Arial Black" panose="020B0A04020102020204" pitchFamily="34" charset="0"/>
              </a:rPr>
              <a:t>ENTITIES</a:t>
            </a:r>
          </a:p>
        </p:txBody>
      </p:sp>
      <p:sp>
        <p:nvSpPr>
          <p:cNvPr id="3" name="TextBox 2">
            <a:extLst>
              <a:ext uri="{FF2B5EF4-FFF2-40B4-BE49-F238E27FC236}">
                <a16:creationId xmlns:a16="http://schemas.microsoft.com/office/drawing/2014/main" id="{51C83A0E-E2F6-34D4-D959-F9444F5A5430}"/>
              </a:ext>
            </a:extLst>
          </p:cNvPr>
          <p:cNvSpPr txBox="1"/>
          <p:nvPr/>
        </p:nvSpPr>
        <p:spPr>
          <a:xfrm>
            <a:off x="813581" y="1280160"/>
            <a:ext cx="10564838" cy="4247317"/>
          </a:xfrm>
          <a:prstGeom prst="rect">
            <a:avLst/>
          </a:prstGeom>
          <a:noFill/>
        </p:spPr>
        <p:txBody>
          <a:bodyPr wrap="square" rtlCol="0">
            <a:spAutoFit/>
          </a:bodyPr>
          <a:lstStyle/>
          <a:p>
            <a:r>
              <a:rPr lang="en-US" dirty="0">
                <a:latin typeface="Alef" panose="00000500000000000000" pitchFamily="2" charset="-79"/>
                <a:cs typeface="Alef" panose="00000500000000000000" pitchFamily="2" charset="-79"/>
              </a:rPr>
              <a:t>1)Room Entity:</a:t>
            </a:r>
          </a:p>
          <a:p>
            <a:r>
              <a:rPr lang="en-US" dirty="0">
                <a:latin typeface="Alef" panose="00000500000000000000" pitchFamily="2" charset="-79"/>
                <a:cs typeface="Alef" panose="00000500000000000000" pitchFamily="2" charset="-79"/>
              </a:rPr>
              <a:t>  -&gt; Attributes: Room number ,Room number, Room type, Capacity, Amenities, Status, Price.</a:t>
            </a:r>
          </a:p>
          <a:p>
            <a:r>
              <a:rPr lang="en-US" dirty="0">
                <a:latin typeface="Alef" panose="00000500000000000000" pitchFamily="2" charset="-79"/>
                <a:cs typeface="Alef" panose="00000500000000000000" pitchFamily="2" charset="-79"/>
              </a:rPr>
              <a:t>  -&gt;Functions: Assign room, Update room status, Check room availability, Manage room inventory.</a:t>
            </a:r>
          </a:p>
          <a:p>
            <a:endParaRPr lang="en-US" dirty="0">
              <a:latin typeface="Alef" panose="00000500000000000000" pitchFamily="2" charset="-79"/>
              <a:cs typeface="Alef" panose="00000500000000000000" pitchFamily="2" charset="-79"/>
            </a:endParaRPr>
          </a:p>
          <a:p>
            <a:r>
              <a:rPr lang="en-US" dirty="0">
                <a:latin typeface="Alef" panose="00000500000000000000" pitchFamily="2" charset="-79"/>
                <a:cs typeface="Alef" panose="00000500000000000000" pitchFamily="2" charset="-79"/>
              </a:rPr>
              <a:t>2)Guest Entity:</a:t>
            </a:r>
          </a:p>
          <a:p>
            <a:r>
              <a:rPr lang="en-US" dirty="0">
                <a:latin typeface="Alef" panose="00000500000000000000" pitchFamily="2" charset="-79"/>
                <a:cs typeface="Alef" panose="00000500000000000000" pitchFamily="2" charset="-79"/>
              </a:rPr>
              <a:t>  -&gt;Attributes: Guest ID, Name, Contact information, Nationality, Preferences and Membership Status.</a:t>
            </a:r>
          </a:p>
          <a:p>
            <a:r>
              <a:rPr lang="en-US" dirty="0">
                <a:latin typeface="Alef" panose="00000500000000000000" pitchFamily="2" charset="-79"/>
                <a:cs typeface="Alef" panose="00000500000000000000" pitchFamily="2" charset="-79"/>
              </a:rPr>
              <a:t>  -&gt;Functions: Create Guest Profile, Record Booking History, manage Guest Preferences, Handle Loyalty Programs.</a:t>
            </a:r>
          </a:p>
          <a:p>
            <a:endParaRPr lang="en-US" dirty="0">
              <a:latin typeface="Alef" panose="00000500000000000000" pitchFamily="2" charset="-79"/>
              <a:cs typeface="Alef" panose="00000500000000000000" pitchFamily="2" charset="-79"/>
            </a:endParaRPr>
          </a:p>
          <a:p>
            <a:r>
              <a:rPr lang="en-US" dirty="0">
                <a:latin typeface="Alef" panose="00000500000000000000" pitchFamily="2" charset="-79"/>
                <a:cs typeface="Alef" panose="00000500000000000000" pitchFamily="2" charset="-79"/>
              </a:rPr>
              <a:t>3)Reservation Entity:</a:t>
            </a:r>
          </a:p>
          <a:p>
            <a:r>
              <a:rPr lang="en-US" dirty="0">
                <a:latin typeface="Alef" panose="00000500000000000000" pitchFamily="2" charset="-79"/>
                <a:cs typeface="Alef" panose="00000500000000000000" pitchFamily="2" charset="-79"/>
              </a:rPr>
              <a:t>  -&gt;Attributes: Reservation ID, Guest ID, Room Number, Check-in/out dates, Booking Status, Payment Information, Special Requests.</a:t>
            </a:r>
          </a:p>
          <a:p>
            <a:r>
              <a:rPr lang="en-US" dirty="0">
                <a:latin typeface="Alef" panose="00000500000000000000" pitchFamily="2" charset="-79"/>
                <a:cs typeface="Alef" panose="00000500000000000000" pitchFamily="2" charset="-79"/>
              </a:rPr>
              <a:t>  -&gt;Functions: Make new Reservation, Modify Reservation, Cancel Reservation, Handle Payment Details, Enforce Cancellation Policies.  </a:t>
            </a:r>
          </a:p>
        </p:txBody>
      </p:sp>
    </p:spTree>
    <p:extLst>
      <p:ext uri="{BB962C8B-B14F-4D97-AF65-F5344CB8AC3E}">
        <p14:creationId xmlns:p14="http://schemas.microsoft.com/office/powerpoint/2010/main" val="2110629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3679C1-532F-6517-076A-626518B91249}"/>
              </a:ext>
            </a:extLst>
          </p:cNvPr>
          <p:cNvSpPr txBox="1"/>
          <p:nvPr/>
        </p:nvSpPr>
        <p:spPr>
          <a:xfrm>
            <a:off x="4754881" y="337625"/>
            <a:ext cx="2110154" cy="461665"/>
          </a:xfrm>
          <a:prstGeom prst="rect">
            <a:avLst/>
          </a:prstGeom>
          <a:noFill/>
        </p:spPr>
        <p:txBody>
          <a:bodyPr wrap="square" rtlCol="0">
            <a:spAutoFit/>
          </a:bodyPr>
          <a:lstStyle/>
          <a:p>
            <a:r>
              <a:rPr lang="en-US" sz="2400" dirty="0">
                <a:latin typeface="Arial Black" panose="020B0A04020102020204" pitchFamily="34" charset="0"/>
              </a:rPr>
              <a:t>SUMMARY</a:t>
            </a:r>
          </a:p>
        </p:txBody>
      </p:sp>
      <p:sp>
        <p:nvSpPr>
          <p:cNvPr id="3" name="TextBox 2">
            <a:extLst>
              <a:ext uri="{FF2B5EF4-FFF2-40B4-BE49-F238E27FC236}">
                <a16:creationId xmlns:a16="http://schemas.microsoft.com/office/drawing/2014/main" id="{1BA650EF-4A09-4167-F331-A49C55B9CE4B}"/>
              </a:ext>
            </a:extLst>
          </p:cNvPr>
          <p:cNvSpPr txBox="1"/>
          <p:nvPr/>
        </p:nvSpPr>
        <p:spPr>
          <a:xfrm>
            <a:off x="506436" y="2002194"/>
            <a:ext cx="11408900" cy="2585323"/>
          </a:xfrm>
          <a:prstGeom prst="rect">
            <a:avLst/>
          </a:prstGeom>
          <a:noFill/>
        </p:spPr>
        <p:txBody>
          <a:bodyPr wrap="square" rtlCol="0">
            <a:spAutoFit/>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 Hotel Management system encompasses room, reservation, and guest Management functionalities to streamline Operations and enhance Guest experience. It efficiently handles room allocation, availability tracking, and maintenance Scheduling,  ensuring that rooms are well-prepared for guests. Additionally, the system facilitates reservation handling, Allowing Guests to book room seamlessly while updating availability in real-time to prevent overbooking. It also manages Modifications and cancellations swiftly, proving guests with flexibility and convenience. Furthermore, The system maintains A comprehensive database of Guest information, enabling personalized service and efficient check-in/check-out processes. By integrating these key functionalities, The Hotel Management system optimizes operations, enhance guest satisfaction, and Maximizes revenue potential. </a:t>
            </a:r>
          </a:p>
        </p:txBody>
      </p:sp>
    </p:spTree>
    <p:extLst>
      <p:ext uri="{BB962C8B-B14F-4D97-AF65-F5344CB8AC3E}">
        <p14:creationId xmlns:p14="http://schemas.microsoft.com/office/powerpoint/2010/main" val="334816284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298</TotalTime>
  <Words>732</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 Unicode MS</vt:lpstr>
      <vt:lpstr>Alef</vt:lpstr>
      <vt:lpstr>Aptos</vt:lpstr>
      <vt:lpstr>Arial</vt:lpstr>
      <vt:lpstr>Arial Black</vt:lpstr>
      <vt:lpstr>Arial Rounded MT Bold</vt:lpstr>
      <vt:lpstr>Bookman Old Style</vt:lpstr>
      <vt:lpstr>Caladea</vt:lpstr>
      <vt:lpstr>Copperplate Gothic Bold</vt:lpstr>
      <vt:lpstr>Tw Cen MT</vt:lpstr>
      <vt:lpstr>Droplet</vt:lpstr>
      <vt:lpstr>PowerPoint Presentation</vt:lpstr>
      <vt:lpstr>PowerPoint Presentation</vt:lpstr>
      <vt:lpstr>PowerPoint Presentation</vt:lpstr>
      <vt:lpstr>PowerPoint Presentation</vt:lpstr>
      <vt:lpstr>Er diagram for hotel management system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selvan.rithvik@gmail.com</dc:creator>
  <cp:lastModifiedBy>selvan.rithvik@gmail.com</cp:lastModifiedBy>
  <cp:revision>6</cp:revision>
  <dcterms:created xsi:type="dcterms:W3CDTF">2024-05-23T06:51:59Z</dcterms:created>
  <dcterms:modified xsi:type="dcterms:W3CDTF">2024-05-26T14:17:49Z</dcterms:modified>
</cp:coreProperties>
</file>