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80" r:id="rId2"/>
    <p:sldId id="366" r:id="rId3"/>
    <p:sldId id="380"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7" r:id="rId18"/>
    <p:sldId id="399"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5FD4B-FBC0-4B51-AAA3-643D96B062B2}" v="7" dt="2024-11-22T02:38:05.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90" d="100"/>
          <a:sy n="90" d="100"/>
        </p:scale>
        <p:origin x="134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raj2004@outlook.com" userId="84421c1cadc46f38" providerId="LiveId" clId="{AFE5FD4B-FBC0-4B51-AAA3-643D96B062B2}"/>
    <pc:docChg chg="custSel delSld modSld">
      <pc:chgData name="rubenraj2004@outlook.com" userId="84421c1cadc46f38" providerId="LiveId" clId="{AFE5FD4B-FBC0-4B51-AAA3-643D96B062B2}" dt="2024-11-22T02:54:29.927" v="276" actId="1076"/>
      <pc:docMkLst>
        <pc:docMk/>
      </pc:docMkLst>
      <pc:sldChg chg="modSp mod">
        <pc:chgData name="rubenraj2004@outlook.com" userId="84421c1cadc46f38" providerId="LiveId" clId="{AFE5FD4B-FBC0-4B51-AAA3-643D96B062B2}" dt="2024-11-22T02:37:57.977" v="275" actId="20577"/>
        <pc:sldMkLst>
          <pc:docMk/>
          <pc:sldMk cId="929866612" sldId="280"/>
        </pc:sldMkLst>
        <pc:spChg chg="mod">
          <ac:chgData name="rubenraj2004@outlook.com" userId="84421c1cadc46f38" providerId="LiveId" clId="{AFE5FD4B-FBC0-4B51-AAA3-643D96B062B2}" dt="2024-11-22T02:37:57.977" v="275" actId="20577"/>
          <ac:spMkLst>
            <pc:docMk/>
            <pc:sldMk cId="929866612" sldId="280"/>
            <ac:spMk id="22" creationId="{00000000-0000-0000-0000-000000000000}"/>
          </ac:spMkLst>
        </pc:spChg>
        <pc:spChg chg="mod">
          <ac:chgData name="rubenraj2004@outlook.com" userId="84421c1cadc46f38" providerId="LiveId" clId="{AFE5FD4B-FBC0-4B51-AAA3-643D96B062B2}" dt="2024-11-22T02:32:05.881" v="228" actId="207"/>
          <ac:spMkLst>
            <pc:docMk/>
            <pc:sldMk cId="929866612" sldId="280"/>
            <ac:spMk id="48" creationId="{00000000-0000-0000-0000-000000000000}"/>
          </ac:spMkLst>
        </pc:spChg>
      </pc:sldChg>
      <pc:sldChg chg="addSp modSp mod">
        <pc:chgData name="rubenraj2004@outlook.com" userId="84421c1cadc46f38" providerId="LiveId" clId="{AFE5FD4B-FBC0-4B51-AAA3-643D96B062B2}" dt="2024-11-22T00:26:02.159" v="183"/>
        <pc:sldMkLst>
          <pc:docMk/>
          <pc:sldMk cId="784506621" sldId="388"/>
        </pc:sldMkLst>
        <pc:spChg chg="mod">
          <ac:chgData name="rubenraj2004@outlook.com" userId="84421c1cadc46f38" providerId="LiveId" clId="{AFE5FD4B-FBC0-4B51-AAA3-643D96B062B2}" dt="2024-11-22T00:26:02.159" v="183"/>
          <ac:spMkLst>
            <pc:docMk/>
            <pc:sldMk cId="784506621" sldId="388"/>
            <ac:spMk id="3" creationId="{00000000-0000-0000-0000-000000000000}"/>
          </ac:spMkLst>
        </pc:spChg>
        <pc:picChg chg="add mod">
          <ac:chgData name="rubenraj2004@outlook.com" userId="84421c1cadc46f38" providerId="LiveId" clId="{AFE5FD4B-FBC0-4B51-AAA3-643D96B062B2}" dt="2024-11-22T00:25:17.197" v="181" actId="1076"/>
          <ac:picMkLst>
            <pc:docMk/>
            <pc:sldMk cId="784506621" sldId="388"/>
            <ac:picMk id="5" creationId="{B97F7026-9397-2CAF-7D52-38652332E544}"/>
          </ac:picMkLst>
        </pc:picChg>
      </pc:sldChg>
      <pc:sldChg chg="addSp modSp mod">
        <pc:chgData name="rubenraj2004@outlook.com" userId="84421c1cadc46f38" providerId="LiveId" clId="{AFE5FD4B-FBC0-4B51-AAA3-643D96B062B2}" dt="2024-11-22T02:30:41.758" v="226" actId="1076"/>
        <pc:sldMkLst>
          <pc:docMk/>
          <pc:sldMk cId="1639169372" sldId="389"/>
        </pc:sldMkLst>
        <pc:spChg chg="mod">
          <ac:chgData name="rubenraj2004@outlook.com" userId="84421c1cadc46f38" providerId="LiveId" clId="{AFE5FD4B-FBC0-4B51-AAA3-643D96B062B2}" dt="2024-11-22T02:29:57.388" v="217" actId="20577"/>
          <ac:spMkLst>
            <pc:docMk/>
            <pc:sldMk cId="1639169372" sldId="389"/>
            <ac:spMk id="2" creationId="{00000000-0000-0000-0000-000000000000}"/>
          </ac:spMkLst>
        </pc:spChg>
        <pc:spChg chg="mod">
          <ac:chgData name="rubenraj2004@outlook.com" userId="84421c1cadc46f38" providerId="LiveId" clId="{AFE5FD4B-FBC0-4B51-AAA3-643D96B062B2}" dt="2024-11-22T02:30:00.931" v="221" actId="5793"/>
          <ac:spMkLst>
            <pc:docMk/>
            <pc:sldMk cId="1639169372" sldId="389"/>
            <ac:spMk id="3" creationId="{00000000-0000-0000-0000-000000000000}"/>
          </ac:spMkLst>
        </pc:spChg>
        <pc:picChg chg="add mod">
          <ac:chgData name="rubenraj2004@outlook.com" userId="84421c1cadc46f38" providerId="LiveId" clId="{AFE5FD4B-FBC0-4B51-AAA3-643D96B062B2}" dt="2024-11-22T02:30:41.758" v="226" actId="1076"/>
          <ac:picMkLst>
            <pc:docMk/>
            <pc:sldMk cId="1639169372" sldId="389"/>
            <ac:picMk id="5" creationId="{DA2A9E25-7BF2-1ACE-AF5D-0030D5C3EA68}"/>
          </ac:picMkLst>
        </pc:picChg>
      </pc:sldChg>
      <pc:sldChg chg="addSp modSp mod">
        <pc:chgData name="rubenraj2004@outlook.com" userId="84421c1cadc46f38" providerId="LiveId" clId="{AFE5FD4B-FBC0-4B51-AAA3-643D96B062B2}" dt="2024-11-22T00:18:33.763" v="21" actId="20577"/>
        <pc:sldMkLst>
          <pc:docMk/>
          <pc:sldMk cId="3023427953" sldId="390"/>
        </pc:sldMkLst>
        <pc:spChg chg="mod">
          <ac:chgData name="rubenraj2004@outlook.com" userId="84421c1cadc46f38" providerId="LiveId" clId="{AFE5FD4B-FBC0-4B51-AAA3-643D96B062B2}" dt="2024-11-22T00:18:33.763" v="21" actId="20577"/>
          <ac:spMkLst>
            <pc:docMk/>
            <pc:sldMk cId="3023427953" sldId="390"/>
            <ac:spMk id="3" creationId="{00000000-0000-0000-0000-000000000000}"/>
          </ac:spMkLst>
        </pc:spChg>
        <pc:picChg chg="add mod">
          <ac:chgData name="rubenraj2004@outlook.com" userId="84421c1cadc46f38" providerId="LiveId" clId="{AFE5FD4B-FBC0-4B51-AAA3-643D96B062B2}" dt="2024-11-22T00:18:23.040" v="9" actId="14100"/>
          <ac:picMkLst>
            <pc:docMk/>
            <pc:sldMk cId="3023427953" sldId="390"/>
            <ac:picMk id="5" creationId="{E8534AC5-8BFA-5819-895F-85F92F9B9CA3}"/>
          </ac:picMkLst>
        </pc:picChg>
      </pc:sldChg>
      <pc:sldChg chg="addSp delSp modSp mod">
        <pc:chgData name="rubenraj2004@outlook.com" userId="84421c1cadc46f38" providerId="LiveId" clId="{AFE5FD4B-FBC0-4B51-AAA3-643D96B062B2}" dt="2024-11-22T02:54:29.927" v="276" actId="1076"/>
        <pc:sldMkLst>
          <pc:docMk/>
          <pc:sldMk cId="1769472928" sldId="391"/>
        </pc:sldMkLst>
        <pc:spChg chg="del mod">
          <ac:chgData name="rubenraj2004@outlook.com" userId="84421c1cadc46f38" providerId="LiveId" clId="{AFE5FD4B-FBC0-4B51-AAA3-643D96B062B2}" dt="2024-11-22T00:19:01.560" v="23"/>
          <ac:spMkLst>
            <pc:docMk/>
            <pc:sldMk cId="1769472928" sldId="391"/>
            <ac:spMk id="3" creationId="{00000000-0000-0000-0000-000000000000}"/>
          </ac:spMkLst>
        </pc:spChg>
        <pc:spChg chg="add mod">
          <ac:chgData name="rubenraj2004@outlook.com" userId="84421c1cadc46f38" providerId="LiveId" clId="{AFE5FD4B-FBC0-4B51-AAA3-643D96B062B2}" dt="2024-11-22T00:21:03.323" v="142" actId="20577"/>
          <ac:spMkLst>
            <pc:docMk/>
            <pc:sldMk cId="1769472928" sldId="391"/>
            <ac:spMk id="8" creationId="{76579B0D-62E4-51DB-4A69-2F04236A2896}"/>
          </ac:spMkLst>
        </pc:spChg>
        <pc:picChg chg="add mod">
          <ac:chgData name="rubenraj2004@outlook.com" userId="84421c1cadc46f38" providerId="LiveId" clId="{AFE5FD4B-FBC0-4B51-AAA3-643D96B062B2}" dt="2024-11-22T02:54:29.927" v="276" actId="1076"/>
          <ac:picMkLst>
            <pc:docMk/>
            <pc:sldMk cId="1769472928" sldId="391"/>
            <ac:picMk id="5" creationId="{C9352137-E181-F158-EC1A-CDA3659F2224}"/>
          </ac:picMkLst>
        </pc:picChg>
        <pc:picChg chg="add del mod">
          <ac:chgData name="rubenraj2004@outlook.com" userId="84421c1cadc46f38" providerId="LiveId" clId="{AFE5FD4B-FBC0-4B51-AAA3-643D96B062B2}" dt="2024-11-22T00:19:43.002" v="35" actId="478"/>
          <ac:picMkLst>
            <pc:docMk/>
            <pc:sldMk cId="1769472928" sldId="391"/>
            <ac:picMk id="7" creationId="{978AE38B-E5B4-F67A-AC81-5C1E5DFCE656}"/>
          </ac:picMkLst>
        </pc:picChg>
      </pc:sldChg>
      <pc:sldChg chg="modSp mod">
        <pc:chgData name="rubenraj2004@outlook.com" userId="84421c1cadc46f38" providerId="LiveId" clId="{AFE5FD4B-FBC0-4B51-AAA3-643D96B062B2}" dt="2024-11-22T02:35:33.993" v="268"/>
        <pc:sldMkLst>
          <pc:docMk/>
          <pc:sldMk cId="2110853201" sldId="394"/>
        </pc:sldMkLst>
        <pc:spChg chg="mod">
          <ac:chgData name="rubenraj2004@outlook.com" userId="84421c1cadc46f38" providerId="LiveId" clId="{AFE5FD4B-FBC0-4B51-AAA3-643D96B062B2}" dt="2024-11-22T02:35:33.993" v="268"/>
          <ac:spMkLst>
            <pc:docMk/>
            <pc:sldMk cId="2110853201" sldId="394"/>
            <ac:spMk id="3" creationId="{00000000-0000-0000-0000-000000000000}"/>
          </ac:spMkLst>
        </pc:spChg>
      </pc:sldChg>
      <pc:sldChg chg="del">
        <pc:chgData name="rubenraj2004@outlook.com" userId="84421c1cadc46f38" providerId="LiveId" clId="{AFE5FD4B-FBC0-4B51-AAA3-643D96B062B2}" dt="2024-11-22T02:27:22.674" v="184" actId="47"/>
        <pc:sldMkLst>
          <pc:docMk/>
          <pc:sldMk cId="3277262808" sldId="3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134027"/>
            <a:chOff x="-14748" y="986564"/>
            <a:chExt cx="9158748" cy="5134027"/>
          </a:xfrm>
        </p:grpSpPr>
        <p:sp>
          <p:nvSpPr>
            <p:cNvPr id="22" name="TextBox 21"/>
            <p:cNvSpPr txBox="1"/>
            <p:nvPr/>
          </p:nvSpPr>
          <p:spPr>
            <a:xfrm>
              <a:off x="177781" y="4797152"/>
              <a:ext cx="6950503" cy="1323439"/>
            </a:xfrm>
            <a:prstGeom prst="rect">
              <a:avLst/>
            </a:prstGeom>
            <a:noFill/>
          </p:spPr>
          <p:txBody>
            <a:bodyPr wrap="square" rtlCol="0">
              <a:spAutoFit/>
            </a:bodyPr>
            <a:lstStyle/>
            <a:p>
              <a:r>
                <a:rPr lang="en-US" sz="2000" b="1" dirty="0"/>
                <a:t>2116220701230</a:t>
              </a:r>
            </a:p>
            <a:p>
              <a:r>
                <a:rPr lang="en-US" sz="2000" b="1" dirty="0"/>
                <a:t> Ruben Raj L</a:t>
              </a:r>
            </a:p>
            <a:p>
              <a:r>
                <a:rPr lang="en-US" sz="2000" b="1" dirty="0"/>
                <a:t> Dr N.Duraimurugan</a:t>
              </a:r>
            </a:p>
            <a:p>
              <a:r>
                <a:rPr lang="en-US" sz="2000" b="1" dirty="0" err="1"/>
                <a:t>Asst.Professor</a:t>
              </a:r>
              <a:r>
                <a:rPr lang="en-US" sz="2000" b="1" dirty="0"/>
                <a:t> &amp; Computer Science and Engineering</a:t>
              </a:r>
            </a:p>
          </p:txBody>
        </p:sp>
        <p:grpSp>
          <p:nvGrpSpPr>
            <p:cNvPr id="43" name="Group 42"/>
            <p:cNvGrpSpPr/>
            <p:nvPr/>
          </p:nvGrpSpPr>
          <p:grpSpPr>
            <a:xfrm>
              <a:off x="-14748" y="986564"/>
              <a:ext cx="9158748" cy="3699662"/>
              <a:chOff x="-14748" y="986564"/>
              <a:chExt cx="9158748" cy="3699662"/>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71500" y="2100903"/>
                <a:ext cx="6084676" cy="2585323"/>
              </a:xfrm>
              <a:prstGeom prst="rect">
                <a:avLst/>
              </a:prstGeom>
              <a:noFill/>
            </p:spPr>
            <p:txBody>
              <a:bodyPr wrap="square" rtlCol="0">
                <a:spAutoFit/>
              </a:bodyPr>
              <a:lstStyle/>
              <a:p>
                <a:r>
                  <a:rPr lang="en-US" sz="5400" dirty="0">
                    <a:solidFill>
                      <a:schemeClr val="bg1"/>
                    </a:solidFill>
                  </a:rPr>
                  <a:t>Automated Book Review Response Compiler</a:t>
                </a:r>
                <a:endParaRPr lang="en-US" sz="5400" b="1" dirty="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Sequence Diagram</a:t>
            </a:r>
            <a:endParaRPr lang="en-IN" dirty="0">
              <a:latin typeface="+mj-lt"/>
            </a:endParaRP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DA2A9E25-7BF2-1ACE-AF5D-0030D5C3E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1085218"/>
            <a:ext cx="8521960" cy="5239382"/>
          </a:xfrm>
          <a:prstGeom prst="rect">
            <a:avLst/>
          </a:prstGeo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lstStyle/>
          <a:p>
            <a:r>
              <a:rPr lang="en-US" dirty="0"/>
              <a:t>Main Process – ML Skill</a:t>
            </a:r>
          </a:p>
          <a:p>
            <a:endParaRPr lang="en-US" dirty="0"/>
          </a:p>
        </p:txBody>
      </p:sp>
      <p:pic>
        <p:nvPicPr>
          <p:cNvPr id="5" name="Picture 4">
            <a:extLst>
              <a:ext uri="{FF2B5EF4-FFF2-40B4-BE49-F238E27FC236}">
                <a16:creationId xmlns:a16="http://schemas.microsoft.com/office/drawing/2014/main" id="{E8534AC5-8BFA-5819-895F-85F92F9B9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1412776"/>
            <a:ext cx="4705778" cy="4988024"/>
          </a:xfrm>
          <a:prstGeom prst="rect">
            <a:avLst/>
          </a:prstGeom>
        </p:spPr>
      </p:pic>
    </p:spTree>
    <p:custDataLst>
      <p:tags r:id="rId1"/>
    </p:custDataLst>
    <p:extLst>
      <p:ext uri="{BB962C8B-B14F-4D97-AF65-F5344CB8AC3E}">
        <p14:creationId xmlns:p14="http://schemas.microsoft.com/office/powerpoint/2010/main" val="302342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pic>
        <p:nvPicPr>
          <p:cNvPr id="5" name="Content Placeholder 4">
            <a:extLst>
              <a:ext uri="{FF2B5EF4-FFF2-40B4-BE49-F238E27FC236}">
                <a16:creationId xmlns:a16="http://schemas.microsoft.com/office/drawing/2014/main" id="{C9352137-E181-F158-EC1A-CDA3659F222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843808" y="1920444"/>
            <a:ext cx="2988571" cy="4109864"/>
          </a:xfrm>
        </p:spPr>
      </p:pic>
      <p:sp>
        <p:nvSpPr>
          <p:cNvPr id="8" name="TextBox 7">
            <a:extLst>
              <a:ext uri="{FF2B5EF4-FFF2-40B4-BE49-F238E27FC236}">
                <a16:creationId xmlns:a16="http://schemas.microsoft.com/office/drawing/2014/main" id="{76579B0D-62E4-51DB-4A69-2F04236A2896}"/>
              </a:ext>
            </a:extLst>
          </p:cNvPr>
          <p:cNvSpPr txBox="1"/>
          <p:nvPr/>
        </p:nvSpPr>
        <p:spPr>
          <a:xfrm>
            <a:off x="190500" y="1232756"/>
            <a:ext cx="85939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generated report has sent through email</a:t>
            </a:r>
            <a:endParaRPr lang="en-IN" dirty="0"/>
          </a:p>
        </p:txBody>
      </p:sp>
    </p:spTree>
    <p:custDataLst>
      <p:tags r:id="rId1"/>
    </p:custDataLst>
    <p:extLst>
      <p:ext uri="{BB962C8B-B14F-4D97-AF65-F5344CB8AC3E}">
        <p14:creationId xmlns:p14="http://schemas.microsoft.com/office/powerpoint/2010/main" val="176947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r>
              <a:rPr lang="en-IN" dirty="0"/>
              <a:t>The Sentiment Analysis results</a:t>
            </a:r>
            <a:endParaRPr lang="en-US" dirty="0"/>
          </a:p>
          <a:p>
            <a:endParaRPr lang="en-US" dirty="0"/>
          </a:p>
          <a:p>
            <a:endParaRPr lang="en-US" dirty="0"/>
          </a:p>
        </p:txBody>
      </p:sp>
      <p:pic>
        <p:nvPicPr>
          <p:cNvPr id="5" name="Picture 4">
            <a:extLst>
              <a:ext uri="{FF2B5EF4-FFF2-40B4-BE49-F238E27FC236}">
                <a16:creationId xmlns:a16="http://schemas.microsoft.com/office/drawing/2014/main" id="{2F59165E-556A-80C1-E36B-67C754177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272" y="1736812"/>
            <a:ext cx="8295456" cy="4274174"/>
          </a:xfrm>
          <a:prstGeom prst="rect">
            <a:avLst/>
          </a:prstGeom>
        </p:spPr>
      </p:pic>
    </p:spTree>
    <p:custDataLst>
      <p:tags r:id="rId1"/>
    </p:custDataLst>
    <p:extLst>
      <p:ext uri="{BB962C8B-B14F-4D97-AF65-F5344CB8AC3E}">
        <p14:creationId xmlns:p14="http://schemas.microsoft.com/office/powerpoint/2010/main" val="192132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r>
              <a:rPr lang="en-US" dirty="0"/>
              <a:t>By automating repetitive tasks, it reduces manual effort, enhances accuracy, and improves operational efficiency.</a:t>
            </a:r>
          </a:p>
          <a:p>
            <a:r>
              <a:rPr lang="en-US" dirty="0"/>
              <a:t> The system requires minimal user input, while the RPA bot handles tasks like logging into systems, analyzing sentiment, and generating reports stored in Excel. </a:t>
            </a:r>
          </a:p>
          <a:p>
            <a:r>
              <a:rPr lang="en-US" dirty="0"/>
              <a:t>This solution saves time, minimizes errors, and allows teams to focus on strategic tasks. It is scalable for other functions and offers a cost-effective, reliable way to optimize review management</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r>
              <a:rPr lang="en-US" b="1" dirty="0"/>
              <a:t>Advanced Sentiment Analysis</a:t>
            </a:r>
            <a:endParaRPr lang="en-US" dirty="0"/>
          </a:p>
          <a:p>
            <a:pPr>
              <a:buFont typeface="Arial" panose="020B0604020202020204" pitchFamily="34" charset="0"/>
              <a:buChar char="•"/>
            </a:pPr>
            <a:r>
              <a:rPr lang="en-US" dirty="0"/>
              <a:t>Integrate more sophisticated machine learning models for multi-language support and nuanced sentiment detection (e.g., sarcasm or mixed emotions).</a:t>
            </a:r>
          </a:p>
          <a:p>
            <a:r>
              <a:rPr lang="en-US" b="1" dirty="0"/>
              <a:t>Enhanced Reporting</a:t>
            </a:r>
            <a:endParaRPr lang="en-US" dirty="0"/>
          </a:p>
          <a:p>
            <a:pPr>
              <a:buFont typeface="Arial" panose="020B0604020202020204" pitchFamily="34" charset="0"/>
              <a:buChar char="•"/>
            </a:pPr>
            <a:r>
              <a:rPr lang="en-US" dirty="0"/>
              <a:t>Offer customizable report templates and visual analytics (graphs, charts, etc.) for better presentation.</a:t>
            </a:r>
          </a:p>
          <a:p>
            <a:r>
              <a:rPr lang="en-US" b="1" dirty="0"/>
              <a:t>Real-Time Analytics Dashboard</a:t>
            </a:r>
            <a:endParaRPr lang="en-US" dirty="0"/>
          </a:p>
          <a:p>
            <a:pPr>
              <a:buFont typeface="Arial" panose="020B0604020202020204" pitchFamily="34" charset="0"/>
              <a:buChar char="•"/>
            </a:pPr>
            <a:r>
              <a:rPr lang="en-US" dirty="0"/>
              <a:t>Develop an interactive dashboard for live monitoring of review statistics, trends, and sentiment breakdowns.</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normAutofit/>
          </a:bodyPr>
          <a:lstStyle/>
          <a:p>
            <a:r>
              <a:rPr lang="en-US" b="1" dirty="0"/>
              <a:t>Avasarala, V. (2020). </a:t>
            </a:r>
            <a:r>
              <a:rPr lang="en-US" dirty="0"/>
              <a:t>Robotic Process Automation: Guide for Beginners. </a:t>
            </a:r>
            <a:r>
              <a:rPr lang="en-US" dirty="0" err="1"/>
              <a:t>Packt</a:t>
            </a:r>
            <a:r>
              <a:rPr lang="en-US" dirty="0"/>
              <a:t> Publishing. </a:t>
            </a:r>
          </a:p>
          <a:p>
            <a:r>
              <a:rPr lang="en-US" dirty="0"/>
              <a:t>This book provides a comprehensive guide to RPA concepts, tools, and implementation, which can be useful for understanding the fundamentals of automating processes like book review collection, sentiment analysis, and report generation in your project.</a:t>
            </a:r>
          </a:p>
          <a:p>
            <a:r>
              <a:rPr lang="en-US" dirty="0"/>
              <a:t> </a:t>
            </a:r>
            <a:r>
              <a:rPr lang="en-US" b="1" dirty="0" err="1"/>
              <a:t>Lacity</a:t>
            </a:r>
            <a:r>
              <a:rPr lang="en-US" b="1" dirty="0"/>
              <a:t>, M. C., &amp; Willcocks, L. P. (2018). </a:t>
            </a:r>
            <a:r>
              <a:rPr lang="en-US" dirty="0"/>
              <a:t>Robotic Process Automation and Cognitive Automation: The Next Phase. </a:t>
            </a:r>
            <a:r>
              <a:rPr lang="en-US" dirty="0" err="1"/>
              <a:t>BPTrends</a:t>
            </a:r>
            <a:r>
              <a:rPr lang="en-US" dirty="0"/>
              <a:t>. </a:t>
            </a:r>
          </a:p>
          <a:p>
            <a:r>
              <a:rPr lang="en-US" dirty="0"/>
              <a:t>This book offers insights into the impact of RPA on business processes and how cognitive automation can be integrated into existing workflows, which can inform the automation of review analysis and response management in your project. </a:t>
            </a: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fontScale="92500"/>
          </a:bodyPr>
          <a:lstStyle/>
          <a:p>
            <a:r>
              <a:rPr lang="en-US" sz="2200" dirty="0"/>
              <a:t>The </a:t>
            </a:r>
            <a:r>
              <a:rPr lang="en-US" sz="2200" b="1" dirty="0"/>
              <a:t>Automated Book Review Response Compiler</a:t>
            </a:r>
            <a:r>
              <a:rPr lang="en-US" sz="2200" dirty="0"/>
              <a:t> leverages Robotic Process Automation (RPA) to streamline the collection, analysis, and management of book reviews, enhancing workflow efficiency and accuracy. </a:t>
            </a:r>
          </a:p>
          <a:p>
            <a:r>
              <a:rPr lang="en-US" sz="2200" dirty="0"/>
              <a:t>It automates key processes, including gathering reviews from multiple sources (e.g., online forms or emails), performing sentiment analysis (positive, negative, or neutral), and generating structured reports with actionable insights.</a:t>
            </a:r>
          </a:p>
          <a:p>
            <a:r>
              <a:rPr lang="en-US" sz="2200" dirty="0"/>
              <a:t> These reports are saved in Excel and can be emailed to stakeholders for further use. Additionally, the system categorizes and organizes feedback in bulk, ensuring consistency while minimizing manual intervention. </a:t>
            </a:r>
          </a:p>
          <a:p>
            <a:r>
              <a:rPr lang="en-US" sz="2200" dirty="0"/>
              <a:t>By integrating seamlessly with existing workflows, this solution provides real-time insights into reader opinions, enhances response strategies, reduces human error, and improves operational efficiency. </a:t>
            </a:r>
          </a:p>
          <a:p>
            <a:r>
              <a:rPr lang="en-US" sz="2200" dirty="0"/>
              <a:t>It is a cost-effective tool ideal for publishers, libraries, and book platforms to optimize review management and boost user engagement.</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6" name="Rectangle 3">
            <a:extLst>
              <a:ext uri="{FF2B5EF4-FFF2-40B4-BE49-F238E27FC236}">
                <a16:creationId xmlns:a16="http://schemas.microsoft.com/office/drawing/2014/main" id="{5E48BAF5-6514-2389-BA4C-1BE5849CD343}"/>
              </a:ext>
            </a:extLst>
          </p:cNvPr>
          <p:cNvSpPr>
            <a:spLocks noGrp="1" noChangeArrowheads="1"/>
          </p:cNvSpPr>
          <p:nvPr>
            <p:ph idx="1"/>
          </p:nvPr>
        </p:nvSpPr>
        <p:spPr bwMode="auto">
          <a:xfrm>
            <a:off x="190500" y="914400"/>
            <a:ext cx="87630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Arial" panose="020B0604020202020204" pitchFamily="34" charset="0"/>
              </a:rPr>
              <a:t>The purpose of the proposed </a:t>
            </a:r>
            <a:r>
              <a:rPr kumimoji="0" lang="en-US" altLang="en-US" sz="2200" b="1" i="0" u="none" strike="noStrike" cap="none" normalizeH="0" baseline="0" dirty="0">
                <a:ln>
                  <a:noFill/>
                </a:ln>
                <a:solidFill>
                  <a:schemeClr val="tx1"/>
                </a:solidFill>
                <a:effectLst/>
                <a:latin typeface="Arial" panose="020B0604020202020204" pitchFamily="34" charset="0"/>
              </a:rPr>
              <a:t>Automated Book Review Response Compiler</a:t>
            </a:r>
            <a:r>
              <a:rPr kumimoji="0" lang="en-US" altLang="en-US" sz="2200" b="0" i="0" u="none" strike="noStrike" cap="none" normalizeH="0" baseline="0" dirty="0">
                <a:ln>
                  <a:noFill/>
                </a:ln>
                <a:solidFill>
                  <a:schemeClr val="tx1"/>
                </a:solidFill>
                <a:effectLst/>
                <a:latin typeface="Arial" panose="020B0604020202020204" pitchFamily="34" charset="0"/>
              </a:rPr>
              <a:t> system is to streamline and enhance the process of managing book reviews through automation. </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Arial" panose="020B0604020202020204" pitchFamily="34" charset="0"/>
              </a:rPr>
              <a:t>By leveraging Robotic Process Automation (RPA), the system automates repetitive tasks such as collecting reviews from multiple sources, performing </a:t>
            </a:r>
            <a:r>
              <a:rPr kumimoji="0" lang="en-US" altLang="en-US" sz="2200" b="1" i="0" u="none" strike="noStrike" cap="none" normalizeH="0" baseline="0" dirty="0">
                <a:ln>
                  <a:noFill/>
                </a:ln>
                <a:solidFill>
                  <a:schemeClr val="tx1"/>
                </a:solidFill>
                <a:effectLst/>
                <a:latin typeface="Arial" panose="020B0604020202020204" pitchFamily="34" charset="0"/>
              </a:rPr>
              <a:t>sentiment analysis</a:t>
            </a:r>
            <a:r>
              <a:rPr kumimoji="0" lang="en-US" altLang="en-US" sz="2200" b="0" i="0" u="none" strike="noStrike" cap="none" normalizeH="0" baseline="0" dirty="0">
                <a:ln>
                  <a:noFill/>
                </a:ln>
                <a:solidFill>
                  <a:schemeClr val="tx1"/>
                </a:solidFill>
                <a:effectLst/>
                <a:latin typeface="Arial" panose="020B0604020202020204" pitchFamily="34" charset="0"/>
              </a:rPr>
              <a:t>, organizing feedback, and generating actionable reports. </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Arial" panose="020B0604020202020204" pitchFamily="34" charset="0"/>
              </a:rPr>
              <a:t>This ensures </a:t>
            </a:r>
            <a:r>
              <a:rPr kumimoji="0" lang="en-US" altLang="en-US" sz="2200" b="1" i="0" u="none" strike="noStrike" cap="none" normalizeH="0" baseline="0" dirty="0">
                <a:ln>
                  <a:noFill/>
                </a:ln>
                <a:solidFill>
                  <a:schemeClr val="tx1"/>
                </a:solidFill>
                <a:effectLst/>
                <a:latin typeface="Arial" panose="020B0604020202020204" pitchFamily="34" charset="0"/>
              </a:rPr>
              <a:t>efficiency, accuracy, and consistency </a:t>
            </a:r>
            <a:r>
              <a:rPr kumimoji="0" lang="en-US" altLang="en-US" sz="2200" b="0" i="0" u="none" strike="noStrike" cap="none" normalizeH="0" baseline="0" dirty="0">
                <a:ln>
                  <a:noFill/>
                </a:ln>
                <a:solidFill>
                  <a:schemeClr val="tx1"/>
                </a:solidFill>
                <a:effectLst/>
                <a:latin typeface="Arial" panose="020B0604020202020204" pitchFamily="34" charset="0"/>
              </a:rPr>
              <a:t>in review management while minimizing manual effort. </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Arial" panose="020B0604020202020204" pitchFamily="34" charset="0"/>
              </a:rPr>
              <a:t>The system provides real-time insights into user opinions</a:t>
            </a:r>
            <a:r>
              <a:rPr kumimoji="0" lang="en-US" altLang="en-US" sz="2200" b="1" i="0" u="none" strike="noStrike" cap="none" normalizeH="0" baseline="0" dirty="0">
                <a:ln>
                  <a:noFill/>
                </a:ln>
                <a:solidFill>
                  <a:schemeClr val="tx1"/>
                </a:solidFill>
                <a:effectLst/>
                <a:latin typeface="Arial" panose="020B0604020202020204" pitchFamily="34" charset="0"/>
              </a:rPr>
              <a:t>, reduces human error</a:t>
            </a:r>
            <a:r>
              <a:rPr kumimoji="0" lang="en-US" altLang="en-US" sz="2200" b="0" i="0" u="none" strike="noStrike" cap="none" normalizeH="0" baseline="0" dirty="0">
                <a:ln>
                  <a:noFill/>
                </a:ln>
                <a:solidFill>
                  <a:schemeClr val="tx1"/>
                </a:solidFill>
                <a:effectLst/>
                <a:latin typeface="Arial" panose="020B0604020202020204" pitchFamily="34" charset="0"/>
              </a:rPr>
              <a:t>, and supports better decision-making. </a:t>
            </a: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latin typeface="Arial" panose="020B0604020202020204" pitchFamily="34" charset="0"/>
              </a:rPr>
              <a:t>It is designed to </a:t>
            </a:r>
            <a:r>
              <a:rPr kumimoji="0" lang="en-US" altLang="en-US" sz="2200" b="1" i="0" u="none" strike="noStrike" cap="none" normalizeH="0" baseline="0" dirty="0">
                <a:ln>
                  <a:noFill/>
                </a:ln>
                <a:solidFill>
                  <a:schemeClr val="tx1"/>
                </a:solidFill>
                <a:effectLst/>
                <a:latin typeface="Arial" panose="020B0604020202020204" pitchFamily="34" charset="0"/>
              </a:rPr>
              <a:t>improve operational efficiency</a:t>
            </a:r>
            <a:r>
              <a:rPr kumimoji="0" lang="en-US" altLang="en-US" sz="2200" b="0" i="0" u="none" strike="noStrike" cap="none" normalizeH="0" baseline="0" dirty="0">
                <a:ln>
                  <a:noFill/>
                </a:ln>
                <a:solidFill>
                  <a:schemeClr val="tx1"/>
                </a:solidFill>
                <a:effectLst/>
                <a:latin typeface="Arial" panose="020B0604020202020204" pitchFamily="34" charset="0"/>
              </a:rPr>
              <a:t>, optimize review processes, and enhance engagement strategies for publishers, libraries, and book 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r>
              <a:rPr lang="en-US" b="1" dirty="0"/>
              <a:t>Efficiency:</a:t>
            </a:r>
            <a:r>
              <a:rPr lang="en-US" dirty="0"/>
              <a:t> Automates the process of collecting, analyzing, and managing book reviews, saving time and effort.</a:t>
            </a:r>
          </a:p>
          <a:p>
            <a:r>
              <a:rPr lang="en-US" b="1" dirty="0"/>
              <a:t>Accuracy:</a:t>
            </a:r>
            <a:r>
              <a:rPr lang="en-US" dirty="0"/>
              <a:t> Reduces human errors by leveraging Robotic Process Automation (RPA) for consistent and reliable review processing.</a:t>
            </a:r>
          </a:p>
          <a:p>
            <a:r>
              <a:rPr lang="en-US" b="1" dirty="0"/>
              <a:t>Sentiment Analysis:</a:t>
            </a:r>
            <a:r>
              <a:rPr lang="en-US" dirty="0"/>
              <a:t> Provides insights into reader opinions (positive, negative, or neutral) for better understanding and decision-making.</a:t>
            </a:r>
          </a:p>
          <a:p>
            <a:r>
              <a:rPr lang="en-US" b="1" dirty="0"/>
              <a:t>Cost-Effective:</a:t>
            </a:r>
            <a:r>
              <a:rPr lang="en-US" dirty="0"/>
              <a:t> Minimizes the need for manual intervention, reducing operational costs.</a:t>
            </a:r>
          </a:p>
          <a:p>
            <a:r>
              <a:rPr lang="en-US" b="1" dirty="0"/>
              <a:t>Real-Time Insights:</a:t>
            </a:r>
            <a:r>
              <a:rPr lang="en-US" dirty="0"/>
              <a:t> Enables immediate access to user feedback for faster responses and strategy adjustments.</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fontScale="92500"/>
          </a:bodyPr>
          <a:lstStyle/>
          <a:p>
            <a:r>
              <a:rPr lang="en-US" b="1" dirty="0"/>
              <a:t>Paper 1: Sentiment Analysis of Customer Feedback Using RPA</a:t>
            </a:r>
          </a:p>
          <a:p>
            <a:r>
              <a:rPr lang="en-US" b="1" dirty="0"/>
              <a:t>Advantages:</a:t>
            </a:r>
            <a:endParaRPr lang="en-US" dirty="0"/>
          </a:p>
          <a:p>
            <a:pPr>
              <a:buFont typeface="+mj-lt"/>
              <a:buAutoNum type="arabicPeriod"/>
            </a:pPr>
            <a:r>
              <a:rPr lang="en-US" dirty="0"/>
              <a:t>Provides sentiment analysis (positive, negative, neutral) with high accuracy using machine learning.</a:t>
            </a:r>
          </a:p>
          <a:p>
            <a:r>
              <a:rPr lang="en-US" b="1" dirty="0"/>
              <a:t>Disadvantages:</a:t>
            </a:r>
            <a:endParaRPr lang="en-US" dirty="0"/>
          </a:p>
          <a:p>
            <a:pPr>
              <a:buFont typeface="+mj-lt"/>
              <a:buAutoNum type="arabicPeriod"/>
            </a:pPr>
            <a:r>
              <a:rPr lang="en-US" dirty="0"/>
              <a:t>Accuracy depends heavily on the quality and diversity of the input data.</a:t>
            </a:r>
          </a:p>
          <a:p>
            <a:r>
              <a:rPr lang="en-US" b="1" dirty="0"/>
              <a:t>Paper 2: Review Management Systems Advantages:</a:t>
            </a:r>
            <a:endParaRPr lang="en-US" dirty="0"/>
          </a:p>
          <a:p>
            <a:pPr>
              <a:buFont typeface="+mj-lt"/>
              <a:buAutoNum type="arabicPeriod"/>
            </a:pPr>
            <a:r>
              <a:rPr lang="en-US" dirty="0"/>
              <a:t>Saves processed reviews and insights in formats like Excel, enabling easy reporting and sharing.</a:t>
            </a:r>
          </a:p>
          <a:p>
            <a:r>
              <a:rPr lang="en-US" b="1" dirty="0"/>
              <a:t>Disadvantages:</a:t>
            </a:r>
            <a:endParaRPr lang="en-US" dirty="0"/>
          </a:p>
          <a:p>
            <a:pPr>
              <a:buFont typeface="+mj-lt"/>
              <a:buAutoNum type="arabicPeriod"/>
            </a:pPr>
            <a:r>
              <a:rPr lang="en-US" dirty="0"/>
              <a:t>Limited ability to adapt to highly domain-specific feedback, such as niche literary styles.</a:t>
            </a:r>
          </a:p>
          <a:p>
            <a:pPr marL="0" indent="0">
              <a:buNone/>
            </a:pPr>
            <a:endParaRPr lang="en-US" dirty="0"/>
          </a:p>
          <a:p>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r>
              <a:rPr lang="en-US" dirty="0"/>
              <a:t>The </a:t>
            </a:r>
            <a:r>
              <a:rPr lang="en-US" b="1" dirty="0"/>
              <a:t>main objective</a:t>
            </a:r>
            <a:r>
              <a:rPr lang="en-US" dirty="0"/>
              <a:t> of your project, the </a:t>
            </a:r>
            <a:r>
              <a:rPr lang="en-US" b="1" dirty="0"/>
              <a:t>Automated Book Review Response Compiler</a:t>
            </a:r>
            <a:r>
              <a:rPr lang="en-US" dirty="0"/>
              <a:t>, is to streamline the process of collecting, analyzing, and managing book reviews using Robotic Process Automation (RPA).</a:t>
            </a:r>
          </a:p>
          <a:p>
            <a:r>
              <a:rPr lang="en-US" dirty="0"/>
              <a:t>The system aims to automate repetitive tasks such as gathering reviews from multiple sources, performing </a:t>
            </a:r>
            <a:r>
              <a:rPr lang="en-US" b="1" dirty="0"/>
              <a:t>sentiment analysis </a:t>
            </a:r>
            <a:r>
              <a:rPr lang="en-US" dirty="0"/>
              <a:t>(positive, negative, or neutral), organizing feedback, and generating structured, actionable reports.</a:t>
            </a:r>
          </a:p>
          <a:p>
            <a:r>
              <a:rPr lang="en-US" dirty="0"/>
              <a:t>By minimizing manual intervention, it enhances operational </a:t>
            </a:r>
            <a:r>
              <a:rPr lang="en-US" b="1" dirty="0"/>
              <a:t>efficiency</a:t>
            </a:r>
            <a:r>
              <a:rPr lang="en-US" dirty="0"/>
              <a:t>, </a:t>
            </a:r>
            <a:r>
              <a:rPr lang="en-US" b="1" dirty="0"/>
              <a:t>reduces human error</a:t>
            </a:r>
            <a:r>
              <a:rPr lang="en-US" dirty="0"/>
              <a:t>, and provides real-time insights into user opinions, enabling better decision-making and improved response strategies for publishers, libraries, and book platforms.</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sp>
        <p:nvSpPr>
          <p:cNvPr id="3" name="Content Placeholder 2"/>
          <p:cNvSpPr>
            <a:spLocks noGrp="1"/>
          </p:cNvSpPr>
          <p:nvPr>
            <p:ph idx="1"/>
          </p:nvPr>
        </p:nvSpPr>
        <p:spPr/>
        <p:txBody>
          <a:bodyPr/>
          <a:lstStyle/>
          <a:p>
            <a:r>
              <a:rPr lang="en-US" dirty="0"/>
              <a:t>Architecture diagram</a:t>
            </a:r>
          </a:p>
        </p:txBody>
      </p:sp>
      <p:pic>
        <p:nvPicPr>
          <p:cNvPr id="5" name="Picture 4">
            <a:extLst>
              <a:ext uri="{FF2B5EF4-FFF2-40B4-BE49-F238E27FC236}">
                <a16:creationId xmlns:a16="http://schemas.microsoft.com/office/drawing/2014/main" id="{F3F47B49-402E-B3E7-91B7-D0A93D5389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592796"/>
            <a:ext cx="7812360" cy="3976731"/>
          </a:xfrm>
          <a:prstGeom prst="rect">
            <a:avLst/>
          </a:prstGeo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lstStyle/>
          <a:p>
            <a:pPr marL="0" indent="0">
              <a:buNone/>
            </a:pPr>
            <a:r>
              <a:rPr lang="en-IN" sz="2800" u="sng" dirty="0"/>
              <a:t>Software Requirements</a:t>
            </a:r>
          </a:p>
          <a:p>
            <a:r>
              <a:rPr lang="en-US" b="1" dirty="0"/>
              <a:t>UiPath Studio:</a:t>
            </a:r>
            <a:endParaRPr lang="en-US" dirty="0"/>
          </a:p>
          <a:p>
            <a:pPr>
              <a:buFont typeface="Arial" panose="020B0604020202020204" pitchFamily="34" charset="0"/>
              <a:buChar char="•"/>
            </a:pPr>
            <a:r>
              <a:rPr lang="en-US" dirty="0"/>
              <a:t>UiPath Studio/StudioX Community or Enterprise Edition (latest version).</a:t>
            </a:r>
          </a:p>
          <a:p>
            <a:r>
              <a:rPr lang="en-IN" b="1" dirty="0"/>
              <a:t>Database (Optional):</a:t>
            </a:r>
          </a:p>
          <a:p>
            <a:pPr>
              <a:buFont typeface="Arial" panose="020B0604020202020204" pitchFamily="34" charset="0"/>
              <a:buChar char="•"/>
            </a:pPr>
            <a:r>
              <a:rPr lang="en-US" dirty="0"/>
              <a:t>Integration with Excel or CSV for reports.</a:t>
            </a:r>
          </a:p>
          <a:p>
            <a:r>
              <a:rPr lang="en-IN" b="1" dirty="0"/>
              <a:t>Other Tools/Dependencies:</a:t>
            </a:r>
          </a:p>
          <a:p>
            <a:pPr lvl="1"/>
            <a:r>
              <a:rPr lang="en-IN" dirty="0"/>
              <a:t>Excel: For report generation and data analysis.</a:t>
            </a:r>
          </a:p>
          <a:p>
            <a:pPr lvl="1"/>
            <a:r>
              <a:rPr lang="en-IN" dirty="0"/>
              <a:t>Email Service: For sending automated reports (e.g., Outlook, Gmail).</a:t>
            </a:r>
          </a:p>
          <a:p>
            <a:pPr lvl="1"/>
            <a:r>
              <a:rPr lang="en-IN" dirty="0"/>
              <a:t>UiPath Activities: Packages for sentiment analysis, data scraping, and email automation.</a:t>
            </a:r>
          </a:p>
          <a:p>
            <a:pPr>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pPr lvl="1"/>
            <a:r>
              <a:rPr lang="en-US" dirty="0"/>
              <a:t>ML Skill</a:t>
            </a:r>
          </a:p>
          <a:p>
            <a:pPr lvl="1"/>
            <a:r>
              <a:rPr lang="en-US" dirty="0"/>
              <a:t>The model returns the sentiment scores (e.g., positive, negative, neutral).</a:t>
            </a:r>
          </a:p>
        </p:txBody>
      </p:sp>
      <p:pic>
        <p:nvPicPr>
          <p:cNvPr id="5" name="Picture 4">
            <a:extLst>
              <a:ext uri="{FF2B5EF4-FFF2-40B4-BE49-F238E27FC236}">
                <a16:creationId xmlns:a16="http://schemas.microsoft.com/office/drawing/2014/main" id="{B97F7026-9397-2CAF-7D52-38652332E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736" y="1962022"/>
            <a:ext cx="4153480" cy="3905378"/>
          </a:xfrm>
          <a:prstGeom prst="rect">
            <a:avLst/>
          </a:prstGeom>
        </p:spPr>
      </p:pic>
    </p:spTree>
    <p:custDataLst>
      <p:tags r:id="rId1"/>
    </p:custDataLst>
    <p:extLst>
      <p:ext uri="{BB962C8B-B14F-4D97-AF65-F5344CB8AC3E}">
        <p14:creationId xmlns:p14="http://schemas.microsoft.com/office/powerpoint/2010/main" val="78450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9266</TotalTime>
  <Words>1026</Words>
  <Application>Microsoft Office PowerPoint</Application>
  <PresentationFormat>On-screen Show (4:3)</PresentationFormat>
  <Paragraphs>99</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Sequence Diagram</vt:lpstr>
      <vt:lpstr>Process Design</vt:lpstr>
      <vt:lpstr>Implementation</vt:lpstr>
      <vt:lpstr>Testing</vt:lpstr>
      <vt:lpstr>Conclusions</vt:lpstr>
      <vt:lpstr>Future Enhancement</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rubenraj2004@outlook.com</cp:lastModifiedBy>
  <cp:revision>1741</cp:revision>
  <dcterms:created xsi:type="dcterms:W3CDTF">2013-05-17T03:00:03Z</dcterms:created>
  <dcterms:modified xsi:type="dcterms:W3CDTF">2024-11-22T02:54:40Z</dcterms:modified>
</cp:coreProperties>
</file>