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16"/>
  </p:notesMasterIdLst>
  <p:sldIdLst>
    <p:sldId id="256" r:id="rId2"/>
    <p:sldId id="257" r:id="rId3"/>
    <p:sldId id="368" r:id="rId4"/>
    <p:sldId id="369" r:id="rId5"/>
    <p:sldId id="370" r:id="rId6"/>
    <p:sldId id="379" r:id="rId7"/>
    <p:sldId id="372" r:id="rId8"/>
    <p:sldId id="373" r:id="rId9"/>
    <p:sldId id="374" r:id="rId10"/>
    <p:sldId id="380" r:id="rId11"/>
    <p:sldId id="376" r:id="rId12"/>
    <p:sldId id="375" r:id="rId13"/>
    <p:sldId id="377" r:id="rId14"/>
    <p:sldId id="37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9E05D0-A421-4EF3-8512-AD1148C82550}" type="datetimeFigureOut">
              <a:rPr lang="en-IN" smtClean="0"/>
              <a:t>09-05-2025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C5D9F-5FDD-4E04-AD07-37773298FBF3}" type="slidenum">
              <a:rPr lang="en-IN" smtClean="0"/>
              <a:t>‹#›</a:t>
            </a:fld>
            <a:endParaRPr lang="en-IN"/>
          </a:p>
        </p:txBody>
      </p:sp>
    </p:spTree>
    <p:extLst>
      <p:ext uri="{BB962C8B-B14F-4D97-AF65-F5344CB8AC3E}">
        <p14:creationId xmlns:p14="http://schemas.microsoft.com/office/powerpoint/2010/main" val="809667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8D13192D-1816-F03A-9AF1-BBA902A8A17D}"/>
              </a:ext>
            </a:extLst>
          </p:cNvPr>
          <p:cNvSpPr>
            <a:spLocks noChangeArrowheads="1"/>
          </p:cNvSpPr>
          <p:nvPr/>
        </p:nvSpPr>
        <p:spPr bwMode="auto">
          <a:xfrm>
            <a:off x="914400" y="2393950"/>
            <a:ext cx="103632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5122" name="Rectangle 2"/>
          <p:cNvSpPr>
            <a:spLocks noGrp="1" noChangeArrowheads="1"/>
          </p:cNvSpPr>
          <p:nvPr>
            <p:ph type="ctrTitle"/>
          </p:nvPr>
        </p:nvSpPr>
        <p:spPr>
          <a:xfrm>
            <a:off x="914400" y="990600"/>
            <a:ext cx="10363200" cy="1371600"/>
          </a:xfrm>
        </p:spPr>
        <p:txBody>
          <a:bodyPr/>
          <a:lstStyle>
            <a:lvl1pPr>
              <a:defRPr sz="4000"/>
            </a:lvl1pPr>
          </a:lstStyle>
          <a:p>
            <a:r>
              <a:rPr lang="en-US"/>
              <a:t>Click to edit Master title style</a:t>
            </a:r>
          </a:p>
        </p:txBody>
      </p:sp>
      <p:sp>
        <p:nvSpPr>
          <p:cNvPr id="5123" name="Rectangle 3"/>
          <p:cNvSpPr>
            <a:spLocks noGrp="1" noChangeArrowheads="1"/>
          </p:cNvSpPr>
          <p:nvPr>
            <p:ph type="subTitle" idx="1"/>
          </p:nvPr>
        </p:nvSpPr>
        <p:spPr>
          <a:xfrm>
            <a:off x="1930400" y="3429000"/>
            <a:ext cx="9347200" cy="1600200"/>
          </a:xfrm>
        </p:spPr>
        <p:txBody>
          <a:bodyPr/>
          <a:lstStyle>
            <a:lvl1pPr marL="0" indent="0">
              <a:buFont typeface="Wingdings" pitchFamily="2" charset="2"/>
              <a:buNone/>
              <a:defRPr sz="2800"/>
            </a:lvl1pPr>
          </a:lstStyle>
          <a:p>
            <a:r>
              <a:rPr lang="en-US"/>
              <a:t>Click to edit Master subtitle style</a:t>
            </a:r>
          </a:p>
        </p:txBody>
      </p:sp>
      <p:sp>
        <p:nvSpPr>
          <p:cNvPr id="3" name="Date Placeholder 2">
            <a:extLst>
              <a:ext uri="{FF2B5EF4-FFF2-40B4-BE49-F238E27FC236}">
                <a16:creationId xmlns:a16="http://schemas.microsoft.com/office/drawing/2014/main" id="{814B6A37-AD04-C654-AC92-D9CC3ADF0A51}"/>
              </a:ext>
            </a:extLst>
          </p:cNvPr>
          <p:cNvSpPr>
            <a:spLocks noGrp="1" noChangeArrowheads="1"/>
          </p:cNvSpPr>
          <p:nvPr>
            <p:ph type="dt" sz="half" idx="10"/>
          </p:nvPr>
        </p:nvSpPr>
        <p:spPr>
          <a:xfrm>
            <a:off x="914400" y="6248400"/>
            <a:ext cx="2540000" cy="457200"/>
          </a:xfrm>
        </p:spPr>
        <p:txBody>
          <a:bodyPr/>
          <a:lstStyle>
            <a:lvl1pPr>
              <a:defRPr/>
            </a:lvl1pPr>
          </a:lstStyle>
          <a:p>
            <a:pPr>
              <a:defRPr/>
            </a:pPr>
            <a:r>
              <a:rPr lang="en-US"/>
              <a:t>Second Review</a:t>
            </a:r>
          </a:p>
        </p:txBody>
      </p:sp>
      <p:sp>
        <p:nvSpPr>
          <p:cNvPr id="4" name="Footer Placeholder 3">
            <a:extLst>
              <a:ext uri="{FF2B5EF4-FFF2-40B4-BE49-F238E27FC236}">
                <a16:creationId xmlns:a16="http://schemas.microsoft.com/office/drawing/2014/main" id="{EE58272B-7D6B-F3CE-953F-1079FFA8D80E}"/>
              </a:ext>
            </a:extLst>
          </p:cNvPr>
          <p:cNvSpPr>
            <a:spLocks noGrp="1" noChangeArrowheads="1"/>
          </p:cNvSpPr>
          <p:nvPr>
            <p:ph type="ftr" sz="quarter" idx="11"/>
          </p:nvPr>
        </p:nvSpPr>
        <p:spPr>
          <a:xfrm>
            <a:off x="4165600" y="6248400"/>
            <a:ext cx="3860800" cy="457200"/>
          </a:xfrm>
        </p:spPr>
        <p:txBody>
          <a:bodyPr/>
          <a:lstStyle>
            <a:lvl1pPr>
              <a:defRPr/>
            </a:lvl1pPr>
          </a:lstStyle>
          <a:p>
            <a:pPr>
              <a:defRPr/>
            </a:pPr>
            <a:r>
              <a:rPr lang="en-US"/>
              <a:t>Department of Computer Science and Engineering</a:t>
            </a:r>
          </a:p>
        </p:txBody>
      </p:sp>
      <p:sp>
        <p:nvSpPr>
          <p:cNvPr id="5" name="Slide Number Placeholder 4">
            <a:extLst>
              <a:ext uri="{FF2B5EF4-FFF2-40B4-BE49-F238E27FC236}">
                <a16:creationId xmlns:a16="http://schemas.microsoft.com/office/drawing/2014/main" id="{E55F3314-4EF0-936B-77EE-175E9EF6B55B}"/>
              </a:ext>
            </a:extLst>
          </p:cNvPr>
          <p:cNvSpPr>
            <a:spLocks noGrp="1" noChangeArrowheads="1"/>
          </p:cNvSpPr>
          <p:nvPr>
            <p:ph type="sldNum" sz="quarter" idx="12"/>
          </p:nvPr>
        </p:nvSpPr>
        <p:spPr>
          <a:xfrm>
            <a:off x="8737600" y="6248400"/>
            <a:ext cx="2540000" cy="457200"/>
          </a:xfrm>
        </p:spPr>
        <p:txBody>
          <a:bodyPr/>
          <a:lstStyle>
            <a:lvl1pPr>
              <a:defRPr smtClean="0"/>
            </a:lvl1pPr>
          </a:lstStyle>
          <a:p>
            <a:pPr>
              <a:defRPr/>
            </a:pPr>
            <a:fld id="{D8F95DA7-9E0E-467D-A139-0471DC1777CB}" type="slidenum">
              <a:rPr lang="en-US" altLang="en-US"/>
              <a:pPr>
                <a:defRPr/>
              </a:pPr>
              <a:t>‹#›</a:t>
            </a:fld>
            <a:endParaRPr lang="en-US" altLang="en-US"/>
          </a:p>
        </p:txBody>
      </p:sp>
    </p:spTree>
    <p:extLst>
      <p:ext uri="{BB962C8B-B14F-4D97-AF65-F5344CB8AC3E}">
        <p14:creationId xmlns:p14="http://schemas.microsoft.com/office/powerpoint/2010/main" val="175096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DE0854C1-7207-EF75-A61A-B4AF54A5D72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023D97B6-49D4-67F3-668F-9724FD35233F}"/>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EE4FA587-585B-1C1F-066D-B211962B0DB9}"/>
              </a:ext>
            </a:extLst>
          </p:cNvPr>
          <p:cNvSpPr>
            <a:spLocks noGrp="1" noChangeArrowheads="1"/>
          </p:cNvSpPr>
          <p:nvPr>
            <p:ph type="sldNum" sz="quarter" idx="12"/>
          </p:nvPr>
        </p:nvSpPr>
        <p:spPr>
          <a:ln/>
        </p:spPr>
        <p:txBody>
          <a:bodyPr/>
          <a:lstStyle>
            <a:lvl1pPr>
              <a:defRPr/>
            </a:lvl1pPr>
          </a:lstStyle>
          <a:p>
            <a:pPr>
              <a:defRPr/>
            </a:pPr>
            <a:fld id="{5367E6EB-B6CA-430B-8761-75C737CF7AF1}" type="slidenum">
              <a:rPr lang="en-US" altLang="en-US"/>
              <a:pPr>
                <a:defRPr/>
              </a:pPr>
              <a:t>‹#›</a:t>
            </a:fld>
            <a:endParaRPr lang="en-US" altLang="en-US"/>
          </a:p>
        </p:txBody>
      </p:sp>
    </p:spTree>
    <p:extLst>
      <p:ext uri="{BB962C8B-B14F-4D97-AF65-F5344CB8AC3E}">
        <p14:creationId xmlns:p14="http://schemas.microsoft.com/office/powerpoint/2010/main" val="1939476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65118" y="304800"/>
            <a:ext cx="2669116" cy="5715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55651" y="304800"/>
            <a:ext cx="7806267" cy="5715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E1D0F6A3-93FF-6A17-402C-31256BC45713}"/>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FB63A9F3-AD04-ED6E-E628-12170F70CE75}"/>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01BD68DD-46F8-E148-C9DD-BDF1256D37AB}"/>
              </a:ext>
            </a:extLst>
          </p:cNvPr>
          <p:cNvSpPr>
            <a:spLocks noGrp="1" noChangeArrowheads="1"/>
          </p:cNvSpPr>
          <p:nvPr>
            <p:ph type="sldNum" sz="quarter" idx="12"/>
          </p:nvPr>
        </p:nvSpPr>
        <p:spPr>
          <a:ln/>
        </p:spPr>
        <p:txBody>
          <a:bodyPr/>
          <a:lstStyle>
            <a:lvl1pPr>
              <a:defRPr/>
            </a:lvl1pPr>
          </a:lstStyle>
          <a:p>
            <a:pPr>
              <a:defRPr/>
            </a:pPr>
            <a:fld id="{3031276A-AAE7-4DAF-B5DC-CD9EE96B703D}" type="slidenum">
              <a:rPr lang="en-US" altLang="en-US"/>
              <a:pPr>
                <a:defRPr/>
              </a:pPr>
              <a:t>‹#›</a:t>
            </a:fld>
            <a:endParaRPr lang="en-US" altLang="en-US"/>
          </a:p>
        </p:txBody>
      </p:sp>
    </p:spTree>
    <p:extLst>
      <p:ext uri="{BB962C8B-B14F-4D97-AF65-F5344CB8AC3E}">
        <p14:creationId xmlns:p14="http://schemas.microsoft.com/office/powerpoint/2010/main" val="2788195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a:extLst>
              <a:ext uri="{FF2B5EF4-FFF2-40B4-BE49-F238E27FC236}">
                <a16:creationId xmlns:a16="http://schemas.microsoft.com/office/drawing/2014/main" id="{4A88B164-965D-9E09-9E7D-16374A9EADD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EE044AE8-B23C-D8C6-4D87-EADCB1C0F02B}"/>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BE04F0FC-AAC5-064C-CDAD-FF80D73B3853}"/>
              </a:ext>
            </a:extLst>
          </p:cNvPr>
          <p:cNvSpPr>
            <a:spLocks noGrp="1" noChangeArrowheads="1"/>
          </p:cNvSpPr>
          <p:nvPr>
            <p:ph type="sldNum" sz="quarter" idx="12"/>
          </p:nvPr>
        </p:nvSpPr>
        <p:spPr>
          <a:ln/>
        </p:spPr>
        <p:txBody>
          <a:bodyPr/>
          <a:lstStyle>
            <a:lvl1pPr>
              <a:defRPr/>
            </a:lvl1pPr>
          </a:lstStyle>
          <a:p>
            <a:pPr>
              <a:defRPr/>
            </a:pPr>
            <a:fld id="{BDC2143B-610F-499C-A392-DFFBE135A7B2}" type="slidenum">
              <a:rPr lang="en-US" altLang="en-US"/>
              <a:pPr>
                <a:defRPr/>
              </a:pPr>
              <a:t>‹#›</a:t>
            </a:fld>
            <a:endParaRPr lang="en-US" altLang="en-US"/>
          </a:p>
        </p:txBody>
      </p:sp>
    </p:spTree>
    <p:extLst>
      <p:ext uri="{BB962C8B-B14F-4D97-AF65-F5344CB8AC3E}">
        <p14:creationId xmlns:p14="http://schemas.microsoft.com/office/powerpoint/2010/main" val="24226746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6">
            <a:extLst>
              <a:ext uri="{FF2B5EF4-FFF2-40B4-BE49-F238E27FC236}">
                <a16:creationId xmlns:a16="http://schemas.microsoft.com/office/drawing/2014/main" id="{9E3D50AC-D896-487B-A964-4F2362A2FCEC}"/>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5" name="Rectangle 7">
            <a:extLst>
              <a:ext uri="{FF2B5EF4-FFF2-40B4-BE49-F238E27FC236}">
                <a16:creationId xmlns:a16="http://schemas.microsoft.com/office/drawing/2014/main" id="{1860975C-7E6F-6BD7-97FB-B68EFA315FE1}"/>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6" name="Rectangle 8">
            <a:extLst>
              <a:ext uri="{FF2B5EF4-FFF2-40B4-BE49-F238E27FC236}">
                <a16:creationId xmlns:a16="http://schemas.microsoft.com/office/drawing/2014/main" id="{925DB3BD-FB8F-C610-9A37-B3ADF214A3E4}"/>
              </a:ext>
            </a:extLst>
          </p:cNvPr>
          <p:cNvSpPr>
            <a:spLocks noGrp="1" noChangeArrowheads="1"/>
          </p:cNvSpPr>
          <p:nvPr>
            <p:ph type="sldNum" sz="quarter" idx="12"/>
          </p:nvPr>
        </p:nvSpPr>
        <p:spPr>
          <a:ln/>
        </p:spPr>
        <p:txBody>
          <a:bodyPr/>
          <a:lstStyle>
            <a:lvl1pPr>
              <a:defRPr/>
            </a:lvl1pPr>
          </a:lstStyle>
          <a:p>
            <a:pPr>
              <a:defRPr/>
            </a:pPr>
            <a:fld id="{575C213C-AC18-4D5A-BA73-4550FF50B842}" type="slidenum">
              <a:rPr lang="en-US" altLang="en-US"/>
              <a:pPr>
                <a:defRPr/>
              </a:pPr>
              <a:t>‹#›</a:t>
            </a:fld>
            <a:endParaRPr lang="en-US" altLang="en-US"/>
          </a:p>
        </p:txBody>
      </p:sp>
    </p:spTree>
    <p:extLst>
      <p:ext uri="{BB962C8B-B14F-4D97-AF65-F5344CB8AC3E}">
        <p14:creationId xmlns:p14="http://schemas.microsoft.com/office/powerpoint/2010/main" val="1543545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556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1251" y="1752600"/>
            <a:ext cx="5232400" cy="426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a:extLst>
              <a:ext uri="{FF2B5EF4-FFF2-40B4-BE49-F238E27FC236}">
                <a16:creationId xmlns:a16="http://schemas.microsoft.com/office/drawing/2014/main" id="{1CC1F139-34C5-A295-F629-88EF76019A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AB20EB37-7A2A-E49D-01DB-6418D7037D0A}"/>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C4FAAEF5-CC11-F779-153E-E74E333E5AC1}"/>
              </a:ext>
            </a:extLst>
          </p:cNvPr>
          <p:cNvSpPr>
            <a:spLocks noGrp="1" noChangeArrowheads="1"/>
          </p:cNvSpPr>
          <p:nvPr>
            <p:ph type="sldNum" sz="quarter" idx="12"/>
          </p:nvPr>
        </p:nvSpPr>
        <p:spPr>
          <a:ln/>
        </p:spPr>
        <p:txBody>
          <a:bodyPr/>
          <a:lstStyle>
            <a:lvl1pPr>
              <a:defRPr/>
            </a:lvl1pPr>
          </a:lstStyle>
          <a:p>
            <a:pPr>
              <a:defRPr/>
            </a:pPr>
            <a:fld id="{7A8ED4EA-E359-45F1-B86A-A40772B25C23}" type="slidenum">
              <a:rPr lang="en-US" altLang="en-US"/>
              <a:pPr>
                <a:defRPr/>
              </a:pPr>
              <a:t>‹#›</a:t>
            </a:fld>
            <a:endParaRPr lang="en-US" altLang="en-US"/>
          </a:p>
        </p:txBody>
      </p:sp>
    </p:spTree>
    <p:extLst>
      <p:ext uri="{BB962C8B-B14F-4D97-AF65-F5344CB8AC3E}">
        <p14:creationId xmlns:p14="http://schemas.microsoft.com/office/powerpoint/2010/main" val="1812587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3B4E764D-F83F-9CC9-8E38-FEA9647AB755}"/>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8" name="Rectangle 7">
            <a:extLst>
              <a:ext uri="{FF2B5EF4-FFF2-40B4-BE49-F238E27FC236}">
                <a16:creationId xmlns:a16="http://schemas.microsoft.com/office/drawing/2014/main" id="{BABF83D4-B422-239C-8C38-4509A66ADBE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9" name="Rectangle 8">
            <a:extLst>
              <a:ext uri="{FF2B5EF4-FFF2-40B4-BE49-F238E27FC236}">
                <a16:creationId xmlns:a16="http://schemas.microsoft.com/office/drawing/2014/main" id="{781238FA-AFA9-8287-25C9-98D6042CFD33}"/>
              </a:ext>
            </a:extLst>
          </p:cNvPr>
          <p:cNvSpPr>
            <a:spLocks noGrp="1" noChangeArrowheads="1"/>
          </p:cNvSpPr>
          <p:nvPr>
            <p:ph type="sldNum" sz="quarter" idx="12"/>
          </p:nvPr>
        </p:nvSpPr>
        <p:spPr>
          <a:ln/>
        </p:spPr>
        <p:txBody>
          <a:bodyPr/>
          <a:lstStyle>
            <a:lvl1pPr>
              <a:defRPr/>
            </a:lvl1pPr>
          </a:lstStyle>
          <a:p>
            <a:pPr>
              <a:defRPr/>
            </a:pPr>
            <a:fld id="{E637AD66-1F60-49BE-A2E9-D91D10CB91F3}" type="slidenum">
              <a:rPr lang="en-US" altLang="en-US"/>
              <a:pPr>
                <a:defRPr/>
              </a:pPr>
              <a:t>‹#›</a:t>
            </a:fld>
            <a:endParaRPr lang="en-US" altLang="en-US"/>
          </a:p>
        </p:txBody>
      </p:sp>
    </p:spTree>
    <p:extLst>
      <p:ext uri="{BB962C8B-B14F-4D97-AF65-F5344CB8AC3E}">
        <p14:creationId xmlns:p14="http://schemas.microsoft.com/office/powerpoint/2010/main" val="333893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
            <a:extLst>
              <a:ext uri="{FF2B5EF4-FFF2-40B4-BE49-F238E27FC236}">
                <a16:creationId xmlns:a16="http://schemas.microsoft.com/office/drawing/2014/main" id="{B80D49F1-7BF0-A0A8-0C0A-9B4F1788B3B4}"/>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4" name="Rectangle 7">
            <a:extLst>
              <a:ext uri="{FF2B5EF4-FFF2-40B4-BE49-F238E27FC236}">
                <a16:creationId xmlns:a16="http://schemas.microsoft.com/office/drawing/2014/main" id="{BDDDAEBE-B0DA-0212-414B-C9FFC612D8C0}"/>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5" name="Rectangle 8">
            <a:extLst>
              <a:ext uri="{FF2B5EF4-FFF2-40B4-BE49-F238E27FC236}">
                <a16:creationId xmlns:a16="http://schemas.microsoft.com/office/drawing/2014/main" id="{7430D5C8-DD0F-C0FD-D016-9055C67C40FA}"/>
              </a:ext>
            </a:extLst>
          </p:cNvPr>
          <p:cNvSpPr>
            <a:spLocks noGrp="1" noChangeArrowheads="1"/>
          </p:cNvSpPr>
          <p:nvPr>
            <p:ph type="sldNum" sz="quarter" idx="12"/>
          </p:nvPr>
        </p:nvSpPr>
        <p:spPr>
          <a:ln/>
        </p:spPr>
        <p:txBody>
          <a:bodyPr/>
          <a:lstStyle>
            <a:lvl1pPr>
              <a:defRPr/>
            </a:lvl1pPr>
          </a:lstStyle>
          <a:p>
            <a:pPr>
              <a:defRPr/>
            </a:pPr>
            <a:fld id="{F583B680-F650-469F-A231-392F163461F6}" type="slidenum">
              <a:rPr lang="en-US" altLang="en-US"/>
              <a:pPr>
                <a:defRPr/>
              </a:pPr>
              <a:t>‹#›</a:t>
            </a:fld>
            <a:endParaRPr lang="en-US" altLang="en-US"/>
          </a:p>
        </p:txBody>
      </p:sp>
    </p:spTree>
    <p:extLst>
      <p:ext uri="{BB962C8B-B14F-4D97-AF65-F5344CB8AC3E}">
        <p14:creationId xmlns:p14="http://schemas.microsoft.com/office/powerpoint/2010/main" val="4126819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90400DB2-066A-4CAE-071C-1EAF9DDB7276}"/>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3" name="Rectangle 7">
            <a:extLst>
              <a:ext uri="{FF2B5EF4-FFF2-40B4-BE49-F238E27FC236}">
                <a16:creationId xmlns:a16="http://schemas.microsoft.com/office/drawing/2014/main" id="{EAB14BBF-3825-C6B5-25F7-8686AAD7C353}"/>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4" name="Rectangle 8">
            <a:extLst>
              <a:ext uri="{FF2B5EF4-FFF2-40B4-BE49-F238E27FC236}">
                <a16:creationId xmlns:a16="http://schemas.microsoft.com/office/drawing/2014/main" id="{784D417B-4541-5C9D-274F-9952E6F120B4}"/>
              </a:ext>
            </a:extLst>
          </p:cNvPr>
          <p:cNvSpPr>
            <a:spLocks noGrp="1" noChangeArrowheads="1"/>
          </p:cNvSpPr>
          <p:nvPr>
            <p:ph type="sldNum" sz="quarter" idx="12"/>
          </p:nvPr>
        </p:nvSpPr>
        <p:spPr>
          <a:ln/>
        </p:spPr>
        <p:txBody>
          <a:bodyPr/>
          <a:lstStyle>
            <a:lvl1pPr>
              <a:defRPr/>
            </a:lvl1pPr>
          </a:lstStyle>
          <a:p>
            <a:pPr>
              <a:defRPr/>
            </a:pPr>
            <a:fld id="{DD537315-F462-4C74-88B4-A900525A3FAA}" type="slidenum">
              <a:rPr lang="en-US" altLang="en-US"/>
              <a:pPr>
                <a:defRPr/>
              </a:pPr>
              <a:t>‹#›</a:t>
            </a:fld>
            <a:endParaRPr lang="en-US" altLang="en-US"/>
          </a:p>
        </p:txBody>
      </p:sp>
    </p:spTree>
    <p:extLst>
      <p:ext uri="{BB962C8B-B14F-4D97-AF65-F5344CB8AC3E}">
        <p14:creationId xmlns:p14="http://schemas.microsoft.com/office/powerpoint/2010/main" val="2837779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70B1A011-C2F2-C9FC-9DD8-A4E6A00AA40D}"/>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7B4C95F2-7321-CEE1-4FD5-BE988C3BAE38}"/>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24AB3D0A-7C9E-40E8-0F27-0C737BD346FF}"/>
              </a:ext>
            </a:extLst>
          </p:cNvPr>
          <p:cNvSpPr>
            <a:spLocks noGrp="1" noChangeArrowheads="1"/>
          </p:cNvSpPr>
          <p:nvPr>
            <p:ph type="sldNum" sz="quarter" idx="12"/>
          </p:nvPr>
        </p:nvSpPr>
        <p:spPr>
          <a:ln/>
        </p:spPr>
        <p:txBody>
          <a:bodyPr/>
          <a:lstStyle>
            <a:lvl1pPr>
              <a:defRPr/>
            </a:lvl1pPr>
          </a:lstStyle>
          <a:p>
            <a:pPr>
              <a:defRPr/>
            </a:pPr>
            <a:fld id="{379B2829-DA13-4801-8FBD-6D5729CB9593}" type="slidenum">
              <a:rPr lang="en-US" altLang="en-US"/>
              <a:pPr>
                <a:defRPr/>
              </a:pPr>
              <a:t>‹#›</a:t>
            </a:fld>
            <a:endParaRPr lang="en-US" altLang="en-US"/>
          </a:p>
        </p:txBody>
      </p:sp>
    </p:spTree>
    <p:extLst>
      <p:ext uri="{BB962C8B-B14F-4D97-AF65-F5344CB8AC3E}">
        <p14:creationId xmlns:p14="http://schemas.microsoft.com/office/powerpoint/2010/main" val="35014955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6">
            <a:extLst>
              <a:ext uri="{FF2B5EF4-FFF2-40B4-BE49-F238E27FC236}">
                <a16:creationId xmlns:a16="http://schemas.microsoft.com/office/drawing/2014/main" id="{C531D201-6E7B-DD71-C865-2CC768252091}"/>
              </a:ext>
            </a:extLst>
          </p:cNvPr>
          <p:cNvSpPr>
            <a:spLocks noGrp="1" noChangeArrowheads="1"/>
          </p:cNvSpPr>
          <p:nvPr>
            <p:ph type="dt" sz="half" idx="10"/>
          </p:nvPr>
        </p:nvSpPr>
        <p:spPr>
          <a:ln/>
        </p:spPr>
        <p:txBody>
          <a:bodyPr/>
          <a:lstStyle>
            <a:lvl1pPr>
              <a:defRPr/>
            </a:lvl1pPr>
          </a:lstStyle>
          <a:p>
            <a:pPr>
              <a:defRPr/>
            </a:pPr>
            <a:r>
              <a:rPr lang="en-US"/>
              <a:t>Second Review</a:t>
            </a:r>
          </a:p>
        </p:txBody>
      </p:sp>
      <p:sp>
        <p:nvSpPr>
          <p:cNvPr id="6" name="Rectangle 7">
            <a:extLst>
              <a:ext uri="{FF2B5EF4-FFF2-40B4-BE49-F238E27FC236}">
                <a16:creationId xmlns:a16="http://schemas.microsoft.com/office/drawing/2014/main" id="{3A474AB6-A9CC-8EC3-60F9-BBEDD90B035D}"/>
              </a:ext>
            </a:extLst>
          </p:cNvPr>
          <p:cNvSpPr>
            <a:spLocks noGrp="1" noChangeArrowheads="1"/>
          </p:cNvSpPr>
          <p:nvPr>
            <p:ph type="ftr" sz="quarter" idx="11"/>
          </p:nvPr>
        </p:nvSpPr>
        <p:spPr>
          <a:ln/>
        </p:spPr>
        <p:txBody>
          <a:bodyPr/>
          <a:lstStyle>
            <a:lvl1pPr>
              <a:defRPr/>
            </a:lvl1pPr>
          </a:lstStyle>
          <a:p>
            <a:pPr>
              <a:defRPr/>
            </a:pPr>
            <a:r>
              <a:rPr lang="en-US"/>
              <a:t>Department of Computer Science and Engineering</a:t>
            </a:r>
          </a:p>
        </p:txBody>
      </p:sp>
      <p:sp>
        <p:nvSpPr>
          <p:cNvPr id="7" name="Rectangle 8">
            <a:extLst>
              <a:ext uri="{FF2B5EF4-FFF2-40B4-BE49-F238E27FC236}">
                <a16:creationId xmlns:a16="http://schemas.microsoft.com/office/drawing/2014/main" id="{414DF99B-1424-E931-A0EF-A2CCFECC39DF}"/>
              </a:ext>
            </a:extLst>
          </p:cNvPr>
          <p:cNvSpPr>
            <a:spLocks noGrp="1" noChangeArrowheads="1"/>
          </p:cNvSpPr>
          <p:nvPr>
            <p:ph type="sldNum" sz="quarter" idx="12"/>
          </p:nvPr>
        </p:nvSpPr>
        <p:spPr>
          <a:ln/>
        </p:spPr>
        <p:txBody>
          <a:bodyPr/>
          <a:lstStyle>
            <a:lvl1pPr>
              <a:defRPr/>
            </a:lvl1pPr>
          </a:lstStyle>
          <a:p>
            <a:pPr>
              <a:defRPr/>
            </a:pPr>
            <a:fld id="{B5B0EEF8-84AE-4BCB-9844-5B22523396C9}" type="slidenum">
              <a:rPr lang="en-US" altLang="en-US"/>
              <a:pPr>
                <a:defRPr/>
              </a:pPr>
              <a:t>‹#›</a:t>
            </a:fld>
            <a:endParaRPr lang="en-US" altLang="en-US"/>
          </a:p>
        </p:txBody>
      </p:sp>
    </p:spTree>
    <p:extLst>
      <p:ext uri="{BB962C8B-B14F-4D97-AF65-F5344CB8AC3E}">
        <p14:creationId xmlns:p14="http://schemas.microsoft.com/office/powerpoint/2010/main" val="975982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7AD52653-E1AE-07CB-DCC9-CD2593D84EFE}"/>
              </a:ext>
            </a:extLst>
          </p:cNvPr>
          <p:cNvSpPr>
            <a:spLocks noGrp="1" noChangeArrowheads="1"/>
          </p:cNvSpPr>
          <p:nvPr>
            <p:ph type="title"/>
          </p:nvPr>
        </p:nvSpPr>
        <p:spPr bwMode="auto">
          <a:xfrm>
            <a:off x="766233" y="304801"/>
            <a:ext cx="10668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4BB93799-0450-059C-B337-0FA5C4C3731F}"/>
              </a:ext>
            </a:extLst>
          </p:cNvPr>
          <p:cNvSpPr>
            <a:spLocks noGrp="1" noChangeArrowheads="1"/>
          </p:cNvSpPr>
          <p:nvPr>
            <p:ph type="body" idx="1"/>
          </p:nvPr>
        </p:nvSpPr>
        <p:spPr bwMode="auto">
          <a:xfrm>
            <a:off x="755651" y="1752600"/>
            <a:ext cx="10668000"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AutoShape 4">
            <a:extLst>
              <a:ext uri="{FF2B5EF4-FFF2-40B4-BE49-F238E27FC236}">
                <a16:creationId xmlns:a16="http://schemas.microsoft.com/office/drawing/2014/main" id="{6B43BBB4-1099-054A-DDAC-B357DD3DA511}"/>
              </a:ext>
            </a:extLst>
          </p:cNvPr>
          <p:cNvSpPr>
            <a:spLocks noChangeArrowheads="1"/>
          </p:cNvSpPr>
          <p:nvPr/>
        </p:nvSpPr>
        <p:spPr bwMode="auto">
          <a:xfrm>
            <a:off x="812800" y="1566864"/>
            <a:ext cx="10610851"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en-IN" sz="1800"/>
          </a:p>
        </p:txBody>
      </p:sp>
      <p:sp>
        <p:nvSpPr>
          <p:cNvPr id="1029" name="Line 5">
            <a:extLst>
              <a:ext uri="{FF2B5EF4-FFF2-40B4-BE49-F238E27FC236}">
                <a16:creationId xmlns:a16="http://schemas.microsoft.com/office/drawing/2014/main" id="{986B2119-A42B-45B1-6DCF-EF7CC29004DD}"/>
              </a:ext>
            </a:extLst>
          </p:cNvPr>
          <p:cNvSpPr>
            <a:spLocks noChangeShapeType="1"/>
          </p:cNvSpPr>
          <p:nvPr/>
        </p:nvSpPr>
        <p:spPr bwMode="auto">
          <a:xfrm flipV="1">
            <a:off x="812800" y="6172200"/>
            <a:ext cx="10566400" cy="0"/>
          </a:xfrm>
          <a:prstGeom prst="line">
            <a:avLst/>
          </a:prstGeom>
          <a:noFill/>
          <a:ln w="3175">
            <a:solidFill>
              <a:schemeClr val="accent2"/>
            </a:solidFill>
            <a:round/>
            <a:headEnd/>
            <a:tailEnd/>
          </a:ln>
          <a:extLst>
            <a:ext uri="{909E8E84-426E-40DD-AFC4-6F175D3DCCD1}">
              <a14:hiddenFill xmlns:a14="http://schemas.microsoft.com/office/drawing/2010/main">
                <a:noFill/>
              </a14:hiddenFill>
            </a:ext>
          </a:extLst>
        </p:spPr>
        <p:txBody>
          <a:bodyPr/>
          <a:lstStyle/>
          <a:p>
            <a:endParaRPr lang="en-IN" sz="1800"/>
          </a:p>
        </p:txBody>
      </p:sp>
      <p:sp>
        <p:nvSpPr>
          <p:cNvPr id="4102" name="Rectangle 6">
            <a:extLst>
              <a:ext uri="{FF2B5EF4-FFF2-40B4-BE49-F238E27FC236}">
                <a16:creationId xmlns:a16="http://schemas.microsoft.com/office/drawing/2014/main" id="{6C6B070B-4AFE-871D-87ED-86092999D2D8}"/>
              </a:ext>
            </a:extLst>
          </p:cNvPr>
          <p:cNvSpPr>
            <a:spLocks noGrp="1" noChangeArrowheads="1"/>
          </p:cNvSpPr>
          <p:nvPr>
            <p:ph type="dt" sz="half" idx="2"/>
          </p:nvPr>
        </p:nvSpPr>
        <p:spPr bwMode="auto">
          <a:xfrm>
            <a:off x="8128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cs typeface="+mn-cs"/>
              </a:defRPr>
            </a:lvl1pPr>
          </a:lstStyle>
          <a:p>
            <a:pPr>
              <a:defRPr/>
            </a:pPr>
            <a:r>
              <a:rPr lang="en-US"/>
              <a:t>Second Review</a:t>
            </a:r>
          </a:p>
        </p:txBody>
      </p:sp>
      <p:sp>
        <p:nvSpPr>
          <p:cNvPr id="4103" name="Rectangle 7">
            <a:extLst>
              <a:ext uri="{FF2B5EF4-FFF2-40B4-BE49-F238E27FC236}">
                <a16:creationId xmlns:a16="http://schemas.microsoft.com/office/drawing/2014/main" id="{FA33AF8B-6600-80BC-AB7A-98E95CF9D742}"/>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200">
                <a:cs typeface="+mn-cs"/>
              </a:defRPr>
            </a:lvl1pPr>
          </a:lstStyle>
          <a:p>
            <a:pPr>
              <a:defRPr/>
            </a:pPr>
            <a:r>
              <a:rPr lang="en-US"/>
              <a:t>Department of Computer Science and Engineering</a:t>
            </a:r>
          </a:p>
        </p:txBody>
      </p:sp>
      <p:sp>
        <p:nvSpPr>
          <p:cNvPr id="4104" name="Rectangle 8">
            <a:extLst>
              <a:ext uri="{FF2B5EF4-FFF2-40B4-BE49-F238E27FC236}">
                <a16:creationId xmlns:a16="http://schemas.microsoft.com/office/drawing/2014/main" id="{1BD9409A-4B38-651E-F54D-ABAB5C4CEBAD}"/>
              </a:ext>
            </a:extLst>
          </p:cNvPr>
          <p:cNvSpPr>
            <a:spLocks noGrp="1" noChangeArrowheads="1"/>
          </p:cNvSpPr>
          <p:nvPr>
            <p:ph type="sldNum" sz="quarter" idx="4"/>
          </p:nvPr>
        </p:nvSpPr>
        <p:spPr bwMode="auto">
          <a:xfrm>
            <a:off x="8737600" y="6245225"/>
            <a:ext cx="2641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fld id="{756AFA5A-A15D-402B-9810-66A481E98194}" type="slidenum">
              <a:rPr lang="en-US" altLang="en-US"/>
              <a:pPr>
                <a:defRPr/>
              </a:pPr>
              <a:t>‹#›</a:t>
            </a:fld>
            <a:endParaRPr lang="en-US" altLang="en-US"/>
          </a:p>
        </p:txBody>
      </p:sp>
    </p:spTree>
    <p:extLst>
      <p:ext uri="{BB962C8B-B14F-4D97-AF65-F5344CB8AC3E}">
        <p14:creationId xmlns:p14="http://schemas.microsoft.com/office/powerpoint/2010/main" val="11208012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rtl="0" eaLnBrk="0" fontAlgn="base" hangingPunct="0">
        <a:spcBef>
          <a:spcPct val="0"/>
        </a:spcBef>
        <a:spcAft>
          <a:spcPct val="0"/>
        </a:spcAft>
        <a:defRPr sz="3800">
          <a:solidFill>
            <a:schemeClr val="tx2"/>
          </a:solidFill>
          <a:latin typeface="+mj-lt"/>
          <a:ea typeface="+mj-ea"/>
          <a:cs typeface="+mj-cs"/>
        </a:defRPr>
      </a:lvl1pPr>
      <a:lvl2pPr algn="l" rtl="0" eaLnBrk="0" fontAlgn="base" hangingPunct="0">
        <a:spcBef>
          <a:spcPct val="0"/>
        </a:spcBef>
        <a:spcAft>
          <a:spcPct val="0"/>
        </a:spcAft>
        <a:defRPr sz="3800">
          <a:solidFill>
            <a:schemeClr val="tx2"/>
          </a:solidFill>
          <a:latin typeface="Verdana" pitchFamily="34" charset="0"/>
        </a:defRPr>
      </a:lvl2pPr>
      <a:lvl3pPr algn="l" rtl="0" eaLnBrk="0" fontAlgn="base" hangingPunct="0">
        <a:spcBef>
          <a:spcPct val="0"/>
        </a:spcBef>
        <a:spcAft>
          <a:spcPct val="0"/>
        </a:spcAft>
        <a:defRPr sz="3800">
          <a:solidFill>
            <a:schemeClr val="tx2"/>
          </a:solidFill>
          <a:latin typeface="Verdana" pitchFamily="34" charset="0"/>
        </a:defRPr>
      </a:lvl3pPr>
      <a:lvl4pPr algn="l" rtl="0" eaLnBrk="0" fontAlgn="base" hangingPunct="0">
        <a:spcBef>
          <a:spcPct val="0"/>
        </a:spcBef>
        <a:spcAft>
          <a:spcPct val="0"/>
        </a:spcAft>
        <a:defRPr sz="3800">
          <a:solidFill>
            <a:schemeClr val="tx2"/>
          </a:solidFill>
          <a:latin typeface="Verdana" pitchFamily="34" charset="0"/>
        </a:defRPr>
      </a:lvl4pPr>
      <a:lvl5pPr algn="l" rtl="0" eaLnBrk="0" fontAlgn="base" hangingPunct="0">
        <a:spcBef>
          <a:spcPct val="0"/>
        </a:spcBef>
        <a:spcAft>
          <a:spcPct val="0"/>
        </a:spcAft>
        <a:defRPr sz="3800">
          <a:solidFill>
            <a:schemeClr val="tx2"/>
          </a:solidFill>
          <a:latin typeface="Verdana" pitchFamily="34" charset="0"/>
        </a:defRPr>
      </a:lvl5pPr>
      <a:lvl6pPr marL="457200" algn="l" rtl="0" fontAlgn="base">
        <a:spcBef>
          <a:spcPct val="0"/>
        </a:spcBef>
        <a:spcAft>
          <a:spcPct val="0"/>
        </a:spcAft>
        <a:defRPr sz="3800">
          <a:solidFill>
            <a:schemeClr val="tx2"/>
          </a:solidFill>
          <a:latin typeface="Verdana" pitchFamily="34" charset="0"/>
        </a:defRPr>
      </a:lvl6pPr>
      <a:lvl7pPr marL="914400" algn="l" rtl="0" fontAlgn="base">
        <a:spcBef>
          <a:spcPct val="0"/>
        </a:spcBef>
        <a:spcAft>
          <a:spcPct val="0"/>
        </a:spcAft>
        <a:defRPr sz="3800">
          <a:solidFill>
            <a:schemeClr val="tx2"/>
          </a:solidFill>
          <a:latin typeface="Verdana" pitchFamily="34" charset="0"/>
        </a:defRPr>
      </a:lvl7pPr>
      <a:lvl8pPr marL="1371600" algn="l" rtl="0" fontAlgn="base">
        <a:spcBef>
          <a:spcPct val="0"/>
        </a:spcBef>
        <a:spcAft>
          <a:spcPct val="0"/>
        </a:spcAft>
        <a:defRPr sz="3800">
          <a:solidFill>
            <a:schemeClr val="tx2"/>
          </a:solidFill>
          <a:latin typeface="Verdana" pitchFamily="34" charset="0"/>
        </a:defRPr>
      </a:lvl8pPr>
      <a:lvl9pPr marL="1828800" algn="l" rtl="0" fontAlgn="base">
        <a:spcBef>
          <a:spcPct val="0"/>
        </a:spcBef>
        <a:spcAft>
          <a:spcPct val="0"/>
        </a:spcAft>
        <a:defRPr sz="3800">
          <a:solidFill>
            <a:schemeClr val="tx2"/>
          </a:solidFill>
          <a:latin typeface="Verdana" pitchFamily="34" charset="0"/>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2600">
          <a:solidFill>
            <a:schemeClr val="tx1"/>
          </a:solidFill>
          <a:latin typeface="+mn-lt"/>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300">
          <a:solidFill>
            <a:schemeClr val="tx1"/>
          </a:solidFill>
          <a:latin typeface="+mn-lt"/>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000">
          <a:solidFill>
            <a:schemeClr val="tx1"/>
          </a:solidFill>
          <a:latin typeface="+mn-lt"/>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mn-lt"/>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55FB75-EA23-05A2-65B0-3FBB7B85AFC1}"/>
              </a:ext>
            </a:extLst>
          </p:cNvPr>
          <p:cNvPicPr>
            <a:picLocks noChangeAspect="1"/>
          </p:cNvPicPr>
          <p:nvPr/>
        </p:nvPicPr>
        <p:blipFill>
          <a:blip r:embed="rId4"/>
          <a:stretch>
            <a:fillRect/>
          </a:stretch>
        </p:blipFill>
        <p:spPr>
          <a:xfrm>
            <a:off x="80384" y="89477"/>
            <a:ext cx="2924175" cy="952500"/>
          </a:xfrm>
          <a:prstGeom prst="rect">
            <a:avLst/>
          </a:prstGeom>
        </p:spPr>
      </p:pic>
      <p:pic>
        <p:nvPicPr>
          <p:cNvPr id="7" name="Picture 6">
            <a:extLst>
              <a:ext uri="{FF2B5EF4-FFF2-40B4-BE49-F238E27FC236}">
                <a16:creationId xmlns:a16="http://schemas.microsoft.com/office/drawing/2014/main" id="{FB5478A0-E400-6B2F-4B52-61D3A263B2D2}"/>
              </a:ext>
            </a:extLst>
          </p:cNvPr>
          <p:cNvPicPr>
            <a:picLocks noChangeAspect="1"/>
          </p:cNvPicPr>
          <p:nvPr/>
        </p:nvPicPr>
        <p:blipFill>
          <a:blip r:embed="rId5"/>
          <a:stretch>
            <a:fillRect/>
          </a:stretch>
        </p:blipFill>
        <p:spPr>
          <a:xfrm>
            <a:off x="11111491" y="64077"/>
            <a:ext cx="1000125" cy="1143000"/>
          </a:xfrm>
          <a:prstGeom prst="rect">
            <a:avLst/>
          </a:prstGeom>
        </p:spPr>
      </p:pic>
      <p:sp>
        <p:nvSpPr>
          <p:cNvPr id="9" name="Title 1">
            <a:extLst>
              <a:ext uri="{FF2B5EF4-FFF2-40B4-BE49-F238E27FC236}">
                <a16:creationId xmlns:a16="http://schemas.microsoft.com/office/drawing/2014/main" id="{D41A2FBB-F55B-9BAA-4EBD-7D6AD7B1D9C0}"/>
              </a:ext>
            </a:extLst>
          </p:cNvPr>
          <p:cNvSpPr txBox="1">
            <a:spLocks/>
          </p:cNvSpPr>
          <p:nvPr/>
        </p:nvSpPr>
        <p:spPr>
          <a:xfrm>
            <a:off x="789712" y="2530618"/>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000" b="1" dirty="0">
                <a:solidFill>
                  <a:srgbClr val="7030A0"/>
                </a:solidFill>
                <a:latin typeface="Verdana" panose="020B0604030504040204" pitchFamily="34" charset="0"/>
                <a:ea typeface="+mn-ea"/>
                <a:cs typeface="+mn-cs"/>
              </a:rPr>
              <a:t>Plant Leaf Disease and Severity Classification using Deep Learning</a:t>
            </a:r>
          </a:p>
        </p:txBody>
      </p:sp>
      <p:sp>
        <p:nvSpPr>
          <p:cNvPr id="10" name="TextBox 1">
            <a:extLst>
              <a:ext uri="{FF2B5EF4-FFF2-40B4-BE49-F238E27FC236}">
                <a16:creationId xmlns:a16="http://schemas.microsoft.com/office/drawing/2014/main" id="{2D19DAE3-8F95-230C-D485-225341D07DA1}"/>
              </a:ext>
            </a:extLst>
          </p:cNvPr>
          <p:cNvSpPr txBox="1">
            <a:spLocks noChangeArrowheads="1"/>
          </p:cNvSpPr>
          <p:nvPr/>
        </p:nvSpPr>
        <p:spPr bwMode="auto">
          <a:xfrm>
            <a:off x="1084809" y="4543822"/>
            <a:ext cx="3429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400" b="1" dirty="0">
                <a:solidFill>
                  <a:srgbClr val="FF0000"/>
                </a:solidFill>
              </a:rPr>
              <a:t>Mrs. Divya M</a:t>
            </a:r>
          </a:p>
          <a:p>
            <a:pPr>
              <a:spcBef>
                <a:spcPct val="0"/>
              </a:spcBef>
              <a:buClrTx/>
              <a:buFontTx/>
              <a:buNone/>
            </a:pPr>
            <a:r>
              <a:rPr lang="en-IN" altLang="en-US" sz="2400" b="1" dirty="0">
                <a:solidFill>
                  <a:srgbClr val="FF0000"/>
                </a:solidFill>
              </a:rPr>
              <a:t>Department of CSE Rajalakshmi </a:t>
            </a:r>
            <a:r>
              <a:rPr lang="en-IN" altLang="en-US" sz="2400" b="1" dirty="0" err="1">
                <a:solidFill>
                  <a:srgbClr val="FF0000"/>
                </a:solidFill>
              </a:rPr>
              <a:t>Enginnering</a:t>
            </a:r>
            <a:r>
              <a:rPr lang="en-IN" altLang="en-US" sz="2400" b="1" dirty="0">
                <a:solidFill>
                  <a:srgbClr val="FF0000"/>
                </a:solidFill>
              </a:rPr>
              <a:t> College</a:t>
            </a:r>
          </a:p>
        </p:txBody>
      </p:sp>
      <p:sp>
        <p:nvSpPr>
          <p:cNvPr id="11" name="TextBox 1">
            <a:extLst>
              <a:ext uri="{FF2B5EF4-FFF2-40B4-BE49-F238E27FC236}">
                <a16:creationId xmlns:a16="http://schemas.microsoft.com/office/drawing/2014/main" id="{19A39F01-D00C-AF01-020F-6FE15F5B4206}"/>
              </a:ext>
            </a:extLst>
          </p:cNvPr>
          <p:cNvSpPr txBox="1">
            <a:spLocks noChangeArrowheads="1"/>
          </p:cNvSpPr>
          <p:nvPr/>
        </p:nvSpPr>
        <p:spPr bwMode="auto">
          <a:xfrm>
            <a:off x="7398328" y="5228206"/>
            <a:ext cx="447963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2"/>
              </a:buClr>
              <a:buFont typeface="Wingdings" panose="05000000000000000000" pitchFamily="2" charset="2"/>
              <a:buChar char="o"/>
              <a:defRPr sz="3000">
                <a:solidFill>
                  <a:schemeClr val="tx1"/>
                </a:solidFill>
                <a:latin typeface="Verdana" panose="020B0604030504040204" pitchFamily="34" charset="0"/>
              </a:defRPr>
            </a:lvl1pPr>
            <a:lvl2pPr marL="742950" indent="-285750">
              <a:spcBef>
                <a:spcPct val="20000"/>
              </a:spcBef>
              <a:buClr>
                <a:schemeClr val="accent2"/>
              </a:buClr>
              <a:buFont typeface="Wingdings" panose="05000000000000000000" pitchFamily="2" charset="2"/>
              <a:buChar char="n"/>
              <a:defRPr sz="2600">
                <a:solidFill>
                  <a:schemeClr val="tx1"/>
                </a:solidFill>
                <a:latin typeface="Verdana" panose="020B0604030504040204" pitchFamily="34" charset="0"/>
              </a:defRPr>
            </a:lvl2pPr>
            <a:lvl3pPr marL="1143000" indent="-228600">
              <a:spcBef>
                <a:spcPct val="20000"/>
              </a:spcBef>
              <a:buClr>
                <a:schemeClr val="accent2"/>
              </a:buClr>
              <a:buFont typeface="Wingdings" panose="05000000000000000000" pitchFamily="2" charset="2"/>
              <a:buChar char="o"/>
              <a:defRPr sz="2300">
                <a:solidFill>
                  <a:schemeClr val="tx1"/>
                </a:solidFill>
                <a:latin typeface="Verdana" panose="020B0604030504040204" pitchFamily="34" charset="0"/>
              </a:defRPr>
            </a:lvl3pPr>
            <a:lvl4pPr marL="1600200" indent="-228600">
              <a:spcBef>
                <a:spcPct val="20000"/>
              </a:spcBef>
              <a:buClr>
                <a:schemeClr val="accent2"/>
              </a:buClr>
              <a:buFont typeface="Wingdings" panose="05000000000000000000" pitchFamily="2" charset="2"/>
              <a:buChar char="n"/>
              <a:defRPr sz="2000">
                <a:solidFill>
                  <a:schemeClr val="tx1"/>
                </a:solidFill>
                <a:latin typeface="Verdana" panose="020B0604030504040204" pitchFamily="34" charset="0"/>
              </a:defRPr>
            </a:lvl4pPr>
            <a:lvl5pPr marL="2057400" indent="-228600">
              <a:spcBef>
                <a:spcPct val="25000"/>
              </a:spcBef>
              <a:buClr>
                <a:schemeClr val="accent2"/>
              </a:buClr>
              <a:buFont typeface="Wingdings" panose="05000000000000000000" pitchFamily="2" charset="2"/>
              <a:buChar char="§"/>
              <a:defRPr sz="2000">
                <a:solidFill>
                  <a:schemeClr val="tx1"/>
                </a:solidFill>
                <a:latin typeface="Verdana" panose="020B0604030504040204" pitchFamily="34" charset="0"/>
              </a:defRPr>
            </a:lvl5pPr>
            <a:lvl6pPr marL="25146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6pPr>
            <a:lvl7pPr marL="29718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7pPr>
            <a:lvl8pPr marL="34290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8pPr>
            <a:lvl9pPr marL="3886200" indent="-228600" eaLnBrk="0" fontAlgn="base" hangingPunct="0">
              <a:spcBef>
                <a:spcPct val="25000"/>
              </a:spcBef>
              <a:spcAft>
                <a:spcPct val="0"/>
              </a:spcAft>
              <a:buClr>
                <a:schemeClr val="accent2"/>
              </a:buClr>
              <a:buFont typeface="Wingdings" panose="05000000000000000000" pitchFamily="2" charset="2"/>
              <a:buChar char="§"/>
              <a:defRPr sz="2000">
                <a:solidFill>
                  <a:schemeClr val="tx1"/>
                </a:solidFill>
                <a:latin typeface="Verdana" panose="020B0604030504040204" pitchFamily="34" charset="0"/>
              </a:defRPr>
            </a:lvl9pPr>
          </a:lstStyle>
          <a:p>
            <a:pPr>
              <a:spcBef>
                <a:spcPct val="0"/>
              </a:spcBef>
              <a:buClrTx/>
              <a:buFontTx/>
              <a:buNone/>
            </a:pPr>
            <a:r>
              <a:rPr lang="en-IN" altLang="en-US" sz="2000" b="1" dirty="0">
                <a:solidFill>
                  <a:srgbClr val="FF0000"/>
                </a:solidFill>
              </a:rPr>
              <a:t>L Ruben Raj -220701230</a:t>
            </a:r>
          </a:p>
        </p:txBody>
      </p:sp>
      <p:sp>
        <p:nvSpPr>
          <p:cNvPr id="15" name="Title 1">
            <a:extLst>
              <a:ext uri="{FF2B5EF4-FFF2-40B4-BE49-F238E27FC236}">
                <a16:creationId xmlns:a16="http://schemas.microsoft.com/office/drawing/2014/main" id="{321851EC-AC90-1CBE-0738-0329685AB2AB}"/>
              </a:ext>
            </a:extLst>
          </p:cNvPr>
          <p:cNvSpPr txBox="1">
            <a:spLocks/>
          </p:cNvSpPr>
          <p:nvPr/>
        </p:nvSpPr>
        <p:spPr>
          <a:xfrm>
            <a:off x="708891" y="1213137"/>
            <a:ext cx="10515600" cy="722457"/>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2800" b="1" dirty="0">
                <a:solidFill>
                  <a:srgbClr val="002060"/>
                </a:solidFill>
                <a:latin typeface="Verdana" panose="020B0604030504040204" pitchFamily="34" charset="0"/>
                <a:ea typeface="+mn-ea"/>
                <a:cs typeface="+mn-cs"/>
              </a:rPr>
              <a:t>Department of Computer Science and Engineering</a:t>
            </a:r>
          </a:p>
        </p:txBody>
      </p:sp>
    </p:spTree>
    <p:extLst>
      <p:ext uri="{BB962C8B-B14F-4D97-AF65-F5344CB8AC3E}">
        <p14:creationId xmlns:p14="http://schemas.microsoft.com/office/powerpoint/2010/main" val="4233139276"/>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79649-D0BD-63F0-F2D6-641EFB7C952B}"/>
              </a:ext>
            </a:extLst>
          </p:cNvPr>
          <p:cNvSpPr>
            <a:spLocks noGrp="1"/>
          </p:cNvSpPr>
          <p:nvPr>
            <p:ph type="title"/>
          </p:nvPr>
        </p:nvSpPr>
        <p:spPr/>
        <p:txBody>
          <a:bodyPr/>
          <a:lstStyle/>
          <a:p>
            <a:r>
              <a:rPr lang="en-US" altLang="en-US" sz="4000" b="1" dirty="0">
                <a:solidFill>
                  <a:srgbClr val="FF0000"/>
                </a:solidFill>
              </a:rPr>
              <a:t>Activity Diagram</a:t>
            </a:r>
            <a:endParaRPr lang="en-IN" dirty="0"/>
          </a:p>
        </p:txBody>
      </p:sp>
      <p:sp>
        <p:nvSpPr>
          <p:cNvPr id="4" name="Date Placeholder 3">
            <a:extLst>
              <a:ext uri="{FF2B5EF4-FFF2-40B4-BE49-F238E27FC236}">
                <a16:creationId xmlns:a16="http://schemas.microsoft.com/office/drawing/2014/main" id="{AE78EFFD-077E-846D-2932-8BDD66D062CA}"/>
              </a:ext>
            </a:extLst>
          </p:cNvPr>
          <p:cNvSpPr>
            <a:spLocks noGrp="1"/>
          </p:cNvSpPr>
          <p:nvPr>
            <p:ph type="dt" sz="half" idx="10"/>
          </p:nvPr>
        </p:nvSpPr>
        <p:spPr/>
        <p:txBody>
          <a:bodyPr/>
          <a:lstStyle/>
          <a:p>
            <a:pPr>
              <a:defRPr/>
            </a:pPr>
            <a:r>
              <a:rPr lang="en-US"/>
              <a:t>Second Review</a:t>
            </a:r>
          </a:p>
        </p:txBody>
      </p:sp>
      <p:sp>
        <p:nvSpPr>
          <p:cNvPr id="5" name="Footer Placeholder 4">
            <a:extLst>
              <a:ext uri="{FF2B5EF4-FFF2-40B4-BE49-F238E27FC236}">
                <a16:creationId xmlns:a16="http://schemas.microsoft.com/office/drawing/2014/main" id="{BFD3F61F-8547-A6E6-8DD5-D2B2B24FDAAC}"/>
              </a:ext>
            </a:extLst>
          </p:cNvPr>
          <p:cNvSpPr>
            <a:spLocks noGrp="1"/>
          </p:cNvSpPr>
          <p:nvPr>
            <p:ph type="ftr" sz="quarter" idx="11"/>
          </p:nvPr>
        </p:nvSpPr>
        <p:spPr/>
        <p:txBody>
          <a:bodyPr/>
          <a:lstStyle/>
          <a:p>
            <a:pPr>
              <a:defRPr/>
            </a:pPr>
            <a:r>
              <a:rPr lang="en-US"/>
              <a:t>Department of Computer Science and Engineering</a:t>
            </a:r>
          </a:p>
        </p:txBody>
      </p:sp>
      <p:sp>
        <p:nvSpPr>
          <p:cNvPr id="6" name="Slide Number Placeholder 5">
            <a:extLst>
              <a:ext uri="{FF2B5EF4-FFF2-40B4-BE49-F238E27FC236}">
                <a16:creationId xmlns:a16="http://schemas.microsoft.com/office/drawing/2014/main" id="{4647A3AB-F10A-5A22-3A6A-DC8B6BAABBE2}"/>
              </a:ext>
            </a:extLst>
          </p:cNvPr>
          <p:cNvSpPr>
            <a:spLocks noGrp="1"/>
          </p:cNvSpPr>
          <p:nvPr>
            <p:ph type="sldNum" sz="quarter" idx="12"/>
          </p:nvPr>
        </p:nvSpPr>
        <p:spPr/>
        <p:txBody>
          <a:bodyPr/>
          <a:lstStyle/>
          <a:p>
            <a:pPr>
              <a:defRPr/>
            </a:pPr>
            <a:fld id="{BDC2143B-610F-499C-A392-DFFBE135A7B2}" type="slidenum">
              <a:rPr lang="en-US" altLang="en-US" smtClean="0"/>
              <a:pPr>
                <a:defRPr/>
              </a:pPr>
              <a:t>10</a:t>
            </a:fld>
            <a:endParaRPr lang="en-US" altLang="en-US"/>
          </a:p>
        </p:txBody>
      </p:sp>
      <p:pic>
        <p:nvPicPr>
          <p:cNvPr id="7" name="Content Placeholder 6">
            <a:extLst>
              <a:ext uri="{FF2B5EF4-FFF2-40B4-BE49-F238E27FC236}">
                <a16:creationId xmlns:a16="http://schemas.microsoft.com/office/drawing/2014/main" id="{854532C0-87FA-C752-58E5-D4203E125D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749425"/>
            <a:ext cx="6284990" cy="4267200"/>
          </a:xfrm>
          <a:prstGeom prst="rect">
            <a:avLst/>
          </a:prstGeom>
        </p:spPr>
      </p:pic>
    </p:spTree>
    <p:extLst>
      <p:ext uri="{BB962C8B-B14F-4D97-AF65-F5344CB8AC3E}">
        <p14:creationId xmlns:p14="http://schemas.microsoft.com/office/powerpoint/2010/main" val="389577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Implementation &amp; Results of Module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spcBef>
                <a:spcPct val="0"/>
              </a:spcBef>
              <a:buClrTx/>
            </a:pPr>
            <a:r>
              <a:rPr lang="en-US" altLang="en-US" sz="2000" b="1" dirty="0">
                <a:latin typeface="Arial" panose="020B0604020202020204" pitchFamily="34" charset="0"/>
              </a:rPr>
              <a:t>Implementation:</a:t>
            </a:r>
            <a:endParaRPr lang="en-US" altLang="en-US" sz="2000" dirty="0">
              <a:latin typeface="Arial" panose="020B0604020202020204" pitchFamily="34" charset="0"/>
            </a:endParaRPr>
          </a:p>
          <a:p>
            <a:pPr>
              <a:spcBef>
                <a:spcPct val="0"/>
              </a:spcBef>
              <a:buClrTx/>
            </a:pPr>
            <a:r>
              <a:rPr lang="en-US" altLang="en-US" sz="2000" dirty="0">
                <a:latin typeface="Arial" panose="020B0604020202020204" pitchFamily="34" charset="0"/>
              </a:rPr>
              <a:t>Our project uses a pre-trained </a:t>
            </a:r>
            <a:r>
              <a:rPr lang="en-US" altLang="en-US" sz="2000" b="1" dirty="0">
                <a:latin typeface="Arial" panose="020B0604020202020204" pitchFamily="34" charset="0"/>
              </a:rPr>
              <a:t>MobileNetV2 CNN</a:t>
            </a:r>
            <a:r>
              <a:rPr lang="en-US" altLang="en-US" sz="2000" dirty="0">
                <a:latin typeface="Arial" panose="020B0604020202020204" pitchFamily="34" charset="0"/>
              </a:rPr>
              <a:t> for plant disease and severity detection. We employed </a:t>
            </a:r>
            <a:r>
              <a:rPr lang="en-US" altLang="en-US" sz="2000" dirty="0" err="1">
                <a:latin typeface="Arial Unicode MS" panose="020B0604020202020204" pitchFamily="34" charset="-128"/>
              </a:rPr>
              <a:t>ImageDataGenerator</a:t>
            </a:r>
            <a:r>
              <a:rPr lang="en-US" altLang="en-US" sz="2000" dirty="0"/>
              <a:t> for image preprocessing (resizing, normalization) and augmentation (rotation, zoom, flip) to train the model. A custom classification head with pooling, dropout, and dense layers was added and frozen, allowing the model to leverage MobileNetV2's features. The model was trained for 5 epochs using the Adam optimizer and categorical cross-entropy loss.</a:t>
            </a:r>
            <a:endParaRPr lang="en-US" altLang="en-US" sz="2000" dirty="0">
              <a:latin typeface="Arial" panose="020B0604020202020204" pitchFamily="34" charset="0"/>
            </a:endParaRPr>
          </a:p>
          <a:p>
            <a:pPr>
              <a:spcBef>
                <a:spcPct val="0"/>
              </a:spcBef>
              <a:buClrTx/>
            </a:pPr>
            <a:r>
              <a:rPr lang="en-US" altLang="en-US" sz="2000" b="1" dirty="0">
                <a:latin typeface="Arial" panose="020B0604020202020204" pitchFamily="34" charset="0"/>
              </a:rPr>
              <a:t>Results:</a:t>
            </a:r>
            <a:endParaRPr lang="en-US" altLang="en-US" sz="2000" dirty="0">
              <a:latin typeface="Arial" panose="020B0604020202020204" pitchFamily="34" charset="0"/>
            </a:endParaRPr>
          </a:p>
          <a:p>
            <a:pPr>
              <a:spcBef>
                <a:spcPct val="0"/>
              </a:spcBef>
              <a:buClrTx/>
            </a:pPr>
            <a:r>
              <a:rPr lang="en-US" altLang="en-US" sz="2000" dirty="0">
                <a:latin typeface="Arial" panose="020B0604020202020204" pitchFamily="34" charset="0"/>
              </a:rPr>
              <a:t>We observed increasing </a:t>
            </a:r>
            <a:r>
              <a:rPr lang="en-US" altLang="en-US" sz="2000" b="1" dirty="0">
                <a:latin typeface="Arial" panose="020B0604020202020204" pitchFamily="34" charset="0"/>
              </a:rPr>
              <a:t>training and validation accuracy</a:t>
            </a:r>
            <a:r>
              <a:rPr lang="en-US" altLang="en-US" sz="2000" dirty="0">
                <a:latin typeface="Arial" panose="020B0604020202020204" pitchFamily="34" charset="0"/>
              </a:rPr>
              <a:t> and decreasing </a:t>
            </a:r>
            <a:r>
              <a:rPr lang="en-US" altLang="en-US" sz="2000" b="1" dirty="0">
                <a:latin typeface="Arial" panose="020B0604020202020204" pitchFamily="34" charset="0"/>
              </a:rPr>
              <a:t>loss</a:t>
            </a:r>
            <a:r>
              <a:rPr lang="en-US" altLang="en-US" sz="2000" dirty="0">
                <a:latin typeface="Arial" panose="020B0604020202020204" pitchFamily="34" charset="0"/>
              </a:rPr>
              <a:t>, indicating effective learning and generalization. The model successfully predicts the disease type and severity for new leaf images, demonstrating its capability in classifying plant diseases and their severity.</a:t>
            </a:r>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11</a:t>
            </a:fld>
            <a:endParaRPr lang="en-IN"/>
          </a:p>
        </p:txBody>
      </p:sp>
    </p:spTree>
    <p:extLst>
      <p:ext uri="{BB962C8B-B14F-4D97-AF65-F5344CB8AC3E}">
        <p14:creationId xmlns:p14="http://schemas.microsoft.com/office/powerpoint/2010/main" val="4109638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Conclusion &amp; Future Work </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spcBef>
                <a:spcPct val="0"/>
              </a:spcBef>
              <a:buClrTx/>
            </a:pPr>
            <a:r>
              <a:rPr lang="en-US" altLang="en-US" sz="2800" dirty="0">
                <a:latin typeface="Arial" panose="020B0604020202020204" pitchFamily="34" charset="0"/>
              </a:rPr>
              <a:t>This project developed a lightweight, real-time rice plant disease detection and progress tracking system using a Random Forest classifier in a </a:t>
            </a:r>
            <a:r>
              <a:rPr lang="en-US" altLang="en-US" sz="2800" dirty="0" err="1">
                <a:latin typeface="Arial" panose="020B0604020202020204" pitchFamily="34" charset="0"/>
              </a:rPr>
              <a:t>Streamlit</a:t>
            </a:r>
            <a:r>
              <a:rPr lang="en-US" altLang="en-US" sz="2800" dirty="0">
                <a:latin typeface="Arial" panose="020B0604020202020204" pitchFamily="34" charset="0"/>
              </a:rPr>
              <a:t> web app. It accurately predicts disease type and severity from uploaded or live-captured images. The app is efficient, user-friendly, and suitable for low-resource environments. Limitations include a small dataset and limited disease classes. </a:t>
            </a:r>
          </a:p>
          <a:p>
            <a:pPr>
              <a:spcBef>
                <a:spcPct val="0"/>
              </a:spcBef>
              <a:buClrTx/>
            </a:pPr>
            <a:r>
              <a:rPr lang="en-US" altLang="en-US" sz="2800" dirty="0">
                <a:latin typeface="Arial" panose="020B0604020202020204" pitchFamily="34" charset="0"/>
              </a:rPr>
              <a:t>Future improvements include dataset expansion, CNN integration, multi-crop support, and real-time streaming.</a:t>
            </a:r>
          </a:p>
          <a:p>
            <a:pPr marL="0" lvl="0" indent="0">
              <a:spcBef>
                <a:spcPct val="0"/>
              </a:spcBef>
              <a:buClrTx/>
              <a:buNone/>
            </a:pPr>
            <a:endParaRPr lang="en-US" altLang="en-US" sz="2800" dirty="0">
              <a:latin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12</a:t>
            </a:fld>
            <a:endParaRPr lang="en-IN"/>
          </a:p>
        </p:txBody>
      </p:sp>
    </p:spTree>
    <p:extLst>
      <p:ext uri="{BB962C8B-B14F-4D97-AF65-F5344CB8AC3E}">
        <p14:creationId xmlns:p14="http://schemas.microsoft.com/office/powerpoint/2010/main" val="2369166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References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lgn="just">
              <a:lnSpc>
                <a:spcPct val="150000"/>
              </a:lnSpc>
              <a:tabLst>
                <a:tab pos="457200" algn="l"/>
              </a:tabLst>
            </a:pPr>
            <a:r>
              <a:rPr lang="en-IN" sz="2400" dirty="0">
                <a:effectLst/>
                <a:latin typeface="Times New Roman" panose="02020603050405020304" pitchFamily="18" charset="0"/>
                <a:ea typeface="Times New Roman" panose="02020603050405020304" pitchFamily="18" charset="0"/>
              </a:rPr>
              <a:t>H. Too et al., "A Comprehensive Review of Machine Learning Approaches for Plant Disease Detection," </a:t>
            </a:r>
            <a:r>
              <a:rPr lang="en-IN" sz="2400" i="1" dirty="0">
                <a:effectLst/>
                <a:latin typeface="Times New Roman" panose="02020603050405020304" pitchFamily="18" charset="0"/>
                <a:ea typeface="Times New Roman" panose="02020603050405020304" pitchFamily="18" charset="0"/>
              </a:rPr>
              <a:t>Computers and Electronics in Agriculture</a:t>
            </a:r>
            <a:r>
              <a:rPr lang="en-IN" sz="2400" dirty="0">
                <a:effectLst/>
                <a:latin typeface="Times New Roman" panose="02020603050405020304" pitchFamily="18" charset="0"/>
                <a:ea typeface="Times New Roman" panose="02020603050405020304" pitchFamily="18" charset="0"/>
              </a:rPr>
              <a:t>, vol. 185, 2021.</a:t>
            </a:r>
          </a:p>
          <a:p>
            <a:r>
              <a:rPr lang="en-IN" sz="2400" dirty="0">
                <a:effectLst/>
                <a:latin typeface="Calibri" panose="020F0502020204030204" pitchFamily="34" charset="0"/>
                <a:ea typeface="Calibri" panose="020F0502020204030204" pitchFamily="34" charset="0"/>
                <a:cs typeface="Times New Roman" panose="02020603050405020304" pitchFamily="18" charset="0"/>
              </a:rPr>
              <a:t>N. H. Y. Lim et al., "A Review on the Challenges and Solutions in Automatic Plant Disease Detection," </a:t>
            </a:r>
            <a:r>
              <a:rPr lang="en-IN" sz="2400" i="1" dirty="0">
                <a:effectLst/>
                <a:latin typeface="Calibri" panose="020F0502020204030204" pitchFamily="34" charset="0"/>
                <a:ea typeface="Calibri" panose="020F0502020204030204" pitchFamily="34" charset="0"/>
                <a:cs typeface="Times New Roman" panose="02020603050405020304" pitchFamily="18" charset="0"/>
              </a:rPr>
              <a:t>Computers and Electronics in Agriculture</a:t>
            </a:r>
            <a:r>
              <a:rPr lang="en-IN" sz="2400" dirty="0">
                <a:effectLst/>
                <a:latin typeface="Calibri" panose="020F0502020204030204" pitchFamily="34" charset="0"/>
                <a:ea typeface="Calibri" panose="020F0502020204030204" pitchFamily="34" charset="0"/>
                <a:cs typeface="Times New Roman" panose="02020603050405020304" pitchFamily="18" charset="0"/>
              </a:rPr>
              <a:t>, vol. 185, 2021.</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13</a:t>
            </a:fld>
            <a:endParaRPr lang="en-IN"/>
          </a:p>
        </p:txBody>
      </p:sp>
    </p:spTree>
    <p:extLst>
      <p:ext uri="{BB962C8B-B14F-4D97-AF65-F5344CB8AC3E}">
        <p14:creationId xmlns:p14="http://schemas.microsoft.com/office/powerpoint/2010/main" val="1530162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C349C-5BE6-7AA1-4EE3-C4AA5A3BB314}"/>
              </a:ext>
            </a:extLst>
          </p:cNvPr>
          <p:cNvSpPr>
            <a:spLocks noGrp="1"/>
          </p:cNvSpPr>
          <p:nvPr>
            <p:ph type="title"/>
          </p:nvPr>
        </p:nvSpPr>
        <p:spPr>
          <a:xfrm>
            <a:off x="711200" y="3168074"/>
            <a:ext cx="10668000" cy="1216025"/>
          </a:xfrm>
        </p:spPr>
        <p:txBody>
          <a:bodyPr anchor="ctr"/>
          <a:lstStyle/>
          <a:p>
            <a:pPr algn="ctr"/>
            <a:r>
              <a:rPr lang="en-IN" altLang="en-US" sz="4000" b="1" dirty="0">
                <a:solidFill>
                  <a:srgbClr val="FF0000"/>
                </a:solidFill>
              </a:rPr>
              <a:t>Thank You</a:t>
            </a:r>
            <a:endParaRPr lang="en-IN" dirty="0"/>
          </a:p>
        </p:txBody>
      </p:sp>
      <p:sp>
        <p:nvSpPr>
          <p:cNvPr id="3" name="Footer Placeholder 2">
            <a:extLst>
              <a:ext uri="{FF2B5EF4-FFF2-40B4-BE49-F238E27FC236}">
                <a16:creationId xmlns:a16="http://schemas.microsoft.com/office/drawing/2014/main" id="{778CC27A-14F7-85DD-1D33-35BB88464355}"/>
              </a:ext>
            </a:extLst>
          </p:cNvPr>
          <p:cNvSpPr>
            <a:spLocks noGrp="1"/>
          </p:cNvSpPr>
          <p:nvPr>
            <p:ph type="ftr" sz="quarter" idx="11"/>
          </p:nvPr>
        </p:nvSpPr>
        <p:spPr/>
        <p:txBody>
          <a:bodyPr/>
          <a:lstStyle/>
          <a:p>
            <a:pPr>
              <a:defRPr/>
            </a:pPr>
            <a:r>
              <a:rPr lang="en-US"/>
              <a:t>Department of Computer Science and Engineering</a:t>
            </a:r>
          </a:p>
        </p:txBody>
      </p:sp>
      <p:sp>
        <p:nvSpPr>
          <p:cNvPr id="4" name="Slide Number Placeholder 3">
            <a:extLst>
              <a:ext uri="{FF2B5EF4-FFF2-40B4-BE49-F238E27FC236}">
                <a16:creationId xmlns:a16="http://schemas.microsoft.com/office/drawing/2014/main" id="{CF44F5F3-B604-7034-3991-F0917DEC107F}"/>
              </a:ext>
            </a:extLst>
          </p:cNvPr>
          <p:cNvSpPr>
            <a:spLocks noGrp="1"/>
          </p:cNvSpPr>
          <p:nvPr>
            <p:ph type="sldNum" sz="quarter" idx="12"/>
          </p:nvPr>
        </p:nvSpPr>
        <p:spPr/>
        <p:txBody>
          <a:bodyPr/>
          <a:lstStyle/>
          <a:p>
            <a:pPr>
              <a:defRPr/>
            </a:pPr>
            <a:fld id="{F583B680-F650-469F-A231-392F163461F6}" type="slidenum">
              <a:rPr lang="en-US" altLang="en-US" smtClean="0"/>
              <a:pPr>
                <a:defRPr/>
              </a:pPr>
              <a:t>14</a:t>
            </a:fld>
            <a:endParaRPr lang="en-US" altLang="en-US" dirty="0"/>
          </a:p>
        </p:txBody>
      </p:sp>
      <p:sp>
        <p:nvSpPr>
          <p:cNvPr id="5" name="Date Placeholder 4">
            <a:extLst>
              <a:ext uri="{FF2B5EF4-FFF2-40B4-BE49-F238E27FC236}">
                <a16:creationId xmlns:a16="http://schemas.microsoft.com/office/drawing/2014/main" id="{09920C7D-BD2C-F059-5056-8B99F4B27643}"/>
              </a:ext>
            </a:extLst>
          </p:cNvPr>
          <p:cNvSpPr>
            <a:spLocks noGrp="1"/>
          </p:cNvSpPr>
          <p:nvPr>
            <p:ph type="dt" sz="half" idx="10"/>
          </p:nvPr>
        </p:nvSpPr>
        <p:spPr/>
        <p:txBody>
          <a:bodyPr/>
          <a:lstStyle/>
          <a:p>
            <a:pPr>
              <a:defRPr/>
            </a:pPr>
            <a:r>
              <a:rPr lang="en-US"/>
              <a:t>Second Review</a:t>
            </a:r>
          </a:p>
        </p:txBody>
      </p:sp>
    </p:spTree>
    <p:extLst>
      <p:ext uri="{BB962C8B-B14F-4D97-AF65-F5344CB8AC3E}">
        <p14:creationId xmlns:p14="http://schemas.microsoft.com/office/powerpoint/2010/main" val="227396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Problem Statement and Motivation</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Plant diseases, especially in rice, significantly reduce crop yield.</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Manual detection methods are slow, inaccurate, and require experts.</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This project uses deep learning (CNN) for automatic rice leaf disease detection.</a:t>
            </a:r>
          </a:p>
          <a:p>
            <a:pPr marL="469900" marR="0" lvl="0" indent="-469900" algn="l" defTabSz="914400" rtl="0" eaLnBrk="0" fontAlgn="base" latinLnBrk="0" hangingPunct="0">
              <a:lnSpc>
                <a:spcPct val="100000"/>
              </a:lnSpc>
              <a:spcBef>
                <a:spcPct val="20000"/>
              </a:spcBef>
              <a:spcAft>
                <a:spcPct val="0"/>
              </a:spcAft>
              <a:buClr>
                <a:srgbClr val="CC0000"/>
              </a:buClr>
              <a:buSzTx/>
              <a:buFont typeface="Wingdings" panose="05000000000000000000" pitchFamily="2" charset="2"/>
              <a:buChar char="o"/>
              <a:tabLst/>
              <a:defRPr/>
            </a:pPr>
            <a:r>
              <a:rPr lang="en-US" sz="2400" dirty="0"/>
              <a:t>It classifies disease type and severity using a labeled image dataset.</a:t>
            </a:r>
            <a:br>
              <a:rPr lang="en-US" sz="2400" dirty="0"/>
            </a:br>
            <a:r>
              <a:rPr lang="en-US" sz="2400" dirty="0"/>
              <a:t>A progress tracking feature helps monitor disease over time for timely action.</a:t>
            </a:r>
            <a:br>
              <a:rPr kumimoji="0" lang="en-IN" altLang="en-US" sz="24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4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2</a:t>
            </a:fld>
            <a:endParaRPr lang="en-IN"/>
          </a:p>
        </p:txBody>
      </p:sp>
    </p:spTree>
    <p:extLst>
      <p:ext uri="{BB962C8B-B14F-4D97-AF65-F5344CB8AC3E}">
        <p14:creationId xmlns:p14="http://schemas.microsoft.com/office/powerpoint/2010/main" val="1658386993"/>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a:xfrm>
            <a:off x="711200" y="311150"/>
            <a:ext cx="10668000" cy="1216025"/>
          </a:xfrm>
        </p:spPr>
        <p:txBody>
          <a:bodyPr/>
          <a:lstStyle/>
          <a:p>
            <a:r>
              <a:rPr lang="en-IN" altLang="en-US" sz="3200" b="1" dirty="0">
                <a:solidFill>
                  <a:srgbClr val="FF0000"/>
                </a:solidFill>
              </a:rPr>
              <a:t>Existing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lvl="0" indent="0">
              <a:spcBef>
                <a:spcPct val="0"/>
              </a:spcBef>
              <a:buClrTx/>
              <a:buFontTx/>
              <a:buChar char="•"/>
            </a:pPr>
            <a:r>
              <a:rPr lang="en-US" altLang="en-US" sz="2400" dirty="0">
                <a:latin typeface="Arial" panose="020B0604020202020204" pitchFamily="34" charset="0"/>
              </a:rPr>
              <a:t>The current method for identifying rice leaf diseases relies on </a:t>
            </a:r>
            <a:r>
              <a:rPr lang="en-US" altLang="en-US" sz="2400" b="1" dirty="0">
                <a:latin typeface="Arial" panose="020B0604020202020204" pitchFamily="34" charset="0"/>
              </a:rPr>
              <a:t>manual inspection</a:t>
            </a:r>
            <a:r>
              <a:rPr lang="en-US" altLang="en-US" sz="2400" dirty="0">
                <a:latin typeface="Arial" panose="020B0604020202020204" pitchFamily="34" charset="0"/>
              </a:rPr>
              <a:t> by agricultural experts or farmers.</a:t>
            </a:r>
          </a:p>
          <a:p>
            <a:pPr marL="0" lvl="0" indent="0">
              <a:spcBef>
                <a:spcPct val="0"/>
              </a:spcBef>
              <a:buClrTx/>
              <a:buFontTx/>
              <a:buChar char="•"/>
            </a:pPr>
            <a:r>
              <a:rPr lang="en-US" altLang="en-US" sz="2400" b="1" dirty="0">
                <a:latin typeface="Arial" panose="020B0604020202020204" pitchFamily="34" charset="0"/>
              </a:rPr>
              <a:t>Visual observation</a:t>
            </a:r>
            <a:r>
              <a:rPr lang="en-US" altLang="en-US" sz="2400" dirty="0">
                <a:latin typeface="Arial" panose="020B0604020202020204" pitchFamily="34" charset="0"/>
              </a:rPr>
              <a:t> is used to detect symptoms, which can be subjective and inaccurate.</a:t>
            </a:r>
          </a:p>
          <a:p>
            <a:pPr marL="0" lvl="0" indent="0">
              <a:spcBef>
                <a:spcPct val="0"/>
              </a:spcBef>
              <a:buClrTx/>
              <a:buFontTx/>
              <a:buChar char="•"/>
            </a:pPr>
            <a:r>
              <a:rPr lang="en-US" altLang="en-US" sz="2400" dirty="0">
                <a:latin typeface="Arial" panose="020B0604020202020204" pitchFamily="34" charset="0"/>
              </a:rPr>
              <a:t>This process is </a:t>
            </a:r>
            <a:r>
              <a:rPr lang="en-US" altLang="en-US" sz="2400" b="1" dirty="0">
                <a:latin typeface="Arial" panose="020B0604020202020204" pitchFamily="34" charset="0"/>
              </a:rPr>
              <a:t>time-consuming</a:t>
            </a:r>
            <a:r>
              <a:rPr lang="en-US" altLang="en-US" sz="2400" dirty="0">
                <a:latin typeface="Arial" panose="020B0604020202020204" pitchFamily="34" charset="0"/>
              </a:rPr>
              <a:t>, especially over large fields, and </a:t>
            </a:r>
            <a:r>
              <a:rPr lang="en-US" altLang="en-US" sz="2400" b="1" dirty="0">
                <a:latin typeface="Arial" panose="020B0604020202020204" pitchFamily="34" charset="0"/>
              </a:rPr>
              <a:t>not scalable</a:t>
            </a:r>
            <a:r>
              <a:rPr lang="en-US" altLang="en-US" sz="2400" dirty="0">
                <a:latin typeface="Arial" panose="020B0604020202020204" pitchFamily="34" charset="0"/>
              </a:rPr>
              <a:t>.</a:t>
            </a:r>
          </a:p>
          <a:p>
            <a:pPr marL="0" lvl="0" indent="0">
              <a:spcBef>
                <a:spcPct val="0"/>
              </a:spcBef>
              <a:buClrTx/>
              <a:buFontTx/>
              <a:buChar char="•"/>
            </a:pPr>
            <a:r>
              <a:rPr lang="en-US" altLang="en-US" sz="2400" dirty="0">
                <a:latin typeface="Arial" panose="020B0604020202020204" pitchFamily="34" charset="0"/>
              </a:rPr>
              <a:t>Some digital tools exist, but they often lack </a:t>
            </a:r>
            <a:r>
              <a:rPr lang="en-US" altLang="en-US" sz="2400" b="1" dirty="0">
                <a:latin typeface="Arial" panose="020B0604020202020204" pitchFamily="34" charset="0"/>
              </a:rPr>
              <a:t>accuracy</a:t>
            </a:r>
            <a:r>
              <a:rPr lang="en-US" altLang="en-US" sz="2400" dirty="0">
                <a:latin typeface="Arial" panose="020B0604020202020204" pitchFamily="34" charset="0"/>
              </a:rPr>
              <a:t>, </a:t>
            </a:r>
            <a:r>
              <a:rPr lang="en-US" altLang="en-US" sz="2400" b="1" dirty="0">
                <a:latin typeface="Arial" panose="020B0604020202020204" pitchFamily="34" charset="0"/>
              </a:rPr>
              <a:t>severity detection</a:t>
            </a:r>
            <a:r>
              <a:rPr lang="en-US" altLang="en-US" sz="2400" dirty="0">
                <a:latin typeface="Arial" panose="020B0604020202020204" pitchFamily="34" charset="0"/>
              </a:rPr>
              <a:t>, or </a:t>
            </a:r>
            <a:r>
              <a:rPr lang="en-US" altLang="en-US" sz="2400" b="1" dirty="0">
                <a:latin typeface="Arial" panose="020B0604020202020204" pitchFamily="34" charset="0"/>
              </a:rPr>
              <a:t>progress tracking</a:t>
            </a:r>
            <a:r>
              <a:rPr lang="en-US" altLang="en-US" sz="2400" dirty="0">
                <a:latin typeface="Arial" panose="020B0604020202020204" pitchFamily="34" charset="0"/>
              </a:rPr>
              <a:t>.</a:t>
            </a:r>
          </a:p>
          <a:p>
            <a:pPr marL="0" lvl="0" indent="0">
              <a:spcBef>
                <a:spcPct val="0"/>
              </a:spcBef>
              <a:buClrTx/>
              <a:buFontTx/>
              <a:buChar char="•"/>
            </a:pPr>
            <a:r>
              <a:rPr lang="en-US" altLang="en-US" sz="2400" dirty="0">
                <a:latin typeface="Arial" panose="020B0604020202020204" pitchFamily="34" charset="0"/>
              </a:rPr>
              <a:t>Most existing automated systems do </a:t>
            </a:r>
            <a:r>
              <a:rPr lang="en-US" altLang="en-US" sz="2400" b="1" dirty="0">
                <a:latin typeface="Arial" panose="020B0604020202020204" pitchFamily="34" charset="0"/>
              </a:rPr>
              <a:t>not integrate deep learning</a:t>
            </a:r>
            <a:r>
              <a:rPr lang="en-US" altLang="en-US" sz="2400" dirty="0">
                <a:latin typeface="Arial" panose="020B0604020202020204" pitchFamily="34" charset="0"/>
              </a:rPr>
              <a:t> with severity-based classification or offer disease monitoring.</a:t>
            </a: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Zeroth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3</a:t>
            </a:fld>
            <a:endParaRPr lang="en-IN"/>
          </a:p>
        </p:txBody>
      </p:sp>
    </p:spTree>
    <p:extLst>
      <p:ext uri="{BB962C8B-B14F-4D97-AF65-F5344CB8AC3E}">
        <p14:creationId xmlns:p14="http://schemas.microsoft.com/office/powerpoint/2010/main" val="5639713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Objectives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Font typeface="Arial" panose="020B0604020202020204" pitchFamily="34" charset="0"/>
              <a:buChar char="•"/>
            </a:pPr>
            <a:r>
              <a:rPr lang="en-US" sz="2000" dirty="0"/>
              <a:t>To develop an automated system that detects rice leaf diseases from images using deep learning.</a:t>
            </a:r>
          </a:p>
          <a:p>
            <a:pPr>
              <a:buFont typeface="Arial" panose="020B0604020202020204" pitchFamily="34" charset="0"/>
              <a:buChar char="•"/>
            </a:pPr>
            <a:r>
              <a:rPr lang="en-US" sz="2000" dirty="0"/>
              <a:t>To classify the </a:t>
            </a:r>
            <a:r>
              <a:rPr lang="en-US" sz="2000" b="1" dirty="0"/>
              <a:t>type</a:t>
            </a:r>
            <a:r>
              <a:rPr lang="en-US" sz="2000" dirty="0"/>
              <a:t> of disease and assess its </a:t>
            </a:r>
            <a:r>
              <a:rPr lang="en-US" sz="2000" b="1" dirty="0"/>
              <a:t>severity level</a:t>
            </a:r>
            <a:r>
              <a:rPr lang="en-US" sz="2000" dirty="0"/>
              <a:t> accurately.</a:t>
            </a:r>
          </a:p>
          <a:p>
            <a:pPr>
              <a:buFont typeface="Arial" panose="020B0604020202020204" pitchFamily="34" charset="0"/>
              <a:buChar char="•"/>
            </a:pPr>
            <a:r>
              <a:rPr lang="en-US" sz="2000" dirty="0"/>
              <a:t>To utilize a CNN model trained on the </a:t>
            </a:r>
            <a:r>
              <a:rPr lang="en-US" sz="2000" b="1" dirty="0"/>
              <a:t>Severity-Based Rice Leaf Diseases Dataset</a:t>
            </a:r>
            <a:r>
              <a:rPr lang="en-US" sz="2000" dirty="0"/>
              <a:t>.</a:t>
            </a:r>
          </a:p>
          <a:p>
            <a:pPr>
              <a:buFont typeface="Arial" panose="020B0604020202020204" pitchFamily="34" charset="0"/>
              <a:buChar char="•"/>
            </a:pPr>
            <a:r>
              <a:rPr lang="en-US" sz="2000" dirty="0"/>
              <a:t>To provide a </a:t>
            </a:r>
            <a:r>
              <a:rPr lang="en-US" sz="2000" b="1" dirty="0"/>
              <a:t>user-friendly interface</a:t>
            </a:r>
            <a:r>
              <a:rPr lang="en-US" sz="2000" dirty="0"/>
              <a:t> for uploading and analyzing leaf images.</a:t>
            </a:r>
          </a:p>
          <a:p>
            <a:pPr>
              <a:buFont typeface="Arial" panose="020B0604020202020204" pitchFamily="34" charset="0"/>
              <a:buChar char="•"/>
            </a:pPr>
            <a:r>
              <a:rPr lang="en-US" sz="2000" dirty="0"/>
              <a:t>To implement a </a:t>
            </a:r>
            <a:r>
              <a:rPr lang="en-US" sz="2000" b="1" dirty="0"/>
              <a:t>progress tracking feature</a:t>
            </a:r>
            <a:r>
              <a:rPr lang="en-US" sz="2000" dirty="0"/>
              <a:t> for monitoring disease development over time.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Second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4</a:t>
            </a:fld>
            <a:endParaRPr lang="en-IN"/>
          </a:p>
        </p:txBody>
      </p:sp>
    </p:spTree>
    <p:extLst>
      <p:ext uri="{BB962C8B-B14F-4D97-AF65-F5344CB8AC3E}">
        <p14:creationId xmlns:p14="http://schemas.microsoft.com/office/powerpoint/2010/main" val="333931360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Abstract</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buNone/>
            </a:pPr>
            <a:endParaRPr lang="en-US" sz="2000" dirty="0"/>
          </a:p>
          <a:p>
            <a:r>
              <a:rPr lang="en-US" sz="2000" dirty="0"/>
              <a:t>Plant diseases pose a serious threat to global food security, particularly affecting staple crops like rice. Early and accurate detection is essential for preventing yield loss and improving crop health. Traditional methods of disease identification involve manual inspection, which is time-consuming, subjective, and often impractical for large-scale farming.</a:t>
            </a:r>
          </a:p>
          <a:p>
            <a:r>
              <a:rPr lang="en-US" sz="2000" dirty="0"/>
              <a:t>This project proposes a deep learning-based approach using a Convolutional Neural Network (CNN) to automatically detect and classify rice leaf diseases from images. The system leverages the "Severity-Based Rice Leaf Diseases Dataset" to identify both the type of disease and its severity level. In addition, a progress tracking feature is integrated to monitor the disease over time, enabling farmers and agricultural professionals to make timely, informed decisions. This solution aims to enhance agricultural productivity through automation, precision, and ease of use.</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5</a:t>
            </a:fld>
            <a:endParaRPr lang="en-IN"/>
          </a:p>
        </p:txBody>
      </p:sp>
    </p:spTree>
    <p:extLst>
      <p:ext uri="{BB962C8B-B14F-4D97-AF65-F5344CB8AC3E}">
        <p14:creationId xmlns:p14="http://schemas.microsoft.com/office/powerpoint/2010/main" val="353448317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Proposed System</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a:spcBef>
                <a:spcPct val="0"/>
              </a:spcBef>
              <a:buClrTx/>
            </a:pPr>
            <a:r>
              <a:rPr lang="en-US" altLang="en-US" sz="2800" dirty="0">
                <a:latin typeface="Arial" panose="020B0604020202020204" pitchFamily="34" charset="0"/>
              </a:rPr>
              <a:t>A CNN model will detect rice leaf diseases from images.</a:t>
            </a:r>
          </a:p>
          <a:p>
            <a:pPr>
              <a:spcBef>
                <a:spcPct val="0"/>
              </a:spcBef>
              <a:buClrTx/>
            </a:pPr>
            <a:endParaRPr lang="en-US" altLang="en-US" sz="2800" dirty="0">
              <a:latin typeface="Arial" panose="020B0604020202020204" pitchFamily="34" charset="0"/>
            </a:endParaRPr>
          </a:p>
          <a:p>
            <a:pPr>
              <a:spcBef>
                <a:spcPct val="0"/>
              </a:spcBef>
              <a:buClrTx/>
            </a:pPr>
            <a:r>
              <a:rPr lang="en-US" altLang="en-US" sz="2800" dirty="0">
                <a:latin typeface="Arial" panose="020B0604020202020204" pitchFamily="34" charset="0"/>
              </a:rPr>
              <a:t>The system will classify both disease type and severity.</a:t>
            </a:r>
          </a:p>
          <a:p>
            <a:pPr>
              <a:spcBef>
                <a:spcPct val="0"/>
              </a:spcBef>
              <a:buClrTx/>
            </a:pPr>
            <a:endParaRPr lang="en-US" altLang="en-US" sz="2800" dirty="0">
              <a:latin typeface="Arial" panose="020B0604020202020204" pitchFamily="34" charset="0"/>
            </a:endParaRPr>
          </a:p>
          <a:p>
            <a:pPr>
              <a:spcBef>
                <a:spcPct val="0"/>
              </a:spcBef>
              <a:buClrTx/>
            </a:pPr>
            <a:r>
              <a:rPr lang="en-US" altLang="en-US" sz="2800" dirty="0">
                <a:latin typeface="Arial" panose="020B0604020202020204" pitchFamily="34" charset="0"/>
              </a:rPr>
              <a:t>It uses the "Severity-Based Rice Leaf Diseases Dataset".</a:t>
            </a:r>
          </a:p>
          <a:p>
            <a:pPr>
              <a:spcBef>
                <a:spcPct val="0"/>
              </a:spcBef>
              <a:buClrTx/>
            </a:pPr>
            <a:endParaRPr lang="en-US" altLang="en-US" sz="2800" dirty="0">
              <a:latin typeface="Arial" panose="020B0604020202020204" pitchFamily="34" charset="0"/>
            </a:endParaRPr>
          </a:p>
          <a:p>
            <a:pPr>
              <a:spcBef>
                <a:spcPct val="0"/>
              </a:spcBef>
              <a:buClrTx/>
            </a:pPr>
            <a:r>
              <a:rPr lang="en-US" altLang="en-US" sz="2800" dirty="0">
                <a:latin typeface="Arial" panose="020B0604020202020204" pitchFamily="34" charset="0"/>
              </a:rPr>
              <a:t>A simple interface will allow users to upload leaf images.</a:t>
            </a:r>
          </a:p>
          <a:p>
            <a:pPr>
              <a:spcBef>
                <a:spcPct val="0"/>
              </a:spcBef>
              <a:buClrTx/>
            </a:pPr>
            <a:endParaRPr lang="en-US" altLang="en-US" sz="2800" dirty="0">
              <a:latin typeface="Arial" panose="020B0604020202020204" pitchFamily="34" charset="0"/>
            </a:endParaRPr>
          </a:p>
          <a:p>
            <a:pPr>
              <a:spcBef>
                <a:spcPct val="0"/>
              </a:spcBef>
              <a:buClrTx/>
            </a:pPr>
            <a:r>
              <a:rPr lang="en-US" altLang="en-US" sz="2800" dirty="0">
                <a:latin typeface="Arial" panose="020B0604020202020204" pitchFamily="34" charset="0"/>
              </a:rPr>
              <a:t>It includes disease progress tracking for better crop monitoring.</a:t>
            </a: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dirty="0"/>
              <a:t>Zeroth Review</a:t>
            </a:r>
            <a:endParaRPr lang="en-IN" dirty="0"/>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6</a:t>
            </a:fld>
            <a:endParaRPr lang="en-IN"/>
          </a:p>
        </p:txBody>
      </p:sp>
      <p:sp>
        <p:nvSpPr>
          <p:cNvPr id="8" name="Rectangle 2">
            <a:extLst>
              <a:ext uri="{FF2B5EF4-FFF2-40B4-BE49-F238E27FC236}">
                <a16:creationId xmlns:a16="http://schemas.microsoft.com/office/drawing/2014/main" id="{5BD13F93-A316-85A9-E32B-8FE6E45C62F4}"/>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8889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IN" altLang="en-US" sz="3200" b="1" dirty="0">
                <a:solidFill>
                  <a:srgbClr val="FF0000"/>
                </a:solidFill>
              </a:rPr>
              <a:t>System Architecture</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7</a:t>
            </a:fld>
            <a:endParaRPr lang="en-IN"/>
          </a:p>
        </p:txBody>
      </p:sp>
      <p:pic>
        <p:nvPicPr>
          <p:cNvPr id="9" name="Picture 8">
            <a:extLst>
              <a:ext uri="{FF2B5EF4-FFF2-40B4-BE49-F238E27FC236}">
                <a16:creationId xmlns:a16="http://schemas.microsoft.com/office/drawing/2014/main" id="{A3E1E38F-FE13-EE66-3BAE-6C56760B70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8080" y="1823720"/>
            <a:ext cx="7589520" cy="4196080"/>
          </a:xfrm>
          <a:prstGeom prst="rect">
            <a:avLst/>
          </a:prstGeom>
        </p:spPr>
      </p:pic>
    </p:spTree>
    <p:extLst>
      <p:ext uri="{BB962C8B-B14F-4D97-AF65-F5344CB8AC3E}">
        <p14:creationId xmlns:p14="http://schemas.microsoft.com/office/powerpoint/2010/main" val="1066777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List of Modules</a:t>
            </a:r>
            <a:endParaRPr lang="en-IN" sz="2800" dirty="0"/>
          </a:p>
        </p:txBody>
      </p:sp>
      <p:sp>
        <p:nvSpPr>
          <p:cNvPr id="3" name="Content Placeholder 2">
            <a:extLst>
              <a:ext uri="{FF2B5EF4-FFF2-40B4-BE49-F238E27FC236}">
                <a16:creationId xmlns:a16="http://schemas.microsoft.com/office/drawing/2014/main" id="{01F36FF0-FD4A-EE78-6CA2-4ADCB6BA1B65}"/>
              </a:ext>
            </a:extLst>
          </p:cNvPr>
          <p:cNvSpPr>
            <a:spLocks noGrp="1"/>
          </p:cNvSpPr>
          <p:nvPr>
            <p:ph idx="1"/>
          </p:nvPr>
        </p:nvSpPr>
        <p:spPr/>
        <p:txBody>
          <a:bodyPr/>
          <a:lstStyle/>
          <a:p>
            <a:pPr lvl="0">
              <a:spcBef>
                <a:spcPct val="0"/>
              </a:spcBef>
              <a:buClrTx/>
              <a:buFont typeface="Wingdings" panose="05000000000000000000" pitchFamily="2" charset="2"/>
              <a:buChar char="q"/>
            </a:pPr>
            <a:r>
              <a:rPr lang="en-US" altLang="en-US" sz="2400" b="1" dirty="0">
                <a:latin typeface="Arial" panose="020B0604020202020204" pitchFamily="34" charset="0"/>
              </a:rPr>
              <a:t>Data &amp; Viz:</a:t>
            </a:r>
            <a:r>
              <a:rPr lang="en-US" altLang="en-US" sz="2400" dirty="0">
                <a:latin typeface="Arial" panose="020B0604020202020204" pitchFamily="34" charset="0"/>
              </a:rPr>
              <a:t> </a:t>
            </a:r>
            <a:r>
              <a:rPr lang="en-US" altLang="en-US" sz="2400" dirty="0">
                <a:latin typeface="Arial Unicode MS" panose="020B0604020202020204" pitchFamily="34" charset="-128"/>
              </a:rPr>
              <a:t>numpy</a:t>
            </a:r>
            <a:r>
              <a:rPr lang="en-US" altLang="en-US" sz="2400" dirty="0"/>
              <a:t>, </a:t>
            </a:r>
            <a:r>
              <a:rPr lang="en-US" altLang="en-US" sz="2400" dirty="0">
                <a:latin typeface="Arial Unicode MS" panose="020B0604020202020204" pitchFamily="34" charset="-128"/>
              </a:rPr>
              <a:t>pandas</a:t>
            </a:r>
            <a:r>
              <a:rPr lang="en-US" altLang="en-US" sz="2400" dirty="0"/>
              <a:t>, </a:t>
            </a:r>
            <a:r>
              <a:rPr lang="en-US" altLang="en-US" sz="2400" dirty="0">
                <a:latin typeface="Arial Unicode MS" panose="020B0604020202020204" pitchFamily="34" charset="-128"/>
              </a:rPr>
              <a:t>matplotlib.pyplot</a:t>
            </a:r>
            <a:r>
              <a:rPr lang="en-US" altLang="en-US" sz="2400" dirty="0"/>
              <a:t>, </a:t>
            </a:r>
            <a:r>
              <a:rPr lang="en-US" altLang="en-US" sz="2400" dirty="0">
                <a:latin typeface="Arial Unicode MS" panose="020B0604020202020204" pitchFamily="34" charset="-128"/>
              </a:rPr>
              <a:t>seaborn</a:t>
            </a:r>
            <a:r>
              <a:rPr lang="en-US" altLang="en-US" sz="2400" dirty="0"/>
              <a:t> </a:t>
            </a:r>
            <a:endParaRPr lang="en-US" altLang="en-US" sz="2400" dirty="0">
              <a:latin typeface="Arial" panose="020B0604020202020204" pitchFamily="34" charset="0"/>
            </a:endParaRPr>
          </a:p>
          <a:p>
            <a:pPr lvl="0">
              <a:spcBef>
                <a:spcPct val="0"/>
              </a:spcBef>
              <a:buClrTx/>
              <a:buFont typeface="Wingdings" panose="05000000000000000000" pitchFamily="2" charset="2"/>
              <a:buChar char="q"/>
            </a:pPr>
            <a:r>
              <a:rPr lang="en-US" altLang="en-US" sz="2400" b="1" dirty="0">
                <a:latin typeface="Arial" panose="020B0604020202020204" pitchFamily="34" charset="0"/>
              </a:rPr>
              <a:t>Image Preprocessing:</a:t>
            </a:r>
            <a:r>
              <a:rPr lang="en-US" altLang="en-US" sz="2400" dirty="0">
                <a:latin typeface="Arial" panose="020B0604020202020204" pitchFamily="34" charset="0"/>
              </a:rPr>
              <a:t> </a:t>
            </a:r>
            <a:r>
              <a:rPr lang="en-US" altLang="en-US" sz="2400" dirty="0">
                <a:latin typeface="Arial Unicode MS" panose="020B0604020202020204" pitchFamily="34" charset="-128"/>
              </a:rPr>
              <a:t>tensorflow.keras.preprocessing.image.ImageDataGenerator</a:t>
            </a:r>
            <a:r>
              <a:rPr lang="en-US" altLang="en-US" sz="2400" dirty="0"/>
              <a:t> </a:t>
            </a:r>
            <a:endParaRPr lang="en-US" altLang="en-US" sz="2400" dirty="0">
              <a:latin typeface="Arial" panose="020B0604020202020204" pitchFamily="34" charset="0"/>
            </a:endParaRPr>
          </a:p>
          <a:p>
            <a:pPr lvl="0">
              <a:spcBef>
                <a:spcPct val="0"/>
              </a:spcBef>
              <a:buClrTx/>
              <a:buFont typeface="Wingdings" panose="05000000000000000000" pitchFamily="2" charset="2"/>
              <a:buChar char="q"/>
            </a:pPr>
            <a:r>
              <a:rPr lang="en-US" altLang="en-US" sz="2400" b="1" dirty="0">
                <a:latin typeface="Arial" panose="020B0604020202020204" pitchFamily="34" charset="0"/>
              </a:rPr>
              <a:t>Deep Learning Framework:</a:t>
            </a:r>
            <a:r>
              <a:rPr lang="en-US" altLang="en-US" sz="2400" dirty="0">
                <a:latin typeface="Arial" panose="020B0604020202020204" pitchFamily="34" charset="0"/>
              </a:rPr>
              <a:t> </a:t>
            </a:r>
            <a:r>
              <a:rPr lang="en-US" altLang="en-US" sz="2400" dirty="0">
                <a:latin typeface="Arial Unicode MS" panose="020B0604020202020204" pitchFamily="34" charset="-128"/>
              </a:rPr>
              <a:t>tensorflow</a:t>
            </a:r>
            <a:r>
              <a:rPr lang="en-US" altLang="en-US" sz="2400" dirty="0"/>
              <a:t> (and </a:t>
            </a:r>
            <a:r>
              <a:rPr lang="en-US" altLang="en-US" sz="2400" dirty="0">
                <a:latin typeface="Arial Unicode MS" panose="020B0604020202020204" pitchFamily="34" charset="-128"/>
              </a:rPr>
              <a:t>keras</a:t>
            </a:r>
            <a:r>
              <a:rPr lang="en-US" altLang="en-US" sz="2400" dirty="0"/>
              <a:t>)</a:t>
            </a:r>
            <a:r>
              <a:rPr lang="en-US" altLang="en-US" sz="2400" dirty="0">
                <a:latin typeface="Arial" panose="020B0604020202020204" pitchFamily="34" charset="0"/>
              </a:rPr>
              <a:t> </a:t>
            </a:r>
          </a:p>
          <a:p>
            <a:pPr lvl="0">
              <a:spcBef>
                <a:spcPct val="0"/>
              </a:spcBef>
              <a:buClrTx/>
              <a:buFont typeface="Wingdings" panose="05000000000000000000" pitchFamily="2" charset="2"/>
              <a:buChar char="q"/>
            </a:pPr>
            <a:r>
              <a:rPr lang="en-US" altLang="en-US" sz="2400" b="1" dirty="0">
                <a:latin typeface="Arial" panose="020B0604020202020204" pitchFamily="34" charset="0"/>
              </a:rPr>
              <a:t>Model Architecture:</a:t>
            </a:r>
            <a:r>
              <a:rPr lang="en-US" altLang="en-US" sz="2400" dirty="0">
                <a:latin typeface="Arial" panose="020B0604020202020204" pitchFamily="34" charset="0"/>
              </a:rPr>
              <a:t> </a:t>
            </a:r>
            <a:r>
              <a:rPr lang="en-US" altLang="en-US" sz="2400" dirty="0">
                <a:latin typeface="Arial Unicode MS" panose="020B0604020202020204" pitchFamily="34" charset="-128"/>
              </a:rPr>
              <a:t>tensorflow.keras.applications.MobileNetV2</a:t>
            </a:r>
            <a:r>
              <a:rPr lang="en-US" altLang="en-US" sz="2400" dirty="0"/>
              <a:t>, </a:t>
            </a:r>
            <a:r>
              <a:rPr lang="en-US" altLang="en-US" sz="2400" dirty="0" err="1">
                <a:latin typeface="Arial Unicode MS" panose="020B0604020202020204" pitchFamily="34" charset="-128"/>
              </a:rPr>
              <a:t>keras.layers</a:t>
            </a:r>
            <a:r>
              <a:rPr lang="en-US" altLang="en-US" sz="2400" dirty="0"/>
              <a:t> </a:t>
            </a:r>
            <a:endParaRPr lang="en-US" altLang="en-US" sz="2400" dirty="0">
              <a:latin typeface="Arial" panose="020B0604020202020204" pitchFamily="34" charset="0"/>
            </a:endParaRPr>
          </a:p>
          <a:p>
            <a:pPr lvl="0">
              <a:spcBef>
                <a:spcPct val="0"/>
              </a:spcBef>
              <a:buClrTx/>
              <a:buFont typeface="Wingdings" panose="05000000000000000000" pitchFamily="2" charset="2"/>
              <a:buChar char="q"/>
            </a:pPr>
            <a:r>
              <a:rPr lang="en-US" altLang="en-US" sz="2400" b="1" dirty="0">
                <a:latin typeface="Arial" panose="020B0604020202020204" pitchFamily="34" charset="0"/>
              </a:rPr>
              <a:t>Training Utilities:</a:t>
            </a:r>
            <a:r>
              <a:rPr lang="en-US" altLang="en-US" sz="2400" dirty="0">
                <a:latin typeface="Arial" panose="020B0604020202020204" pitchFamily="34" charset="0"/>
              </a:rPr>
              <a:t> </a:t>
            </a:r>
            <a:r>
              <a:rPr lang="en-US" altLang="en-US" sz="2400" dirty="0">
                <a:latin typeface="Arial Unicode MS" panose="020B0604020202020204" pitchFamily="34" charset="-128"/>
              </a:rPr>
              <a:t>keras.callbacks.EarlyStopping</a:t>
            </a:r>
            <a:r>
              <a:rPr lang="en-US" altLang="en-US" sz="2400" dirty="0"/>
              <a:t>, </a:t>
            </a:r>
            <a:r>
              <a:rPr lang="en-US" altLang="en-US" sz="2400" dirty="0" err="1">
                <a:latin typeface="Arial Unicode MS" panose="020B0604020202020204" pitchFamily="34" charset="-128"/>
              </a:rPr>
              <a:t>keras.callbacks.ReduceLROnPlateau</a:t>
            </a:r>
            <a:r>
              <a:rPr lang="en-US" altLang="en-US" sz="2400" dirty="0"/>
              <a:t> </a:t>
            </a:r>
            <a:endParaRPr lang="en-US" altLang="en-US" sz="2400" dirty="0">
              <a:latin typeface="Arial" panose="020B0604020202020204" pitchFamily="34" charset="0"/>
            </a:endParaRPr>
          </a:p>
          <a:p>
            <a:pPr marL="0" marR="0" lvl="0" indent="0" algn="l" defTabSz="914400" rtl="0" eaLnBrk="0" fontAlgn="base" latinLnBrk="0" hangingPunct="0">
              <a:lnSpc>
                <a:spcPct val="100000"/>
              </a:lnSpc>
              <a:spcBef>
                <a:spcPct val="20000"/>
              </a:spcBef>
              <a:spcAft>
                <a:spcPct val="0"/>
              </a:spcAft>
              <a:buClr>
                <a:srgbClr val="CC0000"/>
              </a:buClr>
              <a:buSzTx/>
              <a:buNone/>
              <a:tabLst/>
              <a:defRPr/>
            </a:pPr>
            <a:br>
              <a:rPr kumimoji="0" lang="en-IN" altLang="en-US" sz="2800" b="0" i="0" u="none" strike="noStrike" kern="0" cap="none" spc="0" normalizeH="0" baseline="0" noProof="0" dirty="0">
                <a:ln>
                  <a:noFill/>
                </a:ln>
                <a:solidFill>
                  <a:srgbClr val="000000"/>
                </a:solidFill>
                <a:effectLst/>
                <a:uLnTx/>
                <a:uFillTx/>
                <a:latin typeface="Verdana"/>
                <a:ea typeface="+mn-ea"/>
                <a:cs typeface="+mn-cs"/>
              </a:rPr>
            </a:br>
            <a:endParaRPr kumimoji="0" lang="en-IN" altLang="en-US" sz="2800" b="0" i="0" u="none" strike="noStrike" kern="0" cap="none" spc="0" normalizeH="0" baseline="0" noProof="0" dirty="0">
              <a:ln>
                <a:noFill/>
              </a:ln>
              <a:solidFill>
                <a:srgbClr val="000000"/>
              </a:solidFill>
              <a:effectLst/>
              <a:uLnTx/>
              <a:uFillTx/>
              <a:latin typeface="Verdana"/>
              <a:ea typeface="+mn-ea"/>
              <a:cs typeface="+mn-cs"/>
            </a:endParaRPr>
          </a:p>
          <a:p>
            <a:pPr marL="0" indent="0">
              <a:buNone/>
            </a:pPr>
            <a:endParaRPr lang="en-IN"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a:t>Department of Computer Science and Engineering</a:t>
            </a:r>
            <a:endParaRPr lang="en-IN"/>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8</a:t>
            </a:fld>
            <a:endParaRPr lang="en-IN"/>
          </a:p>
        </p:txBody>
      </p:sp>
    </p:spTree>
    <p:extLst>
      <p:ext uri="{BB962C8B-B14F-4D97-AF65-F5344CB8AC3E}">
        <p14:creationId xmlns:p14="http://schemas.microsoft.com/office/powerpoint/2010/main" val="651015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018A-016D-CA20-9228-A14BE7D00458}"/>
              </a:ext>
            </a:extLst>
          </p:cNvPr>
          <p:cNvSpPr>
            <a:spLocks noGrp="1"/>
          </p:cNvSpPr>
          <p:nvPr>
            <p:ph type="title"/>
          </p:nvPr>
        </p:nvSpPr>
        <p:spPr/>
        <p:txBody>
          <a:bodyPr/>
          <a:lstStyle/>
          <a:p>
            <a:r>
              <a:rPr lang="en-US" altLang="en-US" sz="3200" b="1" dirty="0">
                <a:solidFill>
                  <a:srgbClr val="FF0000"/>
                </a:solidFill>
              </a:rPr>
              <a:t>Functional Description for each modules with DFD and Activity Diagram</a:t>
            </a:r>
            <a:endParaRPr lang="en-IN" sz="2800" dirty="0"/>
          </a:p>
        </p:txBody>
      </p:sp>
      <p:sp>
        <p:nvSpPr>
          <p:cNvPr id="4" name="Date Placeholder 3">
            <a:extLst>
              <a:ext uri="{FF2B5EF4-FFF2-40B4-BE49-F238E27FC236}">
                <a16:creationId xmlns:a16="http://schemas.microsoft.com/office/drawing/2014/main" id="{CC6BF262-39B7-44AE-AD50-07784ABF600F}"/>
              </a:ext>
            </a:extLst>
          </p:cNvPr>
          <p:cNvSpPr>
            <a:spLocks noGrp="1"/>
          </p:cNvSpPr>
          <p:nvPr>
            <p:ph type="dt" sz="half" idx="10"/>
          </p:nvPr>
        </p:nvSpPr>
        <p:spPr>
          <a:xfrm>
            <a:off x="883920" y="6245225"/>
            <a:ext cx="2641600" cy="476250"/>
          </a:xfrm>
        </p:spPr>
        <p:txBody>
          <a:bodyPr/>
          <a:lstStyle/>
          <a:p>
            <a:r>
              <a:rPr lang="en-US"/>
              <a:t>Second Review</a:t>
            </a:r>
            <a:endParaRPr lang="en-IN"/>
          </a:p>
        </p:txBody>
      </p:sp>
      <p:sp>
        <p:nvSpPr>
          <p:cNvPr id="5" name="Footer Placeholder 4">
            <a:extLst>
              <a:ext uri="{FF2B5EF4-FFF2-40B4-BE49-F238E27FC236}">
                <a16:creationId xmlns:a16="http://schemas.microsoft.com/office/drawing/2014/main" id="{406900E8-40F4-FD2C-418F-4B63A92D4A7F}"/>
              </a:ext>
            </a:extLst>
          </p:cNvPr>
          <p:cNvSpPr>
            <a:spLocks noGrp="1"/>
          </p:cNvSpPr>
          <p:nvPr>
            <p:ph type="ftr" sz="quarter" idx="11"/>
          </p:nvPr>
        </p:nvSpPr>
        <p:spPr/>
        <p:txBody>
          <a:bodyPr/>
          <a:lstStyle/>
          <a:p>
            <a:r>
              <a:rPr lang="en-US" dirty="0"/>
              <a:t>Department of Computer Science and Engineering</a:t>
            </a:r>
            <a:endParaRPr lang="en-IN" dirty="0"/>
          </a:p>
        </p:txBody>
      </p:sp>
      <p:sp>
        <p:nvSpPr>
          <p:cNvPr id="6" name="Slide Number Placeholder 5">
            <a:extLst>
              <a:ext uri="{FF2B5EF4-FFF2-40B4-BE49-F238E27FC236}">
                <a16:creationId xmlns:a16="http://schemas.microsoft.com/office/drawing/2014/main" id="{C5DE7F8E-147A-1C48-B5E0-51437A1B86AF}"/>
              </a:ext>
            </a:extLst>
          </p:cNvPr>
          <p:cNvSpPr>
            <a:spLocks noGrp="1"/>
          </p:cNvSpPr>
          <p:nvPr>
            <p:ph type="sldNum" sz="quarter" idx="12"/>
          </p:nvPr>
        </p:nvSpPr>
        <p:spPr/>
        <p:txBody>
          <a:bodyPr/>
          <a:lstStyle/>
          <a:p>
            <a:fld id="{5AB9ECBD-B4DD-40D5-8D24-9ECCDBB1583E}" type="slidenum">
              <a:rPr lang="en-IN" smtClean="0"/>
              <a:t>9</a:t>
            </a:fld>
            <a:endParaRPr lang="en-IN"/>
          </a:p>
        </p:txBody>
      </p:sp>
      <p:sp>
        <p:nvSpPr>
          <p:cNvPr id="10" name="Rectangle 4">
            <a:extLst>
              <a:ext uri="{FF2B5EF4-FFF2-40B4-BE49-F238E27FC236}">
                <a16:creationId xmlns:a16="http://schemas.microsoft.com/office/drawing/2014/main" id="{6BBE63DB-50B3-5A79-25AF-09C1AA8B10A8}"/>
              </a:ext>
            </a:extLst>
          </p:cNvPr>
          <p:cNvSpPr>
            <a:spLocks noGrp="1" noChangeArrowheads="1"/>
          </p:cNvSpPr>
          <p:nvPr>
            <p:ph idx="1"/>
          </p:nvPr>
        </p:nvSpPr>
        <p:spPr bwMode="auto">
          <a:xfrm>
            <a:off x="755651" y="2178040"/>
            <a:ext cx="996458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a:spcBef>
                <a:spcPct val="0"/>
              </a:spcBef>
              <a:buClrTx/>
            </a:pPr>
            <a:r>
              <a:rPr kumimoji="0" lang="en-US" altLang="en-US" sz="2400" b="1" i="0" u="none" strike="noStrike" cap="none" normalizeH="0" baseline="0" dirty="0">
                <a:ln>
                  <a:noFill/>
                </a:ln>
                <a:solidFill>
                  <a:schemeClr val="tx2"/>
                </a:solidFill>
                <a:effectLst/>
                <a:latin typeface="Arial" panose="020B0604020202020204" pitchFamily="34" charset="0"/>
              </a:rPr>
              <a:t>Image Data Generator:</a:t>
            </a:r>
            <a:r>
              <a:rPr kumimoji="0" lang="en-US" altLang="en-US" sz="2400" b="0" i="0" u="none" strike="noStrike" cap="none" normalizeH="0" baseline="0" dirty="0">
                <a:ln>
                  <a:noFill/>
                </a:ln>
                <a:solidFill>
                  <a:schemeClr val="tx2"/>
                </a:solidFill>
                <a:effectLst/>
                <a:latin typeface="Arial" panose="020B0604020202020204" pitchFamily="34" charset="0"/>
              </a:rPr>
              <a:t> Prepares &amp; augments image data. </a:t>
            </a:r>
          </a:p>
          <a:p>
            <a:pPr>
              <a:spcBef>
                <a:spcPct val="0"/>
              </a:spcBef>
              <a:buClrTx/>
            </a:pPr>
            <a:endParaRPr kumimoji="0" lang="en-US" altLang="en-US" sz="2400" b="0" i="0" u="none" strike="noStrike" cap="none" normalizeH="0" baseline="0" dirty="0">
              <a:ln>
                <a:noFill/>
              </a:ln>
              <a:solidFill>
                <a:schemeClr val="tx2"/>
              </a:solidFill>
              <a:effectLst/>
              <a:latin typeface="Arial" panose="020B0604020202020204" pitchFamily="34" charset="0"/>
            </a:endParaRPr>
          </a:p>
          <a:p>
            <a:pPr>
              <a:spcBef>
                <a:spcPct val="0"/>
              </a:spcBef>
              <a:buClrTx/>
            </a:pPr>
            <a:r>
              <a:rPr kumimoji="0" lang="en-US" altLang="en-US" sz="2400" b="1" i="0" u="none" strike="noStrike" cap="none" normalizeH="0" baseline="0" dirty="0">
                <a:ln>
                  <a:noFill/>
                </a:ln>
                <a:solidFill>
                  <a:schemeClr val="tx2"/>
                </a:solidFill>
                <a:effectLst/>
                <a:latin typeface="Arial" panose="020B0604020202020204" pitchFamily="34" charset="0"/>
              </a:rPr>
              <a:t>MobileNetV2 (Base Model):</a:t>
            </a:r>
            <a:r>
              <a:rPr kumimoji="0" lang="en-US" altLang="en-US" sz="2400" b="0" i="0" u="none" strike="noStrike" cap="none" normalizeH="0" baseline="0" dirty="0">
                <a:ln>
                  <a:noFill/>
                </a:ln>
                <a:solidFill>
                  <a:schemeClr val="tx2"/>
                </a:solidFill>
                <a:effectLst/>
                <a:latin typeface="Arial" panose="020B0604020202020204" pitchFamily="34" charset="0"/>
              </a:rPr>
              <a:t> Pre-trained CNN for feature extraction.</a:t>
            </a:r>
          </a:p>
          <a:p>
            <a:pPr marL="0" indent="0">
              <a:spcBef>
                <a:spcPct val="0"/>
              </a:spcBef>
              <a:buClrTx/>
              <a:buNone/>
            </a:pPr>
            <a:endParaRPr kumimoji="0" lang="en-US" altLang="en-US" sz="2400" b="0" i="0" u="none" strike="noStrike" cap="none" normalizeH="0" baseline="0" dirty="0">
              <a:ln>
                <a:noFill/>
              </a:ln>
              <a:solidFill>
                <a:schemeClr val="tx2"/>
              </a:solidFill>
              <a:effectLst/>
              <a:latin typeface="Arial" panose="020B0604020202020204" pitchFamily="34" charset="0"/>
            </a:endParaRPr>
          </a:p>
          <a:p>
            <a:pPr>
              <a:spcBef>
                <a:spcPct val="0"/>
              </a:spcBef>
              <a:buClrTx/>
            </a:pPr>
            <a:r>
              <a:rPr kumimoji="0" lang="en-US" altLang="en-US" sz="2400" b="1" i="0" u="none" strike="noStrike" cap="none" normalizeH="0" baseline="0" dirty="0">
                <a:ln>
                  <a:noFill/>
                </a:ln>
                <a:solidFill>
                  <a:schemeClr val="tx2"/>
                </a:solidFill>
                <a:effectLst/>
                <a:latin typeface="Arial" panose="020B0604020202020204" pitchFamily="34" charset="0"/>
              </a:rPr>
              <a:t>Custom Head:</a:t>
            </a:r>
            <a:r>
              <a:rPr kumimoji="0" lang="en-US" altLang="en-US" sz="2400" b="0" i="0" u="none" strike="noStrike" cap="none" normalizeH="0" baseline="0" dirty="0">
                <a:ln>
                  <a:noFill/>
                </a:ln>
                <a:solidFill>
                  <a:schemeClr val="tx2"/>
                </a:solidFill>
                <a:effectLst/>
                <a:latin typeface="Arial" panose="020B0604020202020204" pitchFamily="34" charset="0"/>
              </a:rPr>
              <a:t> Adapts features for classification. </a:t>
            </a:r>
          </a:p>
          <a:p>
            <a:pPr>
              <a:spcBef>
                <a:spcPct val="0"/>
              </a:spcBef>
              <a:buClrTx/>
            </a:pPr>
            <a:endParaRPr kumimoji="0" lang="en-US" altLang="en-US" sz="2400" b="0" i="0" u="none" strike="noStrike" cap="none" normalizeH="0" baseline="0" dirty="0">
              <a:ln>
                <a:noFill/>
              </a:ln>
              <a:solidFill>
                <a:schemeClr val="tx2"/>
              </a:solidFill>
              <a:effectLst/>
              <a:latin typeface="Arial" panose="020B0604020202020204" pitchFamily="34" charset="0"/>
            </a:endParaRPr>
          </a:p>
          <a:p>
            <a:pPr>
              <a:spcBef>
                <a:spcPct val="0"/>
              </a:spcBef>
              <a:buClrTx/>
            </a:pPr>
            <a:r>
              <a:rPr kumimoji="0" lang="en-US" altLang="en-US" sz="2400" b="1" i="0" u="none" strike="noStrike" cap="none" normalizeH="0" baseline="0" dirty="0">
                <a:ln>
                  <a:noFill/>
                </a:ln>
                <a:solidFill>
                  <a:schemeClr val="tx2"/>
                </a:solidFill>
                <a:effectLst/>
                <a:latin typeface="Arial" panose="020B0604020202020204" pitchFamily="34" charset="0"/>
              </a:rPr>
              <a:t>Model Training:</a:t>
            </a:r>
            <a:r>
              <a:rPr kumimoji="0" lang="en-US" altLang="en-US" sz="2400" b="0" i="0" u="none" strike="noStrike" cap="none" normalizeH="0" baseline="0" dirty="0">
                <a:ln>
                  <a:noFill/>
                </a:ln>
                <a:solidFill>
                  <a:schemeClr val="tx2"/>
                </a:solidFill>
                <a:effectLst/>
                <a:latin typeface="Arial" panose="020B0604020202020204" pitchFamily="34" charset="0"/>
              </a:rPr>
              <a:t> Model learns from data to predict. </a:t>
            </a:r>
          </a:p>
          <a:p>
            <a:pPr>
              <a:spcBef>
                <a:spcPct val="0"/>
              </a:spcBef>
              <a:buClrTx/>
            </a:pPr>
            <a:endParaRPr kumimoji="0" lang="en-US" altLang="en-US" sz="2400" b="0" i="0" u="none" strike="noStrike" cap="none" normalizeH="0" baseline="0" dirty="0">
              <a:ln>
                <a:noFill/>
              </a:ln>
              <a:solidFill>
                <a:schemeClr val="tx2"/>
              </a:solidFill>
              <a:effectLst/>
              <a:latin typeface="Arial" panose="020B0604020202020204" pitchFamily="34" charset="0"/>
            </a:endParaRPr>
          </a:p>
          <a:p>
            <a:pPr>
              <a:spcBef>
                <a:spcPct val="0"/>
              </a:spcBef>
              <a:buClrTx/>
            </a:pPr>
            <a:r>
              <a:rPr kumimoji="0" lang="en-US" altLang="en-US" sz="2400" b="1" i="0" u="none" strike="noStrike" cap="none" normalizeH="0" baseline="0" dirty="0">
                <a:ln>
                  <a:noFill/>
                </a:ln>
                <a:solidFill>
                  <a:schemeClr val="tx2"/>
                </a:solidFill>
                <a:effectLst/>
                <a:latin typeface="Arial" panose="020B0604020202020204" pitchFamily="34" charset="0"/>
              </a:rPr>
              <a:t>Output &amp; Evaluation:</a:t>
            </a:r>
            <a:r>
              <a:rPr kumimoji="0" lang="en-US" altLang="en-US" sz="2400" b="0" i="0" u="none" strike="noStrike" cap="none" normalizeH="0" baseline="0" dirty="0">
                <a:ln>
                  <a:noFill/>
                </a:ln>
                <a:solidFill>
                  <a:schemeClr val="tx2"/>
                </a:solidFill>
                <a:effectLst/>
                <a:latin typeface="Arial" panose="020B0604020202020204" pitchFamily="34" charset="0"/>
              </a:rPr>
              <a:t> Shows predictions and model performance. </a:t>
            </a:r>
          </a:p>
        </p:txBody>
      </p:sp>
    </p:spTree>
    <p:extLst>
      <p:ext uri="{BB962C8B-B14F-4D97-AF65-F5344CB8AC3E}">
        <p14:creationId xmlns:p14="http://schemas.microsoft.com/office/powerpoint/2010/main" val="517529961"/>
      </p:ext>
    </p:extLst>
  </p:cSld>
  <p:clrMapOvr>
    <a:masterClrMapping/>
  </p:clrMapOvr>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2.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3.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ppt/theme/themeOverride4.xml><?xml version="1.0" encoding="utf-8"?>
<a:themeOverride xmlns:a="http://schemas.openxmlformats.org/drawingml/2006/main">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themeOverride>
</file>

<file path=docProps/app.xml><?xml version="1.0" encoding="utf-8"?>
<Properties xmlns="http://schemas.openxmlformats.org/officeDocument/2006/extended-properties" xmlns:vt="http://schemas.openxmlformats.org/officeDocument/2006/docPropsVTypes">
  <Template/>
  <TotalTime>96</TotalTime>
  <Words>992</Words>
  <Application>Microsoft Office PowerPoint</Application>
  <PresentationFormat>Widescreen</PresentationFormat>
  <Paragraphs>111</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 Unicode MS</vt:lpstr>
      <vt:lpstr>Arial</vt:lpstr>
      <vt:lpstr>Calibri</vt:lpstr>
      <vt:lpstr>Times New Roman</vt:lpstr>
      <vt:lpstr>Verdana</vt:lpstr>
      <vt:lpstr>Wingdings</vt:lpstr>
      <vt:lpstr>Profile</vt:lpstr>
      <vt:lpstr>PowerPoint Presentation</vt:lpstr>
      <vt:lpstr>Problem Statement and Motivation</vt:lpstr>
      <vt:lpstr>Existing System</vt:lpstr>
      <vt:lpstr>Objectives</vt:lpstr>
      <vt:lpstr>Abstract</vt:lpstr>
      <vt:lpstr>Proposed System</vt:lpstr>
      <vt:lpstr>System Architecture</vt:lpstr>
      <vt:lpstr>List of Modules</vt:lpstr>
      <vt:lpstr>Functional Description for each modules with DFD and Activity Diagram</vt:lpstr>
      <vt:lpstr>Activity Diagram</vt:lpstr>
      <vt:lpstr>Implementation &amp; Results of Module</vt:lpstr>
      <vt:lpstr>Conclusion &amp; Future Work </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DURAI MURUGAN N</dc:creator>
  <cp:lastModifiedBy>Ruben Raj</cp:lastModifiedBy>
  <cp:revision>6</cp:revision>
  <dcterms:created xsi:type="dcterms:W3CDTF">2023-08-03T04:32:32Z</dcterms:created>
  <dcterms:modified xsi:type="dcterms:W3CDTF">2025-05-09T04:39:54Z</dcterms:modified>
</cp:coreProperties>
</file>