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B6D4D4A-4CE0-4F97-82D5-D287EF82A043}" v="11" dt="2025-01-30T22:02:31.76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81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ubens A Souza" userId="f68fec1beb736764" providerId="LiveId" clId="{7B6D4D4A-4CE0-4F97-82D5-D287EF82A043}"/>
    <pc:docChg chg="undo custSel addSld modSld">
      <pc:chgData name="Rubens A Souza" userId="f68fec1beb736764" providerId="LiveId" clId="{7B6D4D4A-4CE0-4F97-82D5-D287EF82A043}" dt="2025-01-30T22:02:38.822" v="47" actId="1076"/>
      <pc:docMkLst>
        <pc:docMk/>
      </pc:docMkLst>
      <pc:sldChg chg="addSp modSp mod">
        <pc:chgData name="Rubens A Souza" userId="f68fec1beb736764" providerId="LiveId" clId="{7B6D4D4A-4CE0-4F97-82D5-D287EF82A043}" dt="2025-01-30T22:01:09.196" v="30" actId="14100"/>
        <pc:sldMkLst>
          <pc:docMk/>
          <pc:sldMk cId="3905444934" sldId="256"/>
        </pc:sldMkLst>
        <pc:spChg chg="add">
          <ac:chgData name="Rubens A Souza" userId="f68fec1beb736764" providerId="LiveId" clId="{7B6D4D4A-4CE0-4F97-82D5-D287EF82A043}" dt="2025-01-30T22:00:50.081" v="17"/>
          <ac:spMkLst>
            <pc:docMk/>
            <pc:sldMk cId="3905444934" sldId="256"/>
            <ac:spMk id="8" creationId="{A7CAED82-23CA-0606-C476-5DA8450590FC}"/>
          </ac:spMkLst>
        </pc:spChg>
        <pc:picChg chg="add mod">
          <ac:chgData name="Rubens A Souza" userId="f68fec1beb736764" providerId="LiveId" clId="{7B6D4D4A-4CE0-4F97-82D5-D287EF82A043}" dt="2025-01-30T22:01:09.196" v="30" actId="14100"/>
          <ac:picMkLst>
            <pc:docMk/>
            <pc:sldMk cId="3905444934" sldId="256"/>
            <ac:picMk id="9" creationId="{045D84CC-F0EA-E16A-E049-9EABE676F0FC}"/>
          </ac:picMkLst>
        </pc:picChg>
      </pc:sldChg>
      <pc:sldChg chg="addSp modSp mod">
        <pc:chgData name="Rubens A Souza" userId="f68fec1beb736764" providerId="LiveId" clId="{7B6D4D4A-4CE0-4F97-82D5-D287EF82A043}" dt="2025-01-30T22:02:17.693" v="44" actId="14100"/>
        <pc:sldMkLst>
          <pc:docMk/>
          <pc:sldMk cId="2444302967" sldId="257"/>
        </pc:sldMkLst>
        <pc:spChg chg="mod">
          <ac:chgData name="Rubens A Souza" userId="f68fec1beb736764" providerId="LiveId" clId="{7B6D4D4A-4CE0-4F97-82D5-D287EF82A043}" dt="2025-01-30T22:02:17.693" v="44" actId="14100"/>
          <ac:spMkLst>
            <pc:docMk/>
            <pc:sldMk cId="2444302967" sldId="257"/>
            <ac:spMk id="7" creationId="{A16A0BA0-0421-A376-DC5C-ECA8364BF06D}"/>
          </ac:spMkLst>
        </pc:spChg>
        <pc:picChg chg="add mod">
          <ac:chgData name="Rubens A Souza" userId="f68fec1beb736764" providerId="LiveId" clId="{7B6D4D4A-4CE0-4F97-82D5-D287EF82A043}" dt="2025-01-30T22:01:22.311" v="33"/>
          <ac:picMkLst>
            <pc:docMk/>
            <pc:sldMk cId="2444302967" sldId="257"/>
            <ac:picMk id="2" creationId="{C5B3E6D2-89BA-6383-B977-5FB06F02CC78}"/>
          </ac:picMkLst>
        </pc:picChg>
      </pc:sldChg>
      <pc:sldChg chg="addSp modSp mod">
        <pc:chgData name="Rubens A Souza" userId="f68fec1beb736764" providerId="LiveId" clId="{7B6D4D4A-4CE0-4F97-82D5-D287EF82A043}" dt="2025-01-30T22:01:37.177" v="36" actId="1076"/>
        <pc:sldMkLst>
          <pc:docMk/>
          <pc:sldMk cId="3126945460" sldId="258"/>
        </pc:sldMkLst>
        <pc:spChg chg="mod">
          <ac:chgData name="Rubens A Souza" userId="f68fec1beb736764" providerId="LiveId" clId="{7B6D4D4A-4CE0-4F97-82D5-D287EF82A043}" dt="2025-01-30T22:01:37.177" v="36" actId="1076"/>
          <ac:spMkLst>
            <pc:docMk/>
            <pc:sldMk cId="3126945460" sldId="258"/>
            <ac:spMk id="5" creationId="{6C189CD1-0659-9A76-7DA7-C79852FFB194}"/>
          </ac:spMkLst>
        </pc:spChg>
        <pc:picChg chg="add mod">
          <ac:chgData name="Rubens A Souza" userId="f68fec1beb736764" providerId="LiveId" clId="{7B6D4D4A-4CE0-4F97-82D5-D287EF82A043}" dt="2025-01-30T22:01:28.569" v="34"/>
          <ac:picMkLst>
            <pc:docMk/>
            <pc:sldMk cId="3126945460" sldId="258"/>
            <ac:picMk id="6" creationId="{A7AF61EE-7B03-69AF-3044-A84C80C78E9C}"/>
          </ac:picMkLst>
        </pc:picChg>
      </pc:sldChg>
      <pc:sldChg chg="addSp modSp mod">
        <pc:chgData name="Rubens A Souza" userId="f68fec1beb736764" providerId="LiveId" clId="{7B6D4D4A-4CE0-4F97-82D5-D287EF82A043}" dt="2025-01-30T22:01:57.788" v="40" actId="1076"/>
        <pc:sldMkLst>
          <pc:docMk/>
          <pc:sldMk cId="4228329797" sldId="259"/>
        </pc:sldMkLst>
        <pc:spChg chg="mod">
          <ac:chgData name="Rubens A Souza" userId="f68fec1beb736764" providerId="LiveId" clId="{7B6D4D4A-4CE0-4F97-82D5-D287EF82A043}" dt="2025-01-30T22:01:57.788" v="40" actId="1076"/>
          <ac:spMkLst>
            <pc:docMk/>
            <pc:sldMk cId="4228329797" sldId="259"/>
            <ac:spMk id="5" creationId="{ECB31B98-FAE4-7323-6767-8FA6F63ED1D6}"/>
          </ac:spMkLst>
        </pc:spChg>
        <pc:picChg chg="add mod">
          <ac:chgData name="Rubens A Souza" userId="f68fec1beb736764" providerId="LiveId" clId="{7B6D4D4A-4CE0-4F97-82D5-D287EF82A043}" dt="2025-01-30T22:01:49.235" v="38"/>
          <ac:picMkLst>
            <pc:docMk/>
            <pc:sldMk cId="4228329797" sldId="259"/>
            <ac:picMk id="2" creationId="{1D1B615F-F900-F35E-B136-1C1BB385C7A6}"/>
          </ac:picMkLst>
        </pc:picChg>
      </pc:sldChg>
      <pc:sldChg chg="addSp modSp mod">
        <pc:chgData name="Rubens A Souza" userId="f68fec1beb736764" providerId="LiveId" clId="{7B6D4D4A-4CE0-4F97-82D5-D287EF82A043}" dt="2025-01-30T22:02:08.318" v="43" actId="1076"/>
        <pc:sldMkLst>
          <pc:docMk/>
          <pc:sldMk cId="2919938119" sldId="260"/>
        </pc:sldMkLst>
        <pc:spChg chg="mod">
          <ac:chgData name="Rubens A Souza" userId="f68fec1beb736764" providerId="LiveId" clId="{7B6D4D4A-4CE0-4F97-82D5-D287EF82A043}" dt="2025-01-30T22:02:08.318" v="43" actId="1076"/>
          <ac:spMkLst>
            <pc:docMk/>
            <pc:sldMk cId="2919938119" sldId="260"/>
            <ac:spMk id="5" creationId="{D1D2B294-B506-B2CB-5E31-C9EFB2264CBF}"/>
          </ac:spMkLst>
        </pc:spChg>
        <pc:picChg chg="add mod">
          <ac:chgData name="Rubens A Souza" userId="f68fec1beb736764" providerId="LiveId" clId="{7B6D4D4A-4CE0-4F97-82D5-D287EF82A043}" dt="2025-01-30T22:02:02.838" v="41"/>
          <ac:picMkLst>
            <pc:docMk/>
            <pc:sldMk cId="2919938119" sldId="260"/>
            <ac:picMk id="2" creationId="{5BD18142-718B-F1C9-5D31-9F98ACFFBA79}"/>
          </ac:picMkLst>
        </pc:picChg>
      </pc:sldChg>
      <pc:sldChg chg="addSp modSp mod">
        <pc:chgData name="Rubens A Souza" userId="f68fec1beb736764" providerId="LiveId" clId="{7B6D4D4A-4CE0-4F97-82D5-D287EF82A043}" dt="2025-01-30T22:02:38.822" v="47" actId="1076"/>
        <pc:sldMkLst>
          <pc:docMk/>
          <pc:sldMk cId="2169941583" sldId="261"/>
        </pc:sldMkLst>
        <pc:spChg chg="mod">
          <ac:chgData name="Rubens A Souza" userId="f68fec1beb736764" providerId="LiveId" clId="{7B6D4D4A-4CE0-4F97-82D5-D287EF82A043}" dt="2025-01-30T22:02:38.822" v="47" actId="1076"/>
          <ac:spMkLst>
            <pc:docMk/>
            <pc:sldMk cId="2169941583" sldId="261"/>
            <ac:spMk id="5" creationId="{1529EB3D-367C-7A96-FCCA-15145B34E54A}"/>
          </ac:spMkLst>
        </pc:spChg>
        <pc:picChg chg="add mod">
          <ac:chgData name="Rubens A Souza" userId="f68fec1beb736764" providerId="LiveId" clId="{7B6D4D4A-4CE0-4F97-82D5-D287EF82A043}" dt="2025-01-30T22:02:31.767" v="45"/>
          <ac:picMkLst>
            <pc:docMk/>
            <pc:sldMk cId="2169941583" sldId="261"/>
            <ac:picMk id="2" creationId="{D57D2370-DA5B-8C87-B330-CEE5D13661BB}"/>
          </ac:picMkLst>
        </pc:picChg>
      </pc:sldChg>
      <pc:sldChg chg="addSp delSp modSp add mod">
        <pc:chgData name="Rubens A Souza" userId="f68fec1beb736764" providerId="LiveId" clId="{7B6D4D4A-4CE0-4F97-82D5-D287EF82A043}" dt="2025-01-30T22:01:16.276" v="32" actId="1076"/>
        <pc:sldMkLst>
          <pc:docMk/>
          <pc:sldMk cId="82183776" sldId="262"/>
        </pc:sldMkLst>
        <pc:spChg chg="add mod">
          <ac:chgData name="Rubens A Souza" userId="f68fec1beb736764" providerId="LiveId" clId="{7B6D4D4A-4CE0-4F97-82D5-D287EF82A043}" dt="2025-01-30T21:52:09.915" v="4"/>
          <ac:spMkLst>
            <pc:docMk/>
            <pc:sldMk cId="82183776" sldId="262"/>
            <ac:spMk id="3" creationId="{04A21598-9453-7D93-832B-30BE11BEBA01}"/>
          </ac:spMkLst>
        </pc:spChg>
        <pc:spChg chg="add mod">
          <ac:chgData name="Rubens A Souza" userId="f68fec1beb736764" providerId="LiveId" clId="{7B6D4D4A-4CE0-4F97-82D5-D287EF82A043}" dt="2025-01-30T22:01:16.276" v="32" actId="1076"/>
          <ac:spMkLst>
            <pc:docMk/>
            <pc:sldMk cId="82183776" sldId="262"/>
            <ac:spMk id="5" creationId="{3EC56C23-AFD8-0396-A7DB-F4DC10BFDA0A}"/>
          </ac:spMkLst>
        </pc:spChg>
        <pc:spChg chg="del mod">
          <ac:chgData name="Rubens A Souza" userId="f68fec1beb736764" providerId="LiveId" clId="{7B6D4D4A-4CE0-4F97-82D5-D287EF82A043}" dt="2025-01-30T21:52:09.921" v="6"/>
          <ac:spMkLst>
            <pc:docMk/>
            <pc:sldMk cId="82183776" sldId="262"/>
            <ac:spMk id="7" creationId="{EF7DEB14-70D2-056B-A7FB-3D0360557238}"/>
          </ac:spMkLst>
        </pc:spChg>
        <pc:graphicFrameChg chg="add mod">
          <ac:chgData name="Rubens A Souza" userId="f68fec1beb736764" providerId="LiveId" clId="{7B6D4D4A-4CE0-4F97-82D5-D287EF82A043}" dt="2025-01-30T21:52:00.684" v="3"/>
          <ac:graphicFrameMkLst>
            <pc:docMk/>
            <pc:sldMk cId="82183776" sldId="262"/>
            <ac:graphicFrameMk id="2" creationId="{44B1DB37-EA4D-48FC-C258-9A79A2B67C9E}"/>
          </ac:graphicFrameMkLst>
        </pc:graphicFrameChg>
        <pc:picChg chg="add mod">
          <ac:chgData name="Rubens A Souza" userId="f68fec1beb736764" providerId="LiveId" clId="{7B6D4D4A-4CE0-4F97-82D5-D287EF82A043}" dt="2025-01-30T22:01:12.871" v="31"/>
          <ac:picMkLst>
            <pc:docMk/>
            <pc:sldMk cId="82183776" sldId="262"/>
            <ac:picMk id="6" creationId="{489DDF38-8BFC-7520-5A65-C413046B5622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E0D0E5-64E7-477E-8776-2CE89029E877}" type="datetimeFigureOut">
              <a:rPr lang="pt-BR" smtClean="0"/>
              <a:t>30/01/2025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560638" y="1143000"/>
            <a:ext cx="17367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E71885-9400-4036-9095-DB3DC01B3A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87975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E71885-9400-4036-9095-DB3DC01B3A51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49623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E71885-9400-4036-9095-DB3DC01B3A51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91844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5E4DA1-A7D2-68FA-F957-98AE9E5AE3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535E72A2-CE3D-47A1-D243-71E86081B4E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D3D63F9C-E7DB-1FE0-05F4-A9FD545FF4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2F3DF31-8C4A-8D88-FAF0-240D8BCED78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E71885-9400-4036-9095-DB3DC01B3A51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05806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869B43-3435-1C07-7600-3BE07D9B74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071053A1-CA26-D940-17C8-A696CC39383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89672F76-6CF4-07FC-7365-93512B1DC3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99477FC-9CF4-657E-2728-3110AE11984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E71885-9400-4036-9095-DB3DC01B3A51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79693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15B27-9F56-441E-8E5A-813841C842D7}" type="datetimeFigureOut">
              <a:rPr lang="pt-BR" smtClean="0"/>
              <a:t>30/01/2025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631A8-D29B-472F-8AE1-8D9B1955E4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7123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15B27-9F56-441E-8E5A-813841C842D7}" type="datetimeFigureOut">
              <a:rPr lang="pt-BR" smtClean="0"/>
              <a:t>30/01/2025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631A8-D29B-472F-8AE1-8D9B1955E4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5684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15B27-9F56-441E-8E5A-813841C842D7}" type="datetimeFigureOut">
              <a:rPr lang="pt-BR" smtClean="0"/>
              <a:t>30/01/2025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631A8-D29B-472F-8AE1-8D9B1955E4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9969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15B27-9F56-441E-8E5A-813841C842D7}" type="datetimeFigureOut">
              <a:rPr lang="pt-BR" smtClean="0"/>
              <a:t>30/01/2025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631A8-D29B-472F-8AE1-8D9B1955E4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1932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15B27-9F56-441E-8E5A-813841C842D7}" type="datetimeFigureOut">
              <a:rPr lang="pt-BR" smtClean="0"/>
              <a:t>30/01/2025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631A8-D29B-472F-8AE1-8D9B1955E4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4878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15B27-9F56-441E-8E5A-813841C842D7}" type="datetimeFigureOut">
              <a:rPr lang="pt-BR" smtClean="0"/>
              <a:t>30/01/2025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631A8-D29B-472F-8AE1-8D9B1955E4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4596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15B27-9F56-441E-8E5A-813841C842D7}" type="datetimeFigureOut">
              <a:rPr lang="pt-BR" smtClean="0"/>
              <a:t>30/01/2025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631A8-D29B-472F-8AE1-8D9B1955E4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4512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15B27-9F56-441E-8E5A-813841C842D7}" type="datetimeFigureOut">
              <a:rPr lang="pt-BR" smtClean="0"/>
              <a:t>30/01/2025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631A8-D29B-472F-8AE1-8D9B1955E4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2743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15B27-9F56-441E-8E5A-813841C842D7}" type="datetimeFigureOut">
              <a:rPr lang="pt-BR" smtClean="0"/>
              <a:t>30/01/2025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631A8-D29B-472F-8AE1-8D9B1955E4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7229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15B27-9F56-441E-8E5A-813841C842D7}" type="datetimeFigureOut">
              <a:rPr lang="pt-BR" smtClean="0"/>
              <a:t>30/01/2025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631A8-D29B-472F-8AE1-8D9B1955E4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1484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15B27-9F56-441E-8E5A-813841C842D7}" type="datetimeFigureOut">
              <a:rPr lang="pt-BR" smtClean="0"/>
              <a:t>30/01/2025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631A8-D29B-472F-8AE1-8D9B1955E4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5434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0715B27-9F56-441E-8E5A-813841C842D7}" type="datetimeFigureOut">
              <a:rPr lang="pt-BR" smtClean="0"/>
              <a:t>30/01/2025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AE631A8-D29B-472F-8AE1-8D9B1955E4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0784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>
            <a:extLst>
              <a:ext uri="{FF2B5EF4-FFF2-40B4-BE49-F238E27FC236}">
                <a16:creationId xmlns:a16="http://schemas.microsoft.com/office/drawing/2014/main" id="{3C81A78C-8ABE-3EBD-E35B-99CF4F18A411}"/>
              </a:ext>
            </a:extLst>
          </p:cNvPr>
          <p:cNvSpPr txBox="1"/>
          <p:nvPr/>
        </p:nvSpPr>
        <p:spPr>
          <a:xfrm>
            <a:off x="671286" y="2701424"/>
            <a:ext cx="3432628" cy="37411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1. O que é o SCRUM?</a:t>
            </a:r>
            <a:endParaRPr lang="pt-B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SCRUM é uma estrutura ágil para gerenciamento e desenvolvimento de projetos complexos, especialmente em tecnologia. Ele se baseia em ciclos iterativos e incrementais, chamados de </a:t>
            </a:r>
            <a:r>
              <a:rPr lang="pt-BR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sprints</a:t>
            </a:r>
            <a:r>
              <a:rPr lang="pt-B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para entregar valor continuamente ao cliente. O SCRUM enfatiza a colaboração, a adaptabilidade e a melhoria contínua.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045D84CC-F0EA-E16A-E049-9EABE676F0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600" y="350110"/>
            <a:ext cx="1377090" cy="1377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444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D269CC-016C-4EC8-D86D-A1D89B922B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3EC56C23-AFD8-0396-A7DB-F4DC10BFDA0A}"/>
              </a:ext>
            </a:extLst>
          </p:cNvPr>
          <p:cNvSpPr txBox="1"/>
          <p:nvPr/>
        </p:nvSpPr>
        <p:spPr>
          <a:xfrm>
            <a:off x="745671" y="2485094"/>
            <a:ext cx="5366658" cy="587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Origem e Evolução</a:t>
            </a:r>
            <a:endParaRPr lang="pt-BR" sz="1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 termo "SCRUM" foi mencionado pela primeira vez em um artigo publicado em 1986 por </a:t>
            </a:r>
            <a:r>
              <a:rPr lang="pt-BR" sz="14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Hirotaka</a:t>
            </a:r>
            <a:r>
              <a:rPr lang="pt-BR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pt-BR" sz="14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Takeuchi</a:t>
            </a:r>
            <a:r>
              <a:rPr lang="pt-BR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e </a:t>
            </a:r>
            <a:r>
              <a:rPr lang="pt-BR" sz="14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Ikujiro</a:t>
            </a:r>
            <a:r>
              <a:rPr lang="pt-BR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pt-BR" sz="14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Nonaka</a:t>
            </a:r>
            <a:r>
              <a:rPr lang="pt-BR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na Harvard Business Review. No artigo, os autores comparavam o desenvolvimento ágil de produtos à dinâmica de um time de </a:t>
            </a:r>
            <a:r>
              <a:rPr lang="pt-BR" sz="14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rugby</a:t>
            </a:r>
            <a:r>
              <a:rPr lang="pt-BR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onde os jogadores avançam juntos em pequenos ciclos colaborativos.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Nos anos 1990, Jeff Sutherland e Ken </a:t>
            </a:r>
            <a:r>
              <a:rPr lang="pt-BR" sz="14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Schwaber</a:t>
            </a:r>
            <a:r>
              <a:rPr lang="pt-BR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formalizaram o SCRUM como um framework para o desenvolvimento de software, consolidando suas práticas e princípios no </a:t>
            </a:r>
            <a:r>
              <a:rPr lang="pt-BR" sz="1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Guia do SCRUM</a:t>
            </a:r>
            <a:r>
              <a:rPr lang="pt-BR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que se tornou a principal referência para sua aplicação.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Princípios Fundamentais do SCRUM</a:t>
            </a:r>
            <a:endParaRPr lang="pt-BR" sz="1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 SCRUM se baseia em três pilares essenciais: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pt-BR" sz="1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Transparência:</a:t>
            </a:r>
            <a:r>
              <a:rPr lang="pt-BR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Todos os aspectos do processo devem ser visíveis para os membros da equipe e stakeholders. Isso garante alinhamento e clareza na tomada de decisões.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pt-BR" sz="1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Inspeção:</a:t>
            </a:r>
            <a:r>
              <a:rPr lang="pt-BR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O time revisa frequentemente seu trabalho e processos para garantir que está no caminho certo e alinhado aos objetivos do cliente.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pt-BR" sz="1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Adaptação:</a:t>
            </a:r>
            <a:r>
              <a:rPr lang="pt-BR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Caso sejam identificados desvios ou melhorias durante a inspeção, ajustes são feitos rapidamente para otimizar a entrega de valor.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489DDF38-8BFC-7520-5A65-C413046B56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600" y="350110"/>
            <a:ext cx="1377090" cy="1377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83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AE484C-B4B8-3CC1-1EF9-9301946472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>
            <a:extLst>
              <a:ext uri="{FF2B5EF4-FFF2-40B4-BE49-F238E27FC236}">
                <a16:creationId xmlns:a16="http://schemas.microsoft.com/office/drawing/2014/main" id="{A16A0BA0-0421-A376-DC5C-ECA8364BF06D}"/>
              </a:ext>
            </a:extLst>
          </p:cNvPr>
          <p:cNvSpPr txBox="1"/>
          <p:nvPr/>
        </p:nvSpPr>
        <p:spPr>
          <a:xfrm>
            <a:off x="671286" y="2701424"/>
            <a:ext cx="5221514" cy="46416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2. Principais papéis no SCRUM</a:t>
            </a:r>
            <a:endParaRPr lang="pt-B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 SCRUM define três papéis essenciais: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pt-BR" sz="18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Product</a:t>
            </a:r>
            <a:r>
              <a:rPr lang="pt-BR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pt-BR" sz="18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Owner</a:t>
            </a:r>
            <a:r>
              <a:rPr lang="pt-BR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(PO):</a:t>
            </a:r>
            <a:r>
              <a:rPr lang="pt-B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Responsável por definir as prioridades e gerenciar o backlog do produto, garantindo que a equipe entregue valor ao negócio.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pt-BR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Scrum Master (SM):</a:t>
            </a:r>
            <a:r>
              <a:rPr lang="pt-B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Atua como facilitador do processo, removendo impedimentos e garantindo que o time siga as práticas do SCRUM.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pt-BR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Time de Desenvolvimento:</a:t>
            </a:r>
            <a:r>
              <a:rPr lang="pt-B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Grupo auto-organizado e multifuncional que executa as tarefas necessárias para entregar o produto ao final de cada sprint.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C5B3E6D2-89BA-6383-B977-5FB06F02CC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600" y="350110"/>
            <a:ext cx="1377090" cy="1377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302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6C189CD1-0659-9A76-7DA7-C79852FFB194}"/>
              </a:ext>
            </a:extLst>
          </p:cNvPr>
          <p:cNvSpPr txBox="1"/>
          <p:nvPr/>
        </p:nvSpPr>
        <p:spPr>
          <a:xfrm>
            <a:off x="584199" y="2216753"/>
            <a:ext cx="5381172" cy="57359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3. Cerimônias do SCRUM</a:t>
            </a:r>
            <a:endParaRPr lang="pt-B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 SCRUM possui eventos estruturados para manter a equipe alinhada e produtiva: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pt-BR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Sprint Planning:</a:t>
            </a:r>
            <a:r>
              <a:rPr lang="pt-B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Planejamento do sprint, onde o time define quais itens do backlog serão trabalhados.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pt-BR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Daily Scrum:</a:t>
            </a:r>
            <a:r>
              <a:rPr lang="pt-B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Reunião diária curta (até 15 minutos) para sincronizar o time e identificar impedimentos.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pt-BR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Sprint Review:</a:t>
            </a:r>
            <a:r>
              <a:rPr lang="pt-B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Apresentação do trabalho concluído ao final do sprint para stakeholders e coleta de feedback.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pt-BR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Sprint </a:t>
            </a:r>
            <a:r>
              <a:rPr lang="pt-BR" sz="18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Retrospective</a:t>
            </a:r>
            <a:r>
              <a:rPr lang="pt-BR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  <a:r>
              <a:rPr lang="pt-B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Reflexão da equipe sobre o sprint para identificar melhorias no processo.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pt-BR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Backlog </a:t>
            </a:r>
            <a:r>
              <a:rPr lang="pt-BR" sz="18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Refinement</a:t>
            </a:r>
            <a:r>
              <a:rPr lang="pt-BR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  <a:r>
              <a:rPr lang="pt-B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Sessões periódicas para detalhar e priorizar os itens do backlog do produto.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7AF61EE-7B03-69AF-3044-A84C80C78E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600" y="350110"/>
            <a:ext cx="1377090" cy="1377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945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2F37CC-8674-06FB-AA93-F9A3A51703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ECB31B98-FAE4-7323-6767-8FA6F63ED1D6}"/>
              </a:ext>
            </a:extLst>
          </p:cNvPr>
          <p:cNvSpPr txBox="1"/>
          <p:nvPr/>
        </p:nvSpPr>
        <p:spPr>
          <a:xfrm>
            <a:off x="736600" y="2187725"/>
            <a:ext cx="5294087" cy="41515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4. Principais características da metodologia</a:t>
            </a:r>
            <a:endParaRPr lang="pt-B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pt-BR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Iteratividade e </a:t>
            </a:r>
            <a:r>
              <a:rPr lang="pt-BR" sz="18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Incrementalidade</a:t>
            </a:r>
            <a:r>
              <a:rPr lang="pt-BR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  <a:r>
              <a:rPr lang="pt-B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Desenvolvimento ocorre em ciclos curtos (sprints).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pt-BR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Transparência:</a:t>
            </a:r>
            <a:r>
              <a:rPr lang="pt-B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Todos os envolvidos têm acesso às informações do projeto.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pt-BR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Inspeção:</a:t>
            </a:r>
            <a:r>
              <a:rPr lang="pt-B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Revisões constantes para garantir que o time está no caminho certo.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pt-BR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Adaptação:</a:t>
            </a:r>
            <a:r>
              <a:rPr lang="pt-B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Mudanças são bem-vindas para melhorar o produto e o processo.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pt-BR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Auto-organização:</a:t>
            </a:r>
            <a:r>
              <a:rPr lang="pt-B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A equipe tem autonomia para decidir como realizar o trabalho.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1D1B615F-F900-F35E-B136-1C1BB385C7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600" y="350110"/>
            <a:ext cx="1377090" cy="1377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3297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623B01-180E-30D4-9AA7-48202DF4B7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D1D2B294-B506-B2CB-5E31-C9EFB2264CBF}"/>
              </a:ext>
            </a:extLst>
          </p:cNvPr>
          <p:cNvSpPr txBox="1"/>
          <p:nvPr/>
        </p:nvSpPr>
        <p:spPr>
          <a:xfrm>
            <a:off x="629557" y="2216753"/>
            <a:ext cx="5598886" cy="45504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5. Como implementar SCRUM?</a:t>
            </a:r>
            <a:endParaRPr lang="pt-B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pt-BR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Formar o time SCRUM</a:t>
            </a:r>
            <a:r>
              <a:rPr lang="pt-B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com os papéis definidos (PO, SM e time de desenvolvimento).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pt-BR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Criar e priorizar o backlog do produto</a:t>
            </a:r>
            <a:r>
              <a:rPr lang="pt-B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com histórias de usuário bem definidas.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pt-BR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Realizar o planejamento do primeiro sprint</a:t>
            </a:r>
            <a:r>
              <a:rPr lang="pt-B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definindo as tarefas a serem desenvolvidas.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pt-BR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Executar os sprints</a:t>
            </a:r>
            <a:r>
              <a:rPr lang="pt-B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mantendo a cadência das cerimônias e ajustando conforme necessário.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pt-BR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Monitorar e adaptar continuamente</a:t>
            </a:r>
            <a:r>
              <a:rPr lang="pt-B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revisando o backlog e melhorando processos.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pt-BR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Garantir a cultura ágil na equipe</a:t>
            </a:r>
            <a:r>
              <a:rPr lang="pt-B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incentivando colaboração e transparência.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5BD18142-718B-F1C9-5D31-9F98ACFFBA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600" y="350110"/>
            <a:ext cx="1377090" cy="1377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938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6ACDD2-D130-5063-1987-C2A8324FF9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1529EB3D-367C-7A96-FCCA-15145B34E54A}"/>
              </a:ext>
            </a:extLst>
          </p:cNvPr>
          <p:cNvSpPr txBox="1"/>
          <p:nvPr/>
        </p:nvSpPr>
        <p:spPr>
          <a:xfrm>
            <a:off x="598712" y="2266769"/>
            <a:ext cx="4699001" cy="38437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6. Vantagens do uso do SCRUM</a:t>
            </a:r>
            <a:endParaRPr lang="pt-B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kern="100" dirty="0">
                <a:effectLst/>
                <a:latin typeface="Segoe UI Emoji" panose="020B0502040204020203" pitchFamily="34" charset="0"/>
                <a:ea typeface="Aptos" panose="020B0004020202020204" pitchFamily="34" charset="0"/>
                <a:cs typeface="Segoe UI Emoji" panose="020B0502040204020203" pitchFamily="34" charset="0"/>
              </a:rPr>
              <a:t>✅</a:t>
            </a:r>
            <a:r>
              <a:rPr lang="pt-B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pt-BR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Maior flexibilidade:</a:t>
            </a:r>
            <a:r>
              <a:rPr lang="pt-B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Adaptação rápida a mudanças nos requisitos.</a:t>
            </a:r>
            <a:br>
              <a:rPr lang="pt-B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pt-BR" sz="1800" kern="100" dirty="0">
                <a:effectLst/>
                <a:latin typeface="Segoe UI Emoji" panose="020B0502040204020203" pitchFamily="34" charset="0"/>
                <a:ea typeface="Aptos" panose="020B0004020202020204" pitchFamily="34" charset="0"/>
                <a:cs typeface="Segoe UI Emoji" panose="020B0502040204020203" pitchFamily="34" charset="0"/>
              </a:rPr>
              <a:t>✅</a:t>
            </a:r>
            <a:r>
              <a:rPr lang="pt-B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pt-BR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Entrega contínua de valor:</a:t>
            </a:r>
            <a:r>
              <a:rPr lang="pt-B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Produto é entregue de forma incremental.</a:t>
            </a:r>
            <a:br>
              <a:rPr lang="pt-B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pt-BR" sz="1800" kern="100" dirty="0">
                <a:effectLst/>
                <a:latin typeface="Segoe UI Emoji" panose="020B0502040204020203" pitchFamily="34" charset="0"/>
                <a:ea typeface="Aptos" panose="020B0004020202020204" pitchFamily="34" charset="0"/>
                <a:cs typeface="Segoe UI Emoji" panose="020B0502040204020203" pitchFamily="34" charset="0"/>
              </a:rPr>
              <a:t>✅</a:t>
            </a:r>
            <a:r>
              <a:rPr lang="pt-B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pt-BR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Melhoria contínua:</a:t>
            </a:r>
            <a:r>
              <a:rPr lang="pt-B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Inspeção frequente permite ajustes constantes.</a:t>
            </a:r>
            <a:br>
              <a:rPr lang="pt-B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pt-BR" sz="1800" kern="100" dirty="0">
                <a:effectLst/>
                <a:latin typeface="Segoe UI Emoji" panose="020B0502040204020203" pitchFamily="34" charset="0"/>
                <a:ea typeface="Aptos" panose="020B0004020202020204" pitchFamily="34" charset="0"/>
                <a:cs typeface="Segoe UI Emoji" panose="020B0502040204020203" pitchFamily="34" charset="0"/>
              </a:rPr>
              <a:t>✅</a:t>
            </a:r>
            <a:r>
              <a:rPr lang="pt-B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pt-BR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Maior engajamento da equipe:</a:t>
            </a:r>
            <a:r>
              <a:rPr lang="pt-B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Trabalho colaborativo e autônomo.</a:t>
            </a:r>
            <a:br>
              <a:rPr lang="pt-B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pt-BR" sz="1800" kern="100" dirty="0">
                <a:effectLst/>
                <a:latin typeface="Segoe UI Emoji" panose="020B0502040204020203" pitchFamily="34" charset="0"/>
                <a:ea typeface="Aptos" panose="020B0004020202020204" pitchFamily="34" charset="0"/>
                <a:cs typeface="Segoe UI Emoji" panose="020B0502040204020203" pitchFamily="34" charset="0"/>
              </a:rPr>
              <a:t>✅</a:t>
            </a:r>
            <a:r>
              <a:rPr lang="pt-B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pt-BR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Foco na qualidade:</a:t>
            </a:r>
            <a:r>
              <a:rPr lang="pt-B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Revisões constantes reduzem erros e retrabalho.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pt-B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D57D2370-DA5B-8C87-B330-CEE5D13661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600" y="350110"/>
            <a:ext cx="1377090" cy="1377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94158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Tema do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</TotalTime>
  <Words>668</Words>
  <Application>Microsoft Office PowerPoint</Application>
  <PresentationFormat>Widescreen</PresentationFormat>
  <Paragraphs>41</Paragraphs>
  <Slides>7</Slides>
  <Notes>4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3" baseType="lpstr">
      <vt:lpstr>Aptos</vt:lpstr>
      <vt:lpstr>Aptos Display</vt:lpstr>
      <vt:lpstr>Arial</vt:lpstr>
      <vt:lpstr>Segoe UI Emoji</vt:lpstr>
      <vt:lpstr>Symbol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Rubens A Souza</dc:creator>
  <cp:lastModifiedBy>Rubens A Souza</cp:lastModifiedBy>
  <cp:revision>1</cp:revision>
  <dcterms:created xsi:type="dcterms:W3CDTF">2025-01-30T21:40:52Z</dcterms:created>
  <dcterms:modified xsi:type="dcterms:W3CDTF">2025-01-30T22:02:40Z</dcterms:modified>
</cp:coreProperties>
</file>