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3A56FD-8F5A-4E4C-AB26-A8364F5E2BD6}">
  <a:tblStyle styleId="{433A56FD-8F5A-4E4C-AB26-A8364F5E2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4.xml"/><Relationship Id="rId41" Type="http://schemas.openxmlformats.org/officeDocument/2006/relationships/font" Target="fonts/Maven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f2f1e582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0f2f1e582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Shyla</a:t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f2f1e582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0f2f1e582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37785a5eb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37785a5e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37785a5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37785a5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37785a5e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37785a5e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37785a5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37785a5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37785a5eb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37785a5e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37785a5e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37785a5e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37785a5e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f37785a5e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37785a5e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f37785a5e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f2f1e582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f2f1e582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37785a5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f37785a5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7785a5e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7785a5e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37785a5e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37785a5e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37785a5e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f37785a5e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f4f692f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f4f692f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f6e9275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f6e9275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f6e92752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f6e92752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f37785a5eb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f37785a5e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f37785a5e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f37785a5e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37785a5eb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37785a5e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f2f1e582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f2f1e582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37785a5e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37785a5e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f2f1e58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f2f1e58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7785a5e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7785a5e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37785a5e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37785a5e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f2f1e58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f2f1e58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f2f1e582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f2f1e582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Job Fraudulence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Mathieu, Shyla Sharma, and Ruben Valdovinos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25"/>
            <a:ext cx="5365386" cy="4359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>
            <p:ph idx="4294967295" type="body"/>
          </p:nvPr>
        </p:nvSpPr>
        <p:spPr>
          <a:xfrm>
            <a:off x="5441575" y="1748888"/>
            <a:ext cx="3631200" cy="1614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Part Time ~ 92 Jobs per 1K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Other ~ 66 Jobs per 1K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Full Time ~ 42 Jobs per 1K</a:t>
            </a:r>
            <a:endParaRPr sz="1800"/>
          </a:p>
        </p:txBody>
      </p:sp>
      <p:sp>
        <p:nvSpPr>
          <p:cNvPr id="334" name="Google Shape;334;p22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Employment Type…?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0" l="0" r="1739" t="0"/>
          <a:stretch/>
        </p:blipFill>
        <p:spPr>
          <a:xfrm>
            <a:off x="-76200" y="804300"/>
            <a:ext cx="7292023" cy="43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Required Experience</a:t>
            </a:r>
            <a:r>
              <a:rPr lang="en" sz="3600"/>
              <a:t>…?</a:t>
            </a:r>
            <a:endParaRPr sz="3600"/>
          </a:p>
        </p:txBody>
      </p:sp>
      <p:sp>
        <p:nvSpPr>
          <p:cNvPr id="341" name="Google Shape;341;p23"/>
          <p:cNvSpPr txBox="1"/>
          <p:nvPr>
            <p:ph idx="4294967295" type="body"/>
          </p:nvPr>
        </p:nvSpPr>
        <p:spPr>
          <a:xfrm>
            <a:off x="5616550" y="1064200"/>
            <a:ext cx="3294900" cy="2202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Executive ~ 70 per 1K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Entry Level ~ 66 per 1K</a:t>
            </a:r>
            <a:endParaRPr sz="1800"/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7)    Associate - 18 per 1K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700"/>
            <a:ext cx="8839199" cy="44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Required Education…?</a:t>
            </a:r>
            <a:endParaRPr sz="3600"/>
          </a:p>
        </p:txBody>
      </p:sp>
      <p:sp>
        <p:nvSpPr>
          <p:cNvPr id="348" name="Google Shape;348;p24"/>
          <p:cNvSpPr txBox="1"/>
          <p:nvPr>
            <p:ph idx="4294967295" type="body"/>
          </p:nvPr>
        </p:nvSpPr>
        <p:spPr>
          <a:xfrm>
            <a:off x="4543050" y="1289750"/>
            <a:ext cx="3832200" cy="2350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arenR"/>
            </a:pPr>
            <a:r>
              <a:rPr lang="en" sz="1629"/>
              <a:t>Some HS </a:t>
            </a:r>
            <a:r>
              <a:rPr lang="en" sz="1629"/>
              <a:t>~ 740 per 1K</a:t>
            </a:r>
            <a:endParaRPr sz="1629"/>
          </a:p>
          <a:p>
            <a:pPr indent="-3321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arenR"/>
            </a:pPr>
            <a:r>
              <a:rPr lang="en" sz="1629"/>
              <a:t>Certification ~ 111 per 1K</a:t>
            </a:r>
            <a:endParaRPr sz="1629"/>
          </a:p>
          <a:p>
            <a:pPr indent="-3321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arenR"/>
            </a:pPr>
            <a:r>
              <a:rPr lang="en" sz="1629"/>
              <a:t>High School ~ 81 per 1K</a:t>
            </a:r>
            <a:endParaRPr sz="1629"/>
          </a:p>
          <a:p>
            <a:pPr indent="0" lvl="0" marL="457200" rtl="0" algn="ct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29"/>
              <a:t>… </a:t>
            </a:r>
            <a:r>
              <a:rPr lang="en" sz="1629"/>
              <a:t> </a:t>
            </a:r>
            <a:endParaRPr sz="1629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10)    Bachelor’s ~ 18 per 1K</a:t>
            </a:r>
            <a:endParaRPr sz="1629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25"/>
          <p:cNvGraphicFramePr/>
          <p:nvPr/>
        </p:nvGraphicFramePr>
        <p:xfrm>
          <a:off x="4375250" y="8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{433A56FD-8F5A-4E4C-AB26-A8364F5E2BD6}</a:tableStyleId>
              </a:tblPr>
              <a:tblGrid>
                <a:gridCol w="2237975"/>
                <a:gridCol w="2237975"/>
              </a:tblGrid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0.89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0.11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0.48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54" name="Google Shape;354;p25"/>
          <p:cNvSpPr txBox="1"/>
          <p:nvPr/>
        </p:nvSpPr>
        <p:spPr>
          <a:xfrm>
            <a:off x="5669725" y="3929725"/>
            <a:ext cx="1887000" cy="101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Accuracy: 0.89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ROC AUC: 0.69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5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r>
              <a:rPr lang="en" sz="3600"/>
              <a:t> Model</a:t>
            </a:r>
            <a:endParaRPr sz="3600"/>
          </a:p>
        </p:txBody>
      </p:sp>
      <p:sp>
        <p:nvSpPr>
          <p:cNvPr id="356" name="Google Shape;356;p25"/>
          <p:cNvSpPr txBox="1"/>
          <p:nvPr>
            <p:ph idx="4294967295" type="body"/>
          </p:nvPr>
        </p:nvSpPr>
        <p:spPr>
          <a:xfrm>
            <a:off x="94575" y="802842"/>
            <a:ext cx="36312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chemeClr val="accent2"/>
                </a:solidFill>
              </a:rPr>
              <a:t>Top 10 Industries</a:t>
            </a:r>
            <a:r>
              <a:rPr lang="en" sz="1800"/>
              <a:t> with the most fraudulence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chemeClr val="accent2"/>
                </a:solidFill>
              </a:rPr>
              <a:t>Part-Time</a:t>
            </a:r>
            <a:r>
              <a:rPr lang="en" sz="1800"/>
              <a:t> Employment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chemeClr val="accent2"/>
                </a:solidFill>
              </a:rPr>
              <a:t>Executive </a:t>
            </a:r>
            <a:r>
              <a:rPr lang="en" sz="1800"/>
              <a:t>and </a:t>
            </a:r>
            <a:r>
              <a:rPr b="1" lang="en" sz="1800">
                <a:solidFill>
                  <a:schemeClr val="accent2"/>
                </a:solidFill>
              </a:rPr>
              <a:t>Entry Level </a:t>
            </a:r>
            <a:r>
              <a:rPr lang="en" sz="1800"/>
              <a:t>Required Experience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chemeClr val="accent2"/>
                </a:solidFill>
              </a:rPr>
              <a:t>Some High School </a:t>
            </a:r>
            <a:r>
              <a:rPr lang="en" sz="1800"/>
              <a:t>Education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88625" y="1229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100"/>
            <a:ext cx="4674634" cy="44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>
            <p:ph idx="4294967295" type="title"/>
          </p:nvPr>
        </p:nvSpPr>
        <p:spPr>
          <a:xfrm>
            <a:off x="0" y="0"/>
            <a:ext cx="8924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closer look at the Description Data…</a:t>
            </a:r>
            <a:endParaRPr sz="3600"/>
          </a:p>
        </p:txBody>
      </p:sp>
      <p:sp>
        <p:nvSpPr>
          <p:cNvPr id="368" name="Google Shape;368;p27"/>
          <p:cNvSpPr txBox="1"/>
          <p:nvPr/>
        </p:nvSpPr>
        <p:spPr>
          <a:xfrm>
            <a:off x="4752350" y="1994550"/>
            <a:ext cx="4274400" cy="115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Non-Fraudulent ~ 47 Characters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Fraudulent ~ 36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Characters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5967"/>
            <a:ext cx="4571999" cy="456753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>
            <p:ph idx="4294967295" type="title"/>
          </p:nvPr>
        </p:nvSpPr>
        <p:spPr>
          <a:xfrm>
            <a:off x="0" y="0"/>
            <a:ext cx="8924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Benefits </a:t>
            </a:r>
            <a:r>
              <a:rPr lang="en" sz="3600"/>
              <a:t>Data…</a:t>
            </a:r>
            <a:endParaRPr sz="3600"/>
          </a:p>
        </p:txBody>
      </p:sp>
      <p:sp>
        <p:nvSpPr>
          <p:cNvPr id="375" name="Google Shape;375;p28"/>
          <p:cNvSpPr txBox="1"/>
          <p:nvPr/>
        </p:nvSpPr>
        <p:spPr>
          <a:xfrm>
            <a:off x="4572000" y="1994550"/>
            <a:ext cx="4501500" cy="115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Non-Fraudulent ~ 1027 Characters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Fraudulent ~ 844 Characters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655"/>
            <a:ext cx="4572001" cy="447584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>
            <p:ph idx="4294967295" type="title"/>
          </p:nvPr>
        </p:nvSpPr>
        <p:spPr>
          <a:xfrm>
            <a:off x="0" y="0"/>
            <a:ext cx="8924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Requirements </a:t>
            </a:r>
            <a:r>
              <a:rPr lang="en" sz="3600"/>
              <a:t>Data…</a:t>
            </a:r>
            <a:endParaRPr sz="3600"/>
          </a:p>
        </p:txBody>
      </p:sp>
      <p:sp>
        <p:nvSpPr>
          <p:cNvPr id="382" name="Google Shape;382;p29"/>
          <p:cNvSpPr txBox="1"/>
          <p:nvPr/>
        </p:nvSpPr>
        <p:spPr>
          <a:xfrm>
            <a:off x="4733675" y="1994550"/>
            <a:ext cx="4274400" cy="115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Non-Fraudulent ~ 476 Characters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Fraudulent ~ 249 Characters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44100"/>
            <a:ext cx="4525758" cy="44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 txBox="1"/>
          <p:nvPr>
            <p:ph idx="4294967295" type="title"/>
          </p:nvPr>
        </p:nvSpPr>
        <p:spPr>
          <a:xfrm>
            <a:off x="0" y="0"/>
            <a:ext cx="8924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Company Profile </a:t>
            </a:r>
            <a:r>
              <a:rPr lang="en" sz="3600"/>
              <a:t>Data…</a:t>
            </a:r>
            <a:endParaRPr sz="3600"/>
          </a:p>
        </p:txBody>
      </p:sp>
      <p:sp>
        <p:nvSpPr>
          <p:cNvPr id="389" name="Google Shape;389;p30"/>
          <p:cNvSpPr txBox="1"/>
          <p:nvPr/>
        </p:nvSpPr>
        <p:spPr>
          <a:xfrm>
            <a:off x="4665300" y="1994550"/>
            <a:ext cx="4274400" cy="115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Non-Fraudulent ~ 588 Characters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Fraudulent ~ 0 Characters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31"/>
          <p:cNvGraphicFramePr/>
          <p:nvPr/>
        </p:nvGraphicFramePr>
        <p:xfrm>
          <a:off x="4375250" y="8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{433A56FD-8F5A-4E4C-AB26-A8364F5E2BD6}</a:tableStyleId>
              </a:tblPr>
              <a:tblGrid>
                <a:gridCol w="2237975"/>
                <a:gridCol w="2237975"/>
              </a:tblGrid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0.62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0.37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0.27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0.73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31"/>
          <p:cNvSpPr txBox="1"/>
          <p:nvPr/>
        </p:nvSpPr>
        <p:spPr>
          <a:xfrm>
            <a:off x="5651725" y="3896950"/>
            <a:ext cx="1923000" cy="101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Accuracy: 0.62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ROC AUC: 0.68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1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Character Length </a:t>
            </a:r>
            <a:r>
              <a:rPr lang="en" sz="3600"/>
              <a:t>Model</a:t>
            </a:r>
            <a:endParaRPr sz="3600"/>
          </a:p>
        </p:txBody>
      </p:sp>
      <p:sp>
        <p:nvSpPr>
          <p:cNvPr id="397" name="Google Shape;397;p31"/>
          <p:cNvSpPr txBox="1"/>
          <p:nvPr>
            <p:ph idx="4294967295" type="body"/>
          </p:nvPr>
        </p:nvSpPr>
        <p:spPr>
          <a:xfrm>
            <a:off x="94575" y="802842"/>
            <a:ext cx="36312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 of the four we found that </a:t>
            </a:r>
            <a:r>
              <a:rPr b="1" lang="en" sz="1800">
                <a:solidFill>
                  <a:schemeClr val="accent2"/>
                </a:solidFill>
              </a:rPr>
              <a:t>company profile</a:t>
            </a:r>
            <a:r>
              <a:rPr lang="en" sz="1800"/>
              <a:t> was the most </a:t>
            </a:r>
            <a:r>
              <a:rPr b="1" lang="en" sz="1800">
                <a:solidFill>
                  <a:schemeClr val="accent2"/>
                </a:solidFill>
              </a:rPr>
              <a:t>important </a:t>
            </a:r>
            <a:r>
              <a:rPr lang="en" sz="1800"/>
              <a:t>in the </a:t>
            </a:r>
            <a:r>
              <a:rPr lang="en" sz="1800"/>
              <a:t>model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Statement</a:t>
            </a:r>
            <a:endParaRPr sz="48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32850"/>
            <a:ext cx="7592400" cy="254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Explore if </a:t>
            </a:r>
            <a:r>
              <a:rPr b="1" lang="en" sz="2200">
                <a:solidFill>
                  <a:schemeClr val="accent2"/>
                </a:solidFill>
              </a:rPr>
              <a:t>missing data</a:t>
            </a:r>
            <a:r>
              <a:rPr lang="en" sz="2200"/>
              <a:t> from job descriptions has an effect on job fraudulence  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Explore what </a:t>
            </a:r>
            <a:r>
              <a:rPr b="1" lang="en" sz="2200">
                <a:solidFill>
                  <a:schemeClr val="accent2"/>
                </a:solidFill>
              </a:rPr>
              <a:t>features </a:t>
            </a:r>
            <a:r>
              <a:rPr lang="en" sz="2200"/>
              <a:t>impact job fraudulence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Explore the length of </a:t>
            </a:r>
            <a:r>
              <a:rPr b="1" lang="en" sz="2200">
                <a:solidFill>
                  <a:schemeClr val="accent2"/>
                </a:solidFill>
              </a:rPr>
              <a:t>textual data</a:t>
            </a:r>
            <a:endParaRPr b="1"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en" sz="2200"/>
              <a:t>Make a </a:t>
            </a:r>
            <a:r>
              <a:rPr b="1" lang="en" sz="2200">
                <a:solidFill>
                  <a:schemeClr val="accent2"/>
                </a:solidFill>
              </a:rPr>
              <a:t>model </a:t>
            </a:r>
            <a:r>
              <a:rPr lang="en" sz="2200"/>
              <a:t>to see what aspects of job descriptions serve as the best predictors for fraudulence 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914825" y="1229925"/>
            <a:ext cx="75891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33"/>
          <p:cNvGraphicFramePr/>
          <p:nvPr/>
        </p:nvGraphicFramePr>
        <p:xfrm>
          <a:off x="4375250" y="8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{433A56FD-8F5A-4E4C-AB26-A8364F5E2BD6}</a:tableStyleId>
              </a:tblPr>
              <a:tblGrid>
                <a:gridCol w="2237975"/>
                <a:gridCol w="2237975"/>
              </a:tblGrid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0.79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0.21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0.83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p33"/>
          <p:cNvSpPr txBox="1"/>
          <p:nvPr/>
        </p:nvSpPr>
        <p:spPr>
          <a:xfrm>
            <a:off x="5680525" y="3924950"/>
            <a:ext cx="1865400" cy="101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Accuracy: 0.79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ROC AUC: 0.80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33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Combined</a:t>
            </a:r>
            <a:r>
              <a:rPr lang="en" sz="3600"/>
              <a:t> Model</a:t>
            </a:r>
            <a:endParaRPr sz="3600"/>
          </a:p>
        </p:txBody>
      </p:sp>
      <p:sp>
        <p:nvSpPr>
          <p:cNvPr id="410" name="Google Shape;410;p33"/>
          <p:cNvSpPr txBox="1"/>
          <p:nvPr>
            <p:ph idx="4294967295" type="body"/>
          </p:nvPr>
        </p:nvSpPr>
        <p:spPr>
          <a:xfrm>
            <a:off x="94575" y="802842"/>
            <a:ext cx="36312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Features: 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Uses </a:t>
            </a:r>
            <a:r>
              <a:rPr b="1" lang="en" sz="1800">
                <a:solidFill>
                  <a:schemeClr val="accent2"/>
                </a:solidFill>
              </a:rPr>
              <a:t>all </a:t>
            </a:r>
            <a:r>
              <a:rPr lang="en" sz="1800"/>
              <a:t>columns we have </a:t>
            </a:r>
            <a:r>
              <a:rPr lang="en" sz="1800"/>
              <a:t>previously mentioned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Missing Values Data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Features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Character Length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Has the best </a:t>
            </a:r>
            <a:r>
              <a:rPr b="1" lang="en" sz="1800">
                <a:solidFill>
                  <a:schemeClr val="accent2"/>
                </a:solidFill>
              </a:rPr>
              <a:t>overall </a:t>
            </a:r>
            <a:r>
              <a:rPr lang="en" sz="1800"/>
              <a:t>results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6" name="Google Shape;416;p34"/>
          <p:cNvSpPr txBox="1"/>
          <p:nvPr>
            <p:ph idx="1" type="body"/>
          </p:nvPr>
        </p:nvSpPr>
        <p:spPr>
          <a:xfrm>
            <a:off x="737450" y="1369275"/>
            <a:ext cx="819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 was decent with </a:t>
            </a:r>
            <a:r>
              <a:rPr b="1" lang="en" sz="1800">
                <a:solidFill>
                  <a:schemeClr val="accent2"/>
                </a:solidFill>
              </a:rPr>
              <a:t>number of missing values</a:t>
            </a:r>
            <a:r>
              <a:rPr lang="en" sz="1800"/>
              <a:t> from each column </a:t>
            </a:r>
            <a:r>
              <a:rPr lang="en" sz="1800"/>
              <a:t>predicting</a:t>
            </a:r>
            <a:r>
              <a:rPr lang="en" sz="1800"/>
              <a:t> fraudulence but could be improved with the addition of other factors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Most notable </a:t>
            </a:r>
            <a:r>
              <a:rPr b="1" lang="en" sz="1800">
                <a:solidFill>
                  <a:schemeClr val="accent2"/>
                </a:solidFill>
              </a:rPr>
              <a:t>features </a:t>
            </a:r>
            <a:r>
              <a:rPr lang="en" sz="1800"/>
              <a:t>included </a:t>
            </a:r>
            <a:r>
              <a:rPr b="1" lang="en" sz="1800">
                <a:solidFill>
                  <a:schemeClr val="accent2"/>
                </a:solidFill>
              </a:rPr>
              <a:t>part-time employment</a:t>
            </a:r>
            <a:r>
              <a:rPr lang="en" sz="1800"/>
              <a:t>, </a:t>
            </a:r>
            <a:r>
              <a:rPr b="1" lang="en" sz="1800">
                <a:solidFill>
                  <a:schemeClr val="accent2"/>
                </a:solidFill>
              </a:rPr>
              <a:t>executive or entry level</a:t>
            </a:r>
            <a:r>
              <a:rPr lang="en" sz="1800"/>
              <a:t> required experience, </a:t>
            </a:r>
            <a:r>
              <a:rPr b="1" lang="en" sz="1800">
                <a:solidFill>
                  <a:schemeClr val="accent2"/>
                </a:solidFill>
              </a:rPr>
              <a:t>some high school</a:t>
            </a:r>
            <a:r>
              <a:rPr lang="en" sz="1800"/>
              <a:t> education, and certain </a:t>
            </a:r>
            <a:r>
              <a:rPr b="1" lang="en" sz="1800">
                <a:solidFill>
                  <a:schemeClr val="accent2"/>
                </a:solidFill>
              </a:rPr>
              <a:t>industries 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Character length showed that </a:t>
            </a:r>
            <a:r>
              <a:rPr b="1" lang="en" sz="1800">
                <a:solidFill>
                  <a:schemeClr val="accent2"/>
                </a:solidFill>
              </a:rPr>
              <a:t>company profile </a:t>
            </a:r>
            <a:r>
              <a:rPr lang="en" sz="1800">
                <a:solidFill>
                  <a:srgbClr val="000000"/>
                </a:solidFill>
              </a:rPr>
              <a:t>was the most important textual feature followed by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b="1" lang="en" sz="1800">
                <a:solidFill>
                  <a:schemeClr val="accent2"/>
                </a:solidFill>
              </a:rPr>
              <a:t>requirements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solidFill>
                  <a:schemeClr val="accent2"/>
                </a:solidFill>
              </a:rPr>
              <a:t>Combined model</a:t>
            </a:r>
            <a:r>
              <a:rPr lang="en" sz="1800"/>
              <a:t> utilizing all of the factors above had an </a:t>
            </a:r>
            <a:r>
              <a:rPr b="1" lang="en" sz="1800">
                <a:solidFill>
                  <a:schemeClr val="accent2"/>
                </a:solidFill>
              </a:rPr>
              <a:t>accuracy of 0.79</a:t>
            </a:r>
            <a:r>
              <a:rPr lang="en" sz="1800"/>
              <a:t> and an </a:t>
            </a:r>
            <a:r>
              <a:rPr b="1" lang="en" sz="1800">
                <a:solidFill>
                  <a:schemeClr val="accent2"/>
                </a:solidFill>
              </a:rPr>
              <a:t>ROC AUC value of 0.80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1388625" y="1153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1280325" y="222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length of textual features</a:t>
            </a:r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75" y="967900"/>
            <a:ext cx="6308051" cy="38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NA values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25" y="1597875"/>
            <a:ext cx="7169750" cy="24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AUROC for combination model</a:t>
            </a:r>
            <a:endParaRPr/>
          </a:p>
        </p:txBody>
      </p:sp>
      <p:pic>
        <p:nvPicPr>
          <p:cNvPr id="439" name="Google Shape;4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597875"/>
            <a:ext cx="540137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767350"/>
            <a:ext cx="81915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for Features Model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for Char Length Model</a:t>
            </a:r>
            <a:endParaRPr/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88" y="1607200"/>
            <a:ext cx="791802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for Combined Model</a:t>
            </a:r>
            <a:endParaRPr/>
          </a:p>
        </p:txBody>
      </p:sp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38" y="1597875"/>
            <a:ext cx="775582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97425" y="1418900"/>
            <a:ext cx="85467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Is from Kaggle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job descriptions from </a:t>
            </a:r>
            <a:r>
              <a:rPr b="1" lang="en" sz="1800">
                <a:solidFill>
                  <a:schemeClr val="accent2"/>
                </a:solidFill>
              </a:rPr>
              <a:t>18,000</a:t>
            </a:r>
            <a:r>
              <a:rPr lang="en" sz="1800"/>
              <a:t> job postings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chemeClr val="accent2"/>
                </a:solidFill>
              </a:rPr>
              <a:t>800 </a:t>
            </a:r>
            <a:r>
              <a:rPr lang="en" sz="1800"/>
              <a:t>of the 18,000 are </a:t>
            </a:r>
            <a:r>
              <a:rPr b="1" lang="en" sz="1800">
                <a:solidFill>
                  <a:schemeClr val="accent2"/>
                </a:solidFill>
              </a:rPr>
              <a:t>fraudulent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 of the information in the dataset is </a:t>
            </a:r>
            <a:r>
              <a:rPr b="1" lang="en" sz="1800">
                <a:solidFill>
                  <a:schemeClr val="accent2"/>
                </a:solidFill>
              </a:rPr>
              <a:t>textual </a:t>
            </a:r>
            <a:endParaRPr b="1"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chemeClr val="accent2"/>
                </a:solidFill>
              </a:rPr>
              <a:t>Factors </a:t>
            </a:r>
            <a:r>
              <a:rPr lang="en" sz="1800"/>
              <a:t>we used include: salary, fraudulence, employment type, industry, education and experience level, </a:t>
            </a:r>
            <a:r>
              <a:rPr lang="en" sz="1800"/>
              <a:t>company</a:t>
            </a:r>
            <a:r>
              <a:rPr lang="en" sz="1800"/>
              <a:t> profile, benefits, etc…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2" y="653450"/>
            <a:ext cx="4472501" cy="449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>
            <p:ph idx="4294967295" type="title"/>
          </p:nvPr>
        </p:nvSpPr>
        <p:spPr>
          <a:xfrm>
            <a:off x="0" y="0"/>
            <a:ext cx="770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 how many jobs are fraudulent…?</a:t>
            </a:r>
            <a:endParaRPr sz="3400"/>
          </a:p>
        </p:txBody>
      </p:sp>
      <p:sp>
        <p:nvSpPr>
          <p:cNvPr id="297" name="Google Shape;297;p16"/>
          <p:cNvSpPr txBox="1"/>
          <p:nvPr/>
        </p:nvSpPr>
        <p:spPr>
          <a:xfrm>
            <a:off x="5375350" y="1994550"/>
            <a:ext cx="3369900" cy="115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Non-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Fraudulent ~ 95%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Fraudulent ~ 5%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952150" y="1229925"/>
            <a:ext cx="71598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Data….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04800"/>
            <a:ext cx="80924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19"/>
          <p:cNvGraphicFramePr/>
          <p:nvPr/>
        </p:nvGraphicFramePr>
        <p:xfrm>
          <a:off x="4375250" y="8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{433A56FD-8F5A-4E4C-AB26-A8364F5E2BD6}</a:tableStyleId>
              </a:tblPr>
              <a:tblGrid>
                <a:gridCol w="2237975"/>
                <a:gridCol w="2237975"/>
              </a:tblGrid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0.83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Positive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14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0.36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Negative Rate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0.64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19"/>
          <p:cNvSpPr txBox="1"/>
          <p:nvPr/>
        </p:nvSpPr>
        <p:spPr>
          <a:xfrm>
            <a:off x="5717125" y="3887600"/>
            <a:ext cx="1792200" cy="101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Accuracy: 0.83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ROC AUC: 0.75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9"/>
          <p:cNvSpPr txBox="1"/>
          <p:nvPr>
            <p:ph idx="4294967295" type="title"/>
          </p:nvPr>
        </p:nvSpPr>
        <p:spPr>
          <a:xfrm>
            <a:off x="0" y="0"/>
            <a:ext cx="7030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Missing Values Model</a:t>
            </a:r>
            <a:endParaRPr sz="3600"/>
          </a:p>
        </p:txBody>
      </p:sp>
      <p:sp>
        <p:nvSpPr>
          <p:cNvPr id="315" name="Google Shape;315;p19"/>
          <p:cNvSpPr txBox="1"/>
          <p:nvPr>
            <p:ph idx="4294967295" type="body"/>
          </p:nvPr>
        </p:nvSpPr>
        <p:spPr>
          <a:xfrm>
            <a:off x="94575" y="802842"/>
            <a:ext cx="36312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Values: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Salary range and department had most NA values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Job postings lacking certain descriptions and features may be a good indicator of fraudulence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88625" y="1229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1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-76200" y="766100"/>
            <a:ext cx="7495875" cy="426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>
            <p:ph idx="4294967295" type="title"/>
          </p:nvPr>
        </p:nvSpPr>
        <p:spPr>
          <a:xfrm>
            <a:off x="0" y="0"/>
            <a:ext cx="91440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industries have the most fraud…?</a:t>
            </a:r>
            <a:endParaRPr sz="3600"/>
          </a:p>
        </p:txBody>
      </p:sp>
      <p:sp>
        <p:nvSpPr>
          <p:cNvPr id="327" name="Google Shape;327;p21"/>
          <p:cNvSpPr txBox="1"/>
          <p:nvPr/>
        </p:nvSpPr>
        <p:spPr>
          <a:xfrm>
            <a:off x="4771625" y="1090675"/>
            <a:ext cx="4340700" cy="2016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arenR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Oil &amp; Industry ~ 380 per 1K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arenR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Accounting ~ 358 per 1K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…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 9)     Biotechnology ~ 105 per 1K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10)    Hospital &amp; Health Care ~ 102 per 1K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