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3759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579" y="2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2000" b="2000"/>
          <a:stretch>
            <a:fillRect/>
          </a:stretch>
        </p:blipFill>
        <p:spPr>
          <a:xfrm>
            <a:off x="6718300" y="0"/>
            <a:ext cx="3632200" cy="58547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3619500" y="749300"/>
            <a:ext cx="3111500" cy="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749300" y="0"/>
            <a:ext cx="5181600" cy="3784600"/>
          </a:xfrm>
          <a:prstGeom prst="rect">
            <a:avLst/>
          </a:prstGeom>
          <a:solidFill>
            <a:srgbClr val="3FB447">
              <a:alpha val="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49300" y="1574800"/>
            <a:ext cx="5181600" cy="927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3200" b="1">
                <a:solidFill>
                  <a:srgbClr val="B42415"/>
                </a:solidFill>
                <a:latin typeface="苹方-简"/>
              </a:rPr>
              <a:t>A07 Manual CNN – ITAI 1378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749300" y="3492500"/>
            <a:ext cx="5181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1111"/>
              </a:lnSpc>
              <a:defRPr/>
            </a:pPr>
            <a:r>
              <a:rPr lang="en-US" sz="1800" b="0" dirty="0">
                <a:solidFill>
                  <a:srgbClr val="B42415"/>
                </a:solidFill>
                <a:latin typeface="苹方-简"/>
              </a:rPr>
              <a:t>Presenter: </a:t>
            </a:r>
            <a:r>
              <a:rPr lang="en-US" dirty="0">
                <a:solidFill>
                  <a:srgbClr val="B42415"/>
                </a:solidFill>
                <a:latin typeface="苹方-简"/>
              </a:rPr>
              <a:t>Ruben Valenzuela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800600" y="2108200"/>
            <a:ext cx="5283200" cy="1066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262626"/>
                </a:solidFill>
                <a:latin typeface="Arial"/>
              </a:rPr>
              <a:t>The convolution results from both filters illustrate the effectiveness of edge detection, with Filter A highlighting vertical edges and Filter B emphasizing horizontal edges, crucial for understanding feature extraction in CNNs.</a:t>
            </a:r>
            <a:endParaRPr lang="en-US" sz="110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 t="7000" b="7000"/>
          <a:stretch>
            <a:fillRect/>
          </a:stretch>
        </p:blipFill>
        <p:spPr>
          <a:xfrm>
            <a:off x="4787900" y="1574800"/>
            <a:ext cx="2984500" cy="88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826000" y="1358900"/>
            <a:ext cx="5257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4285"/>
              </a:lnSpc>
              <a:defRPr/>
            </a:pPr>
            <a:r>
              <a:rPr lang="en-US" sz="1400" b="1">
                <a:solidFill>
                  <a:srgbClr val="000000"/>
                </a:solidFill>
                <a:latin typeface="微软雅黑"/>
              </a:rPr>
              <a:t>Convolution Output Analysis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368300" y="469900"/>
            <a:ext cx="9601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2700" b="1">
                <a:solidFill>
                  <a:srgbClr val="000000"/>
                </a:solidFill>
                <a:latin typeface="苹方-简"/>
              </a:rPr>
              <a:t>Sample Convolution Results</a:t>
            </a:r>
            <a:endParaRPr lang="en-US" sz="110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7400" y="1244600"/>
            <a:ext cx="3810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762000" y="1079500"/>
            <a:ext cx="4216400" cy="4419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95300" y="203200"/>
            <a:ext cx="9372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苹方-简"/>
              </a:rPr>
              <a:t>Interpretation of Results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939800" y="1447800"/>
            <a:ext cx="3822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苹方-简"/>
              </a:rPr>
              <a:t>01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939800" y="1752600"/>
            <a:ext cx="3822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苹方-简"/>
              </a:rPr>
              <a:t>Significance of Filter Outputs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39800" y="2743200"/>
            <a:ext cx="3822700" cy="1066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400" b="0">
                <a:solidFill>
                  <a:srgbClr val="000000"/>
                </a:solidFill>
                <a:latin typeface="苹方-简"/>
              </a:rPr>
              <a:t>The results from Filter A and Filter B reveal critical insights into edge detection, showcasing how vertical and horizontal features are distinctly represented in the image analysis.</a:t>
            </a:r>
            <a:endParaRPr lang="en-US" sz="110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5486400" y="1054100"/>
            <a:ext cx="4216400" cy="4419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5676900" y="1422400"/>
            <a:ext cx="3822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苹方-简"/>
              </a:rPr>
              <a:t>02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676900" y="1727200"/>
            <a:ext cx="38227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n-US" sz="2000" b="1">
                <a:solidFill>
                  <a:srgbClr val="000000"/>
                </a:solidFill>
                <a:latin typeface="苹方-简"/>
              </a:rPr>
              <a:t>Complementary Edge Detection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5676900" y="2717800"/>
            <a:ext cx="3822700" cy="1066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400" b="0">
                <a:solidFill>
                  <a:srgbClr val="000000"/>
                </a:solidFill>
                <a:latin typeface="苹方-简"/>
              </a:rPr>
              <a:t>Analyzing both filters together enhances understanding of the image structure, confirming the convolutional process's effectiveness in identifying and delineating key visual features.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3000" b="3000"/>
          <a:stretch>
            <a:fillRect/>
          </a:stretch>
        </p:blipFill>
        <p:spPr>
          <a:xfrm>
            <a:off x="3784600" y="3263900"/>
            <a:ext cx="10287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3797300" y="1701800"/>
            <a:ext cx="977900" cy="69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l="1000" r="1000"/>
          <a:stretch>
            <a:fillRect/>
          </a:stretch>
        </p:blipFill>
        <p:spPr>
          <a:xfrm>
            <a:off x="3822700" y="4076700"/>
            <a:ext cx="952500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40300" y="1333500"/>
            <a:ext cx="558800" cy="558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40300" y="3009900"/>
            <a:ext cx="558800" cy="558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940300" y="4597400"/>
            <a:ext cx="558800" cy="558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rcRect t="3000" b="3000"/>
          <a:stretch>
            <a:fillRect/>
          </a:stretch>
        </p:blipFill>
        <p:spPr>
          <a:xfrm>
            <a:off x="304800" y="114300"/>
            <a:ext cx="3314700" cy="56007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962400" y="190500"/>
            <a:ext cx="59182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2400" b="1">
                <a:solidFill>
                  <a:srgbClr val="2F1B12"/>
                </a:solidFill>
                <a:latin typeface="苹方-简"/>
              </a:rPr>
              <a:t>Conclusion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5588000" y="1308100"/>
            <a:ext cx="4305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4285"/>
              </a:lnSpc>
              <a:defRPr/>
            </a:pPr>
            <a:r>
              <a:rPr lang="en-US" sz="1400" b="1">
                <a:solidFill>
                  <a:srgbClr val="000000">
                    <a:alpha val="87843"/>
                  </a:srgbClr>
                </a:solidFill>
                <a:latin typeface="苹方-简"/>
              </a:rPr>
              <a:t>Core Principles Recap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5600700" y="1816100"/>
            <a:ext cx="4305300" cy="469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>
                    <a:alpha val="87843"/>
                  </a:srgbClr>
                </a:solidFill>
                <a:latin typeface="苹方-简"/>
              </a:rPr>
              <a:t>Understanding CNNs is essential for grasping advanced deep learning applications and their impact.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5600700" y="2971800"/>
            <a:ext cx="4305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4285"/>
              </a:lnSpc>
              <a:defRPr/>
            </a:pPr>
            <a:r>
              <a:rPr lang="en-US" sz="1400" b="1">
                <a:solidFill>
                  <a:srgbClr val="000000">
                    <a:alpha val="87843"/>
                  </a:srgbClr>
                </a:solidFill>
                <a:latin typeface="苹方-简"/>
              </a:rPr>
              <a:t>Manual Convolution Insights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5626100" y="3479800"/>
            <a:ext cx="4305300" cy="469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>
                    <a:alpha val="87843"/>
                  </a:srgbClr>
                </a:solidFill>
                <a:latin typeface="苹方-简"/>
              </a:rPr>
              <a:t>The exercise illustrates fundamental feature detection methods used in CNN architectures.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5486400" y="4572000"/>
            <a:ext cx="4305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4285"/>
              </a:lnSpc>
              <a:defRPr/>
            </a:pPr>
            <a:r>
              <a:rPr lang="en-US" sz="1400" b="1">
                <a:solidFill>
                  <a:srgbClr val="000000">
                    <a:alpha val="87843"/>
                  </a:srgbClr>
                </a:solidFill>
                <a:latin typeface="苹方-简"/>
              </a:rPr>
              <a:t>Future Learning Pathways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5613400" y="4991100"/>
            <a:ext cx="4305300" cy="469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>
                    <a:alpha val="87843"/>
                  </a:srgbClr>
                </a:solidFill>
                <a:latin typeface="苹方-简"/>
              </a:rPr>
              <a:t>Mastery of these concepts lays the groundwork for exploring sophisticated neural network models.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9300" y="1739900"/>
            <a:ext cx="51816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3200" b="1">
                <a:solidFill>
                  <a:srgbClr val="B42415"/>
                </a:solidFill>
                <a:latin typeface="苹方-简"/>
              </a:rPr>
              <a:t>Thank You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49300" y="3048000"/>
            <a:ext cx="5181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1600" b="1" dirty="0">
                <a:solidFill>
                  <a:srgbClr val="B42415"/>
                </a:solidFill>
                <a:latin typeface="苹方-简"/>
              </a:rPr>
              <a:t>W213684051@student.hccs.edu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9300" y="26162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苹方-简"/>
              </a:rPr>
              <a:t>Introduction to Convolutional Neural Networks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49300" y="1765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苹方-简"/>
              </a:rPr>
              <a:t>Section 1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3000" r="3000"/>
          <a:stretch>
            <a:fillRect/>
          </a:stretch>
        </p:blipFill>
        <p:spPr>
          <a:xfrm rot="-180000">
            <a:off x="546100" y="1168400"/>
            <a:ext cx="3416300" cy="34163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5384800" y="2628900"/>
            <a:ext cx="635000" cy="2540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384800" y="1231900"/>
            <a:ext cx="3810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4285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苹方-简"/>
              </a:rPr>
              <a:t>Overview of CNNs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384800" y="2781300"/>
            <a:ext cx="3810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1600" b="1">
                <a:solidFill>
                  <a:srgbClr val="000000"/>
                </a:solidFill>
                <a:latin typeface="苹方-简"/>
              </a:rPr>
              <a:t>Key Features of CNNs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5384800" y="3162300"/>
            <a:ext cx="3810000" cy="133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000000"/>
                </a:solidFill>
                <a:latin typeface="苹方-简"/>
              </a:rPr>
              <a:t>Convolutional Neural Networks utilize hierarchical feature extraction through multiple layers, enabling efficient processing of visual data, which enhances performance in tasks like image classification and object detection across various applications.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898900" y="1308100"/>
            <a:ext cx="4775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33333"/>
              </a:lnSpc>
              <a:defRPr/>
            </a:pPr>
            <a:r>
              <a:rPr lang="en-US" sz="1500" b="0">
                <a:solidFill>
                  <a:srgbClr val="000000"/>
                </a:solidFill>
                <a:latin typeface="Arial"/>
              </a:rPr>
              <a:t>Simplified CNN Understanding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3898900" y="1663700"/>
            <a:ext cx="4775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000" b="0">
                <a:solidFill>
                  <a:srgbClr val="000000"/>
                </a:solidFill>
                <a:latin typeface="Arial"/>
              </a:rPr>
              <a:t>Aim to clarify CNN concepts for audiences unfamiliar with deep learning intricacies.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4584700" y="2730500"/>
            <a:ext cx="4775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33333"/>
              </a:lnSpc>
              <a:defRPr/>
            </a:pPr>
            <a:r>
              <a:rPr lang="en-US" sz="1500" b="0">
                <a:solidFill>
                  <a:srgbClr val="000000"/>
                </a:solidFill>
                <a:latin typeface="Arial"/>
              </a:rPr>
              <a:t>Hands-on Convolution Demonstration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4584700" y="3073400"/>
            <a:ext cx="47752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000" b="0">
                <a:solidFill>
                  <a:srgbClr val="000000"/>
                </a:solidFill>
                <a:latin typeface="Arial"/>
              </a:rPr>
              <a:t>Engage attendees through manual convolution, enhancing comprehension of feature detection.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3873500" y="4229100"/>
            <a:ext cx="4775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33333"/>
              </a:lnSpc>
              <a:defRPr/>
            </a:pPr>
            <a:r>
              <a:rPr lang="en-US" sz="1500" b="0">
                <a:solidFill>
                  <a:srgbClr val="262626"/>
                </a:solidFill>
                <a:latin typeface="Arial"/>
              </a:rPr>
              <a:t>Focus on Edge Detection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3873500" y="4572000"/>
            <a:ext cx="47752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000" b="0">
                <a:solidFill>
                  <a:srgbClr val="262626"/>
                </a:solidFill>
                <a:latin typeface="Arial"/>
              </a:rPr>
              <a:t>Highlight the significance of edge detection in image processing and CNN functionality.</a:t>
            </a:r>
            <a:endParaRPr lang="en-US" sz="1100"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 l="9000" r="9000"/>
          <a:stretch>
            <a:fillRect/>
          </a:stretch>
        </p:blipFill>
        <p:spPr>
          <a:xfrm>
            <a:off x="165100" y="101600"/>
            <a:ext cx="3416300" cy="56261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911600" y="190500"/>
            <a:ext cx="59182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12500"/>
              </a:lnSpc>
              <a:defRPr/>
            </a:pPr>
            <a:r>
              <a:rPr lang="en-US" sz="2400" b="1">
                <a:solidFill>
                  <a:srgbClr val="2F1B12"/>
                </a:solidFill>
                <a:latin typeface="苹方-简"/>
              </a:rPr>
              <a:t>Goals of the Presentation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9300" y="26162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苹方-简"/>
              </a:rPr>
              <a:t>Understanding the Image and Filters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49300" y="1765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苹方-简"/>
              </a:rPr>
              <a:t>Section 2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279400" y="165100"/>
            <a:ext cx="927100" cy="939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749300" y="1219200"/>
            <a:ext cx="4381500" cy="2959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612900"/>
            <a:ext cx="33782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5×5 matrix uses binary values to denote pixel colors, making it easier to comprehend the image's structure and its significance for convolutional processes in CNNs.</a:t>
            </a:r>
            <a:endParaRPr lang="en-US" sz="1100" dirty="0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5194300" y="2374900"/>
            <a:ext cx="4381500" cy="29591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5664200" y="2705100"/>
            <a:ext cx="34798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 dirty="0">
                <a:solidFill>
                  <a:srgbClr val="000000"/>
                </a:solidFill>
                <a:latin typeface="Arial"/>
              </a:rPr>
              <a:t>The deliberate arrangement of pixels forms a recognizable plus shape, which serves as a critical feature for demonstrating edge detection and the effectiveness of convolutional filters in image analysis.</a:t>
            </a:r>
            <a:endParaRPr lang="en-US" sz="1100" dirty="0"/>
          </a:p>
        </p:txBody>
      </p:sp>
      <p:sp>
        <p:nvSpPr>
          <p:cNvPr id="10" name="TextBox 10"/>
          <p:cNvSpPr txBox="1"/>
          <p:nvPr/>
        </p:nvSpPr>
        <p:spPr>
          <a:xfrm>
            <a:off x="1219200" y="381000"/>
            <a:ext cx="87503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2700" b="1">
                <a:solidFill>
                  <a:srgbClr val="000000"/>
                </a:solidFill>
                <a:latin typeface="苹方-简"/>
              </a:rPr>
              <a:t>Our Simplified Image (5×5)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977900" y="4495800"/>
            <a:ext cx="3759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Binary Pixel Representation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511800" y="1409700"/>
            <a:ext cx="3759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n-US" sz="1600" b="1">
                <a:solidFill>
                  <a:srgbClr val="000000"/>
                </a:solidFill>
                <a:latin typeface="Arial"/>
              </a:rPr>
              <a:t>Central Plus Shape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3000" b="13000"/>
          <a:stretch>
            <a:fillRect/>
          </a:stretch>
        </p:blipFill>
        <p:spPr>
          <a:xfrm>
            <a:off x="0" y="3289300"/>
            <a:ext cx="10388600" cy="15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47800" y="2870200"/>
            <a:ext cx="317500" cy="952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rcRect l="1000" r="1000"/>
          <a:stretch>
            <a:fillRect/>
          </a:stretch>
        </p:blipFill>
        <p:spPr>
          <a:xfrm>
            <a:off x="3657600" y="2730500"/>
            <a:ext cx="698500" cy="1320800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765300" y="3022600"/>
            <a:ext cx="215900" cy="584200"/>
          </a:xfrm>
          <a:prstGeom prst="rect">
            <a:avLst/>
          </a:prstGeom>
          <a:solidFill>
            <a:srgbClr val="FBB494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4330700" y="3060700"/>
            <a:ext cx="215900" cy="584200"/>
          </a:xfrm>
          <a:prstGeom prst="rect">
            <a:avLst/>
          </a:prstGeom>
          <a:solidFill>
            <a:srgbClr val="FBB494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6705600" y="3149600"/>
            <a:ext cx="215900" cy="584200"/>
          </a:xfrm>
          <a:prstGeom prst="rect">
            <a:avLst/>
          </a:prstGeom>
          <a:solidFill>
            <a:srgbClr val="FBB494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89000" y="1371600"/>
            <a:ext cx="3708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1">
                <a:solidFill>
                  <a:srgbClr val="000000"/>
                </a:solidFill>
                <a:latin typeface="&quot;Source Han Sans CN Bold&quot;"/>
              </a:rPr>
              <a:t>Function of Filters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889000" y="1866900"/>
            <a:ext cx="3746500" cy="698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Source Han Sans&quot;"/>
              </a:rPr>
              <a:t>Filters in CNNs are essential for extracting features, enhancing image clarity, and improving classification accuracy in computer vision tasks.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3136900" y="4152900"/>
            <a:ext cx="3708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1">
                <a:solidFill>
                  <a:srgbClr val="000000"/>
                </a:solidFill>
                <a:latin typeface="&quot;Source Han Sans CN Bold&quot;"/>
              </a:rPr>
              <a:t>Vertical Edge Detection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3111500" y="4699000"/>
            <a:ext cx="3746500" cy="469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Source Han Sans&quot;"/>
              </a:rPr>
              <a:t>Filter A emphasizes vertical transitions, highlighting edges by contrasting pixel intensity gradients from left to right.</a:t>
            </a:r>
            <a:endParaRPr lang="en-US" sz="110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375400" y="2984500"/>
            <a:ext cx="317500" cy="952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55600" y="406400"/>
            <a:ext cx="95631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2700" b="1">
                <a:solidFill>
                  <a:srgbClr val="000000"/>
                </a:solidFill>
                <a:latin typeface="苹方-简"/>
              </a:rPr>
              <a:t>Our Filters (3×3)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5930900" y="1371600"/>
            <a:ext cx="3708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1">
                <a:solidFill>
                  <a:srgbClr val="000000"/>
                </a:solidFill>
                <a:latin typeface="&quot;Source Han Sans CN Bold&quot;"/>
              </a:rPr>
              <a:t>Horizontal Edge Detection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5930900" y="1866900"/>
            <a:ext cx="3746500" cy="698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Source Han Sans&quot;"/>
              </a:rPr>
              <a:t>Filter B focuses on horizontal transitions, effectively identifying edges by contrasting pixel intensity gradients from top to bottom.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49300" y="26162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2800" b="1">
                <a:solidFill>
                  <a:srgbClr val="000000"/>
                </a:solidFill>
                <a:latin typeface="苹方-简"/>
              </a:rPr>
              <a:t>Manual Convolution Process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49300" y="1765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n-US" sz="1800" b="1">
                <a:solidFill>
                  <a:srgbClr val="000000"/>
                </a:solidFill>
                <a:latin typeface="苹方-简"/>
              </a:rPr>
              <a:t>Section 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FE9851">
              <a:alpha val="15686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6000" b="6000"/>
          <a:stretch>
            <a:fillRect/>
          </a:stretch>
        </p:blipFill>
        <p:spPr>
          <a:xfrm>
            <a:off x="215900" y="1676400"/>
            <a:ext cx="3022600" cy="1689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4800" y="3873500"/>
            <a:ext cx="28321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阿里巴巴普惠体 B&quot;"/>
              </a:rPr>
              <a:t>The initial step involves accurately positioning the filter over the image, ensuring that the filter's dimensions align with the selected pixel region for effective feature extraction.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635000" y="3086100"/>
            <a:ext cx="2184400" cy="584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35000" y="3086100"/>
            <a:ext cx="2184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08333"/>
              </a:lnSpc>
              <a:defRPr/>
            </a:pPr>
            <a:r>
              <a:rPr lang="en-US" sz="1200" b="1">
                <a:solidFill>
                  <a:srgbClr val="000000"/>
                </a:solidFill>
                <a:latin typeface="&quot;Arial Bold&quot;"/>
              </a:rPr>
              <a:t>Filter Placement Technique</a:t>
            </a:r>
            <a:endParaRPr lang="en-US" sz="1100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 t="12000" b="12000"/>
          <a:stretch>
            <a:fillRect/>
          </a:stretch>
        </p:blipFill>
        <p:spPr>
          <a:xfrm>
            <a:off x="3632200" y="1676400"/>
            <a:ext cx="3022600" cy="1689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 t="1000" b="1000"/>
          <a:stretch>
            <a:fillRect/>
          </a:stretch>
        </p:blipFill>
        <p:spPr>
          <a:xfrm>
            <a:off x="7048500" y="1676400"/>
            <a:ext cx="3022600" cy="1689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55600" y="304800"/>
            <a:ext cx="9474200" cy="368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538"/>
              </a:lnSpc>
              <a:defRPr/>
            </a:pPr>
            <a:r>
              <a:rPr lang="en-US" sz="2600" b="1">
                <a:solidFill>
                  <a:srgbClr val="2F1B12"/>
                </a:solidFill>
                <a:latin typeface="苹方-简"/>
              </a:rPr>
              <a:t>Convolution Steps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3746500" y="3873500"/>
            <a:ext cx="28321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阿里巴巴普惠体 B&quot;"/>
              </a:rPr>
              <a:t>This crucial step entails multiplying each filter value by the corresponding pixel value, followed by summing these products to yield a single output value for the convolution operation.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150100" y="3860800"/>
            <a:ext cx="28321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200" b="0">
                <a:solidFill>
                  <a:srgbClr val="000000"/>
                </a:solidFill>
                <a:latin typeface="&quot;阿里巴巴普惠体 B&quot;"/>
              </a:rPr>
              <a:t>The filter is systematically shifted across the image, one pixel at a time, allowing for comprehensive coverage and the generation of a complete feature map that captures essential image characteristics.</a:t>
            </a:r>
            <a:endParaRPr lang="en-US" sz="1100"/>
          </a:p>
        </p:txBody>
      </p:sp>
      <p:sp>
        <p:nvSpPr>
          <p:cNvPr id="14" name="AutoShape 14"/>
          <p:cNvSpPr/>
          <p:nvPr/>
        </p:nvSpPr>
        <p:spPr>
          <a:xfrm>
            <a:off x="4064000" y="3073400"/>
            <a:ext cx="2184400" cy="584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064000" y="3073400"/>
            <a:ext cx="2184400" cy="368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08333"/>
              </a:lnSpc>
              <a:defRPr/>
            </a:pPr>
            <a:r>
              <a:rPr lang="en-US" sz="1200" b="1">
                <a:solidFill>
                  <a:srgbClr val="000000"/>
                </a:solidFill>
                <a:latin typeface="&quot;Arial Bold&quot;"/>
              </a:rPr>
              <a:t>Element-wise Multiplication Process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>
            <a:off x="7493000" y="3073400"/>
            <a:ext cx="2184400" cy="584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7493000" y="3073400"/>
            <a:ext cx="2184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08333"/>
              </a:lnSpc>
              <a:defRPr/>
            </a:pPr>
            <a:r>
              <a:rPr lang="en-US" sz="1200" b="1">
                <a:solidFill>
                  <a:srgbClr val="000000"/>
                </a:solidFill>
                <a:latin typeface="&quot;Arial Bold&quot;"/>
              </a:rPr>
              <a:t>Iterative Filter Movement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532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微软雅黑</vt:lpstr>
      <vt:lpstr>"Arial Bold"</vt:lpstr>
      <vt:lpstr>"Source Han Sans CN Bold"</vt:lpstr>
      <vt:lpstr>"Source Han Sans"</vt:lpstr>
      <vt:lpstr>"阿里巴巴普惠体 B"</vt:lpstr>
      <vt:lpstr>Arial</vt:lpstr>
      <vt:lpstr>Calibri</vt:lpstr>
      <vt:lpstr>苹方-简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ruben dario valenzuela colina</cp:lastModifiedBy>
  <cp:revision>4</cp:revision>
  <dcterms:created xsi:type="dcterms:W3CDTF">2006-08-16T00:00:00Z</dcterms:created>
  <dcterms:modified xsi:type="dcterms:W3CDTF">2025-03-07T22:16:00Z</dcterms:modified>
</cp:coreProperties>
</file>