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F5F9"/>
        </a:solidFill>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0" y="0"/>
            <a:ext cx="16256000" cy="9144000"/>
          </a:xfrm>
          <a:prstGeom prst="rect">
            <a:avLst/>
          </a:prstGeom>
          <a:solidFill>
            <a:srgbClr val="000000">
              <a:alpha val="0"/>
            </a:srgbClr>
          </a:solidFill>
        </p:spPr>
      </p:sp>
      <p:sp>
        <p:nvSpPr>
          <p:cNvPr name="AutoShape 3" id="3"/>
          <p:cNvSpPr/>
          <p:nvPr/>
        </p:nvSpPr>
        <p:spPr>
          <a:xfrm>
            <a:off x="0" y="0"/>
            <a:ext cx="16256000" cy="7315200"/>
          </a:xfrm>
          <a:prstGeom prst="rect">
            <a:avLst/>
          </a:prstGeom>
          <a:solidFill>
            <a:srgbClr val="1E3A8A"/>
          </a:solidFill>
        </p:spPr>
      </p:sp>
      <p:sp>
        <p:nvSpPr>
          <p:cNvPr name="AutoShape 4" id="4"/>
          <p:cNvSpPr/>
          <p:nvPr/>
        </p:nvSpPr>
        <p:spPr>
          <a:xfrm>
            <a:off x="647700" y="647700"/>
            <a:ext cx="711200" cy="711200"/>
          </a:xfrm>
          <a:prstGeom prst="rect">
            <a:avLst/>
          </a:prstGeom>
          <a:solidFill>
            <a:srgbClr val="000000">
              <a:alpha val="0"/>
            </a:srgbClr>
          </a:solidFill>
          <a:ln w="12700">
            <a:solidFill>
              <a:srgbClr val="FFFFFF">
                <a:alpha val="9804"/>
              </a:srgbClr>
            </a:solidFill>
          </a:ln>
        </p:spPr>
      </p:sp>
      <p:sp>
        <p:nvSpPr>
          <p:cNvPr name="AutoShape 5" id="5"/>
          <p:cNvSpPr/>
          <p:nvPr/>
        </p:nvSpPr>
        <p:spPr>
          <a:xfrm>
            <a:off x="14617700" y="952500"/>
            <a:ext cx="419100" cy="419100"/>
          </a:xfrm>
          <a:prstGeom prst="rect">
            <a:avLst/>
          </a:prstGeom>
          <a:solidFill>
            <a:srgbClr val="000000">
              <a:alpha val="0"/>
            </a:srgbClr>
          </a:solidFill>
          <a:ln w="12700">
            <a:solidFill>
              <a:srgbClr val="FFFFFF">
                <a:alpha val="9804"/>
              </a:srgbClr>
            </a:solidFill>
          </a:ln>
        </p:spPr>
      </p:sp>
      <p:sp>
        <p:nvSpPr>
          <p:cNvPr name="AutoShape 6" id="6"/>
          <p:cNvSpPr/>
          <p:nvPr/>
        </p:nvSpPr>
        <p:spPr>
          <a:xfrm>
            <a:off x="1016000" y="5765800"/>
            <a:ext cx="762000" cy="25400"/>
          </a:xfrm>
          <a:prstGeom prst="rect">
            <a:avLst/>
          </a:prstGeom>
          <a:solidFill>
            <a:srgbClr val="FFFFFF">
              <a:alpha val="14902"/>
            </a:srgbClr>
          </a:solidFill>
        </p:spPr>
      </p:sp>
      <p:sp>
        <p:nvSpPr>
          <p:cNvPr name="AutoShape 7" id="7"/>
          <p:cNvSpPr/>
          <p:nvPr/>
        </p:nvSpPr>
        <p:spPr>
          <a:xfrm>
            <a:off x="14325600" y="5638800"/>
            <a:ext cx="406400" cy="406400"/>
          </a:xfrm>
          <a:prstGeom prst="roundRect">
            <a:avLst>
              <a:gd name="adj" fmla="val 50000"/>
            </a:avLst>
          </a:prstGeom>
          <a:solidFill>
            <a:srgbClr val="000000">
              <a:alpha val="0"/>
            </a:srgbClr>
          </a:solidFill>
          <a:ln w="12700">
            <a:solidFill>
              <a:srgbClr val="FFFFFF">
                <a:alpha val="9804"/>
              </a:srgbClr>
            </a:solidFill>
          </a:ln>
        </p:spPr>
      </p:sp>
      <p:sp>
        <p:nvSpPr>
          <p:cNvPr name="AutoShape 8" id="8"/>
          <p:cNvSpPr/>
          <p:nvPr/>
        </p:nvSpPr>
        <p:spPr>
          <a:xfrm>
            <a:off x="2552700" y="1676400"/>
            <a:ext cx="11137900" cy="3937000"/>
          </a:xfrm>
          <a:prstGeom prst="rect">
            <a:avLst/>
          </a:prstGeom>
          <a:solidFill>
            <a:srgbClr val="000000">
              <a:alpha val="0"/>
            </a:srgbClr>
          </a:solidFill>
        </p:spPr>
      </p:sp>
      <p:sp>
        <p:nvSpPr>
          <p:cNvPr name="TextBox 9" id="9"/>
          <p:cNvSpPr txBox="true"/>
          <p:nvPr/>
        </p:nvSpPr>
        <p:spPr>
          <a:xfrm>
            <a:off x="2552700" y="1676400"/>
            <a:ext cx="11468100" cy="8890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6400" b="true">
                <a:solidFill>
                  <a:srgbClr val="FFFFFF"/>
                </a:solidFill>
                <a:latin typeface="Inter, sans-serif"/>
              </a:rPr>
              <a:t>NewsBot Intelligence System</a:t>
            </a:r>
            <a:endParaRPr lang="en-US" sz="1100"/>
          </a:p>
        </p:txBody>
      </p:sp>
      <p:sp>
        <p:nvSpPr>
          <p:cNvPr name="TextBox 10" id="10"/>
          <p:cNvSpPr txBox="true"/>
          <p:nvPr/>
        </p:nvSpPr>
        <p:spPr>
          <a:xfrm>
            <a:off x="2552700" y="2882900"/>
            <a:ext cx="11468100" cy="6096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3200" b="true">
                <a:solidFill>
                  <a:srgbClr val="FFFFFF">
                    <a:alpha val="89804"/>
                  </a:srgbClr>
                </a:solidFill>
                <a:latin typeface="Inter, sans-serif"/>
              </a:rPr>
              <a:t>Bonus Expansion</a:t>
            </a:r>
            <a:endParaRPr lang="en-US" sz="1100"/>
          </a:p>
        </p:txBody>
      </p:sp>
      <p:sp>
        <p:nvSpPr>
          <p:cNvPr name="TextBox 11" id="11"/>
          <p:cNvSpPr txBox="true"/>
          <p:nvPr/>
        </p:nvSpPr>
        <p:spPr>
          <a:xfrm>
            <a:off x="3035300" y="4000500"/>
            <a:ext cx="10464800" cy="16256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000" b="false">
                <a:solidFill>
                  <a:srgbClr val="FFFFFF">
                    <a:alpha val="80000"/>
                  </a:srgbClr>
                </a:solidFill>
                <a:latin typeface="Inter, sans-serif"/>
              </a:rPr>
              <a:t>Advanced Web Application Frontend and Research Extensions for enhanced natural language processing capabilities. Transforming academic NLP research into professional-grade news analysis tools with real-time processing and multilingual support.</a:t>
            </a:r>
            <a:endParaRPr lang="en-US" sz="1100"/>
          </a:p>
        </p:txBody>
      </p:sp>
      <p:sp>
        <p:nvSpPr>
          <p:cNvPr name="AutoShape 12" id="12"/>
          <p:cNvSpPr/>
          <p:nvPr/>
        </p:nvSpPr>
        <p:spPr>
          <a:xfrm>
            <a:off x="0" y="7315200"/>
            <a:ext cx="16256000" cy="1828800"/>
          </a:xfrm>
          <a:prstGeom prst="rect">
            <a:avLst/>
          </a:prstGeom>
          <a:solidFill>
            <a:srgbClr val="FFFFFF"/>
          </a:solidFill>
        </p:spPr>
      </p:sp>
      <p:sp>
        <p:nvSpPr>
          <p:cNvPr name="TextBox 13" id="13"/>
          <p:cNvSpPr txBox="true"/>
          <p:nvPr/>
        </p:nvSpPr>
        <p:spPr>
          <a:xfrm>
            <a:off x="14185900" y="8077200"/>
            <a:ext cx="1333500" cy="304800"/>
          </a:xfrm>
          <a:prstGeom prst="rect">
            <a:avLst/>
          </a:prstGeom>
          <a:solidFill>
            <a:srgbClr val="000000">
              <a:alpha val="0"/>
            </a:srgbClr>
          </a:solidFill>
        </p:spPr>
        <p:txBody>
          <a:bodyPr anchor="ctr" rtlCol="false" rIns="0" lIns="0" tIns="0" bIns="0"/>
          <a:lstStyle/>
          <a:p>
            <a:pPr algn="l" indent="0">
              <a:lnSpc>
                <a:spcPct val="150000"/>
              </a:lnSpc>
              <a:defRPr/>
            </a:pPr>
            <a:r>
              <a:rPr lang="en"/>
              <a:t/>
            </a:r>
            <a:r>
              <a:rPr lang="en-US" sz="1600" b="true">
                <a:solidFill>
                  <a:srgbClr val="64748B"/>
                </a:solidFill>
                <a:latin typeface="Inter, sans-serif"/>
              </a:rPr>
              <a:t>August 2025</a:t>
            </a:r>
            <a:endParaRPr lang="en-US" sz="1100"/>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0"/>
            <a:ext cx="16256000" cy="9144000"/>
          </a:xfrm>
          <a:prstGeom prst="rect">
            <a:avLst/>
          </a:prstGeom>
          <a:solidFill>
            <a:srgbClr val="F1F5F9"/>
          </a:solidFill>
        </p:spPr>
      </p:sp>
      <p:sp>
        <p:nvSpPr>
          <p:cNvPr name="AutoShape 3" id="3"/>
          <p:cNvSpPr/>
          <p:nvPr/>
        </p:nvSpPr>
        <p:spPr>
          <a:xfrm>
            <a:off x="0" y="0"/>
            <a:ext cx="16256000" cy="1638300"/>
          </a:xfrm>
          <a:prstGeom prst="rect">
            <a:avLst/>
          </a:prstGeom>
          <a:solidFill>
            <a:srgbClr val="1E3A8A"/>
          </a:solidFill>
        </p:spPr>
      </p:sp>
      <p:sp>
        <p:nvSpPr>
          <p:cNvPr name="AutoShape 4" id="4"/>
          <p:cNvSpPr/>
          <p:nvPr/>
        </p:nvSpPr>
        <p:spPr>
          <a:xfrm>
            <a:off x="1270000" y="317500"/>
            <a:ext cx="152400" cy="152400"/>
          </a:xfrm>
          <a:prstGeom prst="roundRect">
            <a:avLst>
              <a:gd name="adj" fmla="val 50000"/>
            </a:avLst>
          </a:prstGeom>
          <a:solidFill>
            <a:srgbClr val="FFFFFF">
              <a:alpha val="29804"/>
            </a:srgbClr>
          </a:solidFill>
        </p:spPr>
      </p:sp>
      <p:sp>
        <p:nvSpPr>
          <p:cNvPr name="AutoShape 5" id="5"/>
          <p:cNvSpPr/>
          <p:nvPr/>
        </p:nvSpPr>
        <p:spPr>
          <a:xfrm>
            <a:off x="14249400" y="635000"/>
            <a:ext cx="101600" cy="101600"/>
          </a:xfrm>
          <a:prstGeom prst="roundRect">
            <a:avLst>
              <a:gd name="adj" fmla="val 50000"/>
            </a:avLst>
          </a:prstGeom>
          <a:solidFill>
            <a:srgbClr val="FFFFFF">
              <a:alpha val="20000"/>
            </a:srgbClr>
          </a:solidFill>
        </p:spPr>
      </p:sp>
      <p:sp>
        <p:nvSpPr>
          <p:cNvPr name="AutoShape 6" id="6"/>
          <p:cNvSpPr/>
          <p:nvPr/>
        </p:nvSpPr>
        <p:spPr>
          <a:xfrm>
            <a:off x="12446000" y="444500"/>
            <a:ext cx="635000" cy="25400"/>
          </a:xfrm>
          <a:prstGeom prst="rect">
            <a:avLst/>
          </a:prstGeom>
          <a:solidFill>
            <a:srgbClr val="FFFFFF">
              <a:alpha val="24706"/>
            </a:srgbClr>
          </a:solidFill>
        </p:spPr>
      </p:sp>
      <p:sp>
        <p:nvSpPr>
          <p:cNvPr name="TextBox 7" id="7"/>
          <p:cNvSpPr txBox="true"/>
          <p:nvPr/>
        </p:nvSpPr>
        <p:spPr>
          <a:xfrm>
            <a:off x="3937000" y="419100"/>
            <a:ext cx="8623300" cy="8001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4200" b="true">
                <a:solidFill>
                  <a:srgbClr val="FFFFFF"/>
                </a:solidFill>
                <a:latin typeface="Inter, sans-serif"/>
              </a:rPr>
              <a:t>Web Application Frontend Design</a:t>
            </a:r>
            <a:endParaRPr lang="en-US" sz="1100"/>
          </a:p>
        </p:txBody>
      </p:sp>
      <p:sp>
        <p:nvSpPr>
          <p:cNvPr name="AutoShape 8" id="8"/>
          <p:cNvSpPr/>
          <p:nvPr/>
        </p:nvSpPr>
        <p:spPr>
          <a:xfrm>
            <a:off x="0" y="1638300"/>
            <a:ext cx="16256000" cy="7493000"/>
          </a:xfrm>
          <a:prstGeom prst="rect">
            <a:avLst/>
          </a:prstGeom>
          <a:solidFill>
            <a:srgbClr val="000000">
              <a:alpha val="0"/>
            </a:srgbClr>
          </a:solidFill>
        </p:spPr>
      </p:sp>
      <p:sp>
        <p:nvSpPr>
          <p:cNvPr name="AutoShape 9" id="9"/>
          <p:cNvSpPr/>
          <p:nvPr/>
        </p:nvSpPr>
        <p:spPr>
          <a:xfrm>
            <a:off x="1016000" y="2400300"/>
            <a:ext cx="50800" cy="50800"/>
          </a:xfrm>
          <a:prstGeom prst="roundRect">
            <a:avLst>
              <a:gd name="adj" fmla="val 50000"/>
            </a:avLst>
          </a:prstGeom>
          <a:solidFill>
            <a:srgbClr val="6B7280"/>
          </a:solidFill>
        </p:spPr>
      </p:sp>
      <p:sp>
        <p:nvSpPr>
          <p:cNvPr name="AutoShape 10" id="10"/>
          <p:cNvSpPr/>
          <p:nvPr/>
        </p:nvSpPr>
        <p:spPr>
          <a:xfrm>
            <a:off x="14935200" y="8064500"/>
            <a:ext cx="50800" cy="50800"/>
          </a:xfrm>
          <a:prstGeom prst="roundRect">
            <a:avLst>
              <a:gd name="adj" fmla="val 50000"/>
            </a:avLst>
          </a:prstGeom>
          <a:solidFill>
            <a:srgbClr val="6B7280"/>
          </a:solidFill>
        </p:spPr>
      </p:sp>
      <p:sp>
        <p:nvSpPr>
          <p:cNvPr name="AutoShape 11" id="11"/>
          <p:cNvSpPr/>
          <p:nvPr/>
        </p:nvSpPr>
        <p:spPr>
          <a:xfrm>
            <a:off x="13665200" y="3162300"/>
            <a:ext cx="50800" cy="50800"/>
          </a:xfrm>
          <a:prstGeom prst="roundRect">
            <a:avLst>
              <a:gd name="adj" fmla="val 50000"/>
            </a:avLst>
          </a:prstGeom>
          <a:solidFill>
            <a:srgbClr val="6B7280"/>
          </a:solidFill>
        </p:spPr>
      </p:sp>
      <p:sp>
        <p:nvSpPr>
          <p:cNvPr name="AutoShape 12" id="12"/>
          <p:cNvSpPr/>
          <p:nvPr/>
        </p:nvSpPr>
        <p:spPr>
          <a:xfrm>
            <a:off x="1143000" y="2273300"/>
            <a:ext cx="13970000" cy="6223000"/>
          </a:xfrm>
          <a:prstGeom prst="rect">
            <a:avLst/>
          </a:prstGeom>
          <a:solidFill>
            <a:srgbClr val="000000">
              <a:alpha val="0"/>
            </a:srgbClr>
          </a:solidFill>
        </p:spPr>
      </p:sp>
      <p:sp>
        <p:nvSpPr>
          <p:cNvPr name="AutoShape 13" id="13"/>
          <p:cNvSpPr/>
          <p:nvPr/>
        </p:nvSpPr>
        <p:spPr>
          <a:xfrm>
            <a:off x="1143000" y="2273300"/>
            <a:ext cx="6858000" cy="2984500"/>
          </a:xfrm>
          <a:prstGeom prst="roundRect">
            <a:avLst>
              <a:gd name="adj" fmla="val 5106"/>
            </a:avLst>
          </a:prstGeom>
          <a:solidFill>
            <a:srgbClr val="FFFFFF"/>
          </a:solidFill>
        </p:spPr>
      </p:sp>
      <p:sp>
        <p:nvSpPr>
          <p:cNvPr name="AutoShape 14" id="14"/>
          <p:cNvSpPr/>
          <p:nvPr/>
        </p:nvSpPr>
        <p:spPr>
          <a:xfrm>
            <a:off x="1143000" y="2273300"/>
            <a:ext cx="63500" cy="2984500"/>
          </a:xfrm>
          <a:prstGeom prst="roundRect">
            <a:avLst>
              <a:gd name="adj" fmla="val 50000"/>
            </a:avLst>
          </a:prstGeom>
          <a:solidFill>
            <a:srgbClr val="3B82F6"/>
          </a:solidFill>
        </p:spPr>
      </p:sp>
      <p:pic>
        <p:nvPicPr>
          <p:cNvPr name="Picture 15" id="15"/>
          <p:cNvPicPr>
            <a:picLocks noChangeAspect="true"/>
          </p:cNvPicPr>
          <p:nvPr/>
        </p:nvPicPr>
        <p:blipFill>
          <a:blip r:embed="rId2"/>
          <a:srcRect l="0" r="0"/>
          <a:stretch>
            <a:fillRect/>
          </a:stretch>
        </p:blipFill>
        <p:spPr>
          <a:xfrm>
            <a:off x="7251700" y="2717800"/>
            <a:ext cx="304800" cy="304800"/>
          </a:xfrm>
          <a:prstGeom prst="rect">
            <a:avLst/>
          </a:prstGeom>
        </p:spPr>
      </p:pic>
      <p:sp>
        <p:nvSpPr>
          <p:cNvPr name="TextBox 16" id="16"/>
          <p:cNvSpPr txBox="true"/>
          <p:nvPr/>
        </p:nvSpPr>
        <p:spPr>
          <a:xfrm>
            <a:off x="1587500" y="2781300"/>
            <a:ext cx="6146800" cy="419100"/>
          </a:xfrm>
          <a:prstGeom prst="rect">
            <a:avLst/>
          </a:prstGeom>
          <a:solidFill>
            <a:srgbClr val="000000">
              <a:alpha val="0"/>
            </a:srgbClr>
          </a:solidFill>
        </p:spPr>
        <p:txBody>
          <a:bodyPr anchor="ctr" rtlCol="false" rIns="0" lIns="0" tIns="0" bIns="0"/>
          <a:lstStyle/>
          <a:p>
            <a:pPr algn="l" indent="0">
              <a:lnSpc>
                <a:spcPct val="120000"/>
              </a:lnSpc>
              <a:defRPr/>
            </a:pPr>
            <a:r>
              <a:rPr lang="en"/>
              <a:t/>
            </a:r>
            <a:r>
              <a:rPr lang="en-US" sz="2800" b="true">
                <a:solidFill>
                  <a:srgbClr val="1E40AF"/>
                </a:solidFill>
                <a:latin typeface="Inter, sans-serif"/>
              </a:rPr>
              <a:t>Streamlit Deployment</a:t>
            </a:r>
            <a:endParaRPr lang="en-US" sz="1100"/>
          </a:p>
        </p:txBody>
      </p:sp>
      <p:sp>
        <p:nvSpPr>
          <p:cNvPr name="TextBox 17" id="17"/>
          <p:cNvSpPr txBox="true"/>
          <p:nvPr/>
        </p:nvSpPr>
        <p:spPr>
          <a:xfrm>
            <a:off x="1587500" y="3467100"/>
            <a:ext cx="6146800" cy="647700"/>
          </a:xfrm>
          <a:prstGeom prst="rect">
            <a:avLst/>
          </a:prstGeom>
          <a:solidFill>
            <a:srgbClr val="000000">
              <a:alpha val="0"/>
            </a:srgbClr>
          </a:solidFill>
        </p:spPr>
        <p:txBody>
          <a:bodyPr anchor="ctr" rtlCol="false" rIns="0" lIns="0" tIns="0" bIns="0"/>
          <a:lstStyle/>
          <a:p>
            <a:pPr algn="l" indent="0">
              <a:lnSpc>
                <a:spcPct val="160000"/>
              </a:lnSpc>
              <a:defRPr/>
            </a:pPr>
            <a:r>
              <a:rPr lang="en"/>
              <a:t/>
            </a:r>
            <a:r>
              <a:rPr lang="en-US" sz="1600" b="false">
                <a:solidFill>
                  <a:srgbClr val="4B5563"/>
                </a:solidFill>
                <a:latin typeface="Inter, sans-serif"/>
              </a:rPr>
              <a:t>Easily deployable via Streamlit or Flask framework for rapid prototyping and user-friendly interface development.</a:t>
            </a:r>
            <a:endParaRPr lang="en-US" sz="1100"/>
          </a:p>
        </p:txBody>
      </p:sp>
      <p:sp>
        <p:nvSpPr>
          <p:cNvPr name="AutoShape 18" id="18"/>
          <p:cNvSpPr/>
          <p:nvPr/>
        </p:nvSpPr>
        <p:spPr>
          <a:xfrm>
            <a:off x="8255000" y="2273300"/>
            <a:ext cx="6858000" cy="2984500"/>
          </a:xfrm>
          <a:prstGeom prst="roundRect">
            <a:avLst>
              <a:gd name="adj" fmla="val 5106"/>
            </a:avLst>
          </a:prstGeom>
          <a:solidFill>
            <a:srgbClr val="FFFFFF"/>
          </a:solidFill>
        </p:spPr>
      </p:sp>
      <p:sp>
        <p:nvSpPr>
          <p:cNvPr name="AutoShape 19" id="19"/>
          <p:cNvSpPr/>
          <p:nvPr/>
        </p:nvSpPr>
        <p:spPr>
          <a:xfrm>
            <a:off x="8255000" y="2273300"/>
            <a:ext cx="63500" cy="2984500"/>
          </a:xfrm>
          <a:prstGeom prst="roundRect">
            <a:avLst>
              <a:gd name="adj" fmla="val 50000"/>
            </a:avLst>
          </a:prstGeom>
          <a:solidFill>
            <a:srgbClr val="10B981"/>
          </a:solidFill>
        </p:spPr>
      </p:sp>
      <p:pic>
        <p:nvPicPr>
          <p:cNvPr name="Picture 20" id="20"/>
          <p:cNvPicPr>
            <a:picLocks noChangeAspect="true"/>
          </p:cNvPicPr>
          <p:nvPr/>
        </p:nvPicPr>
        <p:blipFill>
          <a:blip r:embed="rId3"/>
          <a:srcRect t="10000" b="10000"/>
          <a:stretch>
            <a:fillRect/>
          </a:stretch>
        </p:blipFill>
        <p:spPr>
          <a:xfrm>
            <a:off x="14287500" y="2717800"/>
            <a:ext cx="381000" cy="304800"/>
          </a:xfrm>
          <a:prstGeom prst="rect">
            <a:avLst/>
          </a:prstGeom>
        </p:spPr>
      </p:pic>
      <p:sp>
        <p:nvSpPr>
          <p:cNvPr name="TextBox 21" id="21"/>
          <p:cNvSpPr txBox="true"/>
          <p:nvPr/>
        </p:nvSpPr>
        <p:spPr>
          <a:xfrm>
            <a:off x="8699500" y="2781300"/>
            <a:ext cx="6146800" cy="419100"/>
          </a:xfrm>
          <a:prstGeom prst="rect">
            <a:avLst/>
          </a:prstGeom>
          <a:solidFill>
            <a:srgbClr val="000000">
              <a:alpha val="0"/>
            </a:srgbClr>
          </a:solidFill>
        </p:spPr>
        <p:txBody>
          <a:bodyPr anchor="ctr" rtlCol="false" rIns="0" lIns="0" tIns="0" bIns="0"/>
          <a:lstStyle/>
          <a:p>
            <a:pPr algn="l" indent="0">
              <a:lnSpc>
                <a:spcPct val="120000"/>
              </a:lnSpc>
              <a:defRPr/>
            </a:pPr>
            <a:r>
              <a:rPr lang="en"/>
              <a:t/>
            </a:r>
            <a:r>
              <a:rPr lang="en-US" sz="2800" b="true">
                <a:solidFill>
                  <a:srgbClr val="047857"/>
                </a:solidFill>
                <a:latin typeface="Inter, sans-serif"/>
              </a:rPr>
              <a:t>Multilingual Input</a:t>
            </a:r>
            <a:endParaRPr lang="en-US" sz="1100"/>
          </a:p>
        </p:txBody>
      </p:sp>
      <p:sp>
        <p:nvSpPr>
          <p:cNvPr name="TextBox 22" id="22"/>
          <p:cNvSpPr txBox="true"/>
          <p:nvPr/>
        </p:nvSpPr>
        <p:spPr>
          <a:xfrm>
            <a:off x="8699500" y="3467100"/>
            <a:ext cx="6146800" cy="647700"/>
          </a:xfrm>
          <a:prstGeom prst="rect">
            <a:avLst/>
          </a:prstGeom>
          <a:solidFill>
            <a:srgbClr val="000000">
              <a:alpha val="0"/>
            </a:srgbClr>
          </a:solidFill>
        </p:spPr>
        <p:txBody>
          <a:bodyPr anchor="ctr" rtlCol="false" rIns="0" lIns="0" tIns="0" bIns="0"/>
          <a:lstStyle/>
          <a:p>
            <a:pPr algn="l" indent="0">
              <a:lnSpc>
                <a:spcPct val="160000"/>
              </a:lnSpc>
              <a:defRPr/>
            </a:pPr>
            <a:r>
              <a:rPr lang="en"/>
              <a:t/>
            </a:r>
            <a:r>
              <a:rPr lang="en-US" sz="1600" b="false">
                <a:solidFill>
                  <a:srgbClr val="4B5563"/>
                </a:solidFill>
                <a:latin typeface="Inter, sans-serif"/>
              </a:rPr>
              <a:t>Users can input articles in any language with automatic detection and processing capabilities built-in.</a:t>
            </a:r>
            <a:endParaRPr lang="en-US" sz="1100"/>
          </a:p>
        </p:txBody>
      </p:sp>
      <p:sp>
        <p:nvSpPr>
          <p:cNvPr name="AutoShape 23" id="23"/>
          <p:cNvSpPr/>
          <p:nvPr/>
        </p:nvSpPr>
        <p:spPr>
          <a:xfrm>
            <a:off x="1143000" y="5511800"/>
            <a:ext cx="6858000" cy="2984500"/>
          </a:xfrm>
          <a:prstGeom prst="roundRect">
            <a:avLst>
              <a:gd name="adj" fmla="val 5106"/>
            </a:avLst>
          </a:prstGeom>
          <a:solidFill>
            <a:srgbClr val="FFFFFF"/>
          </a:solidFill>
        </p:spPr>
      </p:sp>
      <p:sp>
        <p:nvSpPr>
          <p:cNvPr name="AutoShape 24" id="24"/>
          <p:cNvSpPr/>
          <p:nvPr/>
        </p:nvSpPr>
        <p:spPr>
          <a:xfrm>
            <a:off x="1143000" y="5511800"/>
            <a:ext cx="63500" cy="2984500"/>
          </a:xfrm>
          <a:prstGeom prst="roundRect">
            <a:avLst>
              <a:gd name="adj" fmla="val 50000"/>
            </a:avLst>
          </a:prstGeom>
          <a:solidFill>
            <a:srgbClr val="F59E0B"/>
          </a:solidFill>
        </p:spPr>
      </p:sp>
      <p:pic>
        <p:nvPicPr>
          <p:cNvPr name="Picture 25" id="25"/>
          <p:cNvPicPr>
            <a:picLocks noChangeAspect="true"/>
          </p:cNvPicPr>
          <p:nvPr/>
        </p:nvPicPr>
        <p:blipFill>
          <a:blip r:embed="rId4"/>
          <a:srcRect t="10000" b="10000"/>
          <a:stretch>
            <a:fillRect/>
          </a:stretch>
        </p:blipFill>
        <p:spPr>
          <a:xfrm>
            <a:off x="7175500" y="5956300"/>
            <a:ext cx="381000" cy="304800"/>
          </a:xfrm>
          <a:prstGeom prst="rect">
            <a:avLst/>
          </a:prstGeom>
        </p:spPr>
      </p:pic>
      <p:sp>
        <p:nvSpPr>
          <p:cNvPr name="TextBox 26" id="26"/>
          <p:cNvSpPr txBox="true"/>
          <p:nvPr/>
        </p:nvSpPr>
        <p:spPr>
          <a:xfrm>
            <a:off x="1587500" y="6019800"/>
            <a:ext cx="6146800" cy="419100"/>
          </a:xfrm>
          <a:prstGeom prst="rect">
            <a:avLst/>
          </a:prstGeom>
          <a:solidFill>
            <a:srgbClr val="000000">
              <a:alpha val="0"/>
            </a:srgbClr>
          </a:solidFill>
        </p:spPr>
        <p:txBody>
          <a:bodyPr anchor="ctr" rtlCol="false" rIns="0" lIns="0" tIns="0" bIns="0"/>
          <a:lstStyle/>
          <a:p>
            <a:pPr algn="l" indent="0">
              <a:lnSpc>
                <a:spcPct val="120000"/>
              </a:lnSpc>
              <a:defRPr/>
            </a:pPr>
            <a:r>
              <a:rPr lang="en"/>
              <a:t/>
            </a:r>
            <a:r>
              <a:rPr lang="en-US" sz="2800" b="true">
                <a:solidFill>
                  <a:srgbClr val="D97706"/>
                </a:solidFill>
                <a:latin typeface="Inter, sans-serif"/>
              </a:rPr>
              <a:t>Complete Processing</a:t>
            </a:r>
            <a:endParaRPr lang="en-US" sz="1100"/>
          </a:p>
        </p:txBody>
      </p:sp>
      <p:sp>
        <p:nvSpPr>
          <p:cNvPr name="TextBox 27" id="27"/>
          <p:cNvSpPr txBox="true"/>
          <p:nvPr/>
        </p:nvSpPr>
        <p:spPr>
          <a:xfrm>
            <a:off x="1587500" y="6705600"/>
            <a:ext cx="6146800" cy="647700"/>
          </a:xfrm>
          <a:prstGeom prst="rect">
            <a:avLst/>
          </a:prstGeom>
          <a:solidFill>
            <a:srgbClr val="000000">
              <a:alpha val="0"/>
            </a:srgbClr>
          </a:solidFill>
        </p:spPr>
        <p:txBody>
          <a:bodyPr anchor="ctr" rtlCol="false" rIns="0" lIns="0" tIns="0" bIns="0"/>
          <a:lstStyle/>
          <a:p>
            <a:pPr algn="l" indent="0">
              <a:lnSpc>
                <a:spcPct val="160000"/>
              </a:lnSpc>
              <a:defRPr/>
            </a:pPr>
            <a:r>
              <a:rPr lang="en"/>
              <a:t/>
            </a:r>
            <a:r>
              <a:rPr lang="en-US" sz="1600" b="false">
                <a:solidFill>
                  <a:srgbClr val="4B5563"/>
                </a:solidFill>
                <a:latin typeface="Inter, sans-serif"/>
              </a:rPr>
              <a:t>App detects language, translates content, classifies articles, and generates comprehensive summaries automatically.</a:t>
            </a:r>
            <a:endParaRPr lang="en-US" sz="1100"/>
          </a:p>
        </p:txBody>
      </p:sp>
      <p:sp>
        <p:nvSpPr>
          <p:cNvPr name="AutoShape 28" id="28"/>
          <p:cNvSpPr/>
          <p:nvPr/>
        </p:nvSpPr>
        <p:spPr>
          <a:xfrm>
            <a:off x="8255000" y="5511800"/>
            <a:ext cx="6858000" cy="2984500"/>
          </a:xfrm>
          <a:prstGeom prst="roundRect">
            <a:avLst>
              <a:gd name="adj" fmla="val 5106"/>
            </a:avLst>
          </a:prstGeom>
          <a:solidFill>
            <a:srgbClr val="FFFFFF"/>
          </a:solidFill>
        </p:spPr>
      </p:sp>
      <p:sp>
        <p:nvSpPr>
          <p:cNvPr name="AutoShape 29" id="29"/>
          <p:cNvSpPr/>
          <p:nvPr/>
        </p:nvSpPr>
        <p:spPr>
          <a:xfrm>
            <a:off x="8255000" y="5511800"/>
            <a:ext cx="63500" cy="2984500"/>
          </a:xfrm>
          <a:prstGeom prst="roundRect">
            <a:avLst>
              <a:gd name="adj" fmla="val 50000"/>
            </a:avLst>
          </a:prstGeom>
          <a:solidFill>
            <a:srgbClr val="EF4444"/>
          </a:solidFill>
        </p:spPr>
      </p:sp>
      <p:pic>
        <p:nvPicPr>
          <p:cNvPr name="Picture 30" id="30"/>
          <p:cNvPicPr>
            <a:picLocks noChangeAspect="true"/>
          </p:cNvPicPr>
          <p:nvPr/>
        </p:nvPicPr>
        <p:blipFill>
          <a:blip r:embed="rId5"/>
          <a:srcRect t="6000" b="6000"/>
          <a:stretch>
            <a:fillRect/>
          </a:stretch>
        </p:blipFill>
        <p:spPr>
          <a:xfrm>
            <a:off x="14325600" y="5956300"/>
            <a:ext cx="342900" cy="304800"/>
          </a:xfrm>
          <a:prstGeom prst="rect">
            <a:avLst/>
          </a:prstGeom>
        </p:spPr>
      </p:pic>
      <p:sp>
        <p:nvSpPr>
          <p:cNvPr name="TextBox 31" id="31"/>
          <p:cNvSpPr txBox="true"/>
          <p:nvPr/>
        </p:nvSpPr>
        <p:spPr>
          <a:xfrm>
            <a:off x="8699500" y="6019800"/>
            <a:ext cx="6146800" cy="419100"/>
          </a:xfrm>
          <a:prstGeom prst="rect">
            <a:avLst/>
          </a:prstGeom>
          <a:solidFill>
            <a:srgbClr val="000000">
              <a:alpha val="0"/>
            </a:srgbClr>
          </a:solidFill>
        </p:spPr>
        <p:txBody>
          <a:bodyPr anchor="ctr" rtlCol="false" rIns="0" lIns="0" tIns="0" bIns="0"/>
          <a:lstStyle/>
          <a:p>
            <a:pPr algn="l" indent="0">
              <a:lnSpc>
                <a:spcPct val="120000"/>
              </a:lnSpc>
              <a:defRPr/>
            </a:pPr>
            <a:r>
              <a:rPr lang="en"/>
              <a:t/>
            </a:r>
            <a:r>
              <a:rPr lang="en-US" sz="2800" b="true">
                <a:solidFill>
                  <a:srgbClr val="DC2626"/>
                </a:solidFill>
                <a:latin typeface="Inter, sans-serif"/>
              </a:rPr>
              <a:t>Real-time Dashboard</a:t>
            </a:r>
            <a:endParaRPr lang="en-US" sz="1100"/>
          </a:p>
        </p:txBody>
      </p:sp>
      <p:sp>
        <p:nvSpPr>
          <p:cNvPr name="TextBox 32" id="32"/>
          <p:cNvSpPr txBox="true"/>
          <p:nvPr/>
        </p:nvSpPr>
        <p:spPr>
          <a:xfrm>
            <a:off x="8699500" y="6705600"/>
            <a:ext cx="6146800" cy="647700"/>
          </a:xfrm>
          <a:prstGeom prst="rect">
            <a:avLst/>
          </a:prstGeom>
          <a:solidFill>
            <a:srgbClr val="000000">
              <a:alpha val="0"/>
            </a:srgbClr>
          </a:solidFill>
        </p:spPr>
        <p:txBody>
          <a:bodyPr anchor="ctr" rtlCol="false" rIns="0" lIns="0" tIns="0" bIns="0"/>
          <a:lstStyle/>
          <a:p>
            <a:pPr algn="l" indent="0">
              <a:lnSpc>
                <a:spcPct val="160000"/>
              </a:lnSpc>
              <a:defRPr/>
            </a:pPr>
            <a:r>
              <a:rPr lang="en"/>
              <a:t/>
            </a:r>
            <a:r>
              <a:rPr lang="en-US" sz="1600" b="false">
                <a:solidFill>
                  <a:srgbClr val="4B5563"/>
                </a:solidFill>
                <a:latin typeface="Inter, sans-serif"/>
              </a:rPr>
              <a:t>Future UI includes web dashboard to monitor news trends and sentiment analysis in real-time.</a:t>
            </a:r>
            <a:endParaRPr lang="en-US" sz="1100"/>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0"/>
            <a:ext cx="16256000" cy="9144000"/>
          </a:xfrm>
          <a:prstGeom prst="rect">
            <a:avLst/>
          </a:prstGeom>
          <a:solidFill>
            <a:srgbClr val="F1F5F9"/>
          </a:solidFill>
        </p:spPr>
      </p:sp>
      <p:sp>
        <p:nvSpPr>
          <p:cNvPr name="AutoShape 3" id="3"/>
          <p:cNvSpPr/>
          <p:nvPr/>
        </p:nvSpPr>
        <p:spPr>
          <a:xfrm>
            <a:off x="0" y="0"/>
            <a:ext cx="16256000" cy="1638300"/>
          </a:xfrm>
          <a:prstGeom prst="rect">
            <a:avLst/>
          </a:prstGeom>
          <a:solidFill>
            <a:srgbClr val="1E3A8A"/>
          </a:solidFill>
        </p:spPr>
      </p:sp>
      <p:sp>
        <p:nvSpPr>
          <p:cNvPr name="AutoShape 4" id="4"/>
          <p:cNvSpPr/>
          <p:nvPr/>
        </p:nvSpPr>
        <p:spPr>
          <a:xfrm>
            <a:off x="1270000" y="317500"/>
            <a:ext cx="152400" cy="152400"/>
          </a:xfrm>
          <a:prstGeom prst="roundRect">
            <a:avLst>
              <a:gd name="adj" fmla="val 50000"/>
            </a:avLst>
          </a:prstGeom>
          <a:solidFill>
            <a:srgbClr val="FFFFFF">
              <a:alpha val="29804"/>
            </a:srgbClr>
          </a:solidFill>
        </p:spPr>
      </p:sp>
      <p:sp>
        <p:nvSpPr>
          <p:cNvPr name="AutoShape 5" id="5"/>
          <p:cNvSpPr/>
          <p:nvPr/>
        </p:nvSpPr>
        <p:spPr>
          <a:xfrm>
            <a:off x="14249400" y="635000"/>
            <a:ext cx="101600" cy="101600"/>
          </a:xfrm>
          <a:prstGeom prst="roundRect">
            <a:avLst>
              <a:gd name="adj" fmla="val 50000"/>
            </a:avLst>
          </a:prstGeom>
          <a:solidFill>
            <a:srgbClr val="FFFFFF">
              <a:alpha val="20000"/>
            </a:srgbClr>
          </a:solidFill>
        </p:spPr>
      </p:sp>
      <p:sp>
        <p:nvSpPr>
          <p:cNvPr name="AutoShape 6" id="6"/>
          <p:cNvSpPr/>
          <p:nvPr/>
        </p:nvSpPr>
        <p:spPr>
          <a:xfrm>
            <a:off x="12446000" y="444500"/>
            <a:ext cx="635000" cy="25400"/>
          </a:xfrm>
          <a:prstGeom prst="rect">
            <a:avLst/>
          </a:prstGeom>
          <a:solidFill>
            <a:srgbClr val="FFFFFF">
              <a:alpha val="24706"/>
            </a:srgbClr>
          </a:solidFill>
        </p:spPr>
      </p:sp>
      <p:sp>
        <p:nvSpPr>
          <p:cNvPr name="TextBox 7" id="7"/>
          <p:cNvSpPr txBox="true"/>
          <p:nvPr/>
        </p:nvSpPr>
        <p:spPr>
          <a:xfrm>
            <a:off x="2514600" y="419100"/>
            <a:ext cx="11531600" cy="8001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4200" b="true">
                <a:solidFill>
                  <a:srgbClr val="FFFFFF"/>
                </a:solidFill>
                <a:latin typeface="Inter, sans-serif"/>
              </a:rPr>
              <a:t>Advanced Research Extensions Applications</a:t>
            </a:r>
            <a:endParaRPr lang="en-US" sz="1100"/>
          </a:p>
        </p:txBody>
      </p:sp>
      <p:sp>
        <p:nvSpPr>
          <p:cNvPr name="AutoShape 8" id="8"/>
          <p:cNvSpPr/>
          <p:nvPr/>
        </p:nvSpPr>
        <p:spPr>
          <a:xfrm>
            <a:off x="0" y="1638300"/>
            <a:ext cx="16256000" cy="7493000"/>
          </a:xfrm>
          <a:prstGeom prst="rect">
            <a:avLst/>
          </a:prstGeom>
          <a:solidFill>
            <a:srgbClr val="000000">
              <a:alpha val="0"/>
            </a:srgbClr>
          </a:solidFill>
        </p:spPr>
      </p:sp>
      <p:sp>
        <p:nvSpPr>
          <p:cNvPr name="AutoShape 9" id="9"/>
          <p:cNvSpPr/>
          <p:nvPr/>
        </p:nvSpPr>
        <p:spPr>
          <a:xfrm>
            <a:off x="1016000" y="2400300"/>
            <a:ext cx="50800" cy="50800"/>
          </a:xfrm>
          <a:prstGeom prst="roundRect">
            <a:avLst>
              <a:gd name="adj" fmla="val 50000"/>
            </a:avLst>
          </a:prstGeom>
          <a:solidFill>
            <a:srgbClr val="6B7280"/>
          </a:solidFill>
        </p:spPr>
      </p:sp>
      <p:sp>
        <p:nvSpPr>
          <p:cNvPr name="AutoShape 10" id="10"/>
          <p:cNvSpPr/>
          <p:nvPr/>
        </p:nvSpPr>
        <p:spPr>
          <a:xfrm>
            <a:off x="14935200" y="8064500"/>
            <a:ext cx="50800" cy="50800"/>
          </a:xfrm>
          <a:prstGeom prst="roundRect">
            <a:avLst>
              <a:gd name="adj" fmla="val 50000"/>
            </a:avLst>
          </a:prstGeom>
          <a:solidFill>
            <a:srgbClr val="6B7280"/>
          </a:solidFill>
        </p:spPr>
      </p:sp>
      <p:sp>
        <p:nvSpPr>
          <p:cNvPr name="AutoShape 11" id="11"/>
          <p:cNvSpPr/>
          <p:nvPr/>
        </p:nvSpPr>
        <p:spPr>
          <a:xfrm>
            <a:off x="13665200" y="3162300"/>
            <a:ext cx="50800" cy="50800"/>
          </a:xfrm>
          <a:prstGeom prst="roundRect">
            <a:avLst>
              <a:gd name="adj" fmla="val 50000"/>
            </a:avLst>
          </a:prstGeom>
          <a:solidFill>
            <a:srgbClr val="6B7280"/>
          </a:solidFill>
        </p:spPr>
      </p:sp>
      <p:sp>
        <p:nvSpPr>
          <p:cNvPr name="AutoShape 12" id="12"/>
          <p:cNvSpPr/>
          <p:nvPr/>
        </p:nvSpPr>
        <p:spPr>
          <a:xfrm>
            <a:off x="1143000" y="2273300"/>
            <a:ext cx="13970000" cy="6223000"/>
          </a:xfrm>
          <a:prstGeom prst="rect">
            <a:avLst/>
          </a:prstGeom>
          <a:solidFill>
            <a:srgbClr val="000000">
              <a:alpha val="0"/>
            </a:srgbClr>
          </a:solidFill>
        </p:spPr>
      </p:sp>
      <p:sp>
        <p:nvSpPr>
          <p:cNvPr name="AutoShape 13" id="13"/>
          <p:cNvSpPr/>
          <p:nvPr/>
        </p:nvSpPr>
        <p:spPr>
          <a:xfrm>
            <a:off x="1143000" y="2273300"/>
            <a:ext cx="6858000" cy="2984500"/>
          </a:xfrm>
          <a:prstGeom prst="roundRect">
            <a:avLst>
              <a:gd name="adj" fmla="val 5106"/>
            </a:avLst>
          </a:prstGeom>
          <a:solidFill>
            <a:srgbClr val="FFFFFF"/>
          </a:solidFill>
        </p:spPr>
      </p:sp>
      <p:sp>
        <p:nvSpPr>
          <p:cNvPr name="AutoShape 14" id="14"/>
          <p:cNvSpPr/>
          <p:nvPr/>
        </p:nvSpPr>
        <p:spPr>
          <a:xfrm>
            <a:off x="1143000" y="2273300"/>
            <a:ext cx="63500" cy="2984500"/>
          </a:xfrm>
          <a:prstGeom prst="roundRect">
            <a:avLst>
              <a:gd name="adj" fmla="val 50000"/>
            </a:avLst>
          </a:prstGeom>
          <a:solidFill>
            <a:srgbClr val="3B82F6"/>
          </a:solidFill>
        </p:spPr>
      </p:sp>
      <p:pic>
        <p:nvPicPr>
          <p:cNvPr name="Picture 15" id="15"/>
          <p:cNvPicPr>
            <a:picLocks noChangeAspect="true"/>
          </p:cNvPicPr>
          <p:nvPr/>
        </p:nvPicPr>
        <p:blipFill>
          <a:blip r:embed="rId2"/>
          <a:srcRect l="0" r="0"/>
          <a:stretch>
            <a:fillRect/>
          </a:stretch>
        </p:blipFill>
        <p:spPr>
          <a:xfrm>
            <a:off x="7251700" y="2717800"/>
            <a:ext cx="304800" cy="304800"/>
          </a:xfrm>
          <a:prstGeom prst="rect">
            <a:avLst/>
          </a:prstGeom>
        </p:spPr>
      </p:pic>
      <p:sp>
        <p:nvSpPr>
          <p:cNvPr name="TextBox 16" id="16"/>
          <p:cNvSpPr txBox="true"/>
          <p:nvPr/>
        </p:nvSpPr>
        <p:spPr>
          <a:xfrm>
            <a:off x="1587500" y="2781300"/>
            <a:ext cx="6146800" cy="419100"/>
          </a:xfrm>
          <a:prstGeom prst="rect">
            <a:avLst/>
          </a:prstGeom>
          <a:solidFill>
            <a:srgbClr val="000000">
              <a:alpha val="0"/>
            </a:srgbClr>
          </a:solidFill>
        </p:spPr>
        <p:txBody>
          <a:bodyPr anchor="ctr" rtlCol="false" rIns="0" lIns="0" tIns="0" bIns="0"/>
          <a:lstStyle/>
          <a:p>
            <a:pPr algn="l" indent="0">
              <a:lnSpc>
                <a:spcPct val="120000"/>
              </a:lnSpc>
              <a:defRPr/>
            </a:pPr>
            <a:r>
              <a:rPr lang="en"/>
              <a:t/>
            </a:r>
            <a:r>
              <a:rPr lang="en-US" sz="2800" b="true">
                <a:solidFill>
                  <a:srgbClr val="1E40AF"/>
                </a:solidFill>
                <a:latin typeface="Inter, sans-serif"/>
              </a:rPr>
              <a:t>Enhanced Models</a:t>
            </a:r>
            <a:endParaRPr lang="en-US" sz="1100"/>
          </a:p>
        </p:txBody>
      </p:sp>
      <p:sp>
        <p:nvSpPr>
          <p:cNvPr name="TextBox 17" id="17"/>
          <p:cNvSpPr txBox="true"/>
          <p:nvPr/>
        </p:nvSpPr>
        <p:spPr>
          <a:xfrm>
            <a:off x="1587500" y="3467100"/>
            <a:ext cx="6146800" cy="647700"/>
          </a:xfrm>
          <a:prstGeom prst="rect">
            <a:avLst/>
          </a:prstGeom>
          <a:solidFill>
            <a:srgbClr val="000000">
              <a:alpha val="0"/>
            </a:srgbClr>
          </a:solidFill>
        </p:spPr>
        <p:txBody>
          <a:bodyPr anchor="ctr" rtlCol="false" rIns="0" lIns="0" tIns="0" bIns="0"/>
          <a:lstStyle/>
          <a:p>
            <a:pPr algn="l" indent="0">
              <a:lnSpc>
                <a:spcPct val="160000"/>
              </a:lnSpc>
              <a:defRPr/>
            </a:pPr>
            <a:r>
              <a:rPr lang="en"/>
              <a:t/>
            </a:r>
            <a:r>
              <a:rPr lang="en-US" sz="1600" b="false">
                <a:solidFill>
                  <a:srgbClr val="4B5563"/>
                </a:solidFill>
                <a:latin typeface="Inter, sans-serif"/>
              </a:rPr>
              <a:t>Future integration of mT5 or RoBERTa transformer models for improved accuracy and multilingual processing.</a:t>
            </a:r>
            <a:endParaRPr lang="en-US" sz="1100"/>
          </a:p>
        </p:txBody>
      </p:sp>
      <p:sp>
        <p:nvSpPr>
          <p:cNvPr name="AutoShape 18" id="18"/>
          <p:cNvSpPr/>
          <p:nvPr/>
        </p:nvSpPr>
        <p:spPr>
          <a:xfrm>
            <a:off x="8255000" y="2273300"/>
            <a:ext cx="6858000" cy="2984500"/>
          </a:xfrm>
          <a:prstGeom prst="roundRect">
            <a:avLst>
              <a:gd name="adj" fmla="val 5106"/>
            </a:avLst>
          </a:prstGeom>
          <a:solidFill>
            <a:srgbClr val="FFFFFF"/>
          </a:solidFill>
        </p:spPr>
      </p:sp>
      <p:sp>
        <p:nvSpPr>
          <p:cNvPr name="AutoShape 19" id="19"/>
          <p:cNvSpPr/>
          <p:nvPr/>
        </p:nvSpPr>
        <p:spPr>
          <a:xfrm>
            <a:off x="8255000" y="2273300"/>
            <a:ext cx="63500" cy="2984500"/>
          </a:xfrm>
          <a:prstGeom prst="roundRect">
            <a:avLst>
              <a:gd name="adj" fmla="val 50000"/>
            </a:avLst>
          </a:prstGeom>
          <a:solidFill>
            <a:srgbClr val="10B981"/>
          </a:solidFill>
        </p:spPr>
      </p:sp>
      <p:pic>
        <p:nvPicPr>
          <p:cNvPr name="Picture 20" id="20"/>
          <p:cNvPicPr>
            <a:picLocks noChangeAspect="true"/>
          </p:cNvPicPr>
          <p:nvPr/>
        </p:nvPicPr>
        <p:blipFill>
          <a:blip r:embed="rId3"/>
          <a:srcRect l="0" r="0"/>
          <a:stretch>
            <a:fillRect/>
          </a:stretch>
        </p:blipFill>
        <p:spPr>
          <a:xfrm>
            <a:off x="14363700" y="2717800"/>
            <a:ext cx="304800" cy="304800"/>
          </a:xfrm>
          <a:prstGeom prst="rect">
            <a:avLst/>
          </a:prstGeom>
        </p:spPr>
      </p:pic>
      <p:sp>
        <p:nvSpPr>
          <p:cNvPr name="TextBox 21" id="21"/>
          <p:cNvSpPr txBox="true"/>
          <p:nvPr/>
        </p:nvSpPr>
        <p:spPr>
          <a:xfrm>
            <a:off x="8699500" y="2781300"/>
            <a:ext cx="6146800" cy="419100"/>
          </a:xfrm>
          <a:prstGeom prst="rect">
            <a:avLst/>
          </a:prstGeom>
          <a:solidFill>
            <a:srgbClr val="000000">
              <a:alpha val="0"/>
            </a:srgbClr>
          </a:solidFill>
        </p:spPr>
        <p:txBody>
          <a:bodyPr anchor="ctr" rtlCol="false" rIns="0" lIns="0" tIns="0" bIns="0"/>
          <a:lstStyle/>
          <a:p>
            <a:pPr algn="l" indent="0">
              <a:lnSpc>
                <a:spcPct val="120000"/>
              </a:lnSpc>
              <a:defRPr/>
            </a:pPr>
            <a:r>
              <a:rPr lang="en"/>
              <a:t/>
            </a:r>
            <a:r>
              <a:rPr lang="en-US" sz="2800" b="true">
                <a:solidFill>
                  <a:srgbClr val="047857"/>
                </a:solidFill>
                <a:latin typeface="Inter, sans-serif"/>
              </a:rPr>
              <a:t>Fake Detection</a:t>
            </a:r>
            <a:endParaRPr lang="en-US" sz="1100"/>
          </a:p>
        </p:txBody>
      </p:sp>
      <p:sp>
        <p:nvSpPr>
          <p:cNvPr name="TextBox 22" id="22"/>
          <p:cNvSpPr txBox="true"/>
          <p:nvPr/>
        </p:nvSpPr>
        <p:spPr>
          <a:xfrm>
            <a:off x="8699500" y="3467100"/>
            <a:ext cx="6146800" cy="647700"/>
          </a:xfrm>
          <a:prstGeom prst="rect">
            <a:avLst/>
          </a:prstGeom>
          <a:solidFill>
            <a:srgbClr val="000000">
              <a:alpha val="0"/>
            </a:srgbClr>
          </a:solidFill>
        </p:spPr>
        <p:txBody>
          <a:bodyPr anchor="ctr" rtlCol="false" rIns="0" lIns="0" tIns="0" bIns="0"/>
          <a:lstStyle/>
          <a:p>
            <a:pPr algn="l" indent="0">
              <a:lnSpc>
                <a:spcPct val="160000"/>
              </a:lnSpc>
              <a:defRPr/>
            </a:pPr>
            <a:r>
              <a:rPr lang="en"/>
              <a:t/>
            </a:r>
            <a:r>
              <a:rPr lang="en-US" sz="1600" b="false">
                <a:solidFill>
                  <a:srgbClr val="4B5563"/>
                </a:solidFill>
                <a:latin typeface="Inter, sans-serif"/>
              </a:rPr>
              <a:t>System adaptability for fake news detection using advanced classification algorithms and credibility scoring.</a:t>
            </a:r>
            <a:endParaRPr lang="en-US" sz="1100"/>
          </a:p>
        </p:txBody>
      </p:sp>
      <p:sp>
        <p:nvSpPr>
          <p:cNvPr name="AutoShape 23" id="23"/>
          <p:cNvSpPr/>
          <p:nvPr/>
        </p:nvSpPr>
        <p:spPr>
          <a:xfrm>
            <a:off x="1143000" y="5511800"/>
            <a:ext cx="6858000" cy="2984500"/>
          </a:xfrm>
          <a:prstGeom prst="roundRect">
            <a:avLst>
              <a:gd name="adj" fmla="val 5106"/>
            </a:avLst>
          </a:prstGeom>
          <a:solidFill>
            <a:srgbClr val="FFFFFF"/>
          </a:solidFill>
        </p:spPr>
      </p:sp>
      <p:sp>
        <p:nvSpPr>
          <p:cNvPr name="AutoShape 24" id="24"/>
          <p:cNvSpPr/>
          <p:nvPr/>
        </p:nvSpPr>
        <p:spPr>
          <a:xfrm>
            <a:off x="1143000" y="5511800"/>
            <a:ext cx="63500" cy="2984500"/>
          </a:xfrm>
          <a:prstGeom prst="roundRect">
            <a:avLst>
              <a:gd name="adj" fmla="val 50000"/>
            </a:avLst>
          </a:prstGeom>
          <a:solidFill>
            <a:srgbClr val="F59E0B"/>
          </a:solidFill>
        </p:spPr>
      </p:sp>
      <p:pic>
        <p:nvPicPr>
          <p:cNvPr name="Picture 25" id="25"/>
          <p:cNvPicPr>
            <a:picLocks noChangeAspect="true"/>
          </p:cNvPicPr>
          <p:nvPr/>
        </p:nvPicPr>
        <p:blipFill>
          <a:blip r:embed="rId4"/>
          <a:srcRect t="6000" b="6000"/>
          <a:stretch>
            <a:fillRect/>
          </a:stretch>
        </p:blipFill>
        <p:spPr>
          <a:xfrm>
            <a:off x="7213600" y="5956300"/>
            <a:ext cx="342900" cy="304800"/>
          </a:xfrm>
          <a:prstGeom prst="rect">
            <a:avLst/>
          </a:prstGeom>
        </p:spPr>
      </p:pic>
      <p:sp>
        <p:nvSpPr>
          <p:cNvPr name="TextBox 26" id="26"/>
          <p:cNvSpPr txBox="true"/>
          <p:nvPr/>
        </p:nvSpPr>
        <p:spPr>
          <a:xfrm>
            <a:off x="1587500" y="6019800"/>
            <a:ext cx="6146800" cy="419100"/>
          </a:xfrm>
          <a:prstGeom prst="rect">
            <a:avLst/>
          </a:prstGeom>
          <a:solidFill>
            <a:srgbClr val="000000">
              <a:alpha val="0"/>
            </a:srgbClr>
          </a:solidFill>
        </p:spPr>
        <p:txBody>
          <a:bodyPr anchor="ctr" rtlCol="false" rIns="0" lIns="0" tIns="0" bIns="0"/>
          <a:lstStyle/>
          <a:p>
            <a:pPr algn="l" indent="0">
              <a:lnSpc>
                <a:spcPct val="120000"/>
              </a:lnSpc>
              <a:defRPr/>
            </a:pPr>
            <a:r>
              <a:rPr lang="en"/>
              <a:t/>
            </a:r>
            <a:r>
              <a:rPr lang="en-US" sz="2800" b="true">
                <a:solidFill>
                  <a:srgbClr val="D97706"/>
                </a:solidFill>
                <a:latin typeface="Inter, sans-serif"/>
              </a:rPr>
              <a:t>Multimodal Analysis</a:t>
            </a:r>
            <a:endParaRPr lang="en-US" sz="1100"/>
          </a:p>
        </p:txBody>
      </p:sp>
      <p:sp>
        <p:nvSpPr>
          <p:cNvPr name="TextBox 27" id="27"/>
          <p:cNvSpPr txBox="true"/>
          <p:nvPr/>
        </p:nvSpPr>
        <p:spPr>
          <a:xfrm>
            <a:off x="1587500" y="6705600"/>
            <a:ext cx="6146800" cy="965200"/>
          </a:xfrm>
          <a:prstGeom prst="rect">
            <a:avLst/>
          </a:prstGeom>
          <a:solidFill>
            <a:srgbClr val="000000">
              <a:alpha val="0"/>
            </a:srgbClr>
          </a:solidFill>
        </p:spPr>
        <p:txBody>
          <a:bodyPr anchor="ctr" rtlCol="false" rIns="0" lIns="0" tIns="0" bIns="0"/>
          <a:lstStyle/>
          <a:p>
            <a:pPr algn="l" indent="0">
              <a:lnSpc>
                <a:spcPct val="160000"/>
              </a:lnSpc>
              <a:defRPr/>
            </a:pPr>
            <a:r>
              <a:rPr lang="en"/>
              <a:t/>
            </a:r>
            <a:r>
              <a:rPr lang="en-US" sz="1600" b="false">
                <a:solidFill>
                  <a:srgbClr val="4B5563"/>
                </a:solidFill>
                <a:latin typeface="Inter, sans-serif"/>
              </a:rPr>
              <a:t>Multimodal emotion analysis capabilities combining text processing with audio sentiment recognition for comprehensive insights.</a:t>
            </a:r>
            <a:endParaRPr lang="en-US" sz="1100"/>
          </a:p>
        </p:txBody>
      </p:sp>
      <p:sp>
        <p:nvSpPr>
          <p:cNvPr name="AutoShape 28" id="28"/>
          <p:cNvSpPr/>
          <p:nvPr/>
        </p:nvSpPr>
        <p:spPr>
          <a:xfrm>
            <a:off x="8255000" y="5511800"/>
            <a:ext cx="6858000" cy="2984500"/>
          </a:xfrm>
          <a:prstGeom prst="roundRect">
            <a:avLst>
              <a:gd name="adj" fmla="val 5106"/>
            </a:avLst>
          </a:prstGeom>
          <a:solidFill>
            <a:srgbClr val="FFFFFF"/>
          </a:solidFill>
        </p:spPr>
      </p:sp>
      <p:sp>
        <p:nvSpPr>
          <p:cNvPr name="AutoShape 29" id="29"/>
          <p:cNvSpPr/>
          <p:nvPr/>
        </p:nvSpPr>
        <p:spPr>
          <a:xfrm>
            <a:off x="8255000" y="5511800"/>
            <a:ext cx="63500" cy="2984500"/>
          </a:xfrm>
          <a:prstGeom prst="roundRect">
            <a:avLst>
              <a:gd name="adj" fmla="val 50000"/>
            </a:avLst>
          </a:prstGeom>
          <a:solidFill>
            <a:srgbClr val="EF4444"/>
          </a:solidFill>
        </p:spPr>
      </p:sp>
      <p:pic>
        <p:nvPicPr>
          <p:cNvPr name="Picture 30" id="30"/>
          <p:cNvPicPr>
            <a:picLocks noChangeAspect="true"/>
          </p:cNvPicPr>
          <p:nvPr/>
        </p:nvPicPr>
        <p:blipFill>
          <a:blip r:embed="rId5"/>
          <a:srcRect t="10000" b="10000"/>
          <a:stretch>
            <a:fillRect/>
          </a:stretch>
        </p:blipFill>
        <p:spPr>
          <a:xfrm>
            <a:off x="14287500" y="5956300"/>
            <a:ext cx="381000" cy="304800"/>
          </a:xfrm>
          <a:prstGeom prst="rect">
            <a:avLst/>
          </a:prstGeom>
        </p:spPr>
      </p:pic>
      <p:sp>
        <p:nvSpPr>
          <p:cNvPr name="TextBox 31" id="31"/>
          <p:cNvSpPr txBox="true"/>
          <p:nvPr/>
        </p:nvSpPr>
        <p:spPr>
          <a:xfrm>
            <a:off x="8699500" y="6019800"/>
            <a:ext cx="6146800" cy="419100"/>
          </a:xfrm>
          <a:prstGeom prst="rect">
            <a:avLst/>
          </a:prstGeom>
          <a:solidFill>
            <a:srgbClr val="000000">
              <a:alpha val="0"/>
            </a:srgbClr>
          </a:solidFill>
        </p:spPr>
        <p:txBody>
          <a:bodyPr anchor="ctr" rtlCol="false" rIns="0" lIns="0" tIns="0" bIns="0"/>
          <a:lstStyle/>
          <a:p>
            <a:pPr algn="l" indent="0">
              <a:lnSpc>
                <a:spcPct val="120000"/>
              </a:lnSpc>
              <a:defRPr/>
            </a:pPr>
            <a:r>
              <a:rPr lang="en"/>
              <a:t/>
            </a:r>
            <a:r>
              <a:rPr lang="en-US" sz="2800" b="true">
                <a:solidFill>
                  <a:srgbClr val="DC2626"/>
                </a:solidFill>
                <a:latin typeface="Inter, sans-serif"/>
              </a:rPr>
              <a:t>Cloud Deployment</a:t>
            </a:r>
            <a:endParaRPr lang="en-US" sz="1100"/>
          </a:p>
        </p:txBody>
      </p:sp>
      <p:sp>
        <p:nvSpPr>
          <p:cNvPr name="TextBox 32" id="32"/>
          <p:cNvSpPr txBox="true"/>
          <p:nvPr/>
        </p:nvSpPr>
        <p:spPr>
          <a:xfrm>
            <a:off x="8699500" y="6705600"/>
            <a:ext cx="6146800" cy="647700"/>
          </a:xfrm>
          <a:prstGeom prst="rect">
            <a:avLst/>
          </a:prstGeom>
          <a:solidFill>
            <a:srgbClr val="000000">
              <a:alpha val="0"/>
            </a:srgbClr>
          </a:solidFill>
        </p:spPr>
        <p:txBody>
          <a:bodyPr anchor="ctr" rtlCol="false" rIns="0" lIns="0" tIns="0" bIns="0"/>
          <a:lstStyle/>
          <a:p>
            <a:pPr algn="l" indent="0">
              <a:lnSpc>
                <a:spcPct val="160000"/>
              </a:lnSpc>
              <a:defRPr/>
            </a:pPr>
            <a:r>
              <a:rPr lang="en"/>
              <a:t/>
            </a:r>
            <a:r>
              <a:rPr lang="en-US" sz="1600" b="false">
                <a:solidFill>
                  <a:srgbClr val="4B5563"/>
                </a:solidFill>
                <a:latin typeface="Inter, sans-serif"/>
              </a:rPr>
              <a:t>Ready for deployment on Firebase, MongoDB, or REST APIs for scalable production environments.</a:t>
            </a:r>
            <a:endParaRPr lang="en-US" sz="1100"/>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0" y="0"/>
            <a:ext cx="16256000" cy="9144000"/>
          </a:xfrm>
          <a:prstGeom prst="rect">
            <a:avLst/>
          </a:prstGeom>
          <a:solidFill>
            <a:srgbClr val="000000">
              <a:alpha val="0"/>
            </a:srgbClr>
          </a:solidFill>
        </p:spPr>
      </p:sp>
      <p:sp>
        <p:nvSpPr>
          <p:cNvPr name="AutoShape 3" id="3"/>
          <p:cNvSpPr/>
          <p:nvPr/>
        </p:nvSpPr>
        <p:spPr>
          <a:xfrm>
            <a:off x="0" y="0"/>
            <a:ext cx="16256000" cy="4114800"/>
          </a:xfrm>
          <a:prstGeom prst="rect">
            <a:avLst/>
          </a:prstGeom>
          <a:solidFill>
            <a:srgbClr val="1E40AF"/>
          </a:solidFill>
        </p:spPr>
      </p:sp>
      <p:sp>
        <p:nvSpPr>
          <p:cNvPr name="AutoShape 4" id="4"/>
          <p:cNvSpPr/>
          <p:nvPr/>
        </p:nvSpPr>
        <p:spPr>
          <a:xfrm>
            <a:off x="1193800" y="431800"/>
            <a:ext cx="546100" cy="546100"/>
          </a:xfrm>
          <a:prstGeom prst="rect">
            <a:avLst/>
          </a:prstGeom>
          <a:solidFill>
            <a:srgbClr val="FFFFFF">
              <a:alpha val="9804"/>
            </a:srgbClr>
          </a:solidFill>
          <a:ln w="12700">
            <a:solidFill>
              <a:srgbClr val="FFFFFF">
                <a:alpha val="20000"/>
              </a:srgbClr>
            </a:solidFill>
          </a:ln>
        </p:spPr>
      </p:sp>
      <p:sp>
        <p:nvSpPr>
          <p:cNvPr name="AutoShape 5" id="5"/>
          <p:cNvSpPr/>
          <p:nvPr/>
        </p:nvSpPr>
        <p:spPr>
          <a:xfrm>
            <a:off x="14427200" y="762000"/>
            <a:ext cx="304800" cy="304800"/>
          </a:xfrm>
          <a:prstGeom prst="roundRect">
            <a:avLst>
              <a:gd name="adj" fmla="val 50000"/>
            </a:avLst>
          </a:prstGeom>
          <a:solidFill>
            <a:srgbClr val="000000">
              <a:alpha val="0"/>
            </a:srgbClr>
          </a:solidFill>
          <a:ln w="12700">
            <a:solidFill>
              <a:srgbClr val="FFFFFF">
                <a:alpha val="20000"/>
              </a:srgbClr>
            </a:solidFill>
          </a:ln>
        </p:spPr>
      </p:sp>
      <p:sp>
        <p:nvSpPr>
          <p:cNvPr name="AutoShape 6" id="6"/>
          <p:cNvSpPr/>
          <p:nvPr/>
        </p:nvSpPr>
        <p:spPr>
          <a:xfrm>
            <a:off x="1905000" y="3238500"/>
            <a:ext cx="609600" cy="177800"/>
          </a:xfrm>
          <a:prstGeom prst="rect">
            <a:avLst/>
          </a:prstGeom>
          <a:solidFill>
            <a:srgbClr val="FFFFFF">
              <a:alpha val="24706"/>
            </a:srgbClr>
          </a:solidFill>
        </p:spPr>
      </p:sp>
      <p:sp>
        <p:nvSpPr>
          <p:cNvPr name="AutoShape 7" id="7"/>
          <p:cNvSpPr/>
          <p:nvPr/>
        </p:nvSpPr>
        <p:spPr>
          <a:xfrm>
            <a:off x="13665200" y="2844800"/>
            <a:ext cx="304800" cy="254000"/>
          </a:xfrm>
          <a:prstGeom prst="rect">
            <a:avLst/>
          </a:prstGeom>
          <a:solidFill>
            <a:srgbClr val="000000">
              <a:alpha val="0"/>
            </a:srgbClr>
          </a:solidFill>
        </p:spPr>
      </p:sp>
      <p:sp>
        <p:nvSpPr>
          <p:cNvPr name="AutoShape 8" id="8"/>
          <p:cNvSpPr/>
          <p:nvPr/>
        </p:nvSpPr>
        <p:spPr>
          <a:xfrm>
            <a:off x="1778000" y="1295400"/>
            <a:ext cx="12700000" cy="1752600"/>
          </a:xfrm>
          <a:prstGeom prst="rect">
            <a:avLst/>
          </a:prstGeom>
          <a:solidFill>
            <a:srgbClr val="000000">
              <a:alpha val="0"/>
            </a:srgbClr>
          </a:solidFill>
        </p:spPr>
      </p:sp>
      <p:sp>
        <p:nvSpPr>
          <p:cNvPr name="TextBox 9" id="9"/>
          <p:cNvSpPr txBox="true"/>
          <p:nvPr/>
        </p:nvSpPr>
        <p:spPr>
          <a:xfrm>
            <a:off x="1778000" y="1295400"/>
            <a:ext cx="13081000" cy="6350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4200" b="true">
                <a:solidFill>
                  <a:srgbClr val="FFFFFF"/>
                </a:solidFill>
                <a:latin typeface="Inter, sans-serif"/>
              </a:rPr>
              <a:t>Conclusion and Future Vision</a:t>
            </a:r>
            <a:endParaRPr lang="en-US" sz="1100"/>
          </a:p>
        </p:txBody>
      </p:sp>
      <p:sp>
        <p:nvSpPr>
          <p:cNvPr name="TextBox 10" id="10"/>
          <p:cNvSpPr txBox="true"/>
          <p:nvPr/>
        </p:nvSpPr>
        <p:spPr>
          <a:xfrm>
            <a:off x="1778000" y="2247900"/>
            <a:ext cx="13081000" cy="812800"/>
          </a:xfrm>
          <a:prstGeom prst="rect">
            <a:avLst/>
          </a:prstGeom>
          <a:solidFill>
            <a:srgbClr val="000000">
              <a:alpha val="0"/>
            </a:srgbClr>
          </a:solidFill>
        </p:spPr>
        <p:txBody>
          <a:bodyPr anchor="ctr" rtlCol="false" rIns="0" lIns="0" tIns="0" bIns="0"/>
          <a:lstStyle/>
          <a:p>
            <a:pPr algn="ctr" indent="0">
              <a:lnSpc>
                <a:spcPct val="100000"/>
              </a:lnSpc>
              <a:defRPr/>
            </a:pPr>
            <a:r>
              <a:rPr lang="en"/>
              <a:t/>
            </a:r>
            <a:r>
              <a:rPr lang="en-US" sz="2000" b="false">
                <a:solidFill>
                  <a:srgbClr val="FFFFFF">
                    <a:alpha val="89804"/>
                  </a:srgbClr>
                </a:solidFill>
                <a:latin typeface="Inter, sans-serif"/>
              </a:rPr>
              <a:t>These bonus modules elevate the NewsBot Intelligence System from academic research to professional-grade application.</a:t>
            </a:r>
            <a:endParaRPr lang="en-US" sz="1100"/>
          </a:p>
        </p:txBody>
      </p:sp>
      <p:sp>
        <p:nvSpPr>
          <p:cNvPr name="AutoShape 11" id="11"/>
          <p:cNvSpPr/>
          <p:nvPr/>
        </p:nvSpPr>
        <p:spPr>
          <a:xfrm>
            <a:off x="1016000" y="4114800"/>
            <a:ext cx="14224000" cy="38100"/>
          </a:xfrm>
          <a:prstGeom prst="rect">
            <a:avLst/>
          </a:prstGeom>
          <a:solidFill>
            <a:srgbClr val="FFFFFF"/>
          </a:solidFill>
        </p:spPr>
      </p:sp>
      <p:sp>
        <p:nvSpPr>
          <p:cNvPr name="AutoShape 12" id="12"/>
          <p:cNvSpPr/>
          <p:nvPr/>
        </p:nvSpPr>
        <p:spPr>
          <a:xfrm>
            <a:off x="0" y="4114800"/>
            <a:ext cx="16256000" cy="5029200"/>
          </a:xfrm>
          <a:prstGeom prst="rect">
            <a:avLst/>
          </a:prstGeom>
          <a:solidFill>
            <a:srgbClr val="FFFFFF"/>
          </a:solidFill>
        </p:spPr>
      </p:sp>
      <p:sp>
        <p:nvSpPr>
          <p:cNvPr name="AutoShape 13" id="13"/>
          <p:cNvSpPr/>
          <p:nvPr/>
        </p:nvSpPr>
        <p:spPr>
          <a:xfrm>
            <a:off x="1524000" y="5130800"/>
            <a:ext cx="101600" cy="101600"/>
          </a:xfrm>
          <a:prstGeom prst="roundRect">
            <a:avLst>
              <a:gd name="adj" fmla="val 50000"/>
            </a:avLst>
          </a:prstGeom>
          <a:solidFill>
            <a:srgbClr val="1E40AF"/>
          </a:solidFill>
        </p:spPr>
      </p:sp>
      <p:sp>
        <p:nvSpPr>
          <p:cNvPr name="AutoShape 14" id="14"/>
          <p:cNvSpPr/>
          <p:nvPr/>
        </p:nvSpPr>
        <p:spPr>
          <a:xfrm>
            <a:off x="14401800" y="7797800"/>
            <a:ext cx="76200" cy="76200"/>
          </a:xfrm>
          <a:prstGeom prst="roundRect">
            <a:avLst>
              <a:gd name="adj" fmla="val 50000"/>
            </a:avLst>
          </a:prstGeom>
          <a:solidFill>
            <a:srgbClr val="1E40AF"/>
          </a:solidFill>
        </p:spPr>
      </p:sp>
      <p:sp>
        <p:nvSpPr>
          <p:cNvPr name="AutoShape 15" id="15"/>
          <p:cNvSpPr/>
          <p:nvPr/>
        </p:nvSpPr>
        <p:spPr>
          <a:xfrm>
            <a:off x="14859000" y="6629400"/>
            <a:ext cx="127000" cy="127000"/>
          </a:xfrm>
          <a:prstGeom prst="roundRect">
            <a:avLst>
              <a:gd name="adj" fmla="val 50000"/>
            </a:avLst>
          </a:prstGeom>
          <a:solidFill>
            <a:srgbClr val="1E40AF"/>
          </a:solidFill>
        </p:spPr>
      </p:sp>
      <p:sp>
        <p:nvSpPr>
          <p:cNvPr name="AutoShape 16" id="16"/>
          <p:cNvSpPr/>
          <p:nvPr/>
        </p:nvSpPr>
        <p:spPr>
          <a:xfrm>
            <a:off x="1778000" y="4749800"/>
            <a:ext cx="12700000" cy="2819400"/>
          </a:xfrm>
          <a:prstGeom prst="rect">
            <a:avLst/>
          </a:prstGeom>
          <a:solidFill>
            <a:srgbClr val="000000">
              <a:alpha val="0"/>
            </a:srgbClr>
          </a:solidFill>
        </p:spPr>
      </p:sp>
      <p:sp>
        <p:nvSpPr>
          <p:cNvPr name="TextBox 17" id="17"/>
          <p:cNvSpPr txBox="true"/>
          <p:nvPr/>
        </p:nvSpPr>
        <p:spPr>
          <a:xfrm>
            <a:off x="1778000" y="4749800"/>
            <a:ext cx="13081000" cy="520700"/>
          </a:xfrm>
          <a:prstGeom prst="rect">
            <a:avLst/>
          </a:prstGeom>
          <a:solidFill>
            <a:srgbClr val="000000">
              <a:alpha val="0"/>
            </a:srgbClr>
          </a:solidFill>
        </p:spPr>
        <p:txBody>
          <a:bodyPr anchor="ctr" rtlCol="false" rIns="0" lIns="0" tIns="0" bIns="0"/>
          <a:lstStyle/>
          <a:p>
            <a:pPr algn="l" indent="0">
              <a:lnSpc>
                <a:spcPct val="130000"/>
              </a:lnSpc>
              <a:defRPr/>
            </a:pPr>
            <a:r>
              <a:rPr lang="en"/>
              <a:t/>
            </a:r>
            <a:r>
              <a:rPr lang="en-US" sz="3200" b="true">
                <a:solidFill>
                  <a:srgbClr val="1E293B"/>
                </a:solidFill>
                <a:latin typeface="Inter, sans-serif"/>
              </a:rPr>
              <a:t>Real-World Impact and Applications</a:t>
            </a:r>
            <a:endParaRPr lang="en-US" sz="1100"/>
          </a:p>
        </p:txBody>
      </p:sp>
      <p:sp>
        <p:nvSpPr>
          <p:cNvPr name="TextBox 18" id="18"/>
          <p:cNvSpPr txBox="true"/>
          <p:nvPr/>
        </p:nvSpPr>
        <p:spPr>
          <a:xfrm>
            <a:off x="1778000" y="5626100"/>
            <a:ext cx="13081000" cy="1930400"/>
          </a:xfrm>
          <a:prstGeom prst="rect">
            <a:avLst/>
          </a:prstGeom>
          <a:solidFill>
            <a:srgbClr val="000000">
              <a:alpha val="0"/>
            </a:srgbClr>
          </a:solidFill>
        </p:spPr>
        <p:txBody>
          <a:bodyPr anchor="ctr" rtlCol="false" rIns="0" lIns="0" tIns="0" bIns="0"/>
          <a:lstStyle/>
          <a:p>
            <a:pPr algn="l" indent="0">
              <a:lnSpc>
                <a:spcPct val="170000"/>
              </a:lnSpc>
              <a:defRPr/>
            </a:pPr>
            <a:r>
              <a:rPr lang="en"/>
              <a:t/>
            </a:r>
            <a:r>
              <a:rPr lang="en-US" sz="1800" b="false">
                <a:solidFill>
                  <a:srgbClr val="475569"/>
                </a:solidFill>
                <a:latin typeface="Inter, sans-serif"/>
              </a:rPr>
              <a:t>The enhanced system can now evolve into a comprehensive real-world tool for journalism analysis, social media monitoring, and educational research purposes. With its robust web frontend and advanced research extensions, NewsBot Intelligence System 2.0 bridges the gap between theoretical NLP concepts and practical industry applications, providing scalable solutions for multilingual news analysis, sentiment tracking, and automated content classification across diverse platforms and use cases.</a:t>
            </a:r>
            <a:endParaRPr lang="en-US" sz="11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