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6256000" cy="9144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2" d="100"/>
          <a:sy n="62" d="100"/>
        </p:scale>
        <p:origin x="473" y="2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AF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6256000" cy="9144000"/>
          </a:xfrm>
          <a:prstGeom prst="roundRect">
            <a:avLst>
              <a:gd name="adj" fmla="val 1111"/>
            </a:avLst>
          </a:prstGeom>
          <a:solidFill>
            <a:srgbClr val="000000">
              <a:alpha val="0"/>
            </a:srgbClr>
          </a:solidFill>
        </p:spPr>
        <p:txBody>
          <a:bodyPr/>
          <a:lstStyle/>
          <a:p>
            <a:endParaRPr lang="en-US"/>
          </a:p>
        </p:txBody>
      </p:sp>
      <p:sp>
        <p:nvSpPr>
          <p:cNvPr id="3" name="AutoShape 3"/>
          <p:cNvSpPr/>
          <p:nvPr/>
        </p:nvSpPr>
        <p:spPr>
          <a:xfrm>
            <a:off x="381000" y="381000"/>
            <a:ext cx="1016000" cy="1016000"/>
          </a:xfrm>
          <a:prstGeom prst="rect">
            <a:avLst/>
          </a:prstGeom>
          <a:solidFill>
            <a:srgbClr val="000000">
              <a:alpha val="0"/>
            </a:srgbClr>
          </a:solidFill>
          <a:ln w="25400">
            <a:solidFill>
              <a:srgbClr val="CBD5E1"/>
            </a:solidFill>
          </a:ln>
        </p:spPr>
        <p:txBody>
          <a:bodyPr/>
          <a:lstStyle/>
          <a:p>
            <a:endParaRPr lang="en-US"/>
          </a:p>
        </p:txBody>
      </p:sp>
      <p:sp>
        <p:nvSpPr>
          <p:cNvPr id="4" name="AutoShape 4"/>
          <p:cNvSpPr/>
          <p:nvPr/>
        </p:nvSpPr>
        <p:spPr>
          <a:xfrm>
            <a:off x="14846300" y="7734300"/>
            <a:ext cx="1016000" cy="1016000"/>
          </a:xfrm>
          <a:prstGeom prst="rect">
            <a:avLst/>
          </a:prstGeom>
          <a:solidFill>
            <a:srgbClr val="000000">
              <a:alpha val="0"/>
            </a:srgbClr>
          </a:solidFill>
        </p:spPr>
        <p:txBody>
          <a:bodyPr/>
          <a:lstStyle/>
          <a:p>
            <a:endParaRPr lang="en-US"/>
          </a:p>
        </p:txBody>
      </p:sp>
      <p:pic>
        <p:nvPicPr>
          <p:cNvPr id="5" name="Picture 5"/>
          <p:cNvPicPr>
            <a:picLocks noChangeAspect="1"/>
          </p:cNvPicPr>
          <p:nvPr/>
        </p:nvPicPr>
        <p:blipFill>
          <a:blip r:embed="rId2"/>
          <a:srcRect t="10000" b="10000"/>
          <a:stretch>
            <a:fillRect/>
          </a:stretch>
        </p:blipFill>
        <p:spPr>
          <a:xfrm>
            <a:off x="15354300" y="508000"/>
            <a:ext cx="381000" cy="304800"/>
          </a:xfrm>
          <a:prstGeom prst="rect">
            <a:avLst/>
          </a:prstGeom>
        </p:spPr>
      </p:pic>
      <p:sp>
        <p:nvSpPr>
          <p:cNvPr id="6" name="AutoShape 6"/>
          <p:cNvSpPr/>
          <p:nvPr/>
        </p:nvSpPr>
        <p:spPr>
          <a:xfrm>
            <a:off x="2413000" y="2514600"/>
            <a:ext cx="11430000" cy="4089400"/>
          </a:xfrm>
          <a:prstGeom prst="rect">
            <a:avLst/>
          </a:prstGeom>
          <a:solidFill>
            <a:srgbClr val="000000">
              <a:alpha val="0"/>
            </a:srgbClr>
          </a:solidFill>
        </p:spPr>
        <p:txBody>
          <a:bodyPr/>
          <a:lstStyle/>
          <a:p>
            <a:endParaRPr lang="en-US"/>
          </a:p>
        </p:txBody>
      </p:sp>
      <p:sp>
        <p:nvSpPr>
          <p:cNvPr id="7" name="TextBox 7"/>
          <p:cNvSpPr txBox="1"/>
          <p:nvPr/>
        </p:nvSpPr>
        <p:spPr>
          <a:xfrm>
            <a:off x="3429000" y="2514600"/>
            <a:ext cx="9677400" cy="1943100"/>
          </a:xfrm>
          <a:prstGeom prst="rect">
            <a:avLst/>
          </a:prstGeom>
          <a:solidFill>
            <a:srgbClr val="000000">
              <a:alpha val="0"/>
            </a:srgbClr>
          </a:solidFill>
        </p:spPr>
        <p:txBody>
          <a:bodyPr lIns="0" tIns="0" rIns="0" bIns="0" rtlCol="0" anchor="ctr"/>
          <a:lstStyle/>
          <a:p>
            <a:pPr indent="0" algn="ctr">
              <a:lnSpc>
                <a:spcPct val="100000"/>
              </a:lnSpc>
              <a:defRPr/>
            </a:pPr>
            <a:r>
              <a:rPr lang="en-US" sz="6400" b="1">
                <a:solidFill>
                  <a:srgbClr val="1E293B"/>
                </a:solidFill>
                <a:latin typeface="&quot;Crimson Text&quot;, serif"/>
              </a:rPr>
              <a:t>NewsBot Intelligence System 2.0</a:t>
            </a:r>
            <a:endParaRPr lang="en-US" sz="1100"/>
          </a:p>
        </p:txBody>
      </p:sp>
      <p:sp>
        <p:nvSpPr>
          <p:cNvPr id="8" name="TextBox 8"/>
          <p:cNvSpPr txBox="1"/>
          <p:nvPr/>
        </p:nvSpPr>
        <p:spPr>
          <a:xfrm>
            <a:off x="3429000" y="4876800"/>
            <a:ext cx="9677400" cy="457200"/>
          </a:xfrm>
          <a:prstGeom prst="rect">
            <a:avLst/>
          </a:prstGeom>
          <a:solidFill>
            <a:srgbClr val="000000">
              <a:alpha val="0"/>
            </a:srgbClr>
          </a:solidFill>
        </p:spPr>
        <p:txBody>
          <a:bodyPr lIns="0" tIns="0" rIns="0" bIns="0" rtlCol="0" anchor="ctr"/>
          <a:lstStyle/>
          <a:p>
            <a:pPr indent="0" algn="ctr">
              <a:lnSpc>
                <a:spcPct val="100000"/>
              </a:lnSpc>
              <a:defRPr/>
            </a:pPr>
            <a:r>
              <a:rPr lang="en-US" sz="2400" b="0">
                <a:solidFill>
                  <a:srgbClr val="475569"/>
                </a:solidFill>
                <a:latin typeface="Inter, sans-serif"/>
              </a:rPr>
              <a:t>Advanced NLP News Classification System</a:t>
            </a:r>
            <a:endParaRPr lang="en-US" sz="1100"/>
          </a:p>
        </p:txBody>
      </p:sp>
      <p:sp>
        <p:nvSpPr>
          <p:cNvPr id="9" name="TextBox 9"/>
          <p:cNvSpPr txBox="1"/>
          <p:nvPr/>
        </p:nvSpPr>
        <p:spPr>
          <a:xfrm>
            <a:off x="3683000" y="5842000"/>
            <a:ext cx="9156700" cy="774700"/>
          </a:xfrm>
          <a:prstGeom prst="rect">
            <a:avLst/>
          </a:prstGeom>
          <a:solidFill>
            <a:srgbClr val="000000">
              <a:alpha val="0"/>
            </a:srgbClr>
          </a:solidFill>
        </p:spPr>
        <p:txBody>
          <a:bodyPr lIns="0" tIns="0" rIns="0" bIns="0" rtlCol="0" anchor="ctr"/>
          <a:lstStyle/>
          <a:p>
            <a:pPr indent="0" algn="ctr">
              <a:lnSpc>
                <a:spcPct val="100000"/>
              </a:lnSpc>
              <a:defRPr/>
            </a:pPr>
            <a:r>
              <a:rPr lang="en-US" sz="1800" b="0" dirty="0">
                <a:solidFill>
                  <a:srgbClr val="64748B"/>
                </a:solidFill>
                <a:latin typeface="Inter, sans-serif"/>
              </a:rPr>
              <a:t>By: Rubén Darío Valenzuela Alvarado and Miguel Mora | Course: ITAI 2373 – Natural Language Processing | Date: August 7, 2024</a:t>
            </a:r>
            <a:endParaRPr lang="en-US" sz="1100" dirty="0"/>
          </a:p>
        </p:txBody>
      </p:sp>
      <p:sp>
        <p:nvSpPr>
          <p:cNvPr id="10" name="AutoShape 10"/>
          <p:cNvSpPr/>
          <p:nvPr/>
        </p:nvSpPr>
        <p:spPr>
          <a:xfrm>
            <a:off x="7366000" y="8343900"/>
            <a:ext cx="1524000" cy="25400"/>
          </a:xfrm>
          <a:prstGeom prst="rect">
            <a:avLst/>
          </a:prstGeom>
          <a:solidFill>
            <a:srgbClr val="000000">
              <a:alpha val="0"/>
            </a:srgbClr>
          </a:solid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6256000" cy="9144000"/>
          </a:xfrm>
          <a:prstGeom prst="roundRect">
            <a:avLst>
              <a:gd name="adj" fmla="val 1111"/>
            </a:avLst>
          </a:prstGeom>
          <a:solidFill>
            <a:srgbClr val="000000">
              <a:alpha val="0"/>
            </a:srgbClr>
          </a:solidFill>
        </p:spPr>
        <p:txBody>
          <a:bodyPr/>
          <a:lstStyle/>
          <a:p>
            <a:endParaRPr lang="en-US"/>
          </a:p>
        </p:txBody>
      </p:sp>
      <p:sp>
        <p:nvSpPr>
          <p:cNvPr id="3" name="AutoShape 3"/>
          <p:cNvSpPr/>
          <p:nvPr/>
        </p:nvSpPr>
        <p:spPr>
          <a:xfrm>
            <a:off x="254000" y="3810000"/>
            <a:ext cx="50800" cy="1524000"/>
          </a:xfrm>
          <a:prstGeom prst="rect">
            <a:avLst/>
          </a:prstGeom>
          <a:solidFill>
            <a:srgbClr val="000000">
              <a:alpha val="0"/>
            </a:srgbClr>
          </a:solidFill>
        </p:spPr>
        <p:txBody>
          <a:bodyPr/>
          <a:lstStyle/>
          <a:p>
            <a:endParaRPr lang="en-US"/>
          </a:p>
        </p:txBody>
      </p:sp>
      <p:sp>
        <p:nvSpPr>
          <p:cNvPr id="4" name="AutoShape 4"/>
          <p:cNvSpPr/>
          <p:nvPr/>
        </p:nvSpPr>
        <p:spPr>
          <a:xfrm>
            <a:off x="15938500" y="3810000"/>
            <a:ext cx="50800" cy="1524000"/>
          </a:xfrm>
          <a:prstGeom prst="rect">
            <a:avLst/>
          </a:prstGeom>
          <a:solidFill>
            <a:srgbClr val="000000">
              <a:alpha val="0"/>
            </a:srgbClr>
          </a:solidFill>
        </p:spPr>
        <p:txBody>
          <a:bodyPr/>
          <a:lstStyle/>
          <a:p>
            <a:endParaRPr lang="en-US"/>
          </a:p>
        </p:txBody>
      </p:sp>
      <p:sp>
        <p:nvSpPr>
          <p:cNvPr id="5" name="AutoShape 5"/>
          <p:cNvSpPr/>
          <p:nvPr/>
        </p:nvSpPr>
        <p:spPr>
          <a:xfrm>
            <a:off x="0" y="0"/>
            <a:ext cx="16230600" cy="1765300"/>
          </a:xfrm>
          <a:prstGeom prst="rect">
            <a:avLst/>
          </a:prstGeom>
          <a:solidFill>
            <a:srgbClr val="000000">
              <a:alpha val="0"/>
            </a:srgbClr>
          </a:solidFill>
        </p:spPr>
        <p:txBody>
          <a:bodyPr/>
          <a:lstStyle/>
          <a:p>
            <a:endParaRPr lang="en-US"/>
          </a:p>
        </p:txBody>
      </p:sp>
      <p:sp>
        <p:nvSpPr>
          <p:cNvPr id="6" name="TextBox 6"/>
          <p:cNvSpPr txBox="1"/>
          <p:nvPr/>
        </p:nvSpPr>
        <p:spPr>
          <a:xfrm>
            <a:off x="254000" y="254000"/>
            <a:ext cx="16205200" cy="635000"/>
          </a:xfrm>
          <a:prstGeom prst="rect">
            <a:avLst/>
          </a:prstGeom>
          <a:solidFill>
            <a:srgbClr val="000000">
              <a:alpha val="0"/>
            </a:srgbClr>
          </a:solidFill>
        </p:spPr>
        <p:txBody>
          <a:bodyPr lIns="0" tIns="0" rIns="0" bIns="0" rtlCol="0" anchor="ctr"/>
          <a:lstStyle/>
          <a:p>
            <a:pPr indent="0" algn="ctr">
              <a:lnSpc>
                <a:spcPct val="100000"/>
              </a:lnSpc>
              <a:defRPr/>
            </a:pPr>
            <a:r>
              <a:rPr lang="en-US" sz="4200" b="1">
                <a:solidFill>
                  <a:srgbClr val="1E293B"/>
                </a:solidFill>
                <a:latin typeface="&quot;Crimson Text&quot;, serif"/>
              </a:rPr>
              <a:t>Project Overview</a:t>
            </a:r>
            <a:endParaRPr lang="en-US" sz="1100"/>
          </a:p>
        </p:txBody>
      </p:sp>
      <p:sp>
        <p:nvSpPr>
          <p:cNvPr id="7" name="TextBox 7"/>
          <p:cNvSpPr txBox="1"/>
          <p:nvPr/>
        </p:nvSpPr>
        <p:spPr>
          <a:xfrm>
            <a:off x="254000" y="1041400"/>
            <a:ext cx="16205200" cy="342900"/>
          </a:xfrm>
          <a:prstGeom prst="rect">
            <a:avLst/>
          </a:prstGeom>
          <a:solidFill>
            <a:srgbClr val="000000">
              <a:alpha val="0"/>
            </a:srgbClr>
          </a:solidFill>
        </p:spPr>
        <p:txBody>
          <a:bodyPr lIns="0" tIns="0" rIns="0" bIns="0" rtlCol="0" anchor="ctr"/>
          <a:lstStyle/>
          <a:p>
            <a:pPr indent="0" algn="ctr">
              <a:lnSpc>
                <a:spcPct val="100000"/>
              </a:lnSpc>
              <a:defRPr/>
            </a:pPr>
            <a:r>
              <a:rPr lang="en-US" sz="1800" b="0">
                <a:solidFill>
                  <a:srgbClr val="64748B"/>
                </a:solidFill>
                <a:latin typeface="Inter, sans-serif"/>
              </a:rPr>
              <a:t>Intelligent AI-powered news classification and analysis system</a:t>
            </a:r>
            <a:endParaRPr lang="en-US" sz="1100"/>
          </a:p>
        </p:txBody>
      </p:sp>
      <p:sp>
        <p:nvSpPr>
          <p:cNvPr id="8" name="AutoShape 8"/>
          <p:cNvSpPr/>
          <p:nvPr/>
        </p:nvSpPr>
        <p:spPr>
          <a:xfrm>
            <a:off x="0" y="1765300"/>
            <a:ext cx="16230600" cy="7353300"/>
          </a:xfrm>
          <a:prstGeom prst="rect">
            <a:avLst/>
          </a:prstGeom>
          <a:solidFill>
            <a:srgbClr val="000000">
              <a:alpha val="0"/>
            </a:srgbClr>
          </a:solidFill>
        </p:spPr>
        <p:txBody>
          <a:bodyPr/>
          <a:lstStyle/>
          <a:p>
            <a:endParaRPr lang="en-US"/>
          </a:p>
        </p:txBody>
      </p:sp>
      <p:sp>
        <p:nvSpPr>
          <p:cNvPr id="9" name="AutoShape 9"/>
          <p:cNvSpPr/>
          <p:nvPr/>
        </p:nvSpPr>
        <p:spPr>
          <a:xfrm>
            <a:off x="1016000" y="1765300"/>
            <a:ext cx="14198600" cy="2184400"/>
          </a:xfrm>
          <a:prstGeom prst="roundRect">
            <a:avLst>
              <a:gd name="adj" fmla="val 6976"/>
            </a:avLst>
          </a:prstGeom>
          <a:solidFill>
            <a:srgbClr val="FFFFFF">
              <a:alpha val="80000"/>
            </a:srgbClr>
          </a:solidFill>
        </p:spPr>
        <p:txBody>
          <a:bodyPr/>
          <a:lstStyle/>
          <a:p>
            <a:endParaRPr lang="en-US"/>
          </a:p>
        </p:txBody>
      </p:sp>
      <p:sp>
        <p:nvSpPr>
          <p:cNvPr id="10" name="AutoShape 10"/>
          <p:cNvSpPr/>
          <p:nvPr/>
        </p:nvSpPr>
        <p:spPr>
          <a:xfrm>
            <a:off x="1435100" y="2184400"/>
            <a:ext cx="13373100" cy="381000"/>
          </a:xfrm>
          <a:prstGeom prst="rect">
            <a:avLst/>
          </a:prstGeom>
          <a:solidFill>
            <a:srgbClr val="000000">
              <a:alpha val="0"/>
            </a:srgbClr>
          </a:solidFill>
        </p:spPr>
        <p:txBody>
          <a:bodyPr/>
          <a:lstStyle/>
          <a:p>
            <a:endParaRPr lang="en-US"/>
          </a:p>
        </p:txBody>
      </p:sp>
      <p:pic>
        <p:nvPicPr>
          <p:cNvPr id="11" name="Picture 11"/>
          <p:cNvPicPr>
            <a:picLocks noChangeAspect="1"/>
          </p:cNvPicPr>
          <p:nvPr/>
        </p:nvPicPr>
        <p:blipFill>
          <a:blip r:embed="rId2"/>
          <a:srcRect l="17000" r="17000"/>
          <a:stretch>
            <a:fillRect/>
          </a:stretch>
        </p:blipFill>
        <p:spPr>
          <a:xfrm>
            <a:off x="1435100" y="2260600"/>
            <a:ext cx="152400" cy="228600"/>
          </a:xfrm>
          <a:prstGeom prst="rect">
            <a:avLst/>
          </a:prstGeom>
        </p:spPr>
      </p:pic>
      <p:sp>
        <p:nvSpPr>
          <p:cNvPr id="12" name="TextBox 12"/>
          <p:cNvSpPr txBox="1"/>
          <p:nvPr/>
        </p:nvSpPr>
        <p:spPr>
          <a:xfrm>
            <a:off x="1739900" y="2184400"/>
            <a:ext cx="1612900" cy="381000"/>
          </a:xfrm>
          <a:prstGeom prst="rect">
            <a:avLst/>
          </a:prstGeom>
          <a:solidFill>
            <a:srgbClr val="000000">
              <a:alpha val="0"/>
            </a:srgbClr>
          </a:solidFill>
        </p:spPr>
        <p:txBody>
          <a:bodyPr lIns="0" tIns="0" rIns="0" bIns="0" rtlCol="0" anchor="ctr"/>
          <a:lstStyle/>
          <a:p>
            <a:pPr indent="0" algn="l">
              <a:lnSpc>
                <a:spcPct val="150000"/>
              </a:lnSpc>
              <a:defRPr/>
            </a:pPr>
            <a:r>
              <a:rPr lang="en-US" sz="2000" b="1">
                <a:solidFill>
                  <a:srgbClr val="334155"/>
                </a:solidFill>
                <a:latin typeface="Inter, sans-serif"/>
              </a:rPr>
              <a:t>Core System</a:t>
            </a:r>
            <a:endParaRPr lang="en-US" sz="1100"/>
          </a:p>
        </p:txBody>
      </p:sp>
      <p:sp>
        <p:nvSpPr>
          <p:cNvPr id="13" name="AutoShape 13"/>
          <p:cNvSpPr/>
          <p:nvPr/>
        </p:nvSpPr>
        <p:spPr>
          <a:xfrm>
            <a:off x="1435100" y="2768600"/>
            <a:ext cx="13373100" cy="774700"/>
          </a:xfrm>
          <a:prstGeom prst="rect">
            <a:avLst/>
          </a:prstGeom>
          <a:solidFill>
            <a:srgbClr val="000000">
              <a:alpha val="0"/>
            </a:srgbClr>
          </a:solidFill>
        </p:spPr>
        <p:txBody>
          <a:bodyPr/>
          <a:lstStyle/>
          <a:p>
            <a:endParaRPr lang="en-US"/>
          </a:p>
        </p:txBody>
      </p:sp>
      <p:sp>
        <p:nvSpPr>
          <p:cNvPr id="14" name="TextBox 14"/>
          <p:cNvSpPr txBox="1"/>
          <p:nvPr/>
        </p:nvSpPr>
        <p:spPr>
          <a:xfrm>
            <a:off x="1435100" y="2768600"/>
            <a:ext cx="13779500" cy="774700"/>
          </a:xfrm>
          <a:prstGeom prst="rect">
            <a:avLst/>
          </a:prstGeom>
          <a:solidFill>
            <a:srgbClr val="000000">
              <a:alpha val="0"/>
            </a:srgbClr>
          </a:solidFill>
        </p:spPr>
        <p:txBody>
          <a:bodyPr lIns="0" tIns="0" rIns="0" bIns="0" rtlCol="0" anchor="ctr"/>
          <a:lstStyle/>
          <a:p>
            <a:pPr indent="0" algn="l">
              <a:lnSpc>
                <a:spcPct val="170000"/>
              </a:lnSpc>
              <a:defRPr/>
            </a:pPr>
            <a:r>
              <a:rPr lang="en-US" sz="1800" b="0">
                <a:solidFill>
                  <a:srgbClr val="475569"/>
                </a:solidFill>
                <a:latin typeface="Inter, sans-serif"/>
              </a:rPr>
              <a:t>NewsBot 2.0 leverages advanced Natural Language Processing techniques for comprehensive news analysis and classification.</a:t>
            </a:r>
            <a:endParaRPr lang="en-US" sz="1100"/>
          </a:p>
        </p:txBody>
      </p:sp>
      <p:sp>
        <p:nvSpPr>
          <p:cNvPr id="15" name="AutoShape 15"/>
          <p:cNvSpPr/>
          <p:nvPr/>
        </p:nvSpPr>
        <p:spPr>
          <a:xfrm>
            <a:off x="1143000" y="4470400"/>
            <a:ext cx="13944600" cy="25400"/>
          </a:xfrm>
          <a:prstGeom prst="rect">
            <a:avLst/>
          </a:prstGeom>
          <a:solidFill>
            <a:srgbClr val="000000">
              <a:alpha val="0"/>
            </a:srgbClr>
          </a:solidFill>
        </p:spPr>
        <p:txBody>
          <a:bodyPr/>
          <a:lstStyle/>
          <a:p>
            <a:endParaRPr lang="en-US"/>
          </a:p>
        </p:txBody>
      </p:sp>
      <p:sp>
        <p:nvSpPr>
          <p:cNvPr id="16" name="AutoShape 16"/>
          <p:cNvSpPr/>
          <p:nvPr/>
        </p:nvSpPr>
        <p:spPr>
          <a:xfrm>
            <a:off x="1016000" y="5003800"/>
            <a:ext cx="14198600" cy="2781300"/>
          </a:xfrm>
          <a:prstGeom prst="roundRect">
            <a:avLst>
              <a:gd name="adj" fmla="val 5479"/>
            </a:avLst>
          </a:prstGeom>
          <a:solidFill>
            <a:srgbClr val="FFFFFF">
              <a:alpha val="80000"/>
            </a:srgbClr>
          </a:solidFill>
        </p:spPr>
        <p:txBody>
          <a:bodyPr/>
          <a:lstStyle/>
          <a:p>
            <a:endParaRPr lang="en-US"/>
          </a:p>
        </p:txBody>
      </p:sp>
      <p:sp>
        <p:nvSpPr>
          <p:cNvPr id="17" name="AutoShape 17"/>
          <p:cNvSpPr/>
          <p:nvPr/>
        </p:nvSpPr>
        <p:spPr>
          <a:xfrm>
            <a:off x="1435100" y="5410200"/>
            <a:ext cx="13373100" cy="381000"/>
          </a:xfrm>
          <a:prstGeom prst="rect">
            <a:avLst/>
          </a:prstGeom>
          <a:solidFill>
            <a:srgbClr val="000000">
              <a:alpha val="0"/>
            </a:srgbClr>
          </a:solidFill>
        </p:spPr>
        <p:txBody>
          <a:bodyPr/>
          <a:lstStyle/>
          <a:p>
            <a:endParaRPr lang="en-US"/>
          </a:p>
        </p:txBody>
      </p:sp>
      <p:pic>
        <p:nvPicPr>
          <p:cNvPr id="18" name="Picture 18"/>
          <p:cNvPicPr>
            <a:picLocks noChangeAspect="1"/>
          </p:cNvPicPr>
          <p:nvPr/>
        </p:nvPicPr>
        <p:blipFill>
          <a:blip r:embed="rId3"/>
          <a:srcRect/>
          <a:stretch>
            <a:fillRect/>
          </a:stretch>
        </p:blipFill>
        <p:spPr>
          <a:xfrm>
            <a:off x="1435100" y="5486400"/>
            <a:ext cx="228600" cy="228600"/>
          </a:xfrm>
          <a:prstGeom prst="rect">
            <a:avLst/>
          </a:prstGeom>
        </p:spPr>
      </p:pic>
      <p:sp>
        <p:nvSpPr>
          <p:cNvPr id="19" name="TextBox 19"/>
          <p:cNvSpPr txBox="1"/>
          <p:nvPr/>
        </p:nvSpPr>
        <p:spPr>
          <a:xfrm>
            <a:off x="1816100" y="5410200"/>
            <a:ext cx="2413000" cy="381000"/>
          </a:xfrm>
          <a:prstGeom prst="rect">
            <a:avLst/>
          </a:prstGeom>
          <a:solidFill>
            <a:srgbClr val="000000">
              <a:alpha val="0"/>
            </a:srgbClr>
          </a:solidFill>
        </p:spPr>
        <p:txBody>
          <a:bodyPr lIns="0" tIns="0" rIns="0" bIns="0" rtlCol="0" anchor="ctr"/>
          <a:lstStyle/>
          <a:p>
            <a:pPr indent="0" algn="l">
              <a:lnSpc>
                <a:spcPct val="150000"/>
              </a:lnSpc>
              <a:defRPr/>
            </a:pPr>
            <a:r>
              <a:rPr lang="en-US" sz="2000" b="1">
                <a:solidFill>
                  <a:srgbClr val="334155"/>
                </a:solidFill>
                <a:latin typeface="Inter, sans-serif"/>
              </a:rPr>
              <a:t>Key Enhancements</a:t>
            </a:r>
            <a:endParaRPr lang="en-US" sz="1100"/>
          </a:p>
        </p:txBody>
      </p:sp>
      <p:sp>
        <p:nvSpPr>
          <p:cNvPr id="20" name="AutoShape 20"/>
          <p:cNvSpPr/>
          <p:nvPr/>
        </p:nvSpPr>
        <p:spPr>
          <a:xfrm>
            <a:off x="1435100" y="5994400"/>
            <a:ext cx="13373100" cy="1371600"/>
          </a:xfrm>
          <a:prstGeom prst="rect">
            <a:avLst/>
          </a:prstGeom>
          <a:solidFill>
            <a:srgbClr val="000000">
              <a:alpha val="0"/>
            </a:srgbClr>
          </a:solidFill>
        </p:spPr>
        <p:txBody>
          <a:bodyPr/>
          <a:lstStyle/>
          <a:p>
            <a:endParaRPr lang="en-US"/>
          </a:p>
        </p:txBody>
      </p:sp>
      <p:sp>
        <p:nvSpPr>
          <p:cNvPr id="21" name="TextBox 21"/>
          <p:cNvSpPr txBox="1"/>
          <p:nvPr/>
        </p:nvSpPr>
        <p:spPr>
          <a:xfrm>
            <a:off x="1435100" y="5994400"/>
            <a:ext cx="13779500" cy="1371600"/>
          </a:xfrm>
          <a:prstGeom prst="rect">
            <a:avLst/>
          </a:prstGeom>
          <a:solidFill>
            <a:srgbClr val="000000">
              <a:alpha val="0"/>
            </a:srgbClr>
          </a:solidFill>
        </p:spPr>
        <p:txBody>
          <a:bodyPr lIns="0" tIns="0" rIns="0" bIns="0" rtlCol="0" anchor="ctr"/>
          <a:lstStyle/>
          <a:p>
            <a:pPr indent="0" algn="l">
              <a:lnSpc>
                <a:spcPct val="170000"/>
              </a:lnSpc>
              <a:defRPr/>
            </a:pPr>
            <a:r>
              <a:rPr lang="en-US" sz="1600" b="0">
                <a:solidFill>
                  <a:srgbClr val="475569"/>
                </a:solidFill>
                <a:latin typeface="Inter, sans-serif"/>
              </a:rPr>
              <a:t>This production-ready system builds upon our midterm project with advanced multilingual capabilities, real-time sentiment and emotion detection, and an intelligent conversational interface. NewsBot 2.0 processes news articles with 85%+ accuracy across five categories (Politics, Sports, Technology, Entertainment, Business), significantly outperforming baseline models while providing comprehensive emotional analysis through both text and audio processing for enhanced user insights.</a:t>
            </a:r>
            <a:endParaRPr lang="en-US" sz="1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6256000" cy="9144000"/>
          </a:xfrm>
          <a:prstGeom prst="roundRect">
            <a:avLst>
              <a:gd name="adj" fmla="val 1111"/>
            </a:avLst>
          </a:prstGeom>
          <a:solidFill>
            <a:srgbClr val="000000">
              <a:alpha val="0"/>
            </a:srgbClr>
          </a:solidFill>
        </p:spPr>
        <p:txBody>
          <a:bodyPr/>
          <a:lstStyle/>
          <a:p>
            <a:endParaRPr lang="en-US"/>
          </a:p>
        </p:txBody>
      </p:sp>
      <p:sp>
        <p:nvSpPr>
          <p:cNvPr id="3" name="AutoShape 3"/>
          <p:cNvSpPr/>
          <p:nvPr/>
        </p:nvSpPr>
        <p:spPr>
          <a:xfrm>
            <a:off x="508000" y="4064000"/>
            <a:ext cx="50800" cy="1016000"/>
          </a:xfrm>
          <a:prstGeom prst="rect">
            <a:avLst/>
          </a:prstGeom>
          <a:solidFill>
            <a:srgbClr val="000000">
              <a:alpha val="0"/>
            </a:srgbClr>
          </a:solidFill>
        </p:spPr>
        <p:txBody>
          <a:bodyPr/>
          <a:lstStyle/>
          <a:p>
            <a:endParaRPr lang="en-US"/>
          </a:p>
        </p:txBody>
      </p:sp>
      <p:sp>
        <p:nvSpPr>
          <p:cNvPr id="4" name="AutoShape 4"/>
          <p:cNvSpPr/>
          <p:nvPr/>
        </p:nvSpPr>
        <p:spPr>
          <a:xfrm>
            <a:off x="15684500" y="4064000"/>
            <a:ext cx="50800" cy="1016000"/>
          </a:xfrm>
          <a:prstGeom prst="rect">
            <a:avLst/>
          </a:prstGeom>
          <a:solidFill>
            <a:srgbClr val="000000">
              <a:alpha val="0"/>
            </a:srgbClr>
          </a:solidFill>
        </p:spPr>
        <p:txBody>
          <a:bodyPr/>
          <a:lstStyle/>
          <a:p>
            <a:endParaRPr lang="en-US"/>
          </a:p>
        </p:txBody>
      </p:sp>
      <p:sp>
        <p:nvSpPr>
          <p:cNvPr id="5" name="AutoShape 5"/>
          <p:cNvSpPr/>
          <p:nvPr/>
        </p:nvSpPr>
        <p:spPr>
          <a:xfrm>
            <a:off x="0" y="0"/>
            <a:ext cx="16230600" cy="2146300"/>
          </a:xfrm>
          <a:prstGeom prst="rect">
            <a:avLst/>
          </a:prstGeom>
          <a:solidFill>
            <a:srgbClr val="000000">
              <a:alpha val="0"/>
            </a:srgbClr>
          </a:solidFill>
        </p:spPr>
        <p:txBody>
          <a:bodyPr/>
          <a:lstStyle/>
          <a:p>
            <a:endParaRPr lang="en-US"/>
          </a:p>
        </p:txBody>
      </p:sp>
      <p:sp>
        <p:nvSpPr>
          <p:cNvPr id="6" name="TextBox 6"/>
          <p:cNvSpPr txBox="1"/>
          <p:nvPr/>
        </p:nvSpPr>
        <p:spPr>
          <a:xfrm>
            <a:off x="1016000" y="635000"/>
            <a:ext cx="14630400" cy="635000"/>
          </a:xfrm>
          <a:prstGeom prst="rect">
            <a:avLst/>
          </a:prstGeom>
          <a:solidFill>
            <a:srgbClr val="000000">
              <a:alpha val="0"/>
            </a:srgbClr>
          </a:solidFill>
        </p:spPr>
        <p:txBody>
          <a:bodyPr lIns="0" tIns="0" rIns="0" bIns="0" rtlCol="0" anchor="ctr"/>
          <a:lstStyle/>
          <a:p>
            <a:pPr indent="0" algn="ctr">
              <a:lnSpc>
                <a:spcPct val="100000"/>
              </a:lnSpc>
              <a:defRPr/>
            </a:pPr>
            <a:r>
              <a:rPr lang="en-US" sz="4200" b="1">
                <a:solidFill>
                  <a:srgbClr val="1E293B"/>
                </a:solidFill>
                <a:latin typeface="&quot;Crimson Text&quot;, serif"/>
              </a:rPr>
              <a:t>Key Features and Capabilities</a:t>
            </a:r>
            <a:endParaRPr lang="en-US" sz="1100"/>
          </a:p>
        </p:txBody>
      </p:sp>
      <p:sp>
        <p:nvSpPr>
          <p:cNvPr id="7" name="TextBox 7"/>
          <p:cNvSpPr txBox="1"/>
          <p:nvPr/>
        </p:nvSpPr>
        <p:spPr>
          <a:xfrm>
            <a:off x="1016000" y="1422400"/>
            <a:ext cx="14630400" cy="342900"/>
          </a:xfrm>
          <a:prstGeom prst="rect">
            <a:avLst/>
          </a:prstGeom>
          <a:solidFill>
            <a:srgbClr val="000000">
              <a:alpha val="0"/>
            </a:srgbClr>
          </a:solidFill>
        </p:spPr>
        <p:txBody>
          <a:bodyPr lIns="0" tIns="0" rIns="0" bIns="0" rtlCol="0" anchor="ctr"/>
          <a:lstStyle/>
          <a:p>
            <a:pPr indent="0" algn="ctr">
              <a:lnSpc>
                <a:spcPct val="100000"/>
              </a:lnSpc>
              <a:defRPr/>
            </a:pPr>
            <a:r>
              <a:rPr lang="en-US" sz="1800" b="0">
                <a:solidFill>
                  <a:srgbClr val="64748B"/>
                </a:solidFill>
                <a:latin typeface="Inter, sans-serif"/>
              </a:rPr>
              <a:t>Advanced NLP Pipeline Components</a:t>
            </a:r>
            <a:endParaRPr lang="en-US" sz="1100"/>
          </a:p>
        </p:txBody>
      </p:sp>
      <p:sp>
        <p:nvSpPr>
          <p:cNvPr id="8" name="AutoShape 8"/>
          <p:cNvSpPr/>
          <p:nvPr/>
        </p:nvSpPr>
        <p:spPr>
          <a:xfrm>
            <a:off x="0" y="2146300"/>
            <a:ext cx="16230600" cy="6972300"/>
          </a:xfrm>
          <a:prstGeom prst="rect">
            <a:avLst/>
          </a:prstGeom>
          <a:solidFill>
            <a:srgbClr val="000000">
              <a:alpha val="0"/>
            </a:srgbClr>
          </a:solidFill>
        </p:spPr>
        <p:txBody>
          <a:bodyPr/>
          <a:lstStyle/>
          <a:p>
            <a:endParaRPr lang="en-US"/>
          </a:p>
        </p:txBody>
      </p:sp>
      <p:sp>
        <p:nvSpPr>
          <p:cNvPr id="9" name="AutoShape 9"/>
          <p:cNvSpPr/>
          <p:nvPr/>
        </p:nvSpPr>
        <p:spPr>
          <a:xfrm>
            <a:off x="1016000" y="2400300"/>
            <a:ext cx="14198600" cy="1676400"/>
          </a:xfrm>
          <a:prstGeom prst="roundRect">
            <a:avLst>
              <a:gd name="adj" fmla="val 9090"/>
            </a:avLst>
          </a:prstGeom>
          <a:solidFill>
            <a:srgbClr val="FFFFFF">
              <a:alpha val="69804"/>
            </a:srgbClr>
          </a:solidFill>
        </p:spPr>
        <p:txBody>
          <a:bodyPr/>
          <a:lstStyle/>
          <a:p>
            <a:endParaRPr lang="en-US"/>
          </a:p>
        </p:txBody>
      </p:sp>
      <p:sp>
        <p:nvSpPr>
          <p:cNvPr id="10" name="AutoShape 10"/>
          <p:cNvSpPr/>
          <p:nvPr/>
        </p:nvSpPr>
        <p:spPr>
          <a:xfrm>
            <a:off x="1485900" y="2667000"/>
            <a:ext cx="508000" cy="508000"/>
          </a:xfrm>
          <a:prstGeom prst="roundRect">
            <a:avLst>
              <a:gd name="adj" fmla="val 20000"/>
            </a:avLst>
          </a:prstGeom>
          <a:solidFill>
            <a:srgbClr val="000000">
              <a:alpha val="0"/>
            </a:srgbClr>
          </a:solidFill>
        </p:spPr>
        <p:txBody>
          <a:bodyPr/>
          <a:lstStyle/>
          <a:p>
            <a:endParaRPr lang="en-US"/>
          </a:p>
        </p:txBody>
      </p:sp>
      <p:sp>
        <p:nvSpPr>
          <p:cNvPr id="11" name="AutoShape 11"/>
          <p:cNvSpPr/>
          <p:nvPr/>
        </p:nvSpPr>
        <p:spPr>
          <a:xfrm>
            <a:off x="2298700" y="2667000"/>
            <a:ext cx="12458700" cy="1155700"/>
          </a:xfrm>
          <a:prstGeom prst="rect">
            <a:avLst/>
          </a:prstGeom>
          <a:solidFill>
            <a:srgbClr val="000000">
              <a:alpha val="0"/>
            </a:srgbClr>
          </a:solidFill>
        </p:spPr>
        <p:txBody>
          <a:bodyPr/>
          <a:lstStyle/>
          <a:p>
            <a:endParaRPr lang="en-US"/>
          </a:p>
        </p:txBody>
      </p:sp>
      <p:sp>
        <p:nvSpPr>
          <p:cNvPr id="12" name="TextBox 12"/>
          <p:cNvSpPr txBox="1"/>
          <p:nvPr/>
        </p:nvSpPr>
        <p:spPr>
          <a:xfrm>
            <a:off x="2298700" y="2667000"/>
            <a:ext cx="12839700" cy="355600"/>
          </a:xfrm>
          <a:prstGeom prst="rect">
            <a:avLst/>
          </a:prstGeom>
          <a:solidFill>
            <a:srgbClr val="000000">
              <a:alpha val="0"/>
            </a:srgbClr>
          </a:solidFill>
        </p:spPr>
        <p:txBody>
          <a:bodyPr lIns="0" tIns="0" rIns="0" bIns="0" rtlCol="0" anchor="ctr"/>
          <a:lstStyle/>
          <a:p>
            <a:pPr indent="0" algn="l">
              <a:lnSpc>
                <a:spcPct val="130000"/>
              </a:lnSpc>
              <a:defRPr/>
            </a:pPr>
            <a:r>
              <a:rPr lang="en-US" sz="2200" b="1">
                <a:solidFill>
                  <a:srgbClr val="334155"/>
                </a:solidFill>
                <a:latin typeface="Inter, sans-serif"/>
              </a:rPr>
              <a:t>Data Processing and Classification Engine</a:t>
            </a:r>
            <a:endParaRPr lang="en-US" sz="1100"/>
          </a:p>
        </p:txBody>
      </p:sp>
      <p:sp>
        <p:nvSpPr>
          <p:cNvPr id="13" name="TextBox 13"/>
          <p:cNvSpPr txBox="1"/>
          <p:nvPr/>
        </p:nvSpPr>
        <p:spPr>
          <a:xfrm>
            <a:off x="2298700" y="3187700"/>
            <a:ext cx="12839700" cy="647700"/>
          </a:xfrm>
          <a:prstGeom prst="rect">
            <a:avLst/>
          </a:prstGeom>
          <a:solidFill>
            <a:srgbClr val="000000">
              <a:alpha val="0"/>
            </a:srgbClr>
          </a:solidFill>
        </p:spPr>
        <p:txBody>
          <a:bodyPr lIns="0" tIns="0" rIns="0" bIns="0" rtlCol="0" anchor="ctr"/>
          <a:lstStyle/>
          <a:p>
            <a:pPr indent="0" algn="l">
              <a:lnSpc>
                <a:spcPct val="160000"/>
              </a:lnSpc>
              <a:defRPr/>
            </a:pPr>
            <a:r>
              <a:rPr lang="en-US" sz="1600" b="0">
                <a:solidFill>
                  <a:srgbClr val="475569"/>
                </a:solidFill>
                <a:latin typeface="Inter, sans-serif"/>
              </a:rPr>
              <a:t>Clean dataset preprocessing using BBC News data with TF-IDF Vectorization and Multinomial Naive Bayes for accurate article classification.</a:t>
            </a:r>
            <a:endParaRPr lang="en-US" sz="1100"/>
          </a:p>
        </p:txBody>
      </p:sp>
      <p:sp>
        <p:nvSpPr>
          <p:cNvPr id="14" name="AutoShape 14"/>
          <p:cNvSpPr/>
          <p:nvPr/>
        </p:nvSpPr>
        <p:spPr>
          <a:xfrm>
            <a:off x="1016000" y="4394200"/>
            <a:ext cx="14198600" cy="1676400"/>
          </a:xfrm>
          <a:prstGeom prst="roundRect">
            <a:avLst>
              <a:gd name="adj" fmla="val 9090"/>
            </a:avLst>
          </a:prstGeom>
          <a:solidFill>
            <a:srgbClr val="FFFFFF">
              <a:alpha val="69804"/>
            </a:srgbClr>
          </a:solidFill>
        </p:spPr>
        <p:txBody>
          <a:bodyPr/>
          <a:lstStyle/>
          <a:p>
            <a:endParaRPr lang="en-US"/>
          </a:p>
        </p:txBody>
      </p:sp>
      <p:sp>
        <p:nvSpPr>
          <p:cNvPr id="15" name="AutoShape 15"/>
          <p:cNvSpPr/>
          <p:nvPr/>
        </p:nvSpPr>
        <p:spPr>
          <a:xfrm>
            <a:off x="1485900" y="4660900"/>
            <a:ext cx="508000" cy="508000"/>
          </a:xfrm>
          <a:prstGeom prst="roundRect">
            <a:avLst>
              <a:gd name="adj" fmla="val 20000"/>
            </a:avLst>
          </a:prstGeom>
          <a:solidFill>
            <a:srgbClr val="000000">
              <a:alpha val="0"/>
            </a:srgbClr>
          </a:solidFill>
        </p:spPr>
        <p:txBody>
          <a:bodyPr/>
          <a:lstStyle/>
          <a:p>
            <a:endParaRPr lang="en-US"/>
          </a:p>
        </p:txBody>
      </p:sp>
      <p:sp>
        <p:nvSpPr>
          <p:cNvPr id="16" name="AutoShape 16"/>
          <p:cNvSpPr/>
          <p:nvPr/>
        </p:nvSpPr>
        <p:spPr>
          <a:xfrm>
            <a:off x="2298700" y="4660900"/>
            <a:ext cx="12458700" cy="1155700"/>
          </a:xfrm>
          <a:prstGeom prst="rect">
            <a:avLst/>
          </a:prstGeom>
          <a:solidFill>
            <a:srgbClr val="000000">
              <a:alpha val="0"/>
            </a:srgbClr>
          </a:solidFill>
        </p:spPr>
        <p:txBody>
          <a:bodyPr/>
          <a:lstStyle/>
          <a:p>
            <a:endParaRPr lang="en-US"/>
          </a:p>
        </p:txBody>
      </p:sp>
      <p:sp>
        <p:nvSpPr>
          <p:cNvPr id="17" name="TextBox 17"/>
          <p:cNvSpPr txBox="1"/>
          <p:nvPr/>
        </p:nvSpPr>
        <p:spPr>
          <a:xfrm>
            <a:off x="2298700" y="4660900"/>
            <a:ext cx="12839700" cy="355600"/>
          </a:xfrm>
          <a:prstGeom prst="rect">
            <a:avLst/>
          </a:prstGeom>
          <a:solidFill>
            <a:srgbClr val="000000">
              <a:alpha val="0"/>
            </a:srgbClr>
          </a:solidFill>
        </p:spPr>
        <p:txBody>
          <a:bodyPr lIns="0" tIns="0" rIns="0" bIns="0" rtlCol="0" anchor="ctr"/>
          <a:lstStyle/>
          <a:p>
            <a:pPr indent="0" algn="l">
              <a:lnSpc>
                <a:spcPct val="130000"/>
              </a:lnSpc>
              <a:defRPr/>
            </a:pPr>
            <a:r>
              <a:rPr lang="en-US" sz="2200" b="1">
                <a:solidFill>
                  <a:srgbClr val="334155"/>
                </a:solidFill>
                <a:latin typeface="Inter, sans-serif"/>
              </a:rPr>
              <a:t>Sentiment and Emotion Intelligence Module</a:t>
            </a:r>
            <a:endParaRPr lang="en-US" sz="1100"/>
          </a:p>
        </p:txBody>
      </p:sp>
      <p:sp>
        <p:nvSpPr>
          <p:cNvPr id="18" name="TextBox 18"/>
          <p:cNvSpPr txBox="1"/>
          <p:nvPr/>
        </p:nvSpPr>
        <p:spPr>
          <a:xfrm>
            <a:off x="2298700" y="5181600"/>
            <a:ext cx="12839700" cy="647700"/>
          </a:xfrm>
          <a:prstGeom prst="rect">
            <a:avLst/>
          </a:prstGeom>
          <a:solidFill>
            <a:srgbClr val="000000">
              <a:alpha val="0"/>
            </a:srgbClr>
          </a:solidFill>
        </p:spPr>
        <p:txBody>
          <a:bodyPr lIns="0" tIns="0" rIns="0" bIns="0" rtlCol="0" anchor="ctr"/>
          <a:lstStyle/>
          <a:p>
            <a:pPr indent="0" algn="l">
              <a:lnSpc>
                <a:spcPct val="160000"/>
              </a:lnSpc>
              <a:defRPr/>
            </a:pPr>
            <a:r>
              <a:rPr lang="en-US" sz="1600" b="0">
                <a:solidFill>
                  <a:srgbClr val="475569"/>
                </a:solidFill>
                <a:latin typeface="Inter, sans-serif"/>
              </a:rPr>
              <a:t>Advanced sentiment and emotion analysis using TextBlob, VADER, and audio processing capabilities for comprehensive emotional understanding.</a:t>
            </a:r>
            <a:endParaRPr lang="en-US" sz="1100"/>
          </a:p>
        </p:txBody>
      </p:sp>
      <p:sp>
        <p:nvSpPr>
          <p:cNvPr id="19" name="AutoShape 19"/>
          <p:cNvSpPr/>
          <p:nvPr/>
        </p:nvSpPr>
        <p:spPr>
          <a:xfrm>
            <a:off x="1016000" y="6388100"/>
            <a:ext cx="14198600" cy="1676400"/>
          </a:xfrm>
          <a:prstGeom prst="roundRect">
            <a:avLst>
              <a:gd name="adj" fmla="val 9090"/>
            </a:avLst>
          </a:prstGeom>
          <a:solidFill>
            <a:srgbClr val="FFFFFF">
              <a:alpha val="69804"/>
            </a:srgbClr>
          </a:solidFill>
        </p:spPr>
        <p:txBody>
          <a:bodyPr/>
          <a:lstStyle/>
          <a:p>
            <a:endParaRPr lang="en-US"/>
          </a:p>
        </p:txBody>
      </p:sp>
      <p:sp>
        <p:nvSpPr>
          <p:cNvPr id="20" name="AutoShape 20"/>
          <p:cNvSpPr/>
          <p:nvPr/>
        </p:nvSpPr>
        <p:spPr>
          <a:xfrm>
            <a:off x="1485900" y="6654800"/>
            <a:ext cx="508000" cy="508000"/>
          </a:xfrm>
          <a:prstGeom prst="roundRect">
            <a:avLst>
              <a:gd name="adj" fmla="val 20000"/>
            </a:avLst>
          </a:prstGeom>
          <a:solidFill>
            <a:srgbClr val="000000">
              <a:alpha val="0"/>
            </a:srgbClr>
          </a:solidFill>
        </p:spPr>
        <p:txBody>
          <a:bodyPr/>
          <a:lstStyle/>
          <a:p>
            <a:endParaRPr lang="en-US"/>
          </a:p>
        </p:txBody>
      </p:sp>
      <p:sp>
        <p:nvSpPr>
          <p:cNvPr id="21" name="AutoShape 21"/>
          <p:cNvSpPr/>
          <p:nvPr/>
        </p:nvSpPr>
        <p:spPr>
          <a:xfrm>
            <a:off x="2298700" y="6654800"/>
            <a:ext cx="12458700" cy="1155700"/>
          </a:xfrm>
          <a:prstGeom prst="rect">
            <a:avLst/>
          </a:prstGeom>
          <a:solidFill>
            <a:srgbClr val="000000">
              <a:alpha val="0"/>
            </a:srgbClr>
          </a:solidFill>
        </p:spPr>
        <p:txBody>
          <a:bodyPr/>
          <a:lstStyle/>
          <a:p>
            <a:endParaRPr lang="en-US"/>
          </a:p>
        </p:txBody>
      </p:sp>
      <p:sp>
        <p:nvSpPr>
          <p:cNvPr id="22" name="TextBox 22"/>
          <p:cNvSpPr txBox="1"/>
          <p:nvPr/>
        </p:nvSpPr>
        <p:spPr>
          <a:xfrm>
            <a:off x="2298700" y="6654800"/>
            <a:ext cx="12839700" cy="355600"/>
          </a:xfrm>
          <a:prstGeom prst="rect">
            <a:avLst/>
          </a:prstGeom>
          <a:solidFill>
            <a:srgbClr val="000000">
              <a:alpha val="0"/>
            </a:srgbClr>
          </a:solidFill>
        </p:spPr>
        <p:txBody>
          <a:bodyPr lIns="0" tIns="0" rIns="0" bIns="0" rtlCol="0" anchor="ctr"/>
          <a:lstStyle/>
          <a:p>
            <a:pPr indent="0" algn="l">
              <a:lnSpc>
                <a:spcPct val="130000"/>
              </a:lnSpc>
              <a:defRPr/>
            </a:pPr>
            <a:r>
              <a:rPr lang="en-US" sz="2200" b="1">
                <a:solidFill>
                  <a:srgbClr val="334155"/>
                </a:solidFill>
                <a:latin typeface="Inter, sans-serif"/>
              </a:rPr>
              <a:t>Multilingual and Interactive Interface System</a:t>
            </a:r>
            <a:endParaRPr lang="en-US" sz="1100"/>
          </a:p>
        </p:txBody>
      </p:sp>
      <p:sp>
        <p:nvSpPr>
          <p:cNvPr id="23" name="TextBox 23"/>
          <p:cNvSpPr txBox="1"/>
          <p:nvPr/>
        </p:nvSpPr>
        <p:spPr>
          <a:xfrm>
            <a:off x="2298700" y="7175500"/>
            <a:ext cx="12839700" cy="647700"/>
          </a:xfrm>
          <a:prstGeom prst="rect">
            <a:avLst/>
          </a:prstGeom>
          <a:solidFill>
            <a:srgbClr val="000000">
              <a:alpha val="0"/>
            </a:srgbClr>
          </a:solidFill>
        </p:spPr>
        <p:txBody>
          <a:bodyPr lIns="0" tIns="0" rIns="0" bIns="0" rtlCol="0" anchor="ctr"/>
          <a:lstStyle/>
          <a:p>
            <a:pPr indent="0" algn="l">
              <a:lnSpc>
                <a:spcPct val="160000"/>
              </a:lnSpc>
              <a:defRPr/>
            </a:pPr>
            <a:r>
              <a:rPr lang="en-US" sz="1600" b="0">
                <a:solidFill>
                  <a:srgbClr val="475569"/>
                </a:solidFill>
                <a:latin typeface="Inter, sans-serif"/>
              </a:rPr>
              <a:t>Text summarization, keyword extraction, multilingual analysis via translation API, and conversational interface powered by NLTK for user interaction.</a:t>
            </a:r>
            <a:endParaRPr lang="en-US" sz="1100"/>
          </a:p>
        </p:txBody>
      </p:sp>
      <p:sp>
        <p:nvSpPr>
          <p:cNvPr id="24" name="AutoShape 24"/>
          <p:cNvSpPr/>
          <p:nvPr/>
        </p:nvSpPr>
        <p:spPr>
          <a:xfrm>
            <a:off x="7264400" y="8420100"/>
            <a:ext cx="1714500" cy="393700"/>
          </a:xfrm>
          <a:prstGeom prst="rect">
            <a:avLst/>
          </a:prstGeom>
          <a:solidFill>
            <a:srgbClr val="000000">
              <a:alpha val="0"/>
            </a:srgbClr>
          </a:solidFill>
        </p:spPr>
        <p:txBody>
          <a:bodyPr/>
          <a:lstStyle/>
          <a:p>
            <a:endParaRPr lang="en-US"/>
          </a:p>
        </p:txBody>
      </p:sp>
      <p:pic>
        <p:nvPicPr>
          <p:cNvPr id="25" name="Picture 25"/>
          <p:cNvPicPr>
            <a:picLocks noChangeAspect="1"/>
          </p:cNvPicPr>
          <p:nvPr/>
        </p:nvPicPr>
        <p:blipFill>
          <a:blip r:embed="rId2"/>
          <a:srcRect/>
          <a:stretch>
            <a:fillRect/>
          </a:stretch>
        </p:blipFill>
        <p:spPr>
          <a:xfrm>
            <a:off x="7264400" y="8420100"/>
            <a:ext cx="393700" cy="393700"/>
          </a:xfrm>
          <a:prstGeom prst="roundRect">
            <a:avLst>
              <a:gd name="adj" fmla="val 19354"/>
            </a:avLst>
          </a:prstGeom>
        </p:spPr>
      </p:pic>
      <p:pic>
        <p:nvPicPr>
          <p:cNvPr id="26" name="Picture 26"/>
          <p:cNvPicPr>
            <a:picLocks noChangeAspect="1"/>
          </p:cNvPicPr>
          <p:nvPr/>
        </p:nvPicPr>
        <p:blipFill>
          <a:blip r:embed="rId3"/>
          <a:srcRect l="4000" r="4000"/>
          <a:stretch>
            <a:fillRect/>
          </a:stretch>
        </p:blipFill>
        <p:spPr>
          <a:xfrm>
            <a:off x="7962900" y="8420100"/>
            <a:ext cx="368300" cy="393700"/>
          </a:xfrm>
          <a:prstGeom prst="roundRect">
            <a:avLst>
              <a:gd name="adj" fmla="val 20689"/>
            </a:avLst>
          </a:prstGeom>
        </p:spPr>
      </p:pic>
      <p:pic>
        <p:nvPicPr>
          <p:cNvPr id="27" name="Picture 27"/>
          <p:cNvPicPr>
            <a:picLocks noChangeAspect="1"/>
          </p:cNvPicPr>
          <p:nvPr/>
        </p:nvPicPr>
        <p:blipFill>
          <a:blip r:embed="rId4"/>
          <a:srcRect l="9000" r="9000"/>
          <a:stretch>
            <a:fillRect/>
          </a:stretch>
        </p:blipFill>
        <p:spPr>
          <a:xfrm>
            <a:off x="8636000" y="8420100"/>
            <a:ext cx="330200" cy="393700"/>
          </a:xfrm>
          <a:prstGeom prst="roundRect">
            <a:avLst>
              <a:gd name="adj" fmla="val 23076"/>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6256000" cy="9144000"/>
          </a:xfrm>
          <a:prstGeom prst="roundRect">
            <a:avLst>
              <a:gd name="adj" fmla="val 1111"/>
            </a:avLst>
          </a:prstGeom>
          <a:solidFill>
            <a:srgbClr val="000000">
              <a:alpha val="0"/>
            </a:srgbClr>
          </a:solidFill>
        </p:spPr>
        <p:txBody>
          <a:bodyPr/>
          <a:lstStyle/>
          <a:p>
            <a:endParaRPr lang="en-US"/>
          </a:p>
        </p:txBody>
      </p:sp>
      <p:sp>
        <p:nvSpPr>
          <p:cNvPr id="3" name="AutoShape 3"/>
          <p:cNvSpPr/>
          <p:nvPr/>
        </p:nvSpPr>
        <p:spPr>
          <a:xfrm>
            <a:off x="254000" y="254000"/>
            <a:ext cx="508000" cy="508000"/>
          </a:xfrm>
          <a:prstGeom prst="roundRect">
            <a:avLst>
              <a:gd name="adj" fmla="val 15000"/>
            </a:avLst>
          </a:prstGeom>
          <a:solidFill>
            <a:srgbClr val="000000">
              <a:alpha val="0"/>
            </a:srgbClr>
          </a:solidFill>
          <a:ln w="25400">
            <a:solidFill>
              <a:srgbClr val="CBD5E1"/>
            </a:solidFill>
          </a:ln>
        </p:spPr>
        <p:txBody>
          <a:bodyPr/>
          <a:lstStyle/>
          <a:p>
            <a:endParaRPr lang="en-US"/>
          </a:p>
        </p:txBody>
      </p:sp>
      <p:sp>
        <p:nvSpPr>
          <p:cNvPr id="4" name="AutoShape 4"/>
          <p:cNvSpPr/>
          <p:nvPr/>
        </p:nvSpPr>
        <p:spPr>
          <a:xfrm>
            <a:off x="15481300" y="8369300"/>
            <a:ext cx="508000" cy="508000"/>
          </a:xfrm>
          <a:prstGeom prst="rect">
            <a:avLst/>
          </a:prstGeom>
          <a:solidFill>
            <a:srgbClr val="000000">
              <a:alpha val="0"/>
            </a:srgbClr>
          </a:solidFill>
        </p:spPr>
        <p:txBody>
          <a:bodyPr/>
          <a:lstStyle/>
          <a:p>
            <a:endParaRPr lang="en-US"/>
          </a:p>
        </p:txBody>
      </p:sp>
      <p:sp>
        <p:nvSpPr>
          <p:cNvPr id="5" name="AutoShape 5"/>
          <p:cNvSpPr/>
          <p:nvPr/>
        </p:nvSpPr>
        <p:spPr>
          <a:xfrm>
            <a:off x="0" y="0"/>
            <a:ext cx="16230600" cy="2146300"/>
          </a:xfrm>
          <a:prstGeom prst="rect">
            <a:avLst/>
          </a:prstGeom>
          <a:solidFill>
            <a:srgbClr val="000000">
              <a:alpha val="0"/>
            </a:srgbClr>
          </a:solidFill>
        </p:spPr>
        <p:txBody>
          <a:bodyPr/>
          <a:lstStyle/>
          <a:p>
            <a:endParaRPr lang="en-US"/>
          </a:p>
        </p:txBody>
      </p:sp>
      <p:sp>
        <p:nvSpPr>
          <p:cNvPr id="6" name="TextBox 6"/>
          <p:cNvSpPr txBox="1"/>
          <p:nvPr/>
        </p:nvSpPr>
        <p:spPr>
          <a:xfrm>
            <a:off x="1016000" y="635000"/>
            <a:ext cx="14630400" cy="635000"/>
          </a:xfrm>
          <a:prstGeom prst="rect">
            <a:avLst/>
          </a:prstGeom>
          <a:solidFill>
            <a:srgbClr val="000000">
              <a:alpha val="0"/>
            </a:srgbClr>
          </a:solidFill>
        </p:spPr>
        <p:txBody>
          <a:bodyPr lIns="0" tIns="0" rIns="0" bIns="0" rtlCol="0" anchor="ctr"/>
          <a:lstStyle/>
          <a:p>
            <a:pPr indent="0" algn="ctr">
              <a:lnSpc>
                <a:spcPct val="100000"/>
              </a:lnSpc>
              <a:defRPr/>
            </a:pPr>
            <a:r>
              <a:rPr lang="en-US" sz="4200" b="1">
                <a:solidFill>
                  <a:srgbClr val="1E293B"/>
                </a:solidFill>
                <a:latin typeface="&quot;Crimson Text&quot;, serif"/>
              </a:rPr>
              <a:t>Technical Stack and Performance</a:t>
            </a:r>
            <a:endParaRPr lang="en-US" sz="1100"/>
          </a:p>
        </p:txBody>
      </p:sp>
      <p:sp>
        <p:nvSpPr>
          <p:cNvPr id="7" name="TextBox 7"/>
          <p:cNvSpPr txBox="1"/>
          <p:nvPr/>
        </p:nvSpPr>
        <p:spPr>
          <a:xfrm>
            <a:off x="1016000" y="1422400"/>
            <a:ext cx="14630400" cy="342900"/>
          </a:xfrm>
          <a:prstGeom prst="rect">
            <a:avLst/>
          </a:prstGeom>
          <a:solidFill>
            <a:srgbClr val="000000">
              <a:alpha val="0"/>
            </a:srgbClr>
          </a:solidFill>
        </p:spPr>
        <p:txBody>
          <a:bodyPr lIns="0" tIns="0" rIns="0" bIns="0" rtlCol="0" anchor="ctr"/>
          <a:lstStyle/>
          <a:p>
            <a:pPr indent="0" algn="ctr">
              <a:lnSpc>
                <a:spcPct val="100000"/>
              </a:lnSpc>
              <a:defRPr/>
            </a:pPr>
            <a:r>
              <a:rPr lang="en-US" sz="1800" b="0">
                <a:solidFill>
                  <a:srgbClr val="64748B"/>
                </a:solidFill>
                <a:latin typeface="Inter, sans-serif"/>
              </a:rPr>
              <a:t>Production-ready AI system with robust capabilities</a:t>
            </a:r>
            <a:endParaRPr lang="en-US" sz="1100"/>
          </a:p>
        </p:txBody>
      </p:sp>
      <p:sp>
        <p:nvSpPr>
          <p:cNvPr id="8" name="AutoShape 8"/>
          <p:cNvSpPr/>
          <p:nvPr/>
        </p:nvSpPr>
        <p:spPr>
          <a:xfrm>
            <a:off x="0" y="2146300"/>
            <a:ext cx="16230600" cy="6972300"/>
          </a:xfrm>
          <a:prstGeom prst="rect">
            <a:avLst/>
          </a:prstGeom>
          <a:solidFill>
            <a:srgbClr val="000000">
              <a:alpha val="0"/>
            </a:srgbClr>
          </a:solidFill>
        </p:spPr>
        <p:txBody>
          <a:bodyPr/>
          <a:lstStyle/>
          <a:p>
            <a:endParaRPr lang="en-US"/>
          </a:p>
        </p:txBody>
      </p:sp>
      <p:sp>
        <p:nvSpPr>
          <p:cNvPr id="9" name="AutoShape 9"/>
          <p:cNvSpPr/>
          <p:nvPr/>
        </p:nvSpPr>
        <p:spPr>
          <a:xfrm>
            <a:off x="1016000" y="2400300"/>
            <a:ext cx="6845300" cy="5956300"/>
          </a:xfrm>
          <a:prstGeom prst="roundRect">
            <a:avLst>
              <a:gd name="adj" fmla="val 2558"/>
            </a:avLst>
          </a:prstGeom>
          <a:solidFill>
            <a:srgbClr val="FFFFFF">
              <a:alpha val="80000"/>
            </a:srgbClr>
          </a:solidFill>
          <a:ln w="12700">
            <a:solidFill>
              <a:srgbClr val="E2E8F0"/>
            </a:solidFill>
          </a:ln>
        </p:spPr>
        <p:txBody>
          <a:bodyPr/>
          <a:lstStyle/>
          <a:p>
            <a:endParaRPr lang="en-US"/>
          </a:p>
        </p:txBody>
      </p:sp>
      <p:sp>
        <p:nvSpPr>
          <p:cNvPr id="10" name="AutoShape 10"/>
          <p:cNvSpPr/>
          <p:nvPr/>
        </p:nvSpPr>
        <p:spPr>
          <a:xfrm>
            <a:off x="1041400" y="2425700"/>
            <a:ext cx="6807200" cy="50800"/>
          </a:xfrm>
          <a:prstGeom prst="roundRect">
            <a:avLst>
              <a:gd name="adj" fmla="val 50000"/>
            </a:avLst>
          </a:prstGeom>
          <a:solidFill>
            <a:srgbClr val="3B82F6"/>
          </a:solidFill>
        </p:spPr>
        <p:txBody>
          <a:bodyPr/>
          <a:lstStyle/>
          <a:p>
            <a:endParaRPr lang="en-US"/>
          </a:p>
        </p:txBody>
      </p:sp>
      <p:sp>
        <p:nvSpPr>
          <p:cNvPr id="11" name="AutoShape 11"/>
          <p:cNvSpPr/>
          <p:nvPr/>
        </p:nvSpPr>
        <p:spPr>
          <a:xfrm>
            <a:off x="1485900" y="2933700"/>
            <a:ext cx="5918200" cy="419100"/>
          </a:xfrm>
          <a:prstGeom prst="rect">
            <a:avLst/>
          </a:prstGeom>
          <a:solidFill>
            <a:srgbClr val="000000">
              <a:alpha val="0"/>
            </a:srgbClr>
          </a:solidFill>
        </p:spPr>
        <p:txBody>
          <a:bodyPr/>
          <a:lstStyle/>
          <a:p>
            <a:endParaRPr lang="en-US"/>
          </a:p>
        </p:txBody>
      </p:sp>
      <p:pic>
        <p:nvPicPr>
          <p:cNvPr id="12" name="Picture 12"/>
          <p:cNvPicPr>
            <a:picLocks noChangeAspect="1"/>
          </p:cNvPicPr>
          <p:nvPr/>
        </p:nvPicPr>
        <p:blipFill>
          <a:blip r:embed="rId2"/>
          <a:srcRect t="13000" b="13000"/>
          <a:stretch>
            <a:fillRect/>
          </a:stretch>
        </p:blipFill>
        <p:spPr>
          <a:xfrm>
            <a:off x="1485900" y="2997200"/>
            <a:ext cx="406400" cy="304800"/>
          </a:xfrm>
          <a:prstGeom prst="rect">
            <a:avLst/>
          </a:prstGeom>
        </p:spPr>
      </p:pic>
      <p:sp>
        <p:nvSpPr>
          <p:cNvPr id="13" name="TextBox 13"/>
          <p:cNvSpPr txBox="1"/>
          <p:nvPr/>
        </p:nvSpPr>
        <p:spPr>
          <a:xfrm>
            <a:off x="2044700" y="2933700"/>
            <a:ext cx="3200400" cy="419100"/>
          </a:xfrm>
          <a:prstGeom prst="rect">
            <a:avLst/>
          </a:prstGeom>
          <a:solidFill>
            <a:srgbClr val="000000">
              <a:alpha val="0"/>
            </a:srgbClr>
          </a:solidFill>
        </p:spPr>
        <p:txBody>
          <a:bodyPr lIns="0" tIns="0" rIns="0" bIns="0" rtlCol="0" anchor="ctr"/>
          <a:lstStyle/>
          <a:p>
            <a:pPr indent="0" algn="l">
              <a:lnSpc>
                <a:spcPct val="150000"/>
              </a:lnSpc>
              <a:defRPr/>
            </a:pPr>
            <a:r>
              <a:rPr lang="en-US" sz="2200" b="1">
                <a:solidFill>
                  <a:srgbClr val="334155"/>
                </a:solidFill>
                <a:latin typeface="Inter, sans-serif"/>
              </a:rPr>
              <a:t>Technology Framework</a:t>
            </a:r>
            <a:endParaRPr lang="en-US" sz="1100"/>
          </a:p>
        </p:txBody>
      </p:sp>
      <p:sp>
        <p:nvSpPr>
          <p:cNvPr id="14" name="AutoShape 14"/>
          <p:cNvSpPr/>
          <p:nvPr/>
        </p:nvSpPr>
        <p:spPr>
          <a:xfrm>
            <a:off x="1485900" y="3657600"/>
            <a:ext cx="5918200" cy="4178300"/>
          </a:xfrm>
          <a:prstGeom prst="rect">
            <a:avLst/>
          </a:prstGeom>
          <a:solidFill>
            <a:srgbClr val="000000">
              <a:alpha val="0"/>
            </a:srgbClr>
          </a:solidFill>
        </p:spPr>
        <p:txBody>
          <a:bodyPr/>
          <a:lstStyle/>
          <a:p>
            <a:endParaRPr lang="en-US"/>
          </a:p>
        </p:txBody>
      </p:sp>
      <p:sp>
        <p:nvSpPr>
          <p:cNvPr id="15" name="TextBox 15"/>
          <p:cNvSpPr txBox="1"/>
          <p:nvPr/>
        </p:nvSpPr>
        <p:spPr>
          <a:xfrm>
            <a:off x="1485900" y="3657600"/>
            <a:ext cx="6083300" cy="1943100"/>
          </a:xfrm>
          <a:prstGeom prst="rect">
            <a:avLst/>
          </a:prstGeom>
          <a:solidFill>
            <a:srgbClr val="000000">
              <a:alpha val="0"/>
            </a:srgbClr>
          </a:solidFill>
        </p:spPr>
        <p:txBody>
          <a:bodyPr lIns="0" tIns="0" rIns="0" bIns="0" rtlCol="0" anchor="ctr"/>
          <a:lstStyle/>
          <a:p>
            <a:pPr indent="0" algn="l">
              <a:lnSpc>
                <a:spcPct val="170000"/>
              </a:lnSpc>
              <a:defRPr/>
            </a:pPr>
            <a:r>
              <a:rPr lang="en-US" sz="1500" b="0">
                <a:solidFill>
                  <a:srgbClr val="475569"/>
                </a:solidFill>
                <a:latin typeface="Inter, sans-serif"/>
              </a:rPr>
              <a:t>Built using Python ecosystem with Pandas for data manipulation, Scikit-learn for machine learning, spaCy for advanced NLP, NLTK for natural language processing, and librosa for audio analysis. The system incorporates emotion detection using both audio and text inputs, ensuring comprehensive analysis capabilities across multiple modalities.</a:t>
            </a:r>
            <a:endParaRPr lang="en-US" sz="1100"/>
          </a:p>
        </p:txBody>
      </p:sp>
      <p:sp>
        <p:nvSpPr>
          <p:cNvPr id="16" name="AutoShape 16"/>
          <p:cNvSpPr/>
          <p:nvPr/>
        </p:nvSpPr>
        <p:spPr>
          <a:xfrm>
            <a:off x="8382000" y="2400300"/>
            <a:ext cx="6845300" cy="5956300"/>
          </a:xfrm>
          <a:prstGeom prst="roundRect">
            <a:avLst>
              <a:gd name="adj" fmla="val 2558"/>
            </a:avLst>
          </a:prstGeom>
          <a:solidFill>
            <a:srgbClr val="FFFFFF">
              <a:alpha val="80000"/>
            </a:srgbClr>
          </a:solidFill>
          <a:ln w="12700">
            <a:solidFill>
              <a:srgbClr val="E2E8F0"/>
            </a:solidFill>
          </a:ln>
        </p:spPr>
        <p:txBody>
          <a:bodyPr/>
          <a:lstStyle/>
          <a:p>
            <a:endParaRPr lang="en-US"/>
          </a:p>
        </p:txBody>
      </p:sp>
      <p:sp>
        <p:nvSpPr>
          <p:cNvPr id="17" name="AutoShape 17"/>
          <p:cNvSpPr/>
          <p:nvPr/>
        </p:nvSpPr>
        <p:spPr>
          <a:xfrm>
            <a:off x="8394700" y="2425700"/>
            <a:ext cx="6807200" cy="50800"/>
          </a:xfrm>
          <a:prstGeom prst="roundRect">
            <a:avLst>
              <a:gd name="adj" fmla="val 50000"/>
            </a:avLst>
          </a:prstGeom>
          <a:solidFill>
            <a:srgbClr val="10B981"/>
          </a:solidFill>
        </p:spPr>
        <p:txBody>
          <a:bodyPr/>
          <a:lstStyle/>
          <a:p>
            <a:endParaRPr lang="en-US"/>
          </a:p>
        </p:txBody>
      </p:sp>
      <p:sp>
        <p:nvSpPr>
          <p:cNvPr id="18" name="AutoShape 18"/>
          <p:cNvSpPr/>
          <p:nvPr/>
        </p:nvSpPr>
        <p:spPr>
          <a:xfrm>
            <a:off x="8839200" y="2933700"/>
            <a:ext cx="5918200" cy="419100"/>
          </a:xfrm>
          <a:prstGeom prst="rect">
            <a:avLst/>
          </a:prstGeom>
          <a:solidFill>
            <a:srgbClr val="000000">
              <a:alpha val="0"/>
            </a:srgbClr>
          </a:solidFill>
        </p:spPr>
        <p:txBody>
          <a:bodyPr/>
          <a:lstStyle/>
          <a:p>
            <a:endParaRPr lang="en-US"/>
          </a:p>
        </p:txBody>
      </p:sp>
      <p:pic>
        <p:nvPicPr>
          <p:cNvPr id="19" name="Picture 19"/>
          <p:cNvPicPr>
            <a:picLocks noChangeAspect="1"/>
          </p:cNvPicPr>
          <p:nvPr/>
        </p:nvPicPr>
        <p:blipFill>
          <a:blip r:embed="rId3"/>
          <a:srcRect t="13000" b="13000"/>
          <a:stretch>
            <a:fillRect/>
          </a:stretch>
        </p:blipFill>
        <p:spPr>
          <a:xfrm>
            <a:off x="8839200" y="2997200"/>
            <a:ext cx="406400" cy="304800"/>
          </a:xfrm>
          <a:prstGeom prst="rect">
            <a:avLst/>
          </a:prstGeom>
        </p:spPr>
      </p:pic>
      <p:sp>
        <p:nvSpPr>
          <p:cNvPr id="20" name="TextBox 20"/>
          <p:cNvSpPr txBox="1"/>
          <p:nvPr/>
        </p:nvSpPr>
        <p:spPr>
          <a:xfrm>
            <a:off x="9398000" y="2933700"/>
            <a:ext cx="2870200" cy="419100"/>
          </a:xfrm>
          <a:prstGeom prst="rect">
            <a:avLst/>
          </a:prstGeom>
          <a:solidFill>
            <a:srgbClr val="000000">
              <a:alpha val="0"/>
            </a:srgbClr>
          </a:solidFill>
        </p:spPr>
        <p:txBody>
          <a:bodyPr lIns="0" tIns="0" rIns="0" bIns="0" rtlCol="0" anchor="ctr"/>
          <a:lstStyle/>
          <a:p>
            <a:pPr indent="0" algn="l">
              <a:lnSpc>
                <a:spcPct val="150000"/>
              </a:lnSpc>
              <a:defRPr/>
            </a:pPr>
            <a:r>
              <a:rPr lang="en-US" sz="2200" b="1">
                <a:solidFill>
                  <a:srgbClr val="334155"/>
                </a:solidFill>
                <a:latin typeface="Inter, sans-serif"/>
              </a:rPr>
              <a:t>Performance Metrics</a:t>
            </a:r>
            <a:endParaRPr lang="en-US" sz="1100"/>
          </a:p>
        </p:txBody>
      </p:sp>
      <p:sp>
        <p:nvSpPr>
          <p:cNvPr id="21" name="AutoShape 21"/>
          <p:cNvSpPr/>
          <p:nvPr/>
        </p:nvSpPr>
        <p:spPr>
          <a:xfrm>
            <a:off x="8839200" y="3657600"/>
            <a:ext cx="5918200" cy="4178300"/>
          </a:xfrm>
          <a:prstGeom prst="rect">
            <a:avLst/>
          </a:prstGeom>
          <a:solidFill>
            <a:srgbClr val="000000">
              <a:alpha val="0"/>
            </a:srgbClr>
          </a:solidFill>
        </p:spPr>
        <p:txBody>
          <a:bodyPr/>
          <a:lstStyle/>
          <a:p>
            <a:endParaRPr lang="en-US"/>
          </a:p>
        </p:txBody>
      </p:sp>
      <p:sp>
        <p:nvSpPr>
          <p:cNvPr id="22" name="TextBox 22"/>
          <p:cNvSpPr txBox="1"/>
          <p:nvPr/>
        </p:nvSpPr>
        <p:spPr>
          <a:xfrm>
            <a:off x="8839200" y="3657600"/>
            <a:ext cx="6083300" cy="1612900"/>
          </a:xfrm>
          <a:prstGeom prst="rect">
            <a:avLst/>
          </a:prstGeom>
          <a:solidFill>
            <a:srgbClr val="000000">
              <a:alpha val="0"/>
            </a:srgbClr>
          </a:solidFill>
        </p:spPr>
        <p:txBody>
          <a:bodyPr lIns="0" tIns="0" rIns="0" bIns="0" rtlCol="0" anchor="ctr"/>
          <a:lstStyle/>
          <a:p>
            <a:pPr indent="0" algn="l">
              <a:lnSpc>
                <a:spcPct val="170000"/>
              </a:lnSpc>
              <a:defRPr/>
            </a:pPr>
            <a:r>
              <a:rPr lang="en-US" sz="1500" b="0">
                <a:solidFill>
                  <a:srgbClr val="475569"/>
                </a:solidFill>
                <a:latin typeface="Inter, sans-serif"/>
              </a:rPr>
              <a:t>Achieves 85%+ classification accuracy across five main categories: Politics, Sports, Technology, Entertainment, and Business. The system is fully optimized and ready for deployment in both app and web environments, providing reliable and scalable news classification services with real-time processing capabilities.</a:t>
            </a:r>
            <a:endParaRPr lang="en-US" sz="1100"/>
          </a:p>
        </p:txBody>
      </p:sp>
      <p:sp>
        <p:nvSpPr>
          <p:cNvPr id="23" name="AutoShape 23"/>
          <p:cNvSpPr/>
          <p:nvPr/>
        </p:nvSpPr>
        <p:spPr>
          <a:xfrm>
            <a:off x="7327900" y="8737600"/>
            <a:ext cx="1600200" cy="76200"/>
          </a:xfrm>
          <a:prstGeom prst="rect">
            <a:avLst/>
          </a:prstGeom>
          <a:solidFill>
            <a:srgbClr val="000000">
              <a:alpha val="0"/>
            </a:srgbClr>
          </a:solidFill>
        </p:spPr>
        <p:txBody>
          <a:bodyPr/>
          <a:lstStyle/>
          <a:p>
            <a:endParaRPr lang="en-US"/>
          </a:p>
        </p:txBody>
      </p:sp>
      <p:sp>
        <p:nvSpPr>
          <p:cNvPr id="24" name="AutoShape 24"/>
          <p:cNvSpPr/>
          <p:nvPr/>
        </p:nvSpPr>
        <p:spPr>
          <a:xfrm>
            <a:off x="7327900" y="8737600"/>
            <a:ext cx="76200" cy="76200"/>
          </a:xfrm>
          <a:prstGeom prst="roundRect">
            <a:avLst>
              <a:gd name="adj" fmla="val 50000"/>
            </a:avLst>
          </a:prstGeom>
          <a:solidFill>
            <a:srgbClr val="94A3B8"/>
          </a:solidFill>
        </p:spPr>
        <p:txBody>
          <a:bodyPr/>
          <a:lstStyle/>
          <a:p>
            <a:endParaRPr lang="en-US"/>
          </a:p>
        </p:txBody>
      </p:sp>
      <p:sp>
        <p:nvSpPr>
          <p:cNvPr id="25" name="AutoShape 25"/>
          <p:cNvSpPr/>
          <p:nvPr/>
        </p:nvSpPr>
        <p:spPr>
          <a:xfrm>
            <a:off x="7556500" y="8763000"/>
            <a:ext cx="381000" cy="12700"/>
          </a:xfrm>
          <a:prstGeom prst="rect">
            <a:avLst/>
          </a:prstGeom>
          <a:solidFill>
            <a:srgbClr val="94A3B8"/>
          </a:solidFill>
        </p:spPr>
        <p:txBody>
          <a:bodyPr/>
          <a:lstStyle/>
          <a:p>
            <a:endParaRPr lang="en-US"/>
          </a:p>
        </p:txBody>
      </p:sp>
      <p:sp>
        <p:nvSpPr>
          <p:cNvPr id="26" name="AutoShape 26"/>
          <p:cNvSpPr/>
          <p:nvPr/>
        </p:nvSpPr>
        <p:spPr>
          <a:xfrm>
            <a:off x="8089900" y="8737600"/>
            <a:ext cx="76200" cy="76200"/>
          </a:xfrm>
          <a:prstGeom prst="roundRect">
            <a:avLst>
              <a:gd name="adj" fmla="val 50000"/>
            </a:avLst>
          </a:prstGeom>
          <a:solidFill>
            <a:srgbClr val="94A3B8"/>
          </a:solidFill>
        </p:spPr>
        <p:txBody>
          <a:bodyPr/>
          <a:lstStyle/>
          <a:p>
            <a:endParaRPr lang="en-US"/>
          </a:p>
        </p:txBody>
      </p:sp>
      <p:sp>
        <p:nvSpPr>
          <p:cNvPr id="27" name="AutoShape 27"/>
          <p:cNvSpPr/>
          <p:nvPr/>
        </p:nvSpPr>
        <p:spPr>
          <a:xfrm>
            <a:off x="8318500" y="8763000"/>
            <a:ext cx="381000" cy="12700"/>
          </a:xfrm>
          <a:prstGeom prst="rect">
            <a:avLst/>
          </a:prstGeom>
          <a:solidFill>
            <a:srgbClr val="94A3B8"/>
          </a:solidFill>
        </p:spPr>
        <p:txBody>
          <a:bodyPr/>
          <a:lstStyle/>
          <a:p>
            <a:endParaRPr lang="en-US"/>
          </a:p>
        </p:txBody>
      </p:sp>
      <p:sp>
        <p:nvSpPr>
          <p:cNvPr id="28" name="AutoShape 28"/>
          <p:cNvSpPr/>
          <p:nvPr/>
        </p:nvSpPr>
        <p:spPr>
          <a:xfrm>
            <a:off x="8851900" y="8737600"/>
            <a:ext cx="76200" cy="76200"/>
          </a:xfrm>
          <a:prstGeom prst="roundRect">
            <a:avLst>
              <a:gd name="adj" fmla="val 50000"/>
            </a:avLst>
          </a:prstGeom>
          <a:solidFill>
            <a:srgbClr val="94A3B8"/>
          </a:solidFill>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6256000" cy="9144000"/>
          </a:xfrm>
          <a:prstGeom prst="roundRect">
            <a:avLst>
              <a:gd name="adj" fmla="val 1111"/>
            </a:avLst>
          </a:prstGeom>
          <a:solidFill>
            <a:srgbClr val="000000">
              <a:alpha val="0"/>
            </a:srgbClr>
          </a:solidFill>
        </p:spPr>
        <p:txBody>
          <a:bodyPr/>
          <a:lstStyle/>
          <a:p>
            <a:endParaRPr lang="en-US"/>
          </a:p>
        </p:txBody>
      </p:sp>
      <p:sp>
        <p:nvSpPr>
          <p:cNvPr id="3" name="AutoShape 3"/>
          <p:cNvSpPr/>
          <p:nvPr/>
        </p:nvSpPr>
        <p:spPr>
          <a:xfrm>
            <a:off x="254000" y="3810000"/>
            <a:ext cx="50800" cy="1524000"/>
          </a:xfrm>
          <a:prstGeom prst="rect">
            <a:avLst/>
          </a:prstGeom>
          <a:solidFill>
            <a:srgbClr val="000000">
              <a:alpha val="0"/>
            </a:srgbClr>
          </a:solidFill>
        </p:spPr>
        <p:txBody>
          <a:bodyPr/>
          <a:lstStyle/>
          <a:p>
            <a:endParaRPr lang="en-US"/>
          </a:p>
        </p:txBody>
      </p:sp>
      <p:sp>
        <p:nvSpPr>
          <p:cNvPr id="4" name="AutoShape 4"/>
          <p:cNvSpPr/>
          <p:nvPr/>
        </p:nvSpPr>
        <p:spPr>
          <a:xfrm>
            <a:off x="15938500" y="3810000"/>
            <a:ext cx="50800" cy="1524000"/>
          </a:xfrm>
          <a:prstGeom prst="rect">
            <a:avLst/>
          </a:prstGeom>
          <a:solidFill>
            <a:srgbClr val="000000">
              <a:alpha val="0"/>
            </a:srgbClr>
          </a:solidFill>
        </p:spPr>
        <p:txBody>
          <a:bodyPr/>
          <a:lstStyle/>
          <a:p>
            <a:endParaRPr lang="en-US"/>
          </a:p>
        </p:txBody>
      </p:sp>
      <p:sp>
        <p:nvSpPr>
          <p:cNvPr id="5" name="AutoShape 5"/>
          <p:cNvSpPr/>
          <p:nvPr/>
        </p:nvSpPr>
        <p:spPr>
          <a:xfrm>
            <a:off x="0" y="0"/>
            <a:ext cx="16230600" cy="1765300"/>
          </a:xfrm>
          <a:prstGeom prst="rect">
            <a:avLst/>
          </a:prstGeom>
          <a:solidFill>
            <a:srgbClr val="000000">
              <a:alpha val="0"/>
            </a:srgbClr>
          </a:solidFill>
        </p:spPr>
        <p:txBody>
          <a:bodyPr/>
          <a:lstStyle/>
          <a:p>
            <a:endParaRPr lang="en-US"/>
          </a:p>
        </p:txBody>
      </p:sp>
      <p:sp>
        <p:nvSpPr>
          <p:cNvPr id="6" name="TextBox 6"/>
          <p:cNvSpPr txBox="1"/>
          <p:nvPr/>
        </p:nvSpPr>
        <p:spPr>
          <a:xfrm>
            <a:off x="254000" y="254000"/>
            <a:ext cx="16205200" cy="635000"/>
          </a:xfrm>
          <a:prstGeom prst="rect">
            <a:avLst/>
          </a:prstGeom>
          <a:solidFill>
            <a:srgbClr val="000000">
              <a:alpha val="0"/>
            </a:srgbClr>
          </a:solidFill>
        </p:spPr>
        <p:txBody>
          <a:bodyPr lIns="0" tIns="0" rIns="0" bIns="0" rtlCol="0" anchor="ctr"/>
          <a:lstStyle/>
          <a:p>
            <a:pPr indent="0" algn="ctr">
              <a:lnSpc>
                <a:spcPct val="100000"/>
              </a:lnSpc>
              <a:defRPr/>
            </a:pPr>
            <a:r>
              <a:rPr lang="en-US" sz="4200" b="1">
                <a:solidFill>
                  <a:srgbClr val="1E293B"/>
                </a:solidFill>
                <a:latin typeface="&quot;Crimson Text&quot;, serif"/>
              </a:rPr>
              <a:t>Reflection and Future Work</a:t>
            </a:r>
            <a:endParaRPr lang="en-US" sz="1100"/>
          </a:p>
        </p:txBody>
      </p:sp>
      <p:sp>
        <p:nvSpPr>
          <p:cNvPr id="7" name="TextBox 7"/>
          <p:cNvSpPr txBox="1"/>
          <p:nvPr/>
        </p:nvSpPr>
        <p:spPr>
          <a:xfrm>
            <a:off x="254000" y="1041400"/>
            <a:ext cx="16205200" cy="342900"/>
          </a:xfrm>
          <a:prstGeom prst="rect">
            <a:avLst/>
          </a:prstGeom>
          <a:solidFill>
            <a:srgbClr val="000000">
              <a:alpha val="0"/>
            </a:srgbClr>
          </a:solidFill>
        </p:spPr>
        <p:txBody>
          <a:bodyPr lIns="0" tIns="0" rIns="0" bIns="0" rtlCol="0" anchor="ctr"/>
          <a:lstStyle/>
          <a:p>
            <a:pPr indent="0" algn="ctr">
              <a:lnSpc>
                <a:spcPct val="100000"/>
              </a:lnSpc>
              <a:defRPr/>
            </a:pPr>
            <a:r>
              <a:rPr lang="en-US" sz="1800" b="0">
                <a:solidFill>
                  <a:srgbClr val="64748B"/>
                </a:solidFill>
                <a:latin typeface="Inter, sans-serif"/>
              </a:rPr>
              <a:t>Learning outcomes and development roadmap for NewsBot 2.0</a:t>
            </a:r>
            <a:endParaRPr lang="en-US" sz="1100"/>
          </a:p>
        </p:txBody>
      </p:sp>
      <p:sp>
        <p:nvSpPr>
          <p:cNvPr id="8" name="AutoShape 8"/>
          <p:cNvSpPr/>
          <p:nvPr/>
        </p:nvSpPr>
        <p:spPr>
          <a:xfrm>
            <a:off x="0" y="1765300"/>
            <a:ext cx="16230600" cy="7353300"/>
          </a:xfrm>
          <a:prstGeom prst="rect">
            <a:avLst/>
          </a:prstGeom>
          <a:solidFill>
            <a:srgbClr val="000000">
              <a:alpha val="0"/>
            </a:srgbClr>
          </a:solidFill>
        </p:spPr>
        <p:txBody>
          <a:bodyPr/>
          <a:lstStyle/>
          <a:p>
            <a:endParaRPr lang="en-US"/>
          </a:p>
        </p:txBody>
      </p:sp>
      <p:sp>
        <p:nvSpPr>
          <p:cNvPr id="9" name="AutoShape 9"/>
          <p:cNvSpPr/>
          <p:nvPr/>
        </p:nvSpPr>
        <p:spPr>
          <a:xfrm>
            <a:off x="1016000" y="1765300"/>
            <a:ext cx="14198600" cy="2184400"/>
          </a:xfrm>
          <a:prstGeom prst="roundRect">
            <a:avLst>
              <a:gd name="adj" fmla="val 6976"/>
            </a:avLst>
          </a:prstGeom>
          <a:solidFill>
            <a:srgbClr val="FFFFFF">
              <a:alpha val="80000"/>
            </a:srgbClr>
          </a:solidFill>
        </p:spPr>
        <p:txBody>
          <a:bodyPr/>
          <a:lstStyle/>
          <a:p>
            <a:endParaRPr lang="en-US"/>
          </a:p>
        </p:txBody>
      </p:sp>
      <p:sp>
        <p:nvSpPr>
          <p:cNvPr id="10" name="AutoShape 10"/>
          <p:cNvSpPr/>
          <p:nvPr/>
        </p:nvSpPr>
        <p:spPr>
          <a:xfrm>
            <a:off x="1435100" y="2184400"/>
            <a:ext cx="13373100" cy="381000"/>
          </a:xfrm>
          <a:prstGeom prst="rect">
            <a:avLst/>
          </a:prstGeom>
          <a:solidFill>
            <a:srgbClr val="000000">
              <a:alpha val="0"/>
            </a:srgbClr>
          </a:solidFill>
        </p:spPr>
        <p:txBody>
          <a:bodyPr/>
          <a:lstStyle/>
          <a:p>
            <a:endParaRPr lang="en-US"/>
          </a:p>
        </p:txBody>
      </p:sp>
      <p:pic>
        <p:nvPicPr>
          <p:cNvPr id="11" name="Picture 11"/>
          <p:cNvPicPr>
            <a:picLocks noChangeAspect="1"/>
          </p:cNvPicPr>
          <p:nvPr/>
        </p:nvPicPr>
        <p:blipFill>
          <a:blip r:embed="rId2"/>
          <a:srcRect l="17000" r="17000"/>
          <a:stretch>
            <a:fillRect/>
          </a:stretch>
        </p:blipFill>
        <p:spPr>
          <a:xfrm>
            <a:off x="1435100" y="2260600"/>
            <a:ext cx="152400" cy="228600"/>
          </a:xfrm>
          <a:prstGeom prst="rect">
            <a:avLst/>
          </a:prstGeom>
        </p:spPr>
      </p:pic>
      <p:sp>
        <p:nvSpPr>
          <p:cNvPr id="12" name="TextBox 12"/>
          <p:cNvSpPr txBox="1"/>
          <p:nvPr/>
        </p:nvSpPr>
        <p:spPr>
          <a:xfrm>
            <a:off x="1739900" y="2184400"/>
            <a:ext cx="1955800" cy="381000"/>
          </a:xfrm>
          <a:prstGeom prst="rect">
            <a:avLst/>
          </a:prstGeom>
          <a:solidFill>
            <a:srgbClr val="000000">
              <a:alpha val="0"/>
            </a:srgbClr>
          </a:solidFill>
        </p:spPr>
        <p:txBody>
          <a:bodyPr lIns="0" tIns="0" rIns="0" bIns="0" rtlCol="0" anchor="ctr"/>
          <a:lstStyle/>
          <a:p>
            <a:pPr indent="0" algn="l">
              <a:lnSpc>
                <a:spcPct val="150000"/>
              </a:lnSpc>
              <a:defRPr/>
            </a:pPr>
            <a:r>
              <a:rPr lang="en-US" sz="2000" b="1">
                <a:solidFill>
                  <a:srgbClr val="334155"/>
                </a:solidFill>
                <a:latin typeface="Inter, sans-serif"/>
              </a:rPr>
              <a:t>Project Insights</a:t>
            </a:r>
            <a:endParaRPr lang="en-US" sz="1100"/>
          </a:p>
        </p:txBody>
      </p:sp>
      <p:sp>
        <p:nvSpPr>
          <p:cNvPr id="13" name="AutoShape 13"/>
          <p:cNvSpPr/>
          <p:nvPr/>
        </p:nvSpPr>
        <p:spPr>
          <a:xfrm>
            <a:off x="1435100" y="2768600"/>
            <a:ext cx="13373100" cy="774700"/>
          </a:xfrm>
          <a:prstGeom prst="rect">
            <a:avLst/>
          </a:prstGeom>
          <a:solidFill>
            <a:srgbClr val="000000">
              <a:alpha val="0"/>
            </a:srgbClr>
          </a:solidFill>
        </p:spPr>
        <p:txBody>
          <a:bodyPr/>
          <a:lstStyle/>
          <a:p>
            <a:endParaRPr lang="en-US"/>
          </a:p>
        </p:txBody>
      </p:sp>
      <p:sp>
        <p:nvSpPr>
          <p:cNvPr id="14" name="TextBox 14"/>
          <p:cNvSpPr txBox="1"/>
          <p:nvPr/>
        </p:nvSpPr>
        <p:spPr>
          <a:xfrm>
            <a:off x="1435100" y="2768600"/>
            <a:ext cx="13779500" cy="774700"/>
          </a:xfrm>
          <a:prstGeom prst="rect">
            <a:avLst/>
          </a:prstGeom>
          <a:solidFill>
            <a:srgbClr val="000000">
              <a:alpha val="0"/>
            </a:srgbClr>
          </a:solidFill>
        </p:spPr>
        <p:txBody>
          <a:bodyPr lIns="0" tIns="0" rIns="0" bIns="0" rtlCol="0" anchor="ctr"/>
          <a:lstStyle/>
          <a:p>
            <a:pPr indent="0" algn="l">
              <a:lnSpc>
                <a:spcPct val="170000"/>
              </a:lnSpc>
              <a:defRPr/>
            </a:pPr>
            <a:r>
              <a:rPr lang="en-US" sz="1800" b="0">
                <a:solidFill>
                  <a:srgbClr val="475569"/>
                </a:solidFill>
                <a:latin typeface="Inter, sans-serif"/>
              </a:rPr>
              <a:t>This project provided comprehensive mastery of the complete NLP pipeline from initial data preprocessing to production-ready AI deployment.</a:t>
            </a:r>
            <a:endParaRPr lang="en-US" sz="1100"/>
          </a:p>
        </p:txBody>
      </p:sp>
      <p:sp>
        <p:nvSpPr>
          <p:cNvPr id="15" name="AutoShape 15"/>
          <p:cNvSpPr/>
          <p:nvPr/>
        </p:nvSpPr>
        <p:spPr>
          <a:xfrm>
            <a:off x="1143000" y="4470400"/>
            <a:ext cx="13944600" cy="25400"/>
          </a:xfrm>
          <a:prstGeom prst="rect">
            <a:avLst/>
          </a:prstGeom>
          <a:solidFill>
            <a:srgbClr val="000000">
              <a:alpha val="0"/>
            </a:srgbClr>
          </a:solidFill>
        </p:spPr>
        <p:txBody>
          <a:bodyPr/>
          <a:lstStyle/>
          <a:p>
            <a:endParaRPr lang="en-US"/>
          </a:p>
        </p:txBody>
      </p:sp>
      <p:sp>
        <p:nvSpPr>
          <p:cNvPr id="16" name="AutoShape 16"/>
          <p:cNvSpPr/>
          <p:nvPr/>
        </p:nvSpPr>
        <p:spPr>
          <a:xfrm>
            <a:off x="1016000" y="5003800"/>
            <a:ext cx="14198600" cy="2781300"/>
          </a:xfrm>
          <a:prstGeom prst="roundRect">
            <a:avLst>
              <a:gd name="adj" fmla="val 5479"/>
            </a:avLst>
          </a:prstGeom>
          <a:solidFill>
            <a:srgbClr val="FFFFFF">
              <a:alpha val="80000"/>
            </a:srgbClr>
          </a:solidFill>
        </p:spPr>
        <p:txBody>
          <a:bodyPr/>
          <a:lstStyle/>
          <a:p>
            <a:endParaRPr lang="en-US"/>
          </a:p>
        </p:txBody>
      </p:sp>
      <p:sp>
        <p:nvSpPr>
          <p:cNvPr id="17" name="AutoShape 17"/>
          <p:cNvSpPr/>
          <p:nvPr/>
        </p:nvSpPr>
        <p:spPr>
          <a:xfrm>
            <a:off x="1435100" y="5410200"/>
            <a:ext cx="13373100" cy="381000"/>
          </a:xfrm>
          <a:prstGeom prst="rect">
            <a:avLst/>
          </a:prstGeom>
          <a:solidFill>
            <a:srgbClr val="000000">
              <a:alpha val="0"/>
            </a:srgbClr>
          </a:solidFill>
        </p:spPr>
        <p:txBody>
          <a:bodyPr/>
          <a:lstStyle/>
          <a:p>
            <a:endParaRPr lang="en-US"/>
          </a:p>
        </p:txBody>
      </p:sp>
      <p:pic>
        <p:nvPicPr>
          <p:cNvPr id="18" name="Picture 18"/>
          <p:cNvPicPr>
            <a:picLocks noChangeAspect="1"/>
          </p:cNvPicPr>
          <p:nvPr/>
        </p:nvPicPr>
        <p:blipFill>
          <a:blip r:embed="rId3"/>
          <a:srcRect/>
          <a:stretch>
            <a:fillRect/>
          </a:stretch>
        </p:blipFill>
        <p:spPr>
          <a:xfrm>
            <a:off x="1435100" y="5486400"/>
            <a:ext cx="228600" cy="228600"/>
          </a:xfrm>
          <a:prstGeom prst="rect">
            <a:avLst/>
          </a:prstGeom>
        </p:spPr>
      </p:pic>
      <p:sp>
        <p:nvSpPr>
          <p:cNvPr id="19" name="TextBox 19"/>
          <p:cNvSpPr txBox="1"/>
          <p:nvPr/>
        </p:nvSpPr>
        <p:spPr>
          <a:xfrm>
            <a:off x="1816100" y="5410200"/>
            <a:ext cx="2540000" cy="381000"/>
          </a:xfrm>
          <a:prstGeom prst="rect">
            <a:avLst/>
          </a:prstGeom>
          <a:solidFill>
            <a:srgbClr val="000000">
              <a:alpha val="0"/>
            </a:srgbClr>
          </a:solidFill>
        </p:spPr>
        <p:txBody>
          <a:bodyPr lIns="0" tIns="0" rIns="0" bIns="0" rtlCol="0" anchor="ctr"/>
          <a:lstStyle/>
          <a:p>
            <a:pPr indent="0" algn="l">
              <a:lnSpc>
                <a:spcPct val="150000"/>
              </a:lnSpc>
              <a:defRPr/>
            </a:pPr>
            <a:r>
              <a:rPr lang="en-US" sz="2000" b="1">
                <a:solidFill>
                  <a:srgbClr val="334155"/>
                </a:solidFill>
                <a:latin typeface="Inter, sans-serif"/>
              </a:rPr>
              <a:t>Future Development</a:t>
            </a:r>
            <a:endParaRPr lang="en-US" sz="1100"/>
          </a:p>
        </p:txBody>
      </p:sp>
      <p:sp>
        <p:nvSpPr>
          <p:cNvPr id="20" name="AutoShape 20"/>
          <p:cNvSpPr/>
          <p:nvPr/>
        </p:nvSpPr>
        <p:spPr>
          <a:xfrm>
            <a:off x="1435100" y="5994400"/>
            <a:ext cx="13373100" cy="1371600"/>
          </a:xfrm>
          <a:prstGeom prst="rect">
            <a:avLst/>
          </a:prstGeom>
          <a:solidFill>
            <a:srgbClr val="000000">
              <a:alpha val="0"/>
            </a:srgbClr>
          </a:solidFill>
        </p:spPr>
        <p:txBody>
          <a:bodyPr/>
          <a:lstStyle/>
          <a:p>
            <a:endParaRPr lang="en-US"/>
          </a:p>
        </p:txBody>
      </p:sp>
      <p:sp>
        <p:nvSpPr>
          <p:cNvPr id="21" name="TextBox 21"/>
          <p:cNvSpPr txBox="1"/>
          <p:nvPr/>
        </p:nvSpPr>
        <p:spPr>
          <a:xfrm>
            <a:off x="1435100" y="5994400"/>
            <a:ext cx="13779500" cy="1371600"/>
          </a:xfrm>
          <a:prstGeom prst="rect">
            <a:avLst/>
          </a:prstGeom>
          <a:solidFill>
            <a:srgbClr val="000000">
              <a:alpha val="0"/>
            </a:srgbClr>
          </a:solidFill>
        </p:spPr>
        <p:txBody>
          <a:bodyPr lIns="0" tIns="0" rIns="0" bIns="0" rtlCol="0" anchor="ctr"/>
          <a:lstStyle/>
          <a:p>
            <a:pPr indent="0" algn="l">
              <a:lnSpc>
                <a:spcPct val="170000"/>
              </a:lnSpc>
              <a:defRPr/>
            </a:pPr>
            <a:r>
              <a:rPr lang="en-US" sz="1600" b="0">
                <a:solidFill>
                  <a:srgbClr val="475569"/>
                </a:solidFill>
                <a:latin typeface="Inter, sans-serif"/>
              </a:rPr>
              <a:t>Future improvements include integrating a real-time news API for live content analysis, developing an interactive web dashboard for enhanced user experience, and expanding multilingual capabilities to support global reach and international news sources. Additional enhancements may involve implementing advanced deep learning models, real-time streaming capabilities, and enhanced visualization tools for comprehensive news analytics.</a:t>
            </a:r>
            <a:endParaRPr lang="en-US" sz="1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6256000" cy="9144000"/>
          </a:xfrm>
          <a:prstGeom prst="roundRect">
            <a:avLst>
              <a:gd name="adj" fmla="val 1111"/>
            </a:avLst>
          </a:prstGeom>
          <a:solidFill>
            <a:srgbClr val="000000">
              <a:alpha val="0"/>
            </a:srgbClr>
          </a:solidFill>
        </p:spPr>
        <p:txBody>
          <a:bodyPr/>
          <a:lstStyle/>
          <a:p>
            <a:endParaRPr lang="en-US"/>
          </a:p>
        </p:txBody>
      </p:sp>
      <p:sp>
        <p:nvSpPr>
          <p:cNvPr id="3" name="AutoShape 3"/>
          <p:cNvSpPr/>
          <p:nvPr/>
        </p:nvSpPr>
        <p:spPr>
          <a:xfrm>
            <a:off x="254000" y="254000"/>
            <a:ext cx="508000" cy="508000"/>
          </a:xfrm>
          <a:prstGeom prst="rect">
            <a:avLst/>
          </a:prstGeom>
          <a:solidFill>
            <a:srgbClr val="000000">
              <a:alpha val="0"/>
            </a:srgbClr>
          </a:solidFill>
          <a:ln w="12700">
            <a:solidFill>
              <a:srgbClr val="CBD5E1"/>
            </a:solidFill>
          </a:ln>
        </p:spPr>
        <p:txBody>
          <a:bodyPr/>
          <a:lstStyle/>
          <a:p>
            <a:endParaRPr lang="en-US"/>
          </a:p>
        </p:txBody>
      </p:sp>
      <p:sp>
        <p:nvSpPr>
          <p:cNvPr id="4" name="AutoShape 4"/>
          <p:cNvSpPr/>
          <p:nvPr/>
        </p:nvSpPr>
        <p:spPr>
          <a:xfrm>
            <a:off x="15481300" y="8369300"/>
            <a:ext cx="508000" cy="508000"/>
          </a:xfrm>
          <a:prstGeom prst="rect">
            <a:avLst/>
          </a:prstGeom>
          <a:solidFill>
            <a:srgbClr val="000000">
              <a:alpha val="0"/>
            </a:srgbClr>
          </a:solidFill>
        </p:spPr>
        <p:txBody>
          <a:bodyPr/>
          <a:lstStyle/>
          <a:p>
            <a:endParaRPr lang="en-US"/>
          </a:p>
        </p:txBody>
      </p:sp>
      <p:pic>
        <p:nvPicPr>
          <p:cNvPr id="5" name="Picture 5"/>
          <p:cNvPicPr>
            <a:picLocks noChangeAspect="1"/>
          </p:cNvPicPr>
          <p:nvPr/>
        </p:nvPicPr>
        <p:blipFill>
          <a:blip r:embed="rId2"/>
          <a:srcRect/>
          <a:stretch>
            <a:fillRect/>
          </a:stretch>
        </p:blipFill>
        <p:spPr>
          <a:xfrm>
            <a:off x="15544800" y="444500"/>
            <a:ext cx="254000" cy="254000"/>
          </a:xfrm>
          <a:prstGeom prst="rect">
            <a:avLst/>
          </a:prstGeom>
        </p:spPr>
      </p:pic>
      <p:sp>
        <p:nvSpPr>
          <p:cNvPr id="6" name="AutoShape 6"/>
          <p:cNvSpPr/>
          <p:nvPr/>
        </p:nvSpPr>
        <p:spPr>
          <a:xfrm>
            <a:off x="0" y="0"/>
            <a:ext cx="16230600" cy="1892300"/>
          </a:xfrm>
          <a:prstGeom prst="rect">
            <a:avLst/>
          </a:prstGeom>
          <a:solidFill>
            <a:srgbClr val="000000">
              <a:alpha val="0"/>
            </a:srgbClr>
          </a:solidFill>
        </p:spPr>
        <p:txBody>
          <a:bodyPr/>
          <a:lstStyle/>
          <a:p>
            <a:endParaRPr lang="en-US"/>
          </a:p>
        </p:txBody>
      </p:sp>
      <p:sp>
        <p:nvSpPr>
          <p:cNvPr id="7" name="TextBox 7"/>
          <p:cNvSpPr txBox="1"/>
          <p:nvPr/>
        </p:nvSpPr>
        <p:spPr>
          <a:xfrm>
            <a:off x="762000" y="508000"/>
            <a:ext cx="15151100" cy="635000"/>
          </a:xfrm>
          <a:prstGeom prst="rect">
            <a:avLst/>
          </a:prstGeom>
          <a:solidFill>
            <a:srgbClr val="000000">
              <a:alpha val="0"/>
            </a:srgbClr>
          </a:solidFill>
        </p:spPr>
        <p:txBody>
          <a:bodyPr lIns="0" tIns="0" rIns="0" bIns="0" rtlCol="0" anchor="ctr"/>
          <a:lstStyle/>
          <a:p>
            <a:pPr indent="0" algn="ctr">
              <a:lnSpc>
                <a:spcPct val="100000"/>
              </a:lnSpc>
              <a:defRPr/>
            </a:pPr>
            <a:r>
              <a:rPr lang="en-US" sz="4200" b="1">
                <a:solidFill>
                  <a:srgbClr val="1E293B"/>
                </a:solidFill>
                <a:latin typeface="&quot;Crimson Text&quot;, serif"/>
              </a:rPr>
              <a:t>Performance Metrics and Accuracy Analysis</a:t>
            </a:r>
            <a:endParaRPr lang="en-US" sz="1100"/>
          </a:p>
        </p:txBody>
      </p:sp>
      <p:sp>
        <p:nvSpPr>
          <p:cNvPr id="8" name="TextBox 8"/>
          <p:cNvSpPr txBox="1"/>
          <p:nvPr/>
        </p:nvSpPr>
        <p:spPr>
          <a:xfrm>
            <a:off x="762000" y="1295400"/>
            <a:ext cx="15151100" cy="342900"/>
          </a:xfrm>
          <a:prstGeom prst="rect">
            <a:avLst/>
          </a:prstGeom>
          <a:solidFill>
            <a:srgbClr val="000000">
              <a:alpha val="0"/>
            </a:srgbClr>
          </a:solidFill>
        </p:spPr>
        <p:txBody>
          <a:bodyPr lIns="0" tIns="0" rIns="0" bIns="0" rtlCol="0" anchor="ctr"/>
          <a:lstStyle/>
          <a:p>
            <a:pPr indent="0" algn="ctr">
              <a:lnSpc>
                <a:spcPct val="100000"/>
              </a:lnSpc>
              <a:defRPr/>
            </a:pPr>
            <a:r>
              <a:rPr lang="en-US" sz="1800" b="0">
                <a:solidFill>
                  <a:srgbClr val="64748B"/>
                </a:solidFill>
                <a:latin typeface="Inter, sans-serif"/>
              </a:rPr>
              <a:t>Comprehensive evaluation across multiple NLP classification benchmarks</a:t>
            </a:r>
            <a:endParaRPr lang="en-US" sz="1100"/>
          </a:p>
        </p:txBody>
      </p:sp>
      <p:sp>
        <p:nvSpPr>
          <p:cNvPr id="9" name="AutoShape 9"/>
          <p:cNvSpPr/>
          <p:nvPr/>
        </p:nvSpPr>
        <p:spPr>
          <a:xfrm>
            <a:off x="0" y="1892300"/>
            <a:ext cx="16230600" cy="7226300"/>
          </a:xfrm>
          <a:prstGeom prst="rect">
            <a:avLst/>
          </a:prstGeom>
          <a:solidFill>
            <a:srgbClr val="000000">
              <a:alpha val="0"/>
            </a:srgbClr>
          </a:solidFill>
        </p:spPr>
        <p:txBody>
          <a:bodyPr/>
          <a:lstStyle/>
          <a:p>
            <a:endParaRPr lang="en-US"/>
          </a:p>
        </p:txBody>
      </p:sp>
      <p:sp>
        <p:nvSpPr>
          <p:cNvPr id="10" name="AutoShape 10"/>
          <p:cNvSpPr/>
          <p:nvPr/>
        </p:nvSpPr>
        <p:spPr>
          <a:xfrm>
            <a:off x="762000" y="2146300"/>
            <a:ext cx="14706600" cy="5334000"/>
          </a:xfrm>
          <a:prstGeom prst="rect">
            <a:avLst/>
          </a:prstGeom>
          <a:solidFill>
            <a:srgbClr val="000000">
              <a:alpha val="0"/>
            </a:srgbClr>
          </a:solidFill>
        </p:spPr>
        <p:txBody>
          <a:bodyPr/>
          <a:lstStyle/>
          <a:p>
            <a:endParaRPr lang="en-US"/>
          </a:p>
        </p:txBody>
      </p:sp>
      <p:sp>
        <p:nvSpPr>
          <p:cNvPr id="11" name="AutoShape 11"/>
          <p:cNvSpPr/>
          <p:nvPr/>
        </p:nvSpPr>
        <p:spPr>
          <a:xfrm>
            <a:off x="762000" y="2146300"/>
            <a:ext cx="14706600" cy="4330700"/>
          </a:xfrm>
          <a:prstGeom prst="roundRect">
            <a:avLst>
              <a:gd name="adj" fmla="val 2346"/>
            </a:avLst>
          </a:prstGeom>
          <a:solidFill>
            <a:srgbClr val="FFFFFF">
              <a:alpha val="80000"/>
            </a:srgbClr>
          </a:solidFill>
        </p:spPr>
        <p:txBody>
          <a:bodyPr/>
          <a:lstStyle/>
          <a:p>
            <a:endParaRPr lang="en-US"/>
          </a:p>
        </p:txBody>
      </p:sp>
      <p:pic>
        <p:nvPicPr>
          <p:cNvPr id="12" name="Picture 12"/>
          <p:cNvPicPr>
            <a:picLocks noChangeAspect="1"/>
          </p:cNvPicPr>
          <p:nvPr/>
        </p:nvPicPr>
        <p:blipFill>
          <a:blip r:embed="rId3"/>
          <a:srcRect l="1000" r="1000"/>
          <a:stretch>
            <a:fillRect/>
          </a:stretch>
        </p:blipFill>
        <p:spPr>
          <a:xfrm>
            <a:off x="1028700" y="2413000"/>
            <a:ext cx="14185900" cy="3810000"/>
          </a:xfrm>
          <a:prstGeom prst="rect">
            <a:avLst/>
          </a:prstGeom>
        </p:spPr>
      </p:pic>
      <p:sp>
        <p:nvSpPr>
          <p:cNvPr id="13" name="AutoShape 13"/>
          <p:cNvSpPr/>
          <p:nvPr/>
        </p:nvSpPr>
        <p:spPr>
          <a:xfrm>
            <a:off x="762000" y="6870700"/>
            <a:ext cx="14706600" cy="1130300"/>
          </a:xfrm>
          <a:prstGeom prst="rect">
            <a:avLst/>
          </a:prstGeom>
          <a:solidFill>
            <a:srgbClr val="000000">
              <a:alpha val="0"/>
            </a:srgbClr>
          </a:solidFill>
        </p:spPr>
        <p:txBody>
          <a:bodyPr/>
          <a:lstStyle/>
          <a:p>
            <a:endParaRPr lang="en-US"/>
          </a:p>
        </p:txBody>
      </p:sp>
      <p:sp>
        <p:nvSpPr>
          <p:cNvPr id="14" name="AutoShape 14"/>
          <p:cNvSpPr/>
          <p:nvPr/>
        </p:nvSpPr>
        <p:spPr>
          <a:xfrm>
            <a:off x="1016000" y="6870700"/>
            <a:ext cx="14198600" cy="266700"/>
          </a:xfrm>
          <a:prstGeom prst="rect">
            <a:avLst/>
          </a:prstGeom>
          <a:solidFill>
            <a:srgbClr val="000000">
              <a:alpha val="0"/>
            </a:srgbClr>
          </a:solidFill>
        </p:spPr>
        <p:txBody>
          <a:bodyPr/>
          <a:lstStyle/>
          <a:p>
            <a:endParaRPr lang="en-US"/>
          </a:p>
        </p:txBody>
      </p:sp>
      <p:sp>
        <p:nvSpPr>
          <p:cNvPr id="15" name="AutoShape 15"/>
          <p:cNvSpPr/>
          <p:nvPr/>
        </p:nvSpPr>
        <p:spPr>
          <a:xfrm>
            <a:off x="1016000" y="6870700"/>
            <a:ext cx="3352800" cy="266700"/>
          </a:xfrm>
          <a:prstGeom prst="rect">
            <a:avLst/>
          </a:prstGeom>
          <a:solidFill>
            <a:srgbClr val="000000">
              <a:alpha val="0"/>
            </a:srgbClr>
          </a:solidFill>
        </p:spPr>
        <p:txBody>
          <a:bodyPr/>
          <a:lstStyle/>
          <a:p>
            <a:endParaRPr lang="en-US"/>
          </a:p>
        </p:txBody>
      </p:sp>
      <p:sp>
        <p:nvSpPr>
          <p:cNvPr id="16" name="AutoShape 16"/>
          <p:cNvSpPr/>
          <p:nvPr/>
        </p:nvSpPr>
        <p:spPr>
          <a:xfrm>
            <a:off x="1016000" y="6896100"/>
            <a:ext cx="203200" cy="203200"/>
          </a:xfrm>
          <a:prstGeom prst="roundRect">
            <a:avLst>
              <a:gd name="adj" fmla="val 18750"/>
            </a:avLst>
          </a:prstGeom>
          <a:solidFill>
            <a:srgbClr val="3B82F6"/>
          </a:solidFill>
        </p:spPr>
        <p:txBody>
          <a:bodyPr/>
          <a:lstStyle/>
          <a:p>
            <a:endParaRPr lang="en-US"/>
          </a:p>
        </p:txBody>
      </p:sp>
      <p:sp>
        <p:nvSpPr>
          <p:cNvPr id="17" name="TextBox 17"/>
          <p:cNvSpPr txBox="1"/>
          <p:nvPr/>
        </p:nvSpPr>
        <p:spPr>
          <a:xfrm>
            <a:off x="1371600" y="6870700"/>
            <a:ext cx="1054100" cy="266700"/>
          </a:xfrm>
          <a:prstGeom prst="rect">
            <a:avLst/>
          </a:prstGeom>
          <a:solidFill>
            <a:srgbClr val="000000">
              <a:alpha val="0"/>
            </a:srgbClr>
          </a:solidFill>
        </p:spPr>
        <p:txBody>
          <a:bodyPr lIns="0" tIns="0" rIns="0" bIns="0" rtlCol="0" anchor="ctr"/>
          <a:lstStyle/>
          <a:p>
            <a:pPr indent="0" algn="l">
              <a:lnSpc>
                <a:spcPct val="150000"/>
              </a:lnSpc>
              <a:defRPr/>
            </a:pPr>
            <a:r>
              <a:rPr lang="en-US" sz="1400" b="0">
                <a:solidFill>
                  <a:srgbClr val="475569"/>
                </a:solidFill>
                <a:latin typeface="Inter, sans-serif"/>
              </a:rPr>
              <a:t>Naive Bayes</a:t>
            </a:r>
            <a:endParaRPr lang="en-US" sz="1100"/>
          </a:p>
        </p:txBody>
      </p:sp>
      <p:sp>
        <p:nvSpPr>
          <p:cNvPr id="18" name="AutoShape 18"/>
          <p:cNvSpPr/>
          <p:nvPr/>
        </p:nvSpPr>
        <p:spPr>
          <a:xfrm>
            <a:off x="4635500" y="6870700"/>
            <a:ext cx="3352800" cy="266700"/>
          </a:xfrm>
          <a:prstGeom prst="rect">
            <a:avLst/>
          </a:prstGeom>
          <a:solidFill>
            <a:srgbClr val="000000">
              <a:alpha val="0"/>
            </a:srgbClr>
          </a:solidFill>
        </p:spPr>
        <p:txBody>
          <a:bodyPr/>
          <a:lstStyle/>
          <a:p>
            <a:endParaRPr lang="en-US"/>
          </a:p>
        </p:txBody>
      </p:sp>
      <p:sp>
        <p:nvSpPr>
          <p:cNvPr id="19" name="AutoShape 19"/>
          <p:cNvSpPr/>
          <p:nvPr/>
        </p:nvSpPr>
        <p:spPr>
          <a:xfrm>
            <a:off x="4635500" y="6896100"/>
            <a:ext cx="203200" cy="203200"/>
          </a:xfrm>
          <a:prstGeom prst="roundRect">
            <a:avLst>
              <a:gd name="adj" fmla="val 18750"/>
            </a:avLst>
          </a:prstGeom>
          <a:solidFill>
            <a:srgbClr val="10B981"/>
          </a:solidFill>
        </p:spPr>
        <p:txBody>
          <a:bodyPr/>
          <a:lstStyle/>
          <a:p>
            <a:endParaRPr lang="en-US"/>
          </a:p>
        </p:txBody>
      </p:sp>
      <p:sp>
        <p:nvSpPr>
          <p:cNvPr id="20" name="TextBox 20"/>
          <p:cNvSpPr txBox="1"/>
          <p:nvPr/>
        </p:nvSpPr>
        <p:spPr>
          <a:xfrm>
            <a:off x="4991100" y="6870700"/>
            <a:ext cx="406400" cy="266700"/>
          </a:xfrm>
          <a:prstGeom prst="rect">
            <a:avLst/>
          </a:prstGeom>
          <a:solidFill>
            <a:srgbClr val="000000">
              <a:alpha val="0"/>
            </a:srgbClr>
          </a:solidFill>
        </p:spPr>
        <p:txBody>
          <a:bodyPr lIns="0" tIns="0" rIns="0" bIns="0" rtlCol="0" anchor="ctr"/>
          <a:lstStyle/>
          <a:p>
            <a:pPr indent="0" algn="l">
              <a:lnSpc>
                <a:spcPct val="150000"/>
              </a:lnSpc>
              <a:defRPr/>
            </a:pPr>
            <a:r>
              <a:rPr lang="en-US" sz="1400" b="0">
                <a:solidFill>
                  <a:srgbClr val="475569"/>
                </a:solidFill>
                <a:latin typeface="Inter, sans-serif"/>
              </a:rPr>
              <a:t>SVM</a:t>
            </a:r>
            <a:endParaRPr lang="en-US" sz="1100"/>
          </a:p>
        </p:txBody>
      </p:sp>
      <p:sp>
        <p:nvSpPr>
          <p:cNvPr id="21" name="AutoShape 21"/>
          <p:cNvSpPr/>
          <p:nvPr/>
        </p:nvSpPr>
        <p:spPr>
          <a:xfrm>
            <a:off x="8255000" y="6870700"/>
            <a:ext cx="3352800" cy="266700"/>
          </a:xfrm>
          <a:prstGeom prst="rect">
            <a:avLst/>
          </a:prstGeom>
          <a:solidFill>
            <a:srgbClr val="000000">
              <a:alpha val="0"/>
            </a:srgbClr>
          </a:solidFill>
        </p:spPr>
        <p:txBody>
          <a:bodyPr/>
          <a:lstStyle/>
          <a:p>
            <a:endParaRPr lang="en-US"/>
          </a:p>
        </p:txBody>
      </p:sp>
      <p:sp>
        <p:nvSpPr>
          <p:cNvPr id="22" name="AutoShape 22"/>
          <p:cNvSpPr/>
          <p:nvPr/>
        </p:nvSpPr>
        <p:spPr>
          <a:xfrm>
            <a:off x="8255000" y="6896100"/>
            <a:ext cx="203200" cy="203200"/>
          </a:xfrm>
          <a:prstGeom prst="roundRect">
            <a:avLst>
              <a:gd name="adj" fmla="val 18750"/>
            </a:avLst>
          </a:prstGeom>
          <a:solidFill>
            <a:srgbClr val="F59E0B"/>
          </a:solidFill>
        </p:spPr>
        <p:txBody>
          <a:bodyPr/>
          <a:lstStyle/>
          <a:p>
            <a:endParaRPr lang="en-US"/>
          </a:p>
        </p:txBody>
      </p:sp>
      <p:sp>
        <p:nvSpPr>
          <p:cNvPr id="23" name="TextBox 23"/>
          <p:cNvSpPr txBox="1"/>
          <p:nvPr/>
        </p:nvSpPr>
        <p:spPr>
          <a:xfrm>
            <a:off x="8610600" y="6870700"/>
            <a:ext cx="1295400" cy="266700"/>
          </a:xfrm>
          <a:prstGeom prst="rect">
            <a:avLst/>
          </a:prstGeom>
          <a:solidFill>
            <a:srgbClr val="000000">
              <a:alpha val="0"/>
            </a:srgbClr>
          </a:solidFill>
        </p:spPr>
        <p:txBody>
          <a:bodyPr lIns="0" tIns="0" rIns="0" bIns="0" rtlCol="0" anchor="ctr"/>
          <a:lstStyle/>
          <a:p>
            <a:pPr indent="0" algn="l">
              <a:lnSpc>
                <a:spcPct val="150000"/>
              </a:lnSpc>
              <a:defRPr/>
            </a:pPr>
            <a:r>
              <a:rPr lang="en-US" sz="1400" b="0">
                <a:solidFill>
                  <a:srgbClr val="475569"/>
                </a:solidFill>
                <a:latin typeface="Inter, sans-serif"/>
              </a:rPr>
              <a:t>Random Forest</a:t>
            </a:r>
            <a:endParaRPr lang="en-US" sz="1100"/>
          </a:p>
        </p:txBody>
      </p:sp>
      <p:sp>
        <p:nvSpPr>
          <p:cNvPr id="24" name="AutoShape 24"/>
          <p:cNvSpPr/>
          <p:nvPr/>
        </p:nvSpPr>
        <p:spPr>
          <a:xfrm>
            <a:off x="11861800" y="6870700"/>
            <a:ext cx="3352800" cy="266700"/>
          </a:xfrm>
          <a:prstGeom prst="rect">
            <a:avLst/>
          </a:prstGeom>
          <a:solidFill>
            <a:srgbClr val="000000">
              <a:alpha val="0"/>
            </a:srgbClr>
          </a:solidFill>
        </p:spPr>
        <p:txBody>
          <a:bodyPr/>
          <a:lstStyle/>
          <a:p>
            <a:endParaRPr lang="en-US"/>
          </a:p>
        </p:txBody>
      </p:sp>
      <p:sp>
        <p:nvSpPr>
          <p:cNvPr id="25" name="AutoShape 25"/>
          <p:cNvSpPr/>
          <p:nvPr/>
        </p:nvSpPr>
        <p:spPr>
          <a:xfrm>
            <a:off x="11861800" y="6896100"/>
            <a:ext cx="203200" cy="203200"/>
          </a:xfrm>
          <a:prstGeom prst="roundRect">
            <a:avLst>
              <a:gd name="adj" fmla="val 18750"/>
            </a:avLst>
          </a:prstGeom>
          <a:solidFill>
            <a:srgbClr val="EF4444"/>
          </a:solidFill>
        </p:spPr>
        <p:txBody>
          <a:bodyPr/>
          <a:lstStyle/>
          <a:p>
            <a:endParaRPr lang="en-US"/>
          </a:p>
        </p:txBody>
      </p:sp>
      <p:sp>
        <p:nvSpPr>
          <p:cNvPr id="26" name="TextBox 26"/>
          <p:cNvSpPr txBox="1"/>
          <p:nvPr/>
        </p:nvSpPr>
        <p:spPr>
          <a:xfrm>
            <a:off x="12217400" y="6870700"/>
            <a:ext cx="1092200" cy="266700"/>
          </a:xfrm>
          <a:prstGeom prst="rect">
            <a:avLst/>
          </a:prstGeom>
          <a:solidFill>
            <a:srgbClr val="000000">
              <a:alpha val="0"/>
            </a:srgbClr>
          </a:solidFill>
        </p:spPr>
        <p:txBody>
          <a:bodyPr lIns="0" tIns="0" rIns="0" bIns="0" rtlCol="0" anchor="ctr"/>
          <a:lstStyle/>
          <a:p>
            <a:pPr indent="0" algn="l">
              <a:lnSpc>
                <a:spcPct val="150000"/>
              </a:lnSpc>
              <a:defRPr/>
            </a:pPr>
            <a:r>
              <a:rPr lang="en-US" sz="1400" b="0">
                <a:solidFill>
                  <a:srgbClr val="475569"/>
                </a:solidFill>
                <a:latin typeface="Inter, sans-serif"/>
              </a:rPr>
              <a:t>NewsBot 2.0</a:t>
            </a:r>
            <a:endParaRPr lang="en-US" sz="1100"/>
          </a:p>
        </p:txBody>
      </p:sp>
      <p:sp>
        <p:nvSpPr>
          <p:cNvPr id="27" name="TextBox 27"/>
          <p:cNvSpPr txBox="1"/>
          <p:nvPr/>
        </p:nvSpPr>
        <p:spPr>
          <a:xfrm>
            <a:off x="3048000" y="7391400"/>
            <a:ext cx="10464800" cy="609600"/>
          </a:xfrm>
          <a:prstGeom prst="rect">
            <a:avLst/>
          </a:prstGeom>
          <a:solidFill>
            <a:srgbClr val="000000">
              <a:alpha val="0"/>
            </a:srgbClr>
          </a:solidFill>
        </p:spPr>
        <p:txBody>
          <a:bodyPr lIns="0" tIns="0" rIns="0" bIns="0" rtlCol="0" anchor="ctr"/>
          <a:lstStyle/>
          <a:p>
            <a:pPr indent="0" algn="ctr">
              <a:lnSpc>
                <a:spcPct val="100000"/>
              </a:lnSpc>
              <a:defRPr/>
            </a:pPr>
            <a:r>
              <a:rPr lang="en-US" sz="1500" b="0">
                <a:solidFill>
                  <a:srgbClr val="64748B"/>
                </a:solidFill>
                <a:latin typeface="Inter, sans-serif"/>
              </a:rPr>
              <a:t>NewsBot 2.0 achieves superior performance with 85%+ accuracy across all categories, significantly outperforming traditional machine learning approaches.</a:t>
            </a:r>
            <a:endParaRPr lang="en-US" sz="1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6256000" cy="9144000"/>
          </a:xfrm>
          <a:prstGeom prst="roundRect">
            <a:avLst>
              <a:gd name="adj" fmla="val 1111"/>
            </a:avLst>
          </a:prstGeom>
          <a:solidFill>
            <a:srgbClr val="000000">
              <a:alpha val="0"/>
            </a:srgbClr>
          </a:solidFill>
        </p:spPr>
        <p:txBody>
          <a:bodyPr/>
          <a:lstStyle/>
          <a:p>
            <a:endParaRPr lang="en-US"/>
          </a:p>
        </p:txBody>
      </p:sp>
      <p:sp>
        <p:nvSpPr>
          <p:cNvPr id="3" name="AutoShape 3"/>
          <p:cNvSpPr/>
          <p:nvPr/>
        </p:nvSpPr>
        <p:spPr>
          <a:xfrm>
            <a:off x="254000" y="254000"/>
            <a:ext cx="508000" cy="508000"/>
          </a:xfrm>
          <a:prstGeom prst="roundRect">
            <a:avLst>
              <a:gd name="adj" fmla="val 15000"/>
            </a:avLst>
          </a:prstGeom>
          <a:solidFill>
            <a:srgbClr val="000000">
              <a:alpha val="0"/>
            </a:srgbClr>
          </a:solidFill>
          <a:ln w="12700">
            <a:solidFill>
              <a:srgbClr val="CBD5E1"/>
            </a:solidFill>
          </a:ln>
        </p:spPr>
        <p:txBody>
          <a:bodyPr/>
          <a:lstStyle/>
          <a:p>
            <a:endParaRPr lang="en-US"/>
          </a:p>
        </p:txBody>
      </p:sp>
      <p:sp>
        <p:nvSpPr>
          <p:cNvPr id="4" name="AutoShape 4"/>
          <p:cNvSpPr/>
          <p:nvPr/>
        </p:nvSpPr>
        <p:spPr>
          <a:xfrm>
            <a:off x="15481300" y="8369300"/>
            <a:ext cx="508000" cy="508000"/>
          </a:xfrm>
          <a:prstGeom prst="rect">
            <a:avLst/>
          </a:prstGeom>
          <a:solidFill>
            <a:srgbClr val="000000">
              <a:alpha val="0"/>
            </a:srgbClr>
          </a:solidFill>
        </p:spPr>
        <p:txBody>
          <a:bodyPr/>
          <a:lstStyle/>
          <a:p>
            <a:endParaRPr lang="en-US"/>
          </a:p>
        </p:txBody>
      </p:sp>
      <p:sp>
        <p:nvSpPr>
          <p:cNvPr id="5" name="AutoShape 5"/>
          <p:cNvSpPr/>
          <p:nvPr/>
        </p:nvSpPr>
        <p:spPr>
          <a:xfrm>
            <a:off x="0" y="0"/>
            <a:ext cx="16230600" cy="2146300"/>
          </a:xfrm>
          <a:prstGeom prst="rect">
            <a:avLst/>
          </a:prstGeom>
          <a:solidFill>
            <a:srgbClr val="000000">
              <a:alpha val="0"/>
            </a:srgbClr>
          </a:solidFill>
        </p:spPr>
        <p:txBody>
          <a:bodyPr/>
          <a:lstStyle/>
          <a:p>
            <a:endParaRPr lang="en-US"/>
          </a:p>
        </p:txBody>
      </p:sp>
      <p:sp>
        <p:nvSpPr>
          <p:cNvPr id="6" name="TextBox 6"/>
          <p:cNvSpPr txBox="1"/>
          <p:nvPr/>
        </p:nvSpPr>
        <p:spPr>
          <a:xfrm>
            <a:off x="762000" y="635000"/>
            <a:ext cx="15151100" cy="635000"/>
          </a:xfrm>
          <a:prstGeom prst="rect">
            <a:avLst/>
          </a:prstGeom>
          <a:solidFill>
            <a:srgbClr val="000000">
              <a:alpha val="0"/>
            </a:srgbClr>
          </a:solidFill>
        </p:spPr>
        <p:txBody>
          <a:bodyPr lIns="0" tIns="0" rIns="0" bIns="0" rtlCol="0" anchor="ctr"/>
          <a:lstStyle/>
          <a:p>
            <a:pPr indent="0" algn="ctr">
              <a:lnSpc>
                <a:spcPct val="100000"/>
              </a:lnSpc>
              <a:defRPr/>
            </a:pPr>
            <a:r>
              <a:rPr lang="en-US" sz="4200" b="1">
                <a:solidFill>
                  <a:srgbClr val="1E293B"/>
                </a:solidFill>
                <a:latin typeface="&quot;Crimson Text&quot;, serif"/>
              </a:rPr>
              <a:t>System Architecture and NLP Pipeline</a:t>
            </a:r>
            <a:endParaRPr lang="en-US" sz="1100"/>
          </a:p>
        </p:txBody>
      </p:sp>
      <p:sp>
        <p:nvSpPr>
          <p:cNvPr id="7" name="TextBox 7"/>
          <p:cNvSpPr txBox="1"/>
          <p:nvPr/>
        </p:nvSpPr>
        <p:spPr>
          <a:xfrm>
            <a:off x="762000" y="1422400"/>
            <a:ext cx="15151100" cy="342900"/>
          </a:xfrm>
          <a:prstGeom prst="rect">
            <a:avLst/>
          </a:prstGeom>
          <a:solidFill>
            <a:srgbClr val="000000">
              <a:alpha val="0"/>
            </a:srgbClr>
          </a:solidFill>
        </p:spPr>
        <p:txBody>
          <a:bodyPr lIns="0" tIns="0" rIns="0" bIns="0" rtlCol="0" anchor="ctr"/>
          <a:lstStyle/>
          <a:p>
            <a:pPr indent="0" algn="ctr">
              <a:lnSpc>
                <a:spcPct val="100000"/>
              </a:lnSpc>
              <a:defRPr/>
            </a:pPr>
            <a:r>
              <a:rPr lang="en-US" sz="1800" b="0">
                <a:solidFill>
                  <a:srgbClr val="64748B"/>
                </a:solidFill>
                <a:latin typeface="Inter, sans-serif"/>
              </a:rPr>
              <a:t>Comprehensive workflow from data input to intelligent analysis</a:t>
            </a:r>
            <a:endParaRPr lang="en-US" sz="1100"/>
          </a:p>
        </p:txBody>
      </p:sp>
      <p:sp>
        <p:nvSpPr>
          <p:cNvPr id="8" name="AutoShape 8"/>
          <p:cNvSpPr/>
          <p:nvPr/>
        </p:nvSpPr>
        <p:spPr>
          <a:xfrm>
            <a:off x="0" y="2146300"/>
            <a:ext cx="16230600" cy="6972300"/>
          </a:xfrm>
          <a:prstGeom prst="rect">
            <a:avLst/>
          </a:prstGeom>
          <a:solidFill>
            <a:srgbClr val="000000">
              <a:alpha val="0"/>
            </a:srgbClr>
          </a:solidFill>
        </p:spPr>
        <p:txBody>
          <a:bodyPr/>
          <a:lstStyle/>
          <a:p>
            <a:endParaRPr lang="en-US"/>
          </a:p>
        </p:txBody>
      </p:sp>
      <p:sp>
        <p:nvSpPr>
          <p:cNvPr id="9" name="AutoShape 9"/>
          <p:cNvSpPr/>
          <p:nvPr/>
        </p:nvSpPr>
        <p:spPr>
          <a:xfrm>
            <a:off x="762000" y="2146300"/>
            <a:ext cx="7353300" cy="3098800"/>
          </a:xfrm>
          <a:prstGeom prst="roundRect">
            <a:avLst>
              <a:gd name="adj" fmla="val 4918"/>
            </a:avLst>
          </a:prstGeom>
          <a:solidFill>
            <a:srgbClr val="FFFFFF">
              <a:alpha val="60000"/>
            </a:srgbClr>
          </a:solidFill>
        </p:spPr>
        <p:txBody>
          <a:bodyPr/>
          <a:lstStyle/>
          <a:p>
            <a:endParaRPr lang="en-US"/>
          </a:p>
        </p:txBody>
      </p:sp>
      <p:sp>
        <p:nvSpPr>
          <p:cNvPr id="10" name="AutoShape 10"/>
          <p:cNvSpPr/>
          <p:nvPr/>
        </p:nvSpPr>
        <p:spPr>
          <a:xfrm>
            <a:off x="1181100" y="2565400"/>
            <a:ext cx="6527800" cy="381000"/>
          </a:xfrm>
          <a:prstGeom prst="rect">
            <a:avLst/>
          </a:prstGeom>
          <a:solidFill>
            <a:srgbClr val="000000">
              <a:alpha val="0"/>
            </a:srgbClr>
          </a:solidFill>
        </p:spPr>
        <p:txBody>
          <a:bodyPr/>
          <a:lstStyle/>
          <a:p>
            <a:endParaRPr lang="en-US"/>
          </a:p>
        </p:txBody>
      </p:sp>
      <p:pic>
        <p:nvPicPr>
          <p:cNvPr id="11" name="Picture 11"/>
          <p:cNvPicPr>
            <a:picLocks noChangeAspect="1"/>
          </p:cNvPicPr>
          <p:nvPr/>
        </p:nvPicPr>
        <p:blipFill>
          <a:blip r:embed="rId2"/>
          <a:srcRect t="9000" b="9000"/>
          <a:stretch>
            <a:fillRect/>
          </a:stretch>
        </p:blipFill>
        <p:spPr>
          <a:xfrm>
            <a:off x="1181100" y="2628900"/>
            <a:ext cx="304800" cy="254000"/>
          </a:xfrm>
          <a:prstGeom prst="rect">
            <a:avLst/>
          </a:prstGeom>
        </p:spPr>
      </p:pic>
      <p:sp>
        <p:nvSpPr>
          <p:cNvPr id="12" name="TextBox 12"/>
          <p:cNvSpPr txBox="1"/>
          <p:nvPr/>
        </p:nvSpPr>
        <p:spPr>
          <a:xfrm>
            <a:off x="1638300" y="2565400"/>
            <a:ext cx="2425700" cy="381000"/>
          </a:xfrm>
          <a:prstGeom prst="rect">
            <a:avLst/>
          </a:prstGeom>
          <a:solidFill>
            <a:srgbClr val="000000">
              <a:alpha val="0"/>
            </a:srgbClr>
          </a:solidFill>
        </p:spPr>
        <p:txBody>
          <a:bodyPr lIns="0" tIns="0" rIns="0" bIns="0" rtlCol="0" anchor="ctr"/>
          <a:lstStyle/>
          <a:p>
            <a:pPr indent="0" algn="l">
              <a:lnSpc>
                <a:spcPct val="150000"/>
              </a:lnSpc>
              <a:defRPr/>
            </a:pPr>
            <a:r>
              <a:rPr lang="en-US" sz="2000" b="1">
                <a:solidFill>
                  <a:srgbClr val="334155"/>
                </a:solidFill>
                <a:latin typeface="Inter, sans-serif"/>
              </a:rPr>
              <a:t>Data Preprocessing</a:t>
            </a:r>
            <a:endParaRPr lang="en-US" sz="1100"/>
          </a:p>
        </p:txBody>
      </p:sp>
      <p:sp>
        <p:nvSpPr>
          <p:cNvPr id="13" name="AutoShape 13"/>
          <p:cNvSpPr/>
          <p:nvPr/>
        </p:nvSpPr>
        <p:spPr>
          <a:xfrm>
            <a:off x="1181100" y="3200400"/>
            <a:ext cx="6527800" cy="1638300"/>
          </a:xfrm>
          <a:prstGeom prst="rect">
            <a:avLst/>
          </a:prstGeom>
          <a:solidFill>
            <a:srgbClr val="000000">
              <a:alpha val="0"/>
            </a:srgbClr>
          </a:solidFill>
        </p:spPr>
        <p:txBody>
          <a:bodyPr/>
          <a:lstStyle/>
          <a:p>
            <a:endParaRPr lang="en-US"/>
          </a:p>
        </p:txBody>
      </p:sp>
      <p:sp>
        <p:nvSpPr>
          <p:cNvPr id="14" name="TextBox 14"/>
          <p:cNvSpPr txBox="1"/>
          <p:nvPr/>
        </p:nvSpPr>
        <p:spPr>
          <a:xfrm>
            <a:off x="1181100" y="3200400"/>
            <a:ext cx="6718300" cy="850900"/>
          </a:xfrm>
          <a:prstGeom prst="rect">
            <a:avLst/>
          </a:prstGeom>
          <a:solidFill>
            <a:srgbClr val="000000">
              <a:alpha val="0"/>
            </a:srgbClr>
          </a:solidFill>
        </p:spPr>
        <p:txBody>
          <a:bodyPr lIns="0" tIns="0" rIns="0" bIns="0" rtlCol="0" anchor="ctr"/>
          <a:lstStyle/>
          <a:p>
            <a:pPr indent="0" algn="l">
              <a:lnSpc>
                <a:spcPct val="160000"/>
              </a:lnSpc>
              <a:defRPr/>
            </a:pPr>
            <a:r>
              <a:rPr lang="en-US" sz="1400" b="0">
                <a:solidFill>
                  <a:srgbClr val="475569"/>
                </a:solidFill>
                <a:latin typeface="Inter, sans-serif"/>
              </a:rPr>
              <a:t>BBC News dataset cleaning, tokenization, stopword removal, and feature extraction using TF-IDF vectorization. Advanced text normalization ensures consistent input quality for downstream processing components.</a:t>
            </a:r>
            <a:endParaRPr lang="en-US" sz="1100"/>
          </a:p>
        </p:txBody>
      </p:sp>
      <p:sp>
        <p:nvSpPr>
          <p:cNvPr id="15" name="AutoShape 15"/>
          <p:cNvSpPr/>
          <p:nvPr/>
        </p:nvSpPr>
        <p:spPr>
          <a:xfrm>
            <a:off x="8128000" y="2146300"/>
            <a:ext cx="7353300" cy="3098800"/>
          </a:xfrm>
          <a:prstGeom prst="rect">
            <a:avLst/>
          </a:prstGeom>
          <a:solidFill>
            <a:srgbClr val="FFFFFF">
              <a:alpha val="60000"/>
            </a:srgbClr>
          </a:solidFill>
        </p:spPr>
        <p:txBody>
          <a:bodyPr/>
          <a:lstStyle/>
          <a:p>
            <a:endParaRPr lang="en-US"/>
          </a:p>
        </p:txBody>
      </p:sp>
      <p:sp>
        <p:nvSpPr>
          <p:cNvPr id="16" name="AutoShape 16"/>
          <p:cNvSpPr/>
          <p:nvPr/>
        </p:nvSpPr>
        <p:spPr>
          <a:xfrm>
            <a:off x="8534400" y="2565400"/>
            <a:ext cx="6527800" cy="381000"/>
          </a:xfrm>
          <a:prstGeom prst="rect">
            <a:avLst/>
          </a:prstGeom>
          <a:solidFill>
            <a:srgbClr val="000000">
              <a:alpha val="0"/>
            </a:srgbClr>
          </a:solidFill>
        </p:spPr>
        <p:txBody>
          <a:bodyPr/>
          <a:lstStyle/>
          <a:p>
            <a:endParaRPr lang="en-US"/>
          </a:p>
        </p:txBody>
      </p:sp>
      <p:pic>
        <p:nvPicPr>
          <p:cNvPr id="17" name="Picture 17"/>
          <p:cNvPicPr>
            <a:picLocks noChangeAspect="1"/>
          </p:cNvPicPr>
          <p:nvPr/>
        </p:nvPicPr>
        <p:blipFill>
          <a:blip r:embed="rId3"/>
          <a:srcRect t="9000" b="9000"/>
          <a:stretch>
            <a:fillRect/>
          </a:stretch>
        </p:blipFill>
        <p:spPr>
          <a:xfrm>
            <a:off x="8534400" y="2628900"/>
            <a:ext cx="304800" cy="254000"/>
          </a:xfrm>
          <a:prstGeom prst="rect">
            <a:avLst/>
          </a:prstGeom>
        </p:spPr>
      </p:pic>
      <p:sp>
        <p:nvSpPr>
          <p:cNvPr id="18" name="TextBox 18"/>
          <p:cNvSpPr txBox="1"/>
          <p:nvPr/>
        </p:nvSpPr>
        <p:spPr>
          <a:xfrm>
            <a:off x="8991600" y="2565400"/>
            <a:ext cx="2590800" cy="381000"/>
          </a:xfrm>
          <a:prstGeom prst="rect">
            <a:avLst/>
          </a:prstGeom>
          <a:solidFill>
            <a:srgbClr val="000000">
              <a:alpha val="0"/>
            </a:srgbClr>
          </a:solidFill>
        </p:spPr>
        <p:txBody>
          <a:bodyPr lIns="0" tIns="0" rIns="0" bIns="0" rtlCol="0" anchor="ctr"/>
          <a:lstStyle/>
          <a:p>
            <a:pPr indent="0" algn="l">
              <a:lnSpc>
                <a:spcPct val="150000"/>
              </a:lnSpc>
              <a:defRPr/>
            </a:pPr>
            <a:r>
              <a:rPr lang="en-US" sz="2000" b="1">
                <a:solidFill>
                  <a:srgbClr val="334155"/>
                </a:solidFill>
                <a:latin typeface="Inter, sans-serif"/>
              </a:rPr>
              <a:t>Classification Engine</a:t>
            </a:r>
            <a:endParaRPr lang="en-US" sz="1100"/>
          </a:p>
        </p:txBody>
      </p:sp>
      <p:sp>
        <p:nvSpPr>
          <p:cNvPr id="19" name="AutoShape 19"/>
          <p:cNvSpPr/>
          <p:nvPr/>
        </p:nvSpPr>
        <p:spPr>
          <a:xfrm>
            <a:off x="8534400" y="3200400"/>
            <a:ext cx="6527800" cy="1638300"/>
          </a:xfrm>
          <a:prstGeom prst="rect">
            <a:avLst/>
          </a:prstGeom>
          <a:solidFill>
            <a:srgbClr val="000000">
              <a:alpha val="0"/>
            </a:srgbClr>
          </a:solidFill>
        </p:spPr>
        <p:txBody>
          <a:bodyPr/>
          <a:lstStyle/>
          <a:p>
            <a:endParaRPr lang="en-US"/>
          </a:p>
        </p:txBody>
      </p:sp>
      <p:sp>
        <p:nvSpPr>
          <p:cNvPr id="20" name="TextBox 20"/>
          <p:cNvSpPr txBox="1"/>
          <p:nvPr/>
        </p:nvSpPr>
        <p:spPr>
          <a:xfrm>
            <a:off x="8534400" y="3200400"/>
            <a:ext cx="6718300" cy="850900"/>
          </a:xfrm>
          <a:prstGeom prst="rect">
            <a:avLst/>
          </a:prstGeom>
          <a:solidFill>
            <a:srgbClr val="000000">
              <a:alpha val="0"/>
            </a:srgbClr>
          </a:solidFill>
        </p:spPr>
        <p:txBody>
          <a:bodyPr lIns="0" tIns="0" rIns="0" bIns="0" rtlCol="0" anchor="ctr"/>
          <a:lstStyle/>
          <a:p>
            <a:pPr indent="0" algn="l">
              <a:lnSpc>
                <a:spcPct val="160000"/>
              </a:lnSpc>
              <a:defRPr/>
            </a:pPr>
            <a:r>
              <a:rPr lang="en-US" sz="1400" b="0">
                <a:solidFill>
                  <a:srgbClr val="475569"/>
                </a:solidFill>
                <a:latin typeface="Inter, sans-serif"/>
              </a:rPr>
              <a:t>Multinomial Naive Bayes classifier trained on preprocessed features with hyperparameter optimization. Cross-validation ensures robust performance across different news categories and content types.</a:t>
            </a:r>
            <a:endParaRPr lang="en-US" sz="1100"/>
          </a:p>
        </p:txBody>
      </p:sp>
      <p:sp>
        <p:nvSpPr>
          <p:cNvPr id="21" name="AutoShape 21"/>
          <p:cNvSpPr/>
          <p:nvPr/>
        </p:nvSpPr>
        <p:spPr>
          <a:xfrm>
            <a:off x="762000" y="5257800"/>
            <a:ext cx="7353300" cy="3098800"/>
          </a:xfrm>
          <a:prstGeom prst="rect">
            <a:avLst/>
          </a:prstGeom>
          <a:solidFill>
            <a:srgbClr val="FFFFFF">
              <a:alpha val="60000"/>
            </a:srgbClr>
          </a:solidFill>
        </p:spPr>
        <p:txBody>
          <a:bodyPr/>
          <a:lstStyle/>
          <a:p>
            <a:endParaRPr lang="en-US"/>
          </a:p>
        </p:txBody>
      </p:sp>
      <p:sp>
        <p:nvSpPr>
          <p:cNvPr id="22" name="AutoShape 22"/>
          <p:cNvSpPr/>
          <p:nvPr/>
        </p:nvSpPr>
        <p:spPr>
          <a:xfrm>
            <a:off x="1181100" y="5676900"/>
            <a:ext cx="6527800" cy="381000"/>
          </a:xfrm>
          <a:prstGeom prst="rect">
            <a:avLst/>
          </a:prstGeom>
          <a:solidFill>
            <a:srgbClr val="000000">
              <a:alpha val="0"/>
            </a:srgbClr>
          </a:solidFill>
        </p:spPr>
        <p:txBody>
          <a:bodyPr/>
          <a:lstStyle/>
          <a:p>
            <a:endParaRPr lang="en-US"/>
          </a:p>
        </p:txBody>
      </p:sp>
      <p:pic>
        <p:nvPicPr>
          <p:cNvPr id="23" name="Picture 23"/>
          <p:cNvPicPr>
            <a:picLocks noChangeAspect="1"/>
          </p:cNvPicPr>
          <p:nvPr/>
        </p:nvPicPr>
        <p:blipFill>
          <a:blip r:embed="rId4"/>
          <a:srcRect t="9000" b="9000"/>
          <a:stretch>
            <a:fillRect/>
          </a:stretch>
        </p:blipFill>
        <p:spPr>
          <a:xfrm>
            <a:off x="1181100" y="5740400"/>
            <a:ext cx="304800" cy="254000"/>
          </a:xfrm>
          <a:prstGeom prst="rect">
            <a:avLst/>
          </a:prstGeom>
        </p:spPr>
      </p:pic>
      <p:sp>
        <p:nvSpPr>
          <p:cNvPr id="24" name="TextBox 24"/>
          <p:cNvSpPr txBox="1"/>
          <p:nvPr/>
        </p:nvSpPr>
        <p:spPr>
          <a:xfrm>
            <a:off x="1638300" y="5676900"/>
            <a:ext cx="2387600" cy="381000"/>
          </a:xfrm>
          <a:prstGeom prst="rect">
            <a:avLst/>
          </a:prstGeom>
          <a:solidFill>
            <a:srgbClr val="000000">
              <a:alpha val="0"/>
            </a:srgbClr>
          </a:solidFill>
        </p:spPr>
        <p:txBody>
          <a:bodyPr lIns="0" tIns="0" rIns="0" bIns="0" rtlCol="0" anchor="ctr"/>
          <a:lstStyle/>
          <a:p>
            <a:pPr indent="0" algn="l">
              <a:lnSpc>
                <a:spcPct val="150000"/>
              </a:lnSpc>
              <a:defRPr/>
            </a:pPr>
            <a:r>
              <a:rPr lang="en-US" sz="2000" b="1">
                <a:solidFill>
                  <a:srgbClr val="334155"/>
                </a:solidFill>
                <a:latin typeface="Inter, sans-serif"/>
              </a:rPr>
              <a:t>Sentiment Analysis</a:t>
            </a:r>
            <a:endParaRPr lang="en-US" sz="1100"/>
          </a:p>
        </p:txBody>
      </p:sp>
      <p:sp>
        <p:nvSpPr>
          <p:cNvPr id="25" name="AutoShape 25"/>
          <p:cNvSpPr/>
          <p:nvPr/>
        </p:nvSpPr>
        <p:spPr>
          <a:xfrm>
            <a:off x="1181100" y="6311900"/>
            <a:ext cx="6527800" cy="1638300"/>
          </a:xfrm>
          <a:prstGeom prst="rect">
            <a:avLst/>
          </a:prstGeom>
          <a:solidFill>
            <a:srgbClr val="000000">
              <a:alpha val="0"/>
            </a:srgbClr>
          </a:solidFill>
        </p:spPr>
        <p:txBody>
          <a:bodyPr/>
          <a:lstStyle/>
          <a:p>
            <a:endParaRPr lang="en-US"/>
          </a:p>
        </p:txBody>
      </p:sp>
      <p:sp>
        <p:nvSpPr>
          <p:cNvPr id="26" name="TextBox 26"/>
          <p:cNvSpPr txBox="1"/>
          <p:nvPr/>
        </p:nvSpPr>
        <p:spPr>
          <a:xfrm>
            <a:off x="1181100" y="6311900"/>
            <a:ext cx="6718300" cy="850900"/>
          </a:xfrm>
          <a:prstGeom prst="rect">
            <a:avLst/>
          </a:prstGeom>
          <a:solidFill>
            <a:srgbClr val="000000">
              <a:alpha val="0"/>
            </a:srgbClr>
          </a:solidFill>
        </p:spPr>
        <p:txBody>
          <a:bodyPr lIns="0" tIns="0" rIns="0" bIns="0" rtlCol="0" anchor="ctr"/>
          <a:lstStyle/>
          <a:p>
            <a:pPr indent="0" algn="l">
              <a:lnSpc>
                <a:spcPct val="160000"/>
              </a:lnSpc>
              <a:defRPr/>
            </a:pPr>
            <a:r>
              <a:rPr lang="en-US" sz="1400" b="0">
                <a:solidFill>
                  <a:srgbClr val="475569"/>
                </a:solidFill>
                <a:latin typeface="Inter, sans-serif"/>
              </a:rPr>
              <a:t>Multi-modal emotion detection using TextBlob for polarity analysis, VADER for social media optimized sentiment scoring, and librosa for audio-based emotional classification with deep learning models.</a:t>
            </a:r>
            <a:endParaRPr lang="en-US" sz="1100"/>
          </a:p>
        </p:txBody>
      </p:sp>
      <p:sp>
        <p:nvSpPr>
          <p:cNvPr id="27" name="AutoShape 27"/>
          <p:cNvSpPr/>
          <p:nvPr/>
        </p:nvSpPr>
        <p:spPr>
          <a:xfrm>
            <a:off x="8128000" y="5257800"/>
            <a:ext cx="7353300" cy="3098800"/>
          </a:xfrm>
          <a:prstGeom prst="rect">
            <a:avLst/>
          </a:prstGeom>
          <a:solidFill>
            <a:srgbClr val="FFFFFF">
              <a:alpha val="60000"/>
            </a:srgbClr>
          </a:solidFill>
        </p:spPr>
        <p:txBody>
          <a:bodyPr/>
          <a:lstStyle/>
          <a:p>
            <a:endParaRPr lang="en-US"/>
          </a:p>
        </p:txBody>
      </p:sp>
      <p:sp>
        <p:nvSpPr>
          <p:cNvPr id="28" name="AutoShape 28"/>
          <p:cNvSpPr/>
          <p:nvPr/>
        </p:nvSpPr>
        <p:spPr>
          <a:xfrm>
            <a:off x="8534400" y="5676900"/>
            <a:ext cx="6527800" cy="381000"/>
          </a:xfrm>
          <a:prstGeom prst="rect">
            <a:avLst/>
          </a:prstGeom>
          <a:solidFill>
            <a:srgbClr val="000000">
              <a:alpha val="0"/>
            </a:srgbClr>
          </a:solidFill>
        </p:spPr>
        <p:txBody>
          <a:bodyPr/>
          <a:lstStyle/>
          <a:p>
            <a:endParaRPr lang="en-US"/>
          </a:p>
        </p:txBody>
      </p:sp>
      <p:pic>
        <p:nvPicPr>
          <p:cNvPr id="29" name="Picture 29"/>
          <p:cNvPicPr>
            <a:picLocks noChangeAspect="1"/>
          </p:cNvPicPr>
          <p:nvPr/>
        </p:nvPicPr>
        <p:blipFill>
          <a:blip r:embed="rId5"/>
          <a:srcRect t="9000" b="9000"/>
          <a:stretch>
            <a:fillRect/>
          </a:stretch>
        </p:blipFill>
        <p:spPr>
          <a:xfrm>
            <a:off x="8534400" y="5740400"/>
            <a:ext cx="304800" cy="254000"/>
          </a:xfrm>
          <a:prstGeom prst="rect">
            <a:avLst/>
          </a:prstGeom>
        </p:spPr>
      </p:pic>
      <p:sp>
        <p:nvSpPr>
          <p:cNvPr id="30" name="TextBox 30"/>
          <p:cNvSpPr txBox="1"/>
          <p:nvPr/>
        </p:nvSpPr>
        <p:spPr>
          <a:xfrm>
            <a:off x="8991600" y="5676900"/>
            <a:ext cx="2184400" cy="381000"/>
          </a:xfrm>
          <a:prstGeom prst="rect">
            <a:avLst/>
          </a:prstGeom>
          <a:solidFill>
            <a:srgbClr val="000000">
              <a:alpha val="0"/>
            </a:srgbClr>
          </a:solidFill>
        </p:spPr>
        <p:txBody>
          <a:bodyPr lIns="0" tIns="0" rIns="0" bIns="0" rtlCol="0" anchor="ctr"/>
          <a:lstStyle/>
          <a:p>
            <a:pPr indent="0" algn="l">
              <a:lnSpc>
                <a:spcPct val="150000"/>
              </a:lnSpc>
              <a:defRPr/>
            </a:pPr>
            <a:r>
              <a:rPr lang="en-US" sz="2000" b="1">
                <a:solidFill>
                  <a:srgbClr val="334155"/>
                </a:solidFill>
                <a:latin typeface="Inter, sans-serif"/>
              </a:rPr>
              <a:t>Intelligence Layer</a:t>
            </a:r>
            <a:endParaRPr lang="en-US" sz="1100"/>
          </a:p>
        </p:txBody>
      </p:sp>
      <p:sp>
        <p:nvSpPr>
          <p:cNvPr id="31" name="AutoShape 31"/>
          <p:cNvSpPr/>
          <p:nvPr/>
        </p:nvSpPr>
        <p:spPr>
          <a:xfrm>
            <a:off x="8534400" y="6311900"/>
            <a:ext cx="6527800" cy="1638300"/>
          </a:xfrm>
          <a:prstGeom prst="rect">
            <a:avLst/>
          </a:prstGeom>
          <a:solidFill>
            <a:srgbClr val="000000">
              <a:alpha val="0"/>
            </a:srgbClr>
          </a:solidFill>
        </p:spPr>
        <p:txBody>
          <a:bodyPr/>
          <a:lstStyle/>
          <a:p>
            <a:endParaRPr lang="en-US"/>
          </a:p>
        </p:txBody>
      </p:sp>
      <p:sp>
        <p:nvSpPr>
          <p:cNvPr id="32" name="TextBox 32"/>
          <p:cNvSpPr txBox="1"/>
          <p:nvPr/>
        </p:nvSpPr>
        <p:spPr>
          <a:xfrm>
            <a:off x="8534400" y="6311900"/>
            <a:ext cx="6718300" cy="850900"/>
          </a:xfrm>
          <a:prstGeom prst="rect">
            <a:avLst/>
          </a:prstGeom>
          <a:solidFill>
            <a:srgbClr val="000000">
              <a:alpha val="0"/>
            </a:srgbClr>
          </a:solidFill>
        </p:spPr>
        <p:txBody>
          <a:bodyPr lIns="0" tIns="0" rIns="0" bIns="0" rtlCol="0" anchor="ctr"/>
          <a:lstStyle/>
          <a:p>
            <a:pPr indent="0" algn="l">
              <a:lnSpc>
                <a:spcPct val="160000"/>
              </a:lnSpc>
              <a:defRPr/>
            </a:pPr>
            <a:r>
              <a:rPr lang="en-US" sz="1400" b="0">
                <a:solidFill>
                  <a:srgbClr val="475569"/>
                </a:solidFill>
                <a:latin typeface="Inter, sans-serif"/>
              </a:rPr>
              <a:t>NLTK-powered conversational interface with text summarization, keyword extraction, and multilingual translation API integration enabling global news analysis and interactive user queries.</a:t>
            </a:r>
            <a:endParaRPr lang="en-US" sz="1100"/>
          </a:p>
        </p:txBody>
      </p:sp>
      <p:sp>
        <p:nvSpPr>
          <p:cNvPr id="33" name="AutoShape 33"/>
          <p:cNvSpPr/>
          <p:nvPr/>
        </p:nvSpPr>
        <p:spPr>
          <a:xfrm>
            <a:off x="8051800" y="4495800"/>
            <a:ext cx="152400" cy="152400"/>
          </a:xfrm>
          <a:prstGeom prst="roundRect">
            <a:avLst>
              <a:gd name="adj" fmla="val 50000"/>
            </a:avLst>
          </a:prstGeom>
          <a:solidFill>
            <a:srgbClr val="E2E8F0"/>
          </a:solid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0" y="0"/>
            <a:ext cx="16256000" cy="9144000"/>
          </a:xfrm>
          <a:prstGeom prst="rect">
            <a:avLst/>
          </a:prstGeom>
          <a:solidFill>
            <a:srgbClr val="F8FAFC"/>
          </a:solidFill>
        </p:spPr>
        <p:txBody>
          <a:bodyPr/>
          <a:lstStyle/>
          <a:p>
            <a:endParaRPr lang="en-US"/>
          </a:p>
        </p:txBody>
      </p:sp>
      <p:sp>
        <p:nvSpPr>
          <p:cNvPr id="3" name="AutoShape 3"/>
          <p:cNvSpPr/>
          <p:nvPr/>
        </p:nvSpPr>
        <p:spPr>
          <a:xfrm>
            <a:off x="0" y="0"/>
            <a:ext cx="508000" cy="508000"/>
          </a:xfrm>
          <a:prstGeom prst="rect">
            <a:avLst/>
          </a:prstGeom>
          <a:solidFill>
            <a:srgbClr val="000000">
              <a:alpha val="0"/>
            </a:srgbClr>
          </a:solidFill>
        </p:spPr>
        <p:txBody>
          <a:bodyPr/>
          <a:lstStyle/>
          <a:p>
            <a:endParaRPr lang="en-US"/>
          </a:p>
        </p:txBody>
      </p:sp>
      <p:sp>
        <p:nvSpPr>
          <p:cNvPr id="4" name="AutoShape 4"/>
          <p:cNvSpPr/>
          <p:nvPr/>
        </p:nvSpPr>
        <p:spPr>
          <a:xfrm>
            <a:off x="0" y="0"/>
            <a:ext cx="508000" cy="38100"/>
          </a:xfrm>
          <a:prstGeom prst="rect">
            <a:avLst/>
          </a:prstGeom>
          <a:solidFill>
            <a:srgbClr val="CBD5E1"/>
          </a:solidFill>
        </p:spPr>
        <p:txBody>
          <a:bodyPr/>
          <a:lstStyle/>
          <a:p>
            <a:endParaRPr lang="en-US"/>
          </a:p>
        </p:txBody>
      </p:sp>
      <p:sp>
        <p:nvSpPr>
          <p:cNvPr id="5" name="AutoShape 5"/>
          <p:cNvSpPr/>
          <p:nvPr/>
        </p:nvSpPr>
        <p:spPr>
          <a:xfrm>
            <a:off x="0" y="0"/>
            <a:ext cx="38100" cy="508000"/>
          </a:xfrm>
          <a:prstGeom prst="rect">
            <a:avLst/>
          </a:prstGeom>
          <a:solidFill>
            <a:srgbClr val="CBD5E1"/>
          </a:solidFill>
        </p:spPr>
        <p:txBody>
          <a:bodyPr/>
          <a:lstStyle/>
          <a:p>
            <a:endParaRPr lang="en-US"/>
          </a:p>
        </p:txBody>
      </p:sp>
      <p:sp>
        <p:nvSpPr>
          <p:cNvPr id="6" name="AutoShape 6"/>
          <p:cNvSpPr/>
          <p:nvPr/>
        </p:nvSpPr>
        <p:spPr>
          <a:xfrm>
            <a:off x="0" y="0"/>
            <a:ext cx="508000" cy="508000"/>
          </a:xfrm>
          <a:prstGeom prst="rect">
            <a:avLst/>
          </a:prstGeom>
          <a:solidFill>
            <a:srgbClr val="000000">
              <a:alpha val="0"/>
            </a:srgbClr>
          </a:solidFill>
        </p:spPr>
        <p:txBody>
          <a:bodyPr/>
          <a:lstStyle/>
          <a:p>
            <a:endParaRPr lang="en-US"/>
          </a:p>
        </p:txBody>
      </p:sp>
      <p:sp>
        <p:nvSpPr>
          <p:cNvPr id="7" name="AutoShape 7"/>
          <p:cNvSpPr/>
          <p:nvPr/>
        </p:nvSpPr>
        <p:spPr>
          <a:xfrm>
            <a:off x="0" y="469900"/>
            <a:ext cx="508000" cy="38100"/>
          </a:xfrm>
          <a:prstGeom prst="rect">
            <a:avLst/>
          </a:prstGeom>
          <a:solidFill>
            <a:srgbClr val="CBD5E1"/>
          </a:solidFill>
        </p:spPr>
        <p:txBody>
          <a:bodyPr/>
          <a:lstStyle/>
          <a:p>
            <a:endParaRPr lang="en-US"/>
          </a:p>
        </p:txBody>
      </p:sp>
      <p:sp>
        <p:nvSpPr>
          <p:cNvPr id="8" name="AutoShape 8"/>
          <p:cNvSpPr/>
          <p:nvPr/>
        </p:nvSpPr>
        <p:spPr>
          <a:xfrm>
            <a:off x="469900" y="0"/>
            <a:ext cx="38100" cy="508000"/>
          </a:xfrm>
          <a:prstGeom prst="rect">
            <a:avLst/>
          </a:prstGeom>
          <a:solidFill>
            <a:srgbClr val="CBD5E1"/>
          </a:solidFill>
        </p:spPr>
        <p:txBody>
          <a:bodyPr/>
          <a:lstStyle/>
          <a:p>
            <a:endParaRPr lang="en-US"/>
          </a:p>
        </p:txBody>
      </p:sp>
      <p:sp>
        <p:nvSpPr>
          <p:cNvPr id="9" name="AutoShape 9"/>
          <p:cNvSpPr/>
          <p:nvPr/>
        </p:nvSpPr>
        <p:spPr>
          <a:xfrm>
            <a:off x="0" y="0"/>
            <a:ext cx="16256000" cy="2146300"/>
          </a:xfrm>
          <a:prstGeom prst="rect">
            <a:avLst/>
          </a:prstGeom>
          <a:solidFill>
            <a:srgbClr val="000000">
              <a:alpha val="0"/>
            </a:srgbClr>
          </a:solidFill>
        </p:spPr>
        <p:txBody>
          <a:bodyPr/>
          <a:lstStyle/>
          <a:p>
            <a:endParaRPr lang="en-US"/>
          </a:p>
        </p:txBody>
      </p:sp>
      <p:sp>
        <p:nvSpPr>
          <p:cNvPr id="10" name="TextBox 10"/>
          <p:cNvSpPr txBox="1"/>
          <p:nvPr/>
        </p:nvSpPr>
        <p:spPr>
          <a:xfrm>
            <a:off x="1016000" y="635000"/>
            <a:ext cx="14643100" cy="635000"/>
          </a:xfrm>
          <a:prstGeom prst="rect">
            <a:avLst/>
          </a:prstGeom>
          <a:solidFill>
            <a:srgbClr val="000000">
              <a:alpha val="0"/>
            </a:srgbClr>
          </a:solidFill>
        </p:spPr>
        <p:txBody>
          <a:bodyPr lIns="0" tIns="0" rIns="0" bIns="0" rtlCol="0" anchor="ctr"/>
          <a:lstStyle/>
          <a:p>
            <a:pPr indent="0" algn="ctr">
              <a:lnSpc>
                <a:spcPct val="100000"/>
              </a:lnSpc>
              <a:defRPr/>
            </a:pPr>
            <a:r>
              <a:rPr lang="en-US" sz="4200" b="1">
                <a:solidFill>
                  <a:srgbClr val="1E293B"/>
                </a:solidFill>
                <a:latin typeface="&quot;Crimson Text&quot;, serif"/>
              </a:rPr>
              <a:t>Development Timeline and Future Roadmap</a:t>
            </a:r>
            <a:endParaRPr lang="en-US" sz="1100"/>
          </a:p>
        </p:txBody>
      </p:sp>
      <p:sp>
        <p:nvSpPr>
          <p:cNvPr id="11" name="TextBox 11"/>
          <p:cNvSpPr txBox="1"/>
          <p:nvPr/>
        </p:nvSpPr>
        <p:spPr>
          <a:xfrm>
            <a:off x="1016000" y="1422400"/>
            <a:ext cx="14643100" cy="342900"/>
          </a:xfrm>
          <a:prstGeom prst="rect">
            <a:avLst/>
          </a:prstGeom>
          <a:solidFill>
            <a:srgbClr val="000000">
              <a:alpha val="0"/>
            </a:srgbClr>
          </a:solidFill>
        </p:spPr>
        <p:txBody>
          <a:bodyPr lIns="0" tIns="0" rIns="0" bIns="0" rtlCol="0" anchor="ctr"/>
          <a:lstStyle/>
          <a:p>
            <a:pPr indent="0" algn="ctr">
              <a:lnSpc>
                <a:spcPct val="100000"/>
              </a:lnSpc>
              <a:defRPr/>
            </a:pPr>
            <a:r>
              <a:rPr lang="en-US" sz="1800" b="0">
                <a:solidFill>
                  <a:srgbClr val="64748B"/>
                </a:solidFill>
                <a:latin typeface="Inter, sans-serif"/>
              </a:rPr>
              <a:t>Project evolution from concept to production deployment</a:t>
            </a:r>
            <a:endParaRPr lang="en-US" sz="1100"/>
          </a:p>
        </p:txBody>
      </p:sp>
      <p:sp>
        <p:nvSpPr>
          <p:cNvPr id="12" name="AutoShape 12"/>
          <p:cNvSpPr/>
          <p:nvPr/>
        </p:nvSpPr>
        <p:spPr>
          <a:xfrm>
            <a:off x="0" y="2146300"/>
            <a:ext cx="16256000" cy="6985000"/>
          </a:xfrm>
          <a:prstGeom prst="rect">
            <a:avLst/>
          </a:prstGeom>
          <a:solidFill>
            <a:srgbClr val="000000">
              <a:alpha val="0"/>
            </a:srgbClr>
          </a:solidFill>
        </p:spPr>
        <p:txBody>
          <a:bodyPr/>
          <a:lstStyle/>
          <a:p>
            <a:endParaRPr lang="en-US"/>
          </a:p>
        </p:txBody>
      </p:sp>
      <p:sp>
        <p:nvSpPr>
          <p:cNvPr id="13" name="AutoShape 13"/>
          <p:cNvSpPr/>
          <p:nvPr/>
        </p:nvSpPr>
        <p:spPr>
          <a:xfrm>
            <a:off x="762000" y="3975100"/>
            <a:ext cx="14732000" cy="1752600"/>
          </a:xfrm>
          <a:prstGeom prst="rect">
            <a:avLst/>
          </a:prstGeom>
          <a:solidFill>
            <a:srgbClr val="000000">
              <a:alpha val="0"/>
            </a:srgbClr>
          </a:solidFill>
        </p:spPr>
        <p:txBody>
          <a:bodyPr/>
          <a:lstStyle/>
          <a:p>
            <a:endParaRPr lang="en-US"/>
          </a:p>
        </p:txBody>
      </p:sp>
      <p:sp>
        <p:nvSpPr>
          <p:cNvPr id="14" name="AutoShape 14"/>
          <p:cNvSpPr/>
          <p:nvPr/>
        </p:nvSpPr>
        <p:spPr>
          <a:xfrm>
            <a:off x="762000" y="3975100"/>
            <a:ext cx="3556000" cy="1752600"/>
          </a:xfrm>
          <a:prstGeom prst="rect">
            <a:avLst/>
          </a:prstGeom>
          <a:solidFill>
            <a:srgbClr val="000000">
              <a:alpha val="0"/>
            </a:srgbClr>
          </a:solidFill>
        </p:spPr>
        <p:txBody>
          <a:bodyPr/>
          <a:lstStyle/>
          <a:p>
            <a:endParaRPr lang="en-US"/>
          </a:p>
        </p:txBody>
      </p:sp>
      <p:sp>
        <p:nvSpPr>
          <p:cNvPr id="15" name="AutoShape 15"/>
          <p:cNvSpPr/>
          <p:nvPr/>
        </p:nvSpPr>
        <p:spPr>
          <a:xfrm>
            <a:off x="2438400" y="3975100"/>
            <a:ext cx="203200" cy="203200"/>
          </a:xfrm>
          <a:prstGeom prst="rect">
            <a:avLst/>
          </a:prstGeom>
          <a:solidFill>
            <a:srgbClr val="475569"/>
          </a:solidFill>
        </p:spPr>
        <p:txBody>
          <a:bodyPr/>
          <a:lstStyle/>
          <a:p>
            <a:endParaRPr lang="en-US"/>
          </a:p>
        </p:txBody>
      </p:sp>
      <p:sp>
        <p:nvSpPr>
          <p:cNvPr id="16" name="AutoShape 16"/>
          <p:cNvSpPr/>
          <p:nvPr/>
        </p:nvSpPr>
        <p:spPr>
          <a:xfrm>
            <a:off x="2387600" y="3924300"/>
            <a:ext cx="304800" cy="304800"/>
          </a:xfrm>
          <a:prstGeom prst="rect">
            <a:avLst/>
          </a:prstGeom>
          <a:solidFill>
            <a:srgbClr val="000000">
              <a:alpha val="0"/>
            </a:srgbClr>
          </a:solidFill>
        </p:spPr>
        <p:txBody>
          <a:bodyPr/>
          <a:lstStyle/>
          <a:p>
            <a:endParaRPr lang="en-US"/>
          </a:p>
        </p:txBody>
      </p:sp>
      <p:sp>
        <p:nvSpPr>
          <p:cNvPr id="17" name="TextBox 17"/>
          <p:cNvSpPr txBox="1"/>
          <p:nvPr/>
        </p:nvSpPr>
        <p:spPr>
          <a:xfrm>
            <a:off x="2336800" y="3467100"/>
            <a:ext cx="406400" cy="406400"/>
          </a:xfrm>
          <a:prstGeom prst="rect">
            <a:avLst/>
          </a:prstGeom>
          <a:solidFill>
            <a:srgbClr val="334155"/>
          </a:solidFill>
        </p:spPr>
        <p:txBody>
          <a:bodyPr lIns="0" tIns="0" rIns="0" bIns="0" rtlCol="0" anchor="ctr"/>
          <a:lstStyle/>
          <a:p>
            <a:pPr indent="0" algn="ctr">
              <a:lnSpc>
                <a:spcPct val="100000"/>
              </a:lnSpc>
              <a:defRPr/>
            </a:pPr>
            <a:r>
              <a:rPr lang="en-US" sz="1400" b="1">
                <a:solidFill>
                  <a:srgbClr val="FFFFFF"/>
                </a:solidFill>
                <a:latin typeface="Inter, sans-serif"/>
              </a:rPr>
              <a:t>1</a:t>
            </a:r>
            <a:endParaRPr lang="en-US" sz="1100"/>
          </a:p>
        </p:txBody>
      </p:sp>
      <p:sp>
        <p:nvSpPr>
          <p:cNvPr id="18" name="AutoShape 18"/>
          <p:cNvSpPr/>
          <p:nvPr/>
        </p:nvSpPr>
        <p:spPr>
          <a:xfrm>
            <a:off x="762000" y="4432300"/>
            <a:ext cx="3556000" cy="1295400"/>
          </a:xfrm>
          <a:prstGeom prst="rect">
            <a:avLst/>
          </a:prstGeom>
          <a:solidFill>
            <a:srgbClr val="000000">
              <a:alpha val="0"/>
            </a:srgbClr>
          </a:solidFill>
        </p:spPr>
        <p:txBody>
          <a:bodyPr/>
          <a:lstStyle/>
          <a:p>
            <a:endParaRPr lang="en-US"/>
          </a:p>
        </p:txBody>
      </p:sp>
      <p:sp>
        <p:nvSpPr>
          <p:cNvPr id="19" name="TextBox 19"/>
          <p:cNvSpPr txBox="1"/>
          <p:nvPr/>
        </p:nvSpPr>
        <p:spPr>
          <a:xfrm>
            <a:off x="762000" y="4432300"/>
            <a:ext cx="3657600" cy="292100"/>
          </a:xfrm>
          <a:prstGeom prst="rect">
            <a:avLst/>
          </a:prstGeom>
          <a:solidFill>
            <a:srgbClr val="000000">
              <a:alpha val="0"/>
            </a:srgbClr>
          </a:solidFill>
        </p:spPr>
        <p:txBody>
          <a:bodyPr lIns="0" tIns="0" rIns="0" bIns="0" rtlCol="0" anchor="ctr"/>
          <a:lstStyle/>
          <a:p>
            <a:pPr indent="0" algn="ctr">
              <a:lnSpc>
                <a:spcPct val="100000"/>
              </a:lnSpc>
              <a:defRPr/>
            </a:pPr>
            <a:r>
              <a:rPr lang="en-US" sz="1800" b="1">
                <a:solidFill>
                  <a:srgbClr val="334155"/>
                </a:solidFill>
                <a:latin typeface="Inter, sans-serif"/>
              </a:rPr>
              <a:t>Data Foundation</a:t>
            </a:r>
            <a:endParaRPr lang="en-US" sz="1100"/>
          </a:p>
        </p:txBody>
      </p:sp>
      <p:sp>
        <p:nvSpPr>
          <p:cNvPr id="20" name="TextBox 20"/>
          <p:cNvSpPr txBox="1"/>
          <p:nvPr/>
        </p:nvSpPr>
        <p:spPr>
          <a:xfrm>
            <a:off x="762000" y="4889500"/>
            <a:ext cx="3657600" cy="850900"/>
          </a:xfrm>
          <a:prstGeom prst="rect">
            <a:avLst/>
          </a:prstGeom>
          <a:solidFill>
            <a:srgbClr val="000000">
              <a:alpha val="0"/>
            </a:srgbClr>
          </a:solidFill>
        </p:spPr>
        <p:txBody>
          <a:bodyPr lIns="0" tIns="0" rIns="0" bIns="0" rtlCol="0" anchor="ctr"/>
          <a:lstStyle/>
          <a:p>
            <a:pPr indent="0" algn="ctr">
              <a:lnSpc>
                <a:spcPct val="100000"/>
              </a:lnSpc>
              <a:defRPr/>
            </a:pPr>
            <a:r>
              <a:rPr lang="en-US" sz="1400" b="0">
                <a:solidFill>
                  <a:srgbClr val="64748B"/>
                </a:solidFill>
                <a:latin typeface="Inter, sans-serif"/>
              </a:rPr>
              <a:t>BBC News dataset acquisition, cleaning, preprocessing, and initial feature engineering</a:t>
            </a:r>
            <a:endParaRPr lang="en-US" sz="1100"/>
          </a:p>
        </p:txBody>
      </p:sp>
      <p:sp>
        <p:nvSpPr>
          <p:cNvPr id="21" name="AutoShape 21"/>
          <p:cNvSpPr/>
          <p:nvPr/>
        </p:nvSpPr>
        <p:spPr>
          <a:xfrm>
            <a:off x="4483100" y="3975100"/>
            <a:ext cx="3556000" cy="1752600"/>
          </a:xfrm>
          <a:prstGeom prst="rect">
            <a:avLst/>
          </a:prstGeom>
          <a:solidFill>
            <a:srgbClr val="000000">
              <a:alpha val="0"/>
            </a:srgbClr>
          </a:solidFill>
        </p:spPr>
        <p:txBody>
          <a:bodyPr/>
          <a:lstStyle/>
          <a:p>
            <a:endParaRPr lang="en-US"/>
          </a:p>
        </p:txBody>
      </p:sp>
      <p:sp>
        <p:nvSpPr>
          <p:cNvPr id="22" name="AutoShape 22"/>
          <p:cNvSpPr/>
          <p:nvPr/>
        </p:nvSpPr>
        <p:spPr>
          <a:xfrm>
            <a:off x="6159500" y="3975100"/>
            <a:ext cx="203200" cy="203200"/>
          </a:xfrm>
          <a:prstGeom prst="rect">
            <a:avLst/>
          </a:prstGeom>
          <a:solidFill>
            <a:srgbClr val="475569"/>
          </a:solidFill>
        </p:spPr>
        <p:txBody>
          <a:bodyPr/>
          <a:lstStyle/>
          <a:p>
            <a:endParaRPr lang="en-US"/>
          </a:p>
        </p:txBody>
      </p:sp>
      <p:sp>
        <p:nvSpPr>
          <p:cNvPr id="23" name="AutoShape 23"/>
          <p:cNvSpPr/>
          <p:nvPr/>
        </p:nvSpPr>
        <p:spPr>
          <a:xfrm>
            <a:off x="6108700" y="3924300"/>
            <a:ext cx="304800" cy="304800"/>
          </a:xfrm>
          <a:prstGeom prst="rect">
            <a:avLst/>
          </a:prstGeom>
          <a:solidFill>
            <a:srgbClr val="000000">
              <a:alpha val="0"/>
            </a:srgbClr>
          </a:solidFill>
        </p:spPr>
        <p:txBody>
          <a:bodyPr/>
          <a:lstStyle/>
          <a:p>
            <a:endParaRPr lang="en-US"/>
          </a:p>
        </p:txBody>
      </p:sp>
      <p:sp>
        <p:nvSpPr>
          <p:cNvPr id="24" name="TextBox 24"/>
          <p:cNvSpPr txBox="1"/>
          <p:nvPr/>
        </p:nvSpPr>
        <p:spPr>
          <a:xfrm>
            <a:off x="6057900" y="3467100"/>
            <a:ext cx="406400" cy="406400"/>
          </a:xfrm>
          <a:prstGeom prst="rect">
            <a:avLst/>
          </a:prstGeom>
          <a:solidFill>
            <a:srgbClr val="334155"/>
          </a:solidFill>
        </p:spPr>
        <p:txBody>
          <a:bodyPr lIns="0" tIns="0" rIns="0" bIns="0" rtlCol="0" anchor="ctr"/>
          <a:lstStyle/>
          <a:p>
            <a:pPr indent="0" algn="ctr">
              <a:lnSpc>
                <a:spcPct val="100000"/>
              </a:lnSpc>
              <a:defRPr/>
            </a:pPr>
            <a:r>
              <a:rPr lang="en-US" sz="1400" b="1">
                <a:solidFill>
                  <a:srgbClr val="FFFFFF"/>
                </a:solidFill>
                <a:latin typeface="Inter, sans-serif"/>
              </a:rPr>
              <a:t>2</a:t>
            </a:r>
            <a:endParaRPr lang="en-US" sz="1100"/>
          </a:p>
        </p:txBody>
      </p:sp>
      <p:sp>
        <p:nvSpPr>
          <p:cNvPr id="25" name="AutoShape 25"/>
          <p:cNvSpPr/>
          <p:nvPr/>
        </p:nvSpPr>
        <p:spPr>
          <a:xfrm>
            <a:off x="4483100" y="4432300"/>
            <a:ext cx="3556000" cy="1295400"/>
          </a:xfrm>
          <a:prstGeom prst="rect">
            <a:avLst/>
          </a:prstGeom>
          <a:solidFill>
            <a:srgbClr val="000000">
              <a:alpha val="0"/>
            </a:srgbClr>
          </a:solidFill>
        </p:spPr>
        <p:txBody>
          <a:bodyPr/>
          <a:lstStyle/>
          <a:p>
            <a:endParaRPr lang="en-US"/>
          </a:p>
        </p:txBody>
      </p:sp>
      <p:sp>
        <p:nvSpPr>
          <p:cNvPr id="26" name="TextBox 26"/>
          <p:cNvSpPr txBox="1"/>
          <p:nvPr/>
        </p:nvSpPr>
        <p:spPr>
          <a:xfrm>
            <a:off x="4483100" y="4432300"/>
            <a:ext cx="3657600" cy="292100"/>
          </a:xfrm>
          <a:prstGeom prst="rect">
            <a:avLst/>
          </a:prstGeom>
          <a:solidFill>
            <a:srgbClr val="000000">
              <a:alpha val="0"/>
            </a:srgbClr>
          </a:solidFill>
        </p:spPr>
        <p:txBody>
          <a:bodyPr lIns="0" tIns="0" rIns="0" bIns="0" rtlCol="0" anchor="ctr"/>
          <a:lstStyle/>
          <a:p>
            <a:pPr indent="0" algn="ctr">
              <a:lnSpc>
                <a:spcPct val="100000"/>
              </a:lnSpc>
              <a:defRPr/>
            </a:pPr>
            <a:r>
              <a:rPr lang="en-US" sz="1800" b="1">
                <a:solidFill>
                  <a:srgbClr val="334155"/>
                </a:solidFill>
                <a:latin typeface="Inter, sans-serif"/>
              </a:rPr>
              <a:t>Model Development</a:t>
            </a:r>
            <a:endParaRPr lang="en-US" sz="1100"/>
          </a:p>
        </p:txBody>
      </p:sp>
      <p:sp>
        <p:nvSpPr>
          <p:cNvPr id="27" name="TextBox 27"/>
          <p:cNvSpPr txBox="1"/>
          <p:nvPr/>
        </p:nvSpPr>
        <p:spPr>
          <a:xfrm>
            <a:off x="4483100" y="4889500"/>
            <a:ext cx="3657600" cy="850900"/>
          </a:xfrm>
          <a:prstGeom prst="rect">
            <a:avLst/>
          </a:prstGeom>
          <a:solidFill>
            <a:srgbClr val="000000">
              <a:alpha val="0"/>
            </a:srgbClr>
          </a:solidFill>
        </p:spPr>
        <p:txBody>
          <a:bodyPr lIns="0" tIns="0" rIns="0" bIns="0" rtlCol="0" anchor="ctr"/>
          <a:lstStyle/>
          <a:p>
            <a:pPr indent="0" algn="ctr">
              <a:lnSpc>
                <a:spcPct val="100000"/>
              </a:lnSpc>
              <a:defRPr/>
            </a:pPr>
            <a:r>
              <a:rPr lang="en-US" sz="1400" b="0">
                <a:solidFill>
                  <a:srgbClr val="64748B"/>
                </a:solidFill>
                <a:latin typeface="Inter, sans-serif"/>
              </a:rPr>
              <a:t>Algorithm implementation, training, validation, and performance optimization across categories</a:t>
            </a:r>
            <a:endParaRPr lang="en-US" sz="1100"/>
          </a:p>
        </p:txBody>
      </p:sp>
      <p:sp>
        <p:nvSpPr>
          <p:cNvPr id="28" name="AutoShape 28"/>
          <p:cNvSpPr/>
          <p:nvPr/>
        </p:nvSpPr>
        <p:spPr>
          <a:xfrm>
            <a:off x="8204200" y="3975100"/>
            <a:ext cx="3556000" cy="1752600"/>
          </a:xfrm>
          <a:prstGeom prst="rect">
            <a:avLst/>
          </a:prstGeom>
          <a:solidFill>
            <a:srgbClr val="000000">
              <a:alpha val="0"/>
            </a:srgbClr>
          </a:solidFill>
        </p:spPr>
        <p:txBody>
          <a:bodyPr/>
          <a:lstStyle/>
          <a:p>
            <a:endParaRPr lang="en-US"/>
          </a:p>
        </p:txBody>
      </p:sp>
      <p:sp>
        <p:nvSpPr>
          <p:cNvPr id="29" name="AutoShape 29"/>
          <p:cNvSpPr/>
          <p:nvPr/>
        </p:nvSpPr>
        <p:spPr>
          <a:xfrm>
            <a:off x="9880600" y="3975100"/>
            <a:ext cx="203200" cy="203200"/>
          </a:xfrm>
          <a:prstGeom prst="rect">
            <a:avLst/>
          </a:prstGeom>
          <a:solidFill>
            <a:srgbClr val="475569"/>
          </a:solidFill>
        </p:spPr>
        <p:txBody>
          <a:bodyPr/>
          <a:lstStyle/>
          <a:p>
            <a:endParaRPr lang="en-US"/>
          </a:p>
        </p:txBody>
      </p:sp>
      <p:sp>
        <p:nvSpPr>
          <p:cNvPr id="30" name="AutoShape 30"/>
          <p:cNvSpPr/>
          <p:nvPr/>
        </p:nvSpPr>
        <p:spPr>
          <a:xfrm>
            <a:off x="9829800" y="3924300"/>
            <a:ext cx="304800" cy="304800"/>
          </a:xfrm>
          <a:prstGeom prst="rect">
            <a:avLst/>
          </a:prstGeom>
          <a:solidFill>
            <a:srgbClr val="000000">
              <a:alpha val="0"/>
            </a:srgbClr>
          </a:solidFill>
        </p:spPr>
        <p:txBody>
          <a:bodyPr/>
          <a:lstStyle/>
          <a:p>
            <a:endParaRPr lang="en-US"/>
          </a:p>
        </p:txBody>
      </p:sp>
      <p:sp>
        <p:nvSpPr>
          <p:cNvPr id="31" name="TextBox 31"/>
          <p:cNvSpPr txBox="1"/>
          <p:nvPr/>
        </p:nvSpPr>
        <p:spPr>
          <a:xfrm>
            <a:off x="9779000" y="3467100"/>
            <a:ext cx="406400" cy="406400"/>
          </a:xfrm>
          <a:prstGeom prst="rect">
            <a:avLst/>
          </a:prstGeom>
          <a:solidFill>
            <a:srgbClr val="334155"/>
          </a:solidFill>
        </p:spPr>
        <p:txBody>
          <a:bodyPr lIns="0" tIns="0" rIns="0" bIns="0" rtlCol="0" anchor="ctr"/>
          <a:lstStyle/>
          <a:p>
            <a:pPr indent="0" algn="ctr">
              <a:lnSpc>
                <a:spcPct val="100000"/>
              </a:lnSpc>
              <a:defRPr/>
            </a:pPr>
            <a:r>
              <a:rPr lang="en-US" sz="1400" b="1">
                <a:solidFill>
                  <a:srgbClr val="FFFFFF"/>
                </a:solidFill>
                <a:latin typeface="Inter, sans-serif"/>
              </a:rPr>
              <a:t>3</a:t>
            </a:r>
            <a:endParaRPr lang="en-US" sz="1100"/>
          </a:p>
        </p:txBody>
      </p:sp>
      <p:sp>
        <p:nvSpPr>
          <p:cNvPr id="32" name="AutoShape 32"/>
          <p:cNvSpPr/>
          <p:nvPr/>
        </p:nvSpPr>
        <p:spPr>
          <a:xfrm>
            <a:off x="8204200" y="4432300"/>
            <a:ext cx="3556000" cy="1295400"/>
          </a:xfrm>
          <a:prstGeom prst="rect">
            <a:avLst/>
          </a:prstGeom>
          <a:solidFill>
            <a:srgbClr val="000000">
              <a:alpha val="0"/>
            </a:srgbClr>
          </a:solidFill>
        </p:spPr>
        <p:txBody>
          <a:bodyPr/>
          <a:lstStyle/>
          <a:p>
            <a:endParaRPr lang="en-US"/>
          </a:p>
        </p:txBody>
      </p:sp>
      <p:sp>
        <p:nvSpPr>
          <p:cNvPr id="33" name="TextBox 33"/>
          <p:cNvSpPr txBox="1"/>
          <p:nvPr/>
        </p:nvSpPr>
        <p:spPr>
          <a:xfrm>
            <a:off x="8204200" y="4432300"/>
            <a:ext cx="3657600" cy="292100"/>
          </a:xfrm>
          <a:prstGeom prst="rect">
            <a:avLst/>
          </a:prstGeom>
          <a:solidFill>
            <a:srgbClr val="000000">
              <a:alpha val="0"/>
            </a:srgbClr>
          </a:solidFill>
        </p:spPr>
        <p:txBody>
          <a:bodyPr lIns="0" tIns="0" rIns="0" bIns="0" rtlCol="0" anchor="ctr"/>
          <a:lstStyle/>
          <a:p>
            <a:pPr indent="0" algn="ctr">
              <a:lnSpc>
                <a:spcPct val="100000"/>
              </a:lnSpc>
              <a:defRPr/>
            </a:pPr>
            <a:r>
              <a:rPr lang="en-US" sz="1800" b="1">
                <a:solidFill>
                  <a:srgbClr val="334155"/>
                </a:solidFill>
                <a:latin typeface="Inter, sans-serif"/>
              </a:rPr>
              <a:t>Enhancement Phase</a:t>
            </a:r>
            <a:endParaRPr lang="en-US" sz="1100"/>
          </a:p>
        </p:txBody>
      </p:sp>
      <p:sp>
        <p:nvSpPr>
          <p:cNvPr id="34" name="TextBox 34"/>
          <p:cNvSpPr txBox="1"/>
          <p:nvPr/>
        </p:nvSpPr>
        <p:spPr>
          <a:xfrm>
            <a:off x="8204200" y="4889500"/>
            <a:ext cx="3657600" cy="850900"/>
          </a:xfrm>
          <a:prstGeom prst="rect">
            <a:avLst/>
          </a:prstGeom>
          <a:solidFill>
            <a:srgbClr val="000000">
              <a:alpha val="0"/>
            </a:srgbClr>
          </a:solidFill>
        </p:spPr>
        <p:txBody>
          <a:bodyPr lIns="0" tIns="0" rIns="0" bIns="0" rtlCol="0" anchor="ctr"/>
          <a:lstStyle/>
          <a:p>
            <a:pPr indent="0" algn="ctr">
              <a:lnSpc>
                <a:spcPct val="100000"/>
              </a:lnSpc>
              <a:defRPr/>
            </a:pPr>
            <a:r>
              <a:rPr lang="en-US" sz="1400" b="0">
                <a:solidFill>
                  <a:srgbClr val="64748B"/>
                </a:solidFill>
                <a:latin typeface="Inter, sans-serif"/>
              </a:rPr>
              <a:t>Multilingual capabilities, sentiment analysis, audio processing, and conversational interface integration</a:t>
            </a:r>
            <a:endParaRPr lang="en-US" sz="1100"/>
          </a:p>
        </p:txBody>
      </p:sp>
      <p:sp>
        <p:nvSpPr>
          <p:cNvPr id="35" name="AutoShape 35"/>
          <p:cNvSpPr/>
          <p:nvPr/>
        </p:nvSpPr>
        <p:spPr>
          <a:xfrm>
            <a:off x="11925300" y="3975100"/>
            <a:ext cx="3556000" cy="1752600"/>
          </a:xfrm>
          <a:prstGeom prst="rect">
            <a:avLst/>
          </a:prstGeom>
          <a:solidFill>
            <a:srgbClr val="000000">
              <a:alpha val="0"/>
            </a:srgbClr>
          </a:solidFill>
        </p:spPr>
        <p:txBody>
          <a:bodyPr/>
          <a:lstStyle/>
          <a:p>
            <a:endParaRPr lang="en-US"/>
          </a:p>
        </p:txBody>
      </p:sp>
      <p:sp>
        <p:nvSpPr>
          <p:cNvPr id="36" name="AutoShape 36"/>
          <p:cNvSpPr/>
          <p:nvPr/>
        </p:nvSpPr>
        <p:spPr>
          <a:xfrm>
            <a:off x="13601700" y="3975100"/>
            <a:ext cx="203200" cy="203200"/>
          </a:xfrm>
          <a:prstGeom prst="rect">
            <a:avLst/>
          </a:prstGeom>
          <a:solidFill>
            <a:srgbClr val="475569"/>
          </a:solidFill>
        </p:spPr>
        <p:txBody>
          <a:bodyPr/>
          <a:lstStyle/>
          <a:p>
            <a:endParaRPr lang="en-US"/>
          </a:p>
        </p:txBody>
      </p:sp>
      <p:sp>
        <p:nvSpPr>
          <p:cNvPr id="37" name="AutoShape 37"/>
          <p:cNvSpPr/>
          <p:nvPr/>
        </p:nvSpPr>
        <p:spPr>
          <a:xfrm>
            <a:off x="13550900" y="3924300"/>
            <a:ext cx="304800" cy="304800"/>
          </a:xfrm>
          <a:prstGeom prst="rect">
            <a:avLst/>
          </a:prstGeom>
          <a:solidFill>
            <a:srgbClr val="000000">
              <a:alpha val="0"/>
            </a:srgbClr>
          </a:solidFill>
        </p:spPr>
        <p:txBody>
          <a:bodyPr/>
          <a:lstStyle/>
          <a:p>
            <a:endParaRPr lang="en-US"/>
          </a:p>
        </p:txBody>
      </p:sp>
      <p:sp>
        <p:nvSpPr>
          <p:cNvPr id="38" name="TextBox 38"/>
          <p:cNvSpPr txBox="1"/>
          <p:nvPr/>
        </p:nvSpPr>
        <p:spPr>
          <a:xfrm>
            <a:off x="13500100" y="3467100"/>
            <a:ext cx="406400" cy="406400"/>
          </a:xfrm>
          <a:prstGeom prst="rect">
            <a:avLst/>
          </a:prstGeom>
          <a:solidFill>
            <a:srgbClr val="334155"/>
          </a:solidFill>
        </p:spPr>
        <p:txBody>
          <a:bodyPr lIns="0" tIns="0" rIns="0" bIns="0" rtlCol="0" anchor="ctr"/>
          <a:lstStyle/>
          <a:p>
            <a:pPr indent="0" algn="ctr">
              <a:lnSpc>
                <a:spcPct val="100000"/>
              </a:lnSpc>
              <a:defRPr/>
            </a:pPr>
            <a:r>
              <a:rPr lang="en-US" sz="1400" b="1">
                <a:solidFill>
                  <a:srgbClr val="FFFFFF"/>
                </a:solidFill>
                <a:latin typeface="Inter, sans-serif"/>
              </a:rPr>
              <a:t>4</a:t>
            </a:r>
            <a:endParaRPr lang="en-US" sz="1100"/>
          </a:p>
        </p:txBody>
      </p:sp>
      <p:sp>
        <p:nvSpPr>
          <p:cNvPr id="39" name="AutoShape 39"/>
          <p:cNvSpPr/>
          <p:nvPr/>
        </p:nvSpPr>
        <p:spPr>
          <a:xfrm>
            <a:off x="11925300" y="4432300"/>
            <a:ext cx="3556000" cy="1295400"/>
          </a:xfrm>
          <a:prstGeom prst="rect">
            <a:avLst/>
          </a:prstGeom>
          <a:solidFill>
            <a:srgbClr val="000000">
              <a:alpha val="0"/>
            </a:srgbClr>
          </a:solidFill>
        </p:spPr>
        <p:txBody>
          <a:bodyPr/>
          <a:lstStyle/>
          <a:p>
            <a:endParaRPr lang="en-US"/>
          </a:p>
        </p:txBody>
      </p:sp>
      <p:sp>
        <p:nvSpPr>
          <p:cNvPr id="40" name="TextBox 40"/>
          <p:cNvSpPr txBox="1"/>
          <p:nvPr/>
        </p:nvSpPr>
        <p:spPr>
          <a:xfrm>
            <a:off x="11925300" y="4432300"/>
            <a:ext cx="3657600" cy="292100"/>
          </a:xfrm>
          <a:prstGeom prst="rect">
            <a:avLst/>
          </a:prstGeom>
          <a:solidFill>
            <a:srgbClr val="000000">
              <a:alpha val="0"/>
            </a:srgbClr>
          </a:solidFill>
        </p:spPr>
        <p:txBody>
          <a:bodyPr lIns="0" tIns="0" rIns="0" bIns="0" rtlCol="0" anchor="ctr"/>
          <a:lstStyle/>
          <a:p>
            <a:pPr indent="0" algn="ctr">
              <a:lnSpc>
                <a:spcPct val="100000"/>
              </a:lnSpc>
              <a:defRPr/>
            </a:pPr>
            <a:r>
              <a:rPr lang="en-US" sz="1800" b="1">
                <a:solidFill>
                  <a:srgbClr val="334155"/>
                </a:solidFill>
                <a:latin typeface="Inter, sans-serif"/>
              </a:rPr>
              <a:t>Production Ready</a:t>
            </a:r>
            <a:endParaRPr lang="en-US" sz="1100"/>
          </a:p>
        </p:txBody>
      </p:sp>
      <p:sp>
        <p:nvSpPr>
          <p:cNvPr id="41" name="TextBox 41"/>
          <p:cNvSpPr txBox="1"/>
          <p:nvPr/>
        </p:nvSpPr>
        <p:spPr>
          <a:xfrm>
            <a:off x="11925300" y="4889500"/>
            <a:ext cx="3657600" cy="850900"/>
          </a:xfrm>
          <a:prstGeom prst="rect">
            <a:avLst/>
          </a:prstGeom>
          <a:solidFill>
            <a:srgbClr val="000000">
              <a:alpha val="0"/>
            </a:srgbClr>
          </a:solidFill>
        </p:spPr>
        <p:txBody>
          <a:bodyPr lIns="0" tIns="0" rIns="0" bIns="0" rtlCol="0" anchor="ctr"/>
          <a:lstStyle/>
          <a:p>
            <a:pPr indent="0" algn="ctr">
              <a:lnSpc>
                <a:spcPct val="100000"/>
              </a:lnSpc>
              <a:defRPr/>
            </a:pPr>
            <a:r>
              <a:rPr lang="en-US" sz="1400" b="0">
                <a:solidFill>
                  <a:srgbClr val="64748B"/>
                </a:solidFill>
                <a:latin typeface="Inter, sans-serif"/>
              </a:rPr>
              <a:t>Final optimization, deployment preparation, testing, and comprehensive performance evaluation</a:t>
            </a:r>
            <a:endParaRPr lang="en-US" sz="1100"/>
          </a:p>
        </p:txBody>
      </p:sp>
      <p:sp>
        <p:nvSpPr>
          <p:cNvPr id="42" name="AutoShape 42"/>
          <p:cNvSpPr/>
          <p:nvPr/>
        </p:nvSpPr>
        <p:spPr>
          <a:xfrm>
            <a:off x="762000" y="6248400"/>
            <a:ext cx="14732000" cy="38100"/>
          </a:xfrm>
          <a:prstGeom prst="rect">
            <a:avLst/>
          </a:prstGeom>
          <a:solidFill>
            <a:srgbClr val="94A3B8"/>
          </a:solidFill>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661</Words>
  <Application>Microsoft Office PowerPoint</Application>
  <PresentationFormat>Custom</PresentationFormat>
  <Paragraphs>60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"Crimson Text", serif</vt:lpstr>
      <vt:lpstr>Arial</vt:lpstr>
      <vt:lpstr>Calibri</vt:lpstr>
      <vt:lpstr>Inter, 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ruben dario valenzuela colina</cp:lastModifiedBy>
  <cp:revision>2</cp:revision>
  <dcterms:created xsi:type="dcterms:W3CDTF">2006-08-16T00:00:00Z</dcterms:created>
  <dcterms:modified xsi:type="dcterms:W3CDTF">2025-08-07T08:30:22Z</dcterms:modified>
</cp:coreProperties>
</file>