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5143500" type="screen16x9"/>
  <p:notesSz cx="6858000" cy="9144000"/>
  <p:embeddedFontLst>
    <p:embeddedFont>
      <p:font typeface="Nunito Sans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3E8857C-312F-405F-ACAF-E329492CB05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71" autoAdjust="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9570011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9570011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95700114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95700114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SLIDES_API95700114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SLIDES_API95700114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SLIDES_API95700114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SLIDES_API95700114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SLIDES_API95700114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SLIDES_API95700114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95700114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95700114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957001149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95700114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SLIDES_API957001149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SLIDES_API957001149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327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674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6592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Slide With Paragraph v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566250" y="959700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19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Slide with 3 columns-v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704000" y="1611075"/>
            <a:ext cx="22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2"/>
          </p:nvPr>
        </p:nvSpPr>
        <p:spPr>
          <a:xfrm>
            <a:off x="3432742" y="1611075"/>
            <a:ext cx="22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6161496" y="1611075"/>
            <a:ext cx="22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None/>
              <a:defRPr sz="12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4"/>
          </p:nvPr>
        </p:nvSpPr>
        <p:spPr>
          <a:xfrm>
            <a:off x="711100" y="2182575"/>
            <a:ext cx="2208900" cy="18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5"/>
          </p:nvPr>
        </p:nvSpPr>
        <p:spPr>
          <a:xfrm>
            <a:off x="3439838" y="2182575"/>
            <a:ext cx="2208900" cy="18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6"/>
          </p:nvPr>
        </p:nvSpPr>
        <p:spPr>
          <a:xfrm>
            <a:off x="6154375" y="2182575"/>
            <a:ext cx="2208900" cy="18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47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Slide With Bullet Points v1 No Imag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66250" y="8438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6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3271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923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102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26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324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899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8668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336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1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75BBED79-26D4-F9F7-DC22-22216F4C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03" y="2057400"/>
            <a:ext cx="6319874" cy="33370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New Sales Method Revenue Analysis and Recommendations</a:t>
            </a:r>
            <a:endParaRPr dirty="0"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566250" y="1315114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Data-Driven Insights for Maximizing Revenue</a:t>
            </a:r>
            <a:endParaRPr lang="e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By Rubén Valverde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Objetive</a:t>
            </a: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566250" y="1313446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Six weeks ago a new line of office stationery was launched with 3 different sales method: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Email: </a:t>
            </a:r>
            <a:r>
              <a:rPr lang="en-US" dirty="0"/>
              <a:t>Customers received 1 email when the product was launched and another 3 weeks later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Call:</a:t>
            </a:r>
            <a:r>
              <a:rPr lang="en-US" dirty="0"/>
              <a:t> Customers received a call with an average of thirty minutes.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Email and call: </a:t>
            </a:r>
            <a:r>
              <a:rPr lang="en-US" dirty="0"/>
              <a:t>Customers received 1 email when the product was launched and a 10 min call 3 weeks later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The goal is to analyze the number of customers and revenue of each method and overall.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Engagement</a:t>
            </a:r>
            <a:endParaRPr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AB116CA-1695-590A-59E9-AC34B707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211" y="1384300"/>
            <a:ext cx="6301578" cy="3017838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1F2A85-0ABD-28E0-3421-28BF16A6A5C2}"/>
              </a:ext>
            </a:extLst>
          </p:cNvPr>
          <p:cNvSpPr txBox="1"/>
          <p:nvPr/>
        </p:nvSpPr>
        <p:spPr>
          <a:xfrm>
            <a:off x="2039045" y="42987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 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14.997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ES" dirty="0"/>
              <a:t>Total </a:t>
            </a:r>
            <a:r>
              <a:rPr lang="es-ES" dirty="0" err="1"/>
              <a:t>Revenue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endParaRPr lang="es-ES" dirty="0"/>
          </a:p>
        </p:txBody>
      </p:sp>
      <p:pic>
        <p:nvPicPr>
          <p:cNvPr id="162" name="Marcador de contenido 161">
            <a:extLst>
              <a:ext uri="{FF2B5EF4-FFF2-40B4-BE49-F238E27FC236}">
                <a16:creationId xmlns:a16="http://schemas.microsoft.com/office/drawing/2014/main" id="{577F2D12-E56C-9903-B8D7-2ED2A47D93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2325" y="1753638"/>
            <a:ext cx="3703638" cy="2279161"/>
          </a:xfrm>
        </p:spPr>
      </p:pic>
      <p:pic>
        <p:nvPicPr>
          <p:cNvPr id="200" name="Marcador de contenido 199">
            <a:extLst>
              <a:ext uri="{FF2B5EF4-FFF2-40B4-BE49-F238E27FC236}">
                <a16:creationId xmlns:a16="http://schemas.microsoft.com/office/drawing/2014/main" id="{809F1834-EF69-FE24-0075-ECB1EBB9CE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64075" y="1672464"/>
            <a:ext cx="3702050" cy="244151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ES" dirty="0"/>
              <a:t>Method-Specific Insights</a:t>
            </a:r>
          </a:p>
        </p:txBody>
      </p:sp>
      <p:graphicFrame>
        <p:nvGraphicFramePr>
          <p:cNvPr id="172" name="Tabla 171">
            <a:extLst>
              <a:ext uri="{FF2B5EF4-FFF2-40B4-BE49-F238E27FC236}">
                <a16:creationId xmlns:a16="http://schemas.microsoft.com/office/drawing/2014/main" id="{31B9A8C0-E815-C682-1CC6-F8A66321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9315"/>
              </p:ext>
            </p:extLst>
          </p:nvPr>
        </p:nvGraphicFramePr>
        <p:xfrm>
          <a:off x="830820" y="1347988"/>
          <a:ext cx="748236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90">
                  <a:extLst>
                    <a:ext uri="{9D8B030D-6E8A-4147-A177-3AD203B41FA5}">
                      <a16:colId xmlns:a16="http://schemas.microsoft.com/office/drawing/2014/main" val="1824562100"/>
                    </a:ext>
                  </a:extLst>
                </a:gridCol>
                <a:gridCol w="1870590">
                  <a:extLst>
                    <a:ext uri="{9D8B030D-6E8A-4147-A177-3AD203B41FA5}">
                      <a16:colId xmlns:a16="http://schemas.microsoft.com/office/drawing/2014/main" val="2751749551"/>
                    </a:ext>
                  </a:extLst>
                </a:gridCol>
                <a:gridCol w="1870590">
                  <a:extLst>
                    <a:ext uri="{9D8B030D-6E8A-4147-A177-3AD203B41FA5}">
                      <a16:colId xmlns:a16="http://schemas.microsoft.com/office/drawing/2014/main" val="2055095688"/>
                    </a:ext>
                  </a:extLst>
                </a:gridCol>
                <a:gridCol w="1870590">
                  <a:extLst>
                    <a:ext uri="{9D8B030D-6E8A-4147-A177-3AD203B41FA5}">
                      <a16:colId xmlns:a16="http://schemas.microsoft.com/office/drawing/2014/main" val="3119625013"/>
                    </a:ext>
                  </a:extLst>
                </a:gridCol>
              </a:tblGrid>
              <a:tr h="241498">
                <a:tc>
                  <a:txBody>
                    <a:bodyPr/>
                    <a:lstStyle/>
                    <a:p>
                      <a:r>
                        <a:rPr lang="es-ES" dirty="0" err="1"/>
                        <a:t>Method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Skewness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1269"/>
                  </a:ext>
                </a:extLst>
              </a:tr>
              <a:tr h="222921"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Right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95,34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17,92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50305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Right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49,83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11,32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6689"/>
                  </a:ext>
                </a:extLst>
              </a:tr>
              <a:tr h="241498"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EMAIL + 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Left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182,22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39,31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78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BD907D1-97D7-0224-587F-38277013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66435"/>
            <a:ext cx="7389580" cy="2126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Revenue Trends Over Time</a:t>
            </a:r>
            <a:endParaRPr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62EF6B-BEAF-DFEE-2B71-6FD0793FF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4026" b="8599"/>
          <a:stretch/>
        </p:blipFill>
        <p:spPr>
          <a:xfrm>
            <a:off x="822960" y="2654301"/>
            <a:ext cx="7480577" cy="2051188"/>
          </a:xfr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A896667-839C-E409-CB3C-148D1AFB1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78607"/>
              </p:ext>
            </p:extLst>
          </p:nvPr>
        </p:nvGraphicFramePr>
        <p:xfrm>
          <a:off x="1354914" y="1384301"/>
          <a:ext cx="59722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245">
                  <a:extLst>
                    <a:ext uri="{9D8B030D-6E8A-4147-A177-3AD203B41FA5}">
                      <a16:colId xmlns:a16="http://schemas.microsoft.com/office/drawing/2014/main" val="2610653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547812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09042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78425708"/>
                    </a:ext>
                  </a:extLst>
                </a:gridCol>
              </a:tblGrid>
              <a:tr h="283007">
                <a:tc>
                  <a:txBody>
                    <a:bodyPr/>
                    <a:lstStyle/>
                    <a:p>
                      <a:r>
                        <a:rPr lang="es-ES" dirty="0" err="1"/>
                        <a:t>Method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Week</a:t>
                      </a:r>
                      <a:r>
                        <a:rPr lang="es-ES" dirty="0"/>
                        <a:t> 1 </a:t>
                      </a:r>
                      <a:r>
                        <a:rPr lang="es-ES" dirty="0" err="1"/>
                        <a:t>Revenue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Week</a:t>
                      </a:r>
                      <a:r>
                        <a:rPr lang="es-ES" dirty="0"/>
                        <a:t> 6 </a:t>
                      </a:r>
                      <a:r>
                        <a:rPr lang="es-ES" dirty="0" err="1"/>
                        <a:t>Revenue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Increase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54446"/>
                  </a:ext>
                </a:extLst>
              </a:tr>
              <a:tr h="285362">
                <a:tc>
                  <a:txBody>
                    <a:bodyPr/>
                    <a:lstStyle/>
                    <a:p>
                      <a:r>
                        <a:rPr lang="es" b="1" dirty="0"/>
                        <a:t>Email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5761"/>
                  </a:ext>
                </a:extLst>
              </a:tr>
              <a:tr h="285362">
                <a:tc>
                  <a:txBody>
                    <a:bodyPr/>
                    <a:lstStyle/>
                    <a:p>
                      <a:r>
                        <a:rPr lang="es-ES" b="1" dirty="0" err="1"/>
                        <a:t>Call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88782"/>
                  </a:ext>
                </a:extLst>
              </a:tr>
              <a:tr h="285362">
                <a:tc>
                  <a:txBody>
                    <a:bodyPr/>
                    <a:lstStyle/>
                    <a:p>
                      <a:r>
                        <a:rPr lang="es" b="1" dirty="0"/>
                        <a:t>Email + 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$205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012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Average Revenue per Minute (ARM)</a:t>
            </a:r>
            <a:endParaRPr dirty="0"/>
          </a:p>
        </p:txBody>
      </p:sp>
      <p:sp>
        <p:nvSpPr>
          <p:cNvPr id="198" name="Google Shape;198;p22"/>
          <p:cNvSpPr txBox="1">
            <a:spLocks noGrp="1"/>
          </p:cNvSpPr>
          <p:nvPr>
            <p:ph sz="half" idx="1"/>
          </p:nvPr>
        </p:nvSpPr>
        <p:spPr>
          <a:xfrm>
            <a:off x="656097" y="1312385"/>
            <a:ext cx="3642251" cy="301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s" sz="1400" b="1" dirty="0"/>
              <a:t>    Email</a:t>
            </a:r>
            <a:r>
              <a:rPr lang="es" b="1" dirty="0"/>
              <a:t>:</a:t>
            </a:r>
            <a:r>
              <a:rPr lang="es" dirty="0"/>
              <a:t> Ranges from $95 to $32</a:t>
            </a:r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s" b="1" dirty="0"/>
              <a:t>    </a:t>
            </a:r>
            <a:r>
              <a:rPr lang="es" sz="1400" b="1" dirty="0"/>
              <a:t>Call: </a:t>
            </a:r>
            <a:r>
              <a:rPr lang="es" sz="1400" dirty="0"/>
              <a:t>$1.66 </a:t>
            </a:r>
          </a:p>
          <a:p>
            <a:pPr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endParaRPr sz="1400" b="1" dirty="0"/>
          </a:p>
          <a:p>
            <a:pPr>
              <a:spcBef>
                <a:spcPts val="12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s" sz="1400" b="1" dirty="0"/>
              <a:t>    Email + Call: </a:t>
            </a:r>
            <a:r>
              <a:rPr lang="es" sz="1400" dirty="0"/>
              <a:t>Ranges from $14 to $16.5</a:t>
            </a:r>
            <a:endParaRPr sz="14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E983890-0742-BFE1-258E-1A079C8F6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1504950"/>
            <a:ext cx="3702050" cy="27765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69797-494A-9C4C-ABE8-8BB4B29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Recomendations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8D45E-2192-38E3-08AA-4262AB6D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19" y="1397492"/>
            <a:ext cx="2208900" cy="393600"/>
          </a:xfrm>
        </p:spPr>
        <p:txBody>
          <a:bodyPr/>
          <a:lstStyle/>
          <a:p>
            <a:r>
              <a:rPr lang="es-ES" dirty="0" err="1"/>
              <a:t>Continuation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Email + </a:t>
            </a:r>
            <a:r>
              <a:rPr lang="es-ES" dirty="0" err="1"/>
              <a:t>Call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04AC11E-5E00-A580-4A12-4297BD7D727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06161" y="1397492"/>
            <a:ext cx="2208900" cy="393600"/>
          </a:xfrm>
        </p:spPr>
        <p:txBody>
          <a:bodyPr>
            <a:normAutofit fontScale="92500"/>
          </a:bodyPr>
          <a:lstStyle/>
          <a:p>
            <a:r>
              <a:rPr lang="es-ES" sz="1300" dirty="0" err="1"/>
              <a:t>Retention</a:t>
            </a:r>
            <a:r>
              <a:rPr lang="es-ES" sz="1300" dirty="0"/>
              <a:t> </a:t>
            </a:r>
            <a:r>
              <a:rPr lang="es-ES" sz="1300" dirty="0" err="1"/>
              <a:t>of</a:t>
            </a:r>
            <a:r>
              <a:rPr lang="es-ES" sz="1300" dirty="0"/>
              <a:t> Email </a:t>
            </a:r>
            <a:r>
              <a:rPr lang="es-ES" sz="1300" dirty="0" err="1"/>
              <a:t>Method</a:t>
            </a:r>
            <a:endParaRPr lang="es-ES" sz="1300" dirty="0"/>
          </a:p>
          <a:p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554DAD8-9615-D11C-8715-FA53A51EE4F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34914" y="1397492"/>
            <a:ext cx="2342835" cy="393600"/>
          </a:xfrm>
        </p:spPr>
        <p:txBody>
          <a:bodyPr>
            <a:normAutofit fontScale="85000" lnSpcReduction="10000"/>
          </a:bodyPr>
          <a:lstStyle/>
          <a:p>
            <a:r>
              <a:rPr lang="es-ES" sz="1400" dirty="0" err="1"/>
              <a:t>Discontinuing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Call</a:t>
            </a:r>
            <a:r>
              <a:rPr lang="es-ES" sz="1400" dirty="0"/>
              <a:t> </a:t>
            </a:r>
            <a:r>
              <a:rPr lang="es-ES" sz="1400" dirty="0" err="1"/>
              <a:t>Method</a:t>
            </a:r>
            <a:endParaRPr lang="es-ES" sz="1400" dirty="0"/>
          </a:p>
          <a:p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398C3E-70C4-E038-AFCF-A2D5F4DC65A4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686302" y="3294659"/>
            <a:ext cx="2613997" cy="10411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Adopt ARM as a key performance metric else Average Revenue per Customer</a:t>
            </a: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Both provide a clear indicator of sales success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B346AD0-2DC3-8734-A80D-0AF95B824F6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487478" y="1791120"/>
            <a:ext cx="2208900" cy="780882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Cost</a:t>
            </a:r>
            <a:r>
              <a:rPr lang="es-ES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effective</a:t>
            </a:r>
            <a:endParaRPr lang="es-E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s-E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Complements</a:t>
            </a:r>
            <a:r>
              <a:rPr lang="es-ES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revenue</a:t>
            </a:r>
            <a:r>
              <a:rPr lang="es-ES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generating</a:t>
            </a:r>
            <a:r>
              <a:rPr lang="es-ES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 panose="020F0502020204030204" pitchFamily="34" charset="0"/>
              </a:rPr>
              <a:t>efforts</a:t>
            </a:r>
            <a:endParaRPr lang="es-E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AF88D5B-33F2-D3AB-8E9E-61DB9D9A212B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34915" y="1791092"/>
            <a:ext cx="2208900" cy="124809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Resource-intensive (30 minutes per customer)</a:t>
            </a: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Low revenue performance</a:t>
            </a: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Redirect resources to more lucrative strategies</a:t>
            </a:r>
          </a:p>
          <a:p>
            <a:endParaRPr lang="es-E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25F4390-E4DE-5B9C-BCA0-689390D329F9}"/>
              </a:ext>
            </a:extLst>
          </p:cNvPr>
          <p:cNvSpPr txBox="1">
            <a:spLocks/>
          </p:cNvSpPr>
          <p:nvPr/>
        </p:nvSpPr>
        <p:spPr>
          <a:xfrm>
            <a:off x="1686302" y="2885633"/>
            <a:ext cx="2215999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Selection</a:t>
            </a:r>
            <a:endParaRPr lang="es-ES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DE5ECF0-15ED-ECAE-5211-7EF92517607E}"/>
              </a:ext>
            </a:extLst>
          </p:cNvPr>
          <p:cNvSpPr txBox="1">
            <a:spLocks/>
          </p:cNvSpPr>
          <p:nvPr/>
        </p:nvSpPr>
        <p:spPr>
          <a:xfrm>
            <a:off x="923145" y="1791092"/>
            <a:ext cx="2216000" cy="10411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anose="020F0502020204030204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Highest revenue generation</a:t>
            </a:r>
          </a:p>
          <a:p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Potential for substantial growth (Graph 4)</a:t>
            </a:r>
          </a:p>
          <a:p>
            <a:endParaRPr lang="es-ES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5A0902C-B0F6-453C-86D4-578A2431B6A9}"/>
              </a:ext>
            </a:extLst>
          </p:cNvPr>
          <p:cNvSpPr txBox="1">
            <a:spLocks/>
          </p:cNvSpPr>
          <p:nvPr/>
        </p:nvSpPr>
        <p:spPr>
          <a:xfrm>
            <a:off x="5062594" y="2903328"/>
            <a:ext cx="2344641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8580" lvl="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288036" lvl="1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425196" lvl="2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562356" lvl="3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699516" lvl="4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82500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97500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112500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127500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Sans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s-ES" dirty="0"/>
              <a:t>Data </a:t>
            </a:r>
            <a:r>
              <a:rPr lang="es-ES" dirty="0" err="1"/>
              <a:t>Collection</a:t>
            </a:r>
            <a:r>
              <a:rPr lang="es-ES" dirty="0"/>
              <a:t> </a:t>
            </a:r>
            <a:r>
              <a:rPr lang="es-ES" dirty="0" err="1"/>
              <a:t>Improvement</a:t>
            </a:r>
            <a:endParaRPr lang="es-ES" dirty="0"/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9E734A66-9CC1-FFED-6514-AA5CE042AA87}"/>
              </a:ext>
            </a:extLst>
          </p:cNvPr>
          <p:cNvSpPr txBox="1">
            <a:spLocks/>
          </p:cNvSpPr>
          <p:nvPr/>
        </p:nvSpPr>
        <p:spPr>
          <a:xfrm>
            <a:off x="4993060" y="3279233"/>
            <a:ext cx="3584689" cy="14796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anose="020F0502020204030204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●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○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2921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 pitchFamily="34" charset="0"/>
              <a:buChar char="■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  <a:cs typeface="Calibri" panose="020F0502020204030204" pitchFamily="34" charset="0"/>
              </a:rPr>
              <a:t>Investigate root causes of missing revenue values (1074 missing entries)</a:t>
            </a:r>
          </a:p>
          <a:p>
            <a:endParaRPr lang="en-US" sz="11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Calibri" panose="020F0502020204030204" pitchFamily="34" charset="0"/>
              </a:rPr>
              <a:t>Measure average time for each method to acquire a new customer</a:t>
            </a:r>
          </a:p>
          <a:p>
            <a:endParaRPr lang="en-US" sz="11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cs typeface="Calibri" panose="020F0502020204030204" pitchFamily="34" charset="0"/>
              </a:rPr>
              <a:t> Improve data quality for future analysis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54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566250" y="1288868"/>
            <a:ext cx="7777200" cy="3269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Revenue Trend: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All methods presented an increase in the time period of 6 weeks.</a:t>
            </a:r>
            <a:endParaRPr lang="en-US" sz="1200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sz="1200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Email + Call Method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: Highest revenue generation, recommended for continued use.</a:t>
            </a:r>
          </a:p>
          <a:p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Email Method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: Cost-effective, high ARM, should be retained.</a:t>
            </a:r>
          </a:p>
          <a:p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Call Method: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 Resource-intensive, low revenue, consider discontinuation.</a:t>
            </a:r>
          </a:p>
          <a:p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Metric: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 If possible use average revenue per minute to evaluate sales performance, else average revenue per customer.</a:t>
            </a:r>
          </a:p>
          <a:p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Data Quality: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 Improve data collection, especially for missing revenue values.</a:t>
            </a:r>
          </a:p>
          <a:p>
            <a:pPr marL="146050" indent="0">
              <a:buNone/>
            </a:pPr>
            <a:b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</a:br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2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Recommendation: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Focus on Email + Call and Email methods to maximize revenue while optimizing resource allocation.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409</Words>
  <Application>Microsoft Office PowerPoint</Application>
  <PresentationFormat>Presentación en pantalla (16:9)</PresentationFormat>
  <Paragraphs>93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 Light</vt:lpstr>
      <vt:lpstr>Nunito Sans</vt:lpstr>
      <vt:lpstr>Arial</vt:lpstr>
      <vt:lpstr>Calibri</vt:lpstr>
      <vt:lpstr>Retrospección</vt:lpstr>
      <vt:lpstr>New Sales Method Revenue Analysis and Recommendations</vt:lpstr>
      <vt:lpstr>Objetive</vt:lpstr>
      <vt:lpstr>Engagement</vt:lpstr>
      <vt:lpstr>Total Revenue Distribution</vt:lpstr>
      <vt:lpstr>Method-Specific Insights</vt:lpstr>
      <vt:lpstr>Revenue Trends Over Time</vt:lpstr>
      <vt:lpstr>Average Revenue per Minute (ARM)</vt:lpstr>
      <vt:lpstr>Recomendations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Rubén Valverde</cp:lastModifiedBy>
  <cp:revision>26</cp:revision>
  <dcterms:modified xsi:type="dcterms:W3CDTF">2024-10-08T12:06:19Z</dcterms:modified>
</cp:coreProperties>
</file>