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2.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MIYA S" userId="7e4778dd37429371" providerId="LiveId" clId="{8C815F82-9567-4AF2-BDCB-BD647DC67D7A}"/>
    <pc:docChg chg="modSld">
      <pc:chgData name="SOWMIYA S" userId="7e4778dd37429371" providerId="LiveId" clId="{8C815F82-9567-4AF2-BDCB-BD647DC67D7A}" dt="2024-08-22T14:29:39.820" v="2" actId="20577"/>
      <pc:docMkLst>
        <pc:docMk/>
      </pc:docMkLst>
      <pc:sldChg chg="modSp mod">
        <pc:chgData name="SOWMIYA S" userId="7e4778dd37429371" providerId="LiveId" clId="{8C815F82-9567-4AF2-BDCB-BD647DC67D7A}" dt="2024-08-22T14:29:39.820" v="2" actId="20577"/>
        <pc:sldMkLst>
          <pc:docMk/>
          <pc:sldMk cId="2986442291" sldId="268"/>
        </pc:sldMkLst>
        <pc:spChg chg="mod">
          <ac:chgData name="SOWMIYA S" userId="7e4778dd37429371" providerId="LiveId" clId="{8C815F82-9567-4AF2-BDCB-BD647DC67D7A}" dt="2024-08-22T14:29:39.820" v="2" actId="20577"/>
          <ac:spMkLst>
            <pc:docMk/>
            <pc:sldMk cId="2986442291" sldId="268"/>
            <ac:spMk id="2" creationId="{F9A5CB5B-BDD0-5A64-1A7C-37D3C88F8F9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atha\AppData\Local\Microsoft\Windows\INetCache\IE\P9MCCY4Y\RUBHA%20Employee_Data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[RUBHA Employee_Dataset(1).xlsx]Sheet 3( 2)!PivotTable1</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3( 2)'!$B$2</c:f>
              <c:strCache>
                <c:ptCount val="1"/>
                <c:pt idx="0">
                  <c:v>Sum of HIGHEST</c:v>
                </c:pt>
              </c:strCache>
            </c:strRef>
          </c:tx>
          <c:spPr>
            <a:solidFill>
              <a:schemeClr val="accent1"/>
            </a:solidFill>
            <a:ln>
              <a:noFill/>
            </a:ln>
            <a:effectLst/>
          </c:spPr>
          <c:invertIfNegative val="0"/>
          <c:cat>
            <c:strRef>
              <c:f>'Sheet 3( 2)'!$A$3:$A$7</c:f>
              <c:strCache>
                <c:ptCount val="4"/>
                <c:pt idx="0">
                  <c:v>PR00095- PR04686</c:v>
                </c:pt>
                <c:pt idx="1">
                  <c:v>SQ00022- SQ04960</c:v>
                </c:pt>
                <c:pt idx="2">
                  <c:v>TN00083- TN04740</c:v>
                </c:pt>
                <c:pt idx="3">
                  <c:v>VT00017- VT04984</c:v>
                </c:pt>
              </c:strCache>
            </c:strRef>
          </c:cat>
          <c:val>
            <c:numRef>
              <c:f>'Sheet 3( 2)'!$B$3:$B$7</c:f>
              <c:numCache>
                <c:formatCode>General</c:formatCode>
                <c:ptCount val="4"/>
                <c:pt idx="0">
                  <c:v>28</c:v>
                </c:pt>
                <c:pt idx="1">
                  <c:v>38</c:v>
                </c:pt>
                <c:pt idx="2">
                  <c:v>31</c:v>
                </c:pt>
                <c:pt idx="3">
                  <c:v>33</c:v>
                </c:pt>
              </c:numCache>
            </c:numRef>
          </c:val>
          <c:extLst>
            <c:ext xmlns:c16="http://schemas.microsoft.com/office/drawing/2014/chart" uri="{C3380CC4-5D6E-409C-BE32-E72D297353CC}">
              <c16:uniqueId val="{00000000-3E90-451B-B5E6-17DA16C88277}"/>
            </c:ext>
          </c:extLst>
        </c:ser>
        <c:ser>
          <c:idx val="1"/>
          <c:order val="1"/>
          <c:tx>
            <c:strRef>
              <c:f>'Sheet 3( 2)'!$C$2</c:f>
              <c:strCache>
                <c:ptCount val="1"/>
                <c:pt idx="0">
                  <c:v>Sum of LOWEST</c:v>
                </c:pt>
              </c:strCache>
            </c:strRef>
          </c:tx>
          <c:spPr>
            <a:solidFill>
              <a:schemeClr val="accent2"/>
            </a:solidFill>
            <a:ln>
              <a:noFill/>
            </a:ln>
            <a:effectLst/>
          </c:spPr>
          <c:invertIfNegative val="0"/>
          <c:cat>
            <c:strRef>
              <c:f>'Sheet 3( 2)'!$A$3:$A$7</c:f>
              <c:strCache>
                <c:ptCount val="4"/>
                <c:pt idx="0">
                  <c:v>PR00095- PR04686</c:v>
                </c:pt>
                <c:pt idx="1">
                  <c:v>SQ00022- SQ04960</c:v>
                </c:pt>
                <c:pt idx="2">
                  <c:v>TN00083- TN04740</c:v>
                </c:pt>
                <c:pt idx="3">
                  <c:v>VT00017- VT04984</c:v>
                </c:pt>
              </c:strCache>
            </c:strRef>
          </c:cat>
          <c:val>
            <c:numRef>
              <c:f>'Sheet 3( 2)'!$C$3:$C$7</c:f>
              <c:numCache>
                <c:formatCode>General</c:formatCode>
                <c:ptCount val="4"/>
                <c:pt idx="0">
                  <c:v>12</c:v>
                </c:pt>
                <c:pt idx="1">
                  <c:v>16</c:v>
                </c:pt>
                <c:pt idx="2">
                  <c:v>18</c:v>
                </c:pt>
                <c:pt idx="3">
                  <c:v>20</c:v>
                </c:pt>
              </c:numCache>
            </c:numRef>
          </c:val>
          <c:extLst>
            <c:ext xmlns:c16="http://schemas.microsoft.com/office/drawing/2014/chart" uri="{C3380CC4-5D6E-409C-BE32-E72D297353CC}">
              <c16:uniqueId val="{00000001-3E90-451B-B5E6-17DA16C88277}"/>
            </c:ext>
          </c:extLst>
        </c:ser>
        <c:ser>
          <c:idx val="2"/>
          <c:order val="2"/>
          <c:tx>
            <c:strRef>
              <c:f>'Sheet 3( 2)'!$D$2</c:f>
              <c:strCache>
                <c:ptCount val="1"/>
                <c:pt idx="0">
                  <c:v>Sum of NO OF EMPLOYEE</c:v>
                </c:pt>
              </c:strCache>
            </c:strRef>
          </c:tx>
          <c:spPr>
            <a:solidFill>
              <a:schemeClr val="accent3"/>
            </a:solidFill>
            <a:ln>
              <a:noFill/>
            </a:ln>
            <a:effectLst/>
          </c:spPr>
          <c:invertIfNegative val="0"/>
          <c:cat>
            <c:strRef>
              <c:f>'Sheet 3( 2)'!$A$3:$A$7</c:f>
              <c:strCache>
                <c:ptCount val="4"/>
                <c:pt idx="0">
                  <c:v>PR00095- PR04686</c:v>
                </c:pt>
                <c:pt idx="1">
                  <c:v>SQ00022- SQ04960</c:v>
                </c:pt>
                <c:pt idx="2">
                  <c:v>TN00083- TN04740</c:v>
                </c:pt>
                <c:pt idx="3">
                  <c:v>VT00017- VT04984</c:v>
                </c:pt>
              </c:strCache>
            </c:strRef>
          </c:cat>
          <c:val>
            <c:numRef>
              <c:f>'Sheet 3( 2)'!$D$3:$D$7</c:f>
              <c:numCache>
                <c:formatCode>General</c:formatCode>
                <c:ptCount val="4"/>
                <c:pt idx="0">
                  <c:v>40</c:v>
                </c:pt>
                <c:pt idx="1">
                  <c:v>54</c:v>
                </c:pt>
                <c:pt idx="2">
                  <c:v>49</c:v>
                </c:pt>
                <c:pt idx="3">
                  <c:v>53</c:v>
                </c:pt>
              </c:numCache>
            </c:numRef>
          </c:val>
          <c:extLst>
            <c:ext xmlns:c16="http://schemas.microsoft.com/office/drawing/2014/chart" uri="{C3380CC4-5D6E-409C-BE32-E72D297353CC}">
              <c16:uniqueId val="{00000002-3E90-451B-B5E6-17DA16C88277}"/>
            </c:ext>
          </c:extLst>
        </c:ser>
        <c:dLbls>
          <c:showLegendKey val="0"/>
          <c:showVal val="0"/>
          <c:showCatName val="0"/>
          <c:showSerName val="0"/>
          <c:showPercent val="0"/>
          <c:showBubbleSize val="0"/>
        </c:dLbls>
        <c:gapWidth val="219"/>
        <c:overlap val="-27"/>
        <c:axId val="342605488"/>
        <c:axId val="342608232"/>
      </c:barChart>
      <c:catAx>
        <c:axId val="34260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608232"/>
        <c:crosses val="autoZero"/>
        <c:auto val="1"/>
        <c:lblAlgn val="ctr"/>
        <c:lblOffset val="100"/>
        <c:noMultiLvlLbl val="0"/>
      </c:catAx>
      <c:valAx>
        <c:axId val="342608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605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RUBHA R</a:t>
            </a:r>
          </a:p>
          <a:p>
            <a:r>
              <a:rPr lang="en-US" sz="2400" dirty="0"/>
              <a:t>REGISTER NO:312210049</a:t>
            </a:r>
          </a:p>
          <a:p>
            <a:r>
              <a:rPr lang="en-US" sz="2400" dirty="0"/>
              <a:t>DEPARTMENT: BCOM 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5E61827-673E-4C84-15AA-0638C831D188}"/>
              </a:ext>
            </a:extLst>
          </p:cNvPr>
          <p:cNvSpPr txBox="1"/>
          <p:nvPr/>
        </p:nvSpPr>
        <p:spPr>
          <a:xfrm>
            <a:off x="1773555" y="1295400"/>
            <a:ext cx="6099810"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Data Set: employee dataset</a:t>
            </a:r>
          </a:p>
          <a:p>
            <a:r>
              <a:rPr lang="en-IN" dirty="0">
                <a:latin typeface="Times New Roman" panose="02020603050405020304" pitchFamily="18" charset="0"/>
                <a:cs typeface="Times New Roman" panose="02020603050405020304" pitchFamily="18" charset="0"/>
              </a:rPr>
              <a:t>Feature selection: work location</a:t>
            </a:r>
          </a:p>
          <a:p>
            <a:r>
              <a:rPr lang="en-IN" dirty="0">
                <a:latin typeface="Times New Roman" panose="02020603050405020304" pitchFamily="18" charset="0"/>
                <a:cs typeface="Times New Roman" panose="02020603050405020304" pitchFamily="18" charset="0"/>
              </a:rPr>
              <a:t>Data Cleaning: missing value, irrelevant</a:t>
            </a:r>
          </a:p>
          <a:p>
            <a:r>
              <a:rPr lang="en-IN" dirty="0">
                <a:latin typeface="Times New Roman" panose="02020603050405020304" pitchFamily="18" charset="0"/>
                <a:cs typeface="Times New Roman" panose="02020603050405020304" pitchFamily="18" charset="0"/>
              </a:rPr>
              <a:t>Formula-performance calculation, low, medium, high, sum</a:t>
            </a:r>
          </a:p>
          <a:p>
            <a:r>
              <a:rPr lang="en-IN" dirty="0">
                <a:latin typeface="Times New Roman" panose="02020603050405020304" pitchFamily="18" charset="0"/>
                <a:cs typeface="Times New Roman" panose="02020603050405020304" pitchFamily="18" charset="0"/>
              </a:rPr>
              <a:t>Pivot table and chart:  summary, business unit, </a:t>
            </a:r>
            <a:r>
              <a:rPr lang="en-IN" dirty="0" err="1">
                <a:latin typeface="Times New Roman" panose="02020603050405020304" pitchFamily="18" charset="0"/>
                <a:cs typeface="Times New Roman" panose="02020603050405020304" pitchFamily="18" charset="0"/>
              </a:rPr>
              <a:t>geneder</a:t>
            </a:r>
            <a:r>
              <a:rPr lang="en-IN" dirty="0">
                <a:latin typeface="Times New Roman" panose="02020603050405020304" pitchFamily="18" charset="0"/>
                <a:cs typeface="Times New Roman" panose="02020603050405020304" pitchFamily="18" charset="0"/>
              </a:rPr>
              <a:t>, employee type, employee ID, performance.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Chart : Pie, Bar, Line, 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53349" y="12820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A82CD178-2660-8FD0-D1A9-29187BD20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066800"/>
            <a:ext cx="5715000" cy="4191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B95F445-60BA-FCB0-6F58-885E98785BC0}"/>
              </a:ext>
            </a:extLst>
          </p:cNvPr>
          <p:cNvSpPr txBox="1"/>
          <p:nvPr/>
        </p:nvSpPr>
        <p:spPr>
          <a:xfrm>
            <a:off x="2209800" y="1371600"/>
            <a:ext cx="6934200"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main aim to analysis the employee performance through the salary base from the higher and lower salary, male and female have been equalised in the concern and the performance basis are more in the remote work location.</a:t>
            </a:r>
            <a:r>
              <a:rPr lang="en-IN" dirty="0"/>
              <a:t>  </a:t>
            </a:r>
          </a:p>
          <a:p>
            <a:r>
              <a:rPr lang="en-IN"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239000" y="1222755"/>
            <a:ext cx="3048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EC25A78D-DEBE-9F0C-14C0-A6FE9919FE6A}"/>
              </a:ext>
            </a:extLst>
          </p:cNvPr>
          <p:cNvSpPr txBox="1"/>
          <p:nvPr/>
        </p:nvSpPr>
        <p:spPr>
          <a:xfrm>
            <a:off x="1268730" y="1682463"/>
            <a:ext cx="609981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Salary Base Among The Employee From The Different Sectors Are Used The Excel Techniques For The Performance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54585"/>
            <a:ext cx="7924800" cy="461665"/>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Salary based analysis in the work location</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05599" y="1695450"/>
            <a:ext cx="30480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B948CA9-7497-05B4-E425-31E279C6E730}"/>
              </a:ext>
            </a:extLst>
          </p:cNvPr>
          <p:cNvSpPr txBox="1"/>
          <p:nvPr/>
        </p:nvSpPr>
        <p:spPr>
          <a:xfrm>
            <a:off x="948690" y="1750338"/>
            <a:ext cx="6099810" cy="369332"/>
          </a:xfrm>
          <a:prstGeom prst="rect">
            <a:avLst/>
          </a:prstGeom>
          <a:noFill/>
        </p:spPr>
        <p:txBody>
          <a:bodyPr wrap="square">
            <a:spAutoFit/>
          </a:bodyPr>
          <a:lstStyle/>
          <a:p>
            <a:r>
              <a:rPr lang="en-US" sz="1800" dirty="0">
                <a:solidFill>
                  <a:srgbClr val="0D0D0D"/>
                </a:solidFill>
                <a:latin typeface="Times New Roman" panose="02020603050405020304" pitchFamily="18" charset="0"/>
                <a:cs typeface="Times New Roman" panose="02020603050405020304" pitchFamily="18" charset="0"/>
              </a:rPr>
              <a:t>Salary </a:t>
            </a:r>
            <a:r>
              <a:rPr lang="en-US" dirty="0">
                <a:solidFill>
                  <a:srgbClr val="0D0D0D"/>
                </a:solidFill>
                <a:latin typeface="Times New Roman" panose="02020603050405020304" pitchFamily="18" charset="0"/>
                <a:cs typeface="Times New Roman" panose="02020603050405020304" pitchFamily="18" charset="0"/>
              </a:rPr>
              <a:t>a</a:t>
            </a:r>
            <a:r>
              <a:rPr lang="en-US" sz="1800" dirty="0">
                <a:solidFill>
                  <a:srgbClr val="0D0D0D"/>
                </a:solidFill>
                <a:latin typeface="Times New Roman" panose="02020603050405020304" pitchFamily="18" charset="0"/>
                <a:cs typeface="Times New Roman" panose="02020603050405020304" pitchFamily="18" charset="0"/>
              </a:rPr>
              <a:t>mong the </a:t>
            </a:r>
            <a:r>
              <a:rPr lang="en-US" dirty="0">
                <a:solidFill>
                  <a:srgbClr val="0D0D0D"/>
                </a:solidFill>
                <a:latin typeface="Times New Roman" panose="02020603050405020304" pitchFamily="18" charset="0"/>
                <a:cs typeface="Times New Roman" panose="02020603050405020304" pitchFamily="18" charset="0"/>
              </a:rPr>
              <a:t>d</a:t>
            </a:r>
            <a:r>
              <a:rPr lang="en-US" sz="1800" dirty="0">
                <a:solidFill>
                  <a:srgbClr val="0D0D0D"/>
                </a:solidFill>
                <a:latin typeface="Times New Roman" panose="02020603050405020304" pitchFamily="18" charset="0"/>
                <a:cs typeface="Times New Roman" panose="02020603050405020304" pitchFamily="18" charset="0"/>
              </a:rPr>
              <a:t>ifferent </a:t>
            </a:r>
            <a:r>
              <a:rPr lang="en-US" dirty="0">
                <a:solidFill>
                  <a:srgbClr val="0D0D0D"/>
                </a:solidFill>
                <a:latin typeface="Times New Roman" panose="02020603050405020304" pitchFamily="18" charset="0"/>
                <a:cs typeface="Times New Roman" panose="02020603050405020304" pitchFamily="18" charset="0"/>
              </a:rPr>
              <a:t>e</a:t>
            </a:r>
            <a:r>
              <a:rPr lang="en-US" sz="1800" dirty="0">
                <a:solidFill>
                  <a:srgbClr val="0D0D0D"/>
                </a:solidFill>
                <a:latin typeface="Times New Roman" panose="02020603050405020304" pitchFamily="18" charset="0"/>
                <a:cs typeface="Times New Roman" panose="02020603050405020304" pitchFamily="18" charset="0"/>
              </a:rPr>
              <a:t>mployee </a:t>
            </a:r>
            <a:endParaRPr lang="en-IN" dirty="0"/>
          </a:p>
        </p:txBody>
      </p:sp>
      <p:pic>
        <p:nvPicPr>
          <p:cNvPr id="13" name="Picture 12">
            <a:extLst>
              <a:ext uri="{FF2B5EF4-FFF2-40B4-BE49-F238E27FC236}">
                <a16:creationId xmlns:a16="http://schemas.microsoft.com/office/drawing/2014/main" id="{DF4030DC-6256-49D6-480B-310CDF751321}"/>
              </a:ext>
            </a:extLst>
          </p:cNvPr>
          <p:cNvPicPr>
            <a:picLocks noChangeAspect="1"/>
          </p:cNvPicPr>
          <p:nvPr/>
        </p:nvPicPr>
        <p:blipFill rotWithShape="1">
          <a:blip r:embed="rId3">
            <a:extLst>
              <a:ext uri="{28A0092B-C50C-407E-A947-70E740481C1C}">
                <a14:useLocalDpi xmlns:a14="http://schemas.microsoft.com/office/drawing/2010/main" val="0"/>
              </a:ext>
            </a:extLst>
          </a:blip>
          <a:srcRect l="4105"/>
          <a:stretch/>
        </p:blipFill>
        <p:spPr>
          <a:xfrm>
            <a:off x="1447800" y="2209800"/>
            <a:ext cx="5562600" cy="34337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34301" y="1571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2921C88-AD66-C0AC-FEF5-0B9A0C13B430}"/>
              </a:ext>
            </a:extLst>
          </p:cNvPr>
          <p:cNvSpPr txBox="1"/>
          <p:nvPr/>
        </p:nvSpPr>
        <p:spPr>
          <a:xfrm>
            <a:off x="3200400" y="1857375"/>
            <a:ext cx="4343400"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Sorting- Arrange The Alphabetic Order</a:t>
            </a:r>
          </a:p>
          <a:p>
            <a:r>
              <a:rPr lang="en-IN" dirty="0">
                <a:latin typeface="Times New Roman" panose="02020603050405020304" pitchFamily="18" charset="0"/>
                <a:cs typeface="Times New Roman" panose="02020603050405020304" pitchFamily="18" charset="0"/>
              </a:rPr>
              <a:t>Filtering- Remove Missing Value</a:t>
            </a:r>
          </a:p>
          <a:p>
            <a:r>
              <a:rPr lang="en-IN" dirty="0">
                <a:latin typeface="Times New Roman" panose="02020603050405020304" pitchFamily="18" charset="0"/>
                <a:cs typeface="Times New Roman" panose="02020603050405020304" pitchFamily="18" charset="0"/>
              </a:rPr>
              <a:t>Conditional Formatting- Highest To Lowest</a:t>
            </a:r>
          </a:p>
          <a:p>
            <a:r>
              <a:rPr lang="en-IN" dirty="0">
                <a:latin typeface="Times New Roman" panose="02020603050405020304" pitchFamily="18" charset="0"/>
                <a:cs typeface="Times New Roman" panose="02020603050405020304" pitchFamily="18" charset="0"/>
              </a:rPr>
              <a:t>Pivot Chart- Summary Of Employee Performance</a:t>
            </a:r>
          </a:p>
          <a:p>
            <a:r>
              <a:rPr lang="en-IN" dirty="0">
                <a:latin typeface="Times New Roman" panose="02020603050405020304" pitchFamily="18" charset="0"/>
                <a:cs typeface="Times New Roman" panose="02020603050405020304" pitchFamily="18" charset="0"/>
              </a:rPr>
              <a:t>Formulas- Excel Formulas</a:t>
            </a:r>
          </a:p>
          <a:p>
            <a:r>
              <a:rPr lang="en-IN" dirty="0">
                <a:latin typeface="Times New Roman" panose="02020603050405020304" pitchFamily="18" charset="0"/>
                <a:cs typeface="Times New Roman" panose="02020603050405020304" pitchFamily="18" charset="0"/>
              </a:rPr>
              <a:t>Graphs- Final Report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64313A0-DC05-F355-1F81-8FC099198F88}"/>
              </a:ext>
            </a:extLst>
          </p:cNvPr>
          <p:cNvSpPr txBox="1"/>
          <p:nvPr/>
        </p:nvSpPr>
        <p:spPr>
          <a:xfrm>
            <a:off x="1447800" y="1451342"/>
            <a:ext cx="6099810"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Business Unit: the specific business unit or work </a:t>
            </a:r>
            <a:r>
              <a:rPr lang="en-IN" dirty="0" err="1">
                <a:latin typeface="Times New Roman" panose="02020603050405020304" pitchFamily="18" charset="0"/>
                <a:cs typeface="Times New Roman" panose="02020603050405020304" pitchFamily="18" charset="0"/>
              </a:rPr>
              <a:t>locationto</a:t>
            </a:r>
            <a:r>
              <a:rPr lang="en-IN" dirty="0">
                <a:latin typeface="Times New Roman" panose="02020603050405020304" pitchFamily="18" charset="0"/>
                <a:cs typeface="Times New Roman" panose="02020603050405020304" pitchFamily="18" charset="0"/>
              </a:rPr>
              <a:t> which the employee.</a:t>
            </a:r>
          </a:p>
          <a:p>
            <a:r>
              <a:rPr lang="en-IN" dirty="0">
                <a:latin typeface="Times New Roman" panose="02020603050405020304" pitchFamily="18" charset="0"/>
                <a:cs typeface="Times New Roman" panose="02020603050405020304" pitchFamily="18" charset="0"/>
              </a:rPr>
              <a:t>Employee ID: PR00095-PR04686, SQ00022-SQ04960, TN00083-TN94740, VT00017-VT04984.</a:t>
            </a:r>
          </a:p>
          <a:p>
            <a:r>
              <a:rPr lang="en-IN" dirty="0">
                <a:latin typeface="Times New Roman" panose="02020603050405020304" pitchFamily="18" charset="0"/>
                <a:cs typeface="Times New Roman" panose="02020603050405020304" pitchFamily="18" charset="0"/>
              </a:rPr>
              <a:t>PERFORMANCE: Best in remote area.</a:t>
            </a:r>
          </a:p>
          <a:p>
            <a:r>
              <a:rPr lang="en-IN"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4196A887-B654-7847-3329-EF323F5CC2B5}"/>
              </a:ext>
            </a:extLst>
          </p:cNvPr>
          <p:cNvGraphicFramePr>
            <a:graphicFrameLocks noGrp="1"/>
          </p:cNvGraphicFramePr>
          <p:nvPr>
            <p:extLst>
              <p:ext uri="{D42A27DB-BD31-4B8C-83A1-F6EECF244321}">
                <p14:modId xmlns:p14="http://schemas.microsoft.com/office/powerpoint/2010/main" val="1471993395"/>
              </p:ext>
            </p:extLst>
          </p:nvPr>
        </p:nvGraphicFramePr>
        <p:xfrm>
          <a:off x="1524000" y="1699137"/>
          <a:ext cx="4889500" cy="1280160"/>
        </p:xfrm>
        <a:graphic>
          <a:graphicData uri="http://schemas.openxmlformats.org/drawingml/2006/table">
            <a:tbl>
              <a:tblPr>
                <a:tableStyleId>{5C22544A-7EE6-4342-B048-85BDC9FD1C3A}</a:tableStyleId>
              </a:tblPr>
              <a:tblGrid>
                <a:gridCol w="1191399">
                  <a:extLst>
                    <a:ext uri="{9D8B030D-6E8A-4147-A177-3AD203B41FA5}">
                      <a16:colId xmlns:a16="http://schemas.microsoft.com/office/drawing/2014/main" val="3405382830"/>
                    </a:ext>
                  </a:extLst>
                </a:gridCol>
                <a:gridCol w="1048431">
                  <a:extLst>
                    <a:ext uri="{9D8B030D-6E8A-4147-A177-3AD203B41FA5}">
                      <a16:colId xmlns:a16="http://schemas.microsoft.com/office/drawing/2014/main" val="1514937853"/>
                    </a:ext>
                  </a:extLst>
                </a:gridCol>
                <a:gridCol w="1029368">
                  <a:extLst>
                    <a:ext uri="{9D8B030D-6E8A-4147-A177-3AD203B41FA5}">
                      <a16:colId xmlns:a16="http://schemas.microsoft.com/office/drawing/2014/main" val="4032727532"/>
                    </a:ext>
                  </a:extLst>
                </a:gridCol>
                <a:gridCol w="1620302">
                  <a:extLst>
                    <a:ext uri="{9D8B030D-6E8A-4147-A177-3AD203B41FA5}">
                      <a16:colId xmlns:a16="http://schemas.microsoft.com/office/drawing/2014/main" val="2107460274"/>
                    </a:ext>
                  </a:extLst>
                </a:gridCol>
              </a:tblGrid>
              <a:tr h="182880">
                <a:tc gridSpan="4">
                  <a:txBody>
                    <a:bodyPr/>
                    <a:lstStyle/>
                    <a:p>
                      <a:pPr algn="ctr" fontAlgn="b"/>
                      <a:r>
                        <a:rPr lang="en-US" sz="1100" u="none" strike="noStrike">
                          <a:effectLst/>
                        </a:rPr>
                        <a:t>Employee Performance Analysis under Salary Base</a:t>
                      </a:r>
                      <a:endParaRPr lang="en-US" sz="1100" b="0" i="0" u="none" strike="noStrike">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17510751"/>
                  </a:ext>
                </a:extLst>
              </a:tr>
              <a:tr h="18288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HIGHEST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LOWEST</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US" sz="1100" u="none" strike="noStrike">
                          <a:effectLst/>
                          <a:highlight>
                            <a:srgbClr val="D9E1F2"/>
                          </a:highlight>
                        </a:rPr>
                        <a:t>Sum of NO OF EMPLOYEE</a:t>
                      </a:r>
                      <a:endParaRPr lang="en-US"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291147124"/>
                  </a:ext>
                </a:extLst>
              </a:tr>
              <a:tr h="182880">
                <a:tc>
                  <a:txBody>
                    <a:bodyPr/>
                    <a:lstStyle/>
                    <a:p>
                      <a:pPr algn="l" fontAlgn="b"/>
                      <a:r>
                        <a:rPr lang="en-IN" sz="1100" u="none" strike="noStrike">
                          <a:effectLst/>
                        </a:rPr>
                        <a:t>PR00095- PR04686</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3241636669"/>
                  </a:ext>
                </a:extLst>
              </a:tr>
              <a:tr h="182880">
                <a:tc>
                  <a:txBody>
                    <a:bodyPr/>
                    <a:lstStyle/>
                    <a:p>
                      <a:pPr algn="l" fontAlgn="b"/>
                      <a:r>
                        <a:rPr lang="en-IN" sz="1100" u="none" strike="noStrike">
                          <a:effectLst/>
                        </a:rPr>
                        <a:t>SQ00022- SQ04960</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54</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2431390943"/>
                  </a:ext>
                </a:extLst>
              </a:tr>
              <a:tr h="182880">
                <a:tc>
                  <a:txBody>
                    <a:bodyPr/>
                    <a:lstStyle/>
                    <a:p>
                      <a:pPr algn="l" fontAlgn="b"/>
                      <a:r>
                        <a:rPr lang="en-IN" sz="1100" u="none" strike="noStrike">
                          <a:effectLst/>
                        </a:rPr>
                        <a:t>TN00083- TN04740</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31</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49</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1360631318"/>
                  </a:ext>
                </a:extLst>
              </a:tr>
              <a:tr h="182880">
                <a:tc>
                  <a:txBody>
                    <a:bodyPr/>
                    <a:lstStyle/>
                    <a:p>
                      <a:pPr algn="l" fontAlgn="b"/>
                      <a:r>
                        <a:rPr lang="en-IN" sz="1100" u="none" strike="noStrike">
                          <a:effectLst/>
                        </a:rPr>
                        <a:t>VT00017- VT04984</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u="none" strike="noStrike">
                          <a:effectLst/>
                        </a:rPr>
                        <a:t>53</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3409547935"/>
                  </a:ext>
                </a:extLst>
              </a:tr>
              <a:tr h="18288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130</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66</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196</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722204430"/>
                  </a:ext>
                </a:extLst>
              </a:tr>
            </a:tbl>
          </a:graphicData>
        </a:graphic>
      </p:graphicFrame>
      <p:sp>
        <p:nvSpPr>
          <p:cNvPr id="12" name="TextBox 11">
            <a:extLst>
              <a:ext uri="{FF2B5EF4-FFF2-40B4-BE49-F238E27FC236}">
                <a16:creationId xmlns:a16="http://schemas.microsoft.com/office/drawing/2014/main" id="{6BCB0822-03D0-809C-9B75-C2A69BB8B661}"/>
              </a:ext>
            </a:extLst>
          </p:cNvPr>
          <p:cNvSpPr txBox="1"/>
          <p:nvPr/>
        </p:nvSpPr>
        <p:spPr>
          <a:xfrm>
            <a:off x="2819400" y="3125084"/>
            <a:ext cx="6099810" cy="646331"/>
          </a:xfrm>
          <a:prstGeom prst="rect">
            <a:avLst/>
          </a:prstGeom>
          <a:noFill/>
        </p:spPr>
        <p:txBody>
          <a:bodyPr wrap="square">
            <a:spAutoFit/>
          </a:bodyPr>
          <a:lstStyle/>
          <a:p>
            <a:r>
              <a:rPr lang="en-IN" dirty="0"/>
              <a:t>The wow factor consist the salary from the highest from the lowest as per the above table . I used the pivot table &amp; chart. </a:t>
            </a:r>
          </a:p>
        </p:txBody>
      </p:sp>
      <p:graphicFrame>
        <p:nvGraphicFramePr>
          <p:cNvPr id="13" name="Chart 12">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596936206"/>
              </p:ext>
            </p:extLst>
          </p:nvPr>
        </p:nvGraphicFramePr>
        <p:xfrm>
          <a:off x="3962400" y="3917202"/>
          <a:ext cx="4419600" cy="18739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360</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SOWMIYA S</cp:lastModifiedBy>
  <cp:revision>13</cp:revision>
  <dcterms:created xsi:type="dcterms:W3CDTF">2024-03-29T15:07:22Z</dcterms:created>
  <dcterms:modified xsi:type="dcterms:W3CDTF">2024-08-22T14:29:42Z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