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7" r:id="rId4"/>
    <p:sldId id="258" r:id="rId5"/>
    <p:sldId id="259" r:id="rId6"/>
    <p:sldId id="260" r:id="rId7"/>
    <p:sldId id="261" r:id="rId8"/>
    <p:sldId id="262" r:id="rId9"/>
    <p:sldId id="263" r:id="rId10"/>
    <p:sldId id="264" r:id="rId11"/>
    <p:sldId id="265" r:id="rId12"/>
    <p:sldId id="266" r:id="rId13"/>
  </p:sldIdLst>
  <p:sldSz cx="18288000" cy="10287000"/>
  <p:notesSz cx="6858000" cy="9144000"/>
  <p:embeddedFontLst>
    <p:embeddedFont>
      <p:font typeface="Courier Prime"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590" autoAdjust="0"/>
  </p:normalViewPr>
  <p:slideViewPr>
    <p:cSldViewPr>
      <p:cViewPr varScale="1">
        <p:scale>
          <a:sx n="98" d="100"/>
          <a:sy n="98" d="100"/>
        </p:scale>
        <p:origin x="75" y="3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sp>
        <p:nvSpPr>
          <p:cNvPr id="2" name="AutoShape 2"/>
          <p:cNvSpPr/>
          <p:nvPr/>
        </p:nvSpPr>
        <p:spPr>
          <a:xfrm rot="5400000">
            <a:off x="-3294138" y="4385494"/>
            <a:ext cx="9650362" cy="0"/>
          </a:xfrm>
          <a:prstGeom prst="line">
            <a:avLst/>
          </a:prstGeom>
          <a:ln w="95250" cap="flat">
            <a:solidFill>
              <a:srgbClr val="2D2D35"/>
            </a:solidFill>
            <a:prstDash val="solid"/>
            <a:headEnd type="none" w="sm" len="sm"/>
            <a:tailEnd type="none" w="sm" len="sm"/>
          </a:ln>
        </p:spPr>
        <p:txBody>
          <a:bodyPr/>
          <a:lstStyle/>
          <a:p>
            <a:endParaRPr lang="es-SV"/>
          </a:p>
        </p:txBody>
      </p:sp>
      <p:grpSp>
        <p:nvGrpSpPr>
          <p:cNvPr id="3" name="Group 3"/>
          <p:cNvGrpSpPr/>
          <p:nvPr/>
        </p:nvGrpSpPr>
        <p:grpSpPr>
          <a:xfrm>
            <a:off x="14762002" y="-102870"/>
            <a:ext cx="4230823" cy="10389870"/>
            <a:chOff x="0" y="0"/>
            <a:chExt cx="1543416" cy="3790253"/>
          </a:xfrm>
        </p:grpSpPr>
        <p:sp>
          <p:nvSpPr>
            <p:cNvPr id="4" name="Freeform 4"/>
            <p:cNvSpPr/>
            <p:nvPr/>
          </p:nvSpPr>
          <p:spPr>
            <a:xfrm>
              <a:off x="0" y="0"/>
              <a:ext cx="1543416" cy="3790253"/>
            </a:xfrm>
            <a:custGeom>
              <a:avLst/>
              <a:gdLst/>
              <a:ahLst/>
              <a:cxnLst/>
              <a:rect l="l" t="t" r="r" b="b"/>
              <a:pathLst>
                <a:path w="1543416" h="3790253">
                  <a:moveTo>
                    <a:pt x="0" y="0"/>
                  </a:moveTo>
                  <a:lnTo>
                    <a:pt x="1543416" y="0"/>
                  </a:lnTo>
                  <a:lnTo>
                    <a:pt x="1543416" y="3790253"/>
                  </a:lnTo>
                  <a:lnTo>
                    <a:pt x="0" y="3790253"/>
                  </a:lnTo>
                  <a:close/>
                </a:path>
              </a:pathLst>
            </a:custGeom>
            <a:solidFill>
              <a:srgbClr val="2D2D35"/>
            </a:solidFill>
          </p:spPr>
          <p:txBody>
            <a:bodyPr/>
            <a:lstStyle/>
            <a:p>
              <a:endParaRPr lang="es-SV"/>
            </a:p>
          </p:txBody>
        </p:sp>
      </p:grpSp>
      <p:sp>
        <p:nvSpPr>
          <p:cNvPr id="5" name="AutoShape 5"/>
          <p:cNvSpPr/>
          <p:nvPr/>
        </p:nvSpPr>
        <p:spPr>
          <a:xfrm>
            <a:off x="14666595" y="9210675"/>
            <a:ext cx="1539000" cy="0"/>
          </a:xfrm>
          <a:prstGeom prst="line">
            <a:avLst/>
          </a:prstGeom>
          <a:ln w="47625" cap="flat">
            <a:solidFill>
              <a:srgbClr val="FFFFFF"/>
            </a:solidFill>
            <a:prstDash val="solid"/>
            <a:headEnd type="diamond" w="lg" len="lg"/>
            <a:tailEnd type="arrow" w="med" len="sm"/>
          </a:ln>
        </p:spPr>
        <p:txBody>
          <a:bodyPr/>
          <a:lstStyle/>
          <a:p>
            <a:endParaRPr lang="es-SV"/>
          </a:p>
        </p:txBody>
      </p:sp>
      <p:sp>
        <p:nvSpPr>
          <p:cNvPr id="6" name="Freeform 6"/>
          <p:cNvSpPr/>
          <p:nvPr/>
        </p:nvSpPr>
        <p:spPr>
          <a:xfrm>
            <a:off x="3046990" y="1028700"/>
            <a:ext cx="10246691" cy="5123345"/>
          </a:xfrm>
          <a:custGeom>
            <a:avLst/>
            <a:gdLst/>
            <a:ahLst/>
            <a:cxnLst/>
            <a:rect l="l" t="t" r="r" b="b"/>
            <a:pathLst>
              <a:path w="10246691" h="5123345">
                <a:moveTo>
                  <a:pt x="0" y="0"/>
                </a:moveTo>
                <a:lnTo>
                  <a:pt x="10246690" y="0"/>
                </a:lnTo>
                <a:lnTo>
                  <a:pt x="10246690" y="5123345"/>
                </a:lnTo>
                <a:lnTo>
                  <a:pt x="0" y="5123345"/>
                </a:lnTo>
                <a:lnTo>
                  <a:pt x="0" y="0"/>
                </a:lnTo>
                <a:close/>
              </a:path>
            </a:pathLst>
          </a:custGeom>
          <a:blipFill>
            <a:blip r:embed="rId2"/>
            <a:stretch>
              <a:fillRect/>
            </a:stretch>
          </a:blipFill>
        </p:spPr>
        <p:txBody>
          <a:bodyPr/>
          <a:lstStyle/>
          <a:p>
            <a:endParaRPr lang="es-SV"/>
          </a:p>
        </p:txBody>
      </p:sp>
      <p:sp>
        <p:nvSpPr>
          <p:cNvPr id="7" name="TextBox 7"/>
          <p:cNvSpPr txBox="1"/>
          <p:nvPr/>
        </p:nvSpPr>
        <p:spPr>
          <a:xfrm>
            <a:off x="2167641" y="7178304"/>
            <a:ext cx="2471972" cy="1607392"/>
          </a:xfrm>
          <a:prstGeom prst="rect">
            <a:avLst/>
          </a:prstGeom>
        </p:spPr>
        <p:txBody>
          <a:bodyPr lIns="0" tIns="0" rIns="0" bIns="0" rtlCol="0" anchor="t">
            <a:spAutoFit/>
          </a:bodyPr>
          <a:lstStyle/>
          <a:p>
            <a:pPr algn="l">
              <a:lnSpc>
                <a:spcPts val="12477"/>
              </a:lnSpc>
            </a:pPr>
            <a:r>
              <a:rPr lang="en-US" sz="10944">
                <a:solidFill>
                  <a:srgbClr val="FFFFFF"/>
                </a:solidFill>
                <a:latin typeface="Courier Prime"/>
                <a:ea typeface="Courier Prime"/>
                <a:cs typeface="Courier Prime"/>
                <a:sym typeface="Courier Prime"/>
              </a:rPr>
              <a:t>}</a:t>
            </a:r>
          </a:p>
        </p:txBody>
      </p:sp>
      <p:sp>
        <p:nvSpPr>
          <p:cNvPr id="8" name="TextBox 8"/>
          <p:cNvSpPr txBox="1"/>
          <p:nvPr/>
        </p:nvSpPr>
        <p:spPr>
          <a:xfrm>
            <a:off x="2278912" y="5790868"/>
            <a:ext cx="10747189" cy="3211199"/>
          </a:xfrm>
          <a:prstGeom prst="rect">
            <a:avLst/>
          </a:prstGeom>
        </p:spPr>
        <p:txBody>
          <a:bodyPr lIns="0" tIns="0" rIns="0" bIns="0" rtlCol="0" anchor="t">
            <a:spAutoFit/>
          </a:bodyPr>
          <a:lstStyle/>
          <a:p>
            <a:pPr algn="l">
              <a:lnSpc>
                <a:spcPts val="6384"/>
              </a:lnSpc>
            </a:pPr>
            <a:r>
              <a:rPr lang="en-US" sz="4560">
                <a:solidFill>
                  <a:srgbClr val="FF914D"/>
                </a:solidFill>
                <a:latin typeface="Courier Prime"/>
                <a:ea typeface="Courier Prime"/>
                <a:cs typeface="Courier Prime"/>
                <a:sym typeface="Courier Prime"/>
              </a:rPr>
              <a:t>&lt;Por="Néstor Enrique Juarro Quintanilla"/&gt;</a:t>
            </a:r>
          </a:p>
          <a:p>
            <a:pPr algn="l">
              <a:lnSpc>
                <a:spcPts val="6384"/>
              </a:lnSpc>
            </a:pPr>
            <a:r>
              <a:rPr lang="en-US" sz="4560">
                <a:solidFill>
                  <a:srgbClr val="FF914D"/>
                </a:solidFill>
                <a:latin typeface="Courier Prime"/>
                <a:ea typeface="Courier Prime"/>
                <a:cs typeface="Courier Prime"/>
                <a:sym typeface="Courier Prime"/>
              </a:rPr>
              <a:t>     "Rubia Arely Alvarenga de Mendoza"/&gt;</a:t>
            </a:r>
          </a:p>
        </p:txBody>
      </p:sp>
      <p:sp>
        <p:nvSpPr>
          <p:cNvPr id="9" name="TextBox 9"/>
          <p:cNvSpPr txBox="1"/>
          <p:nvPr/>
        </p:nvSpPr>
        <p:spPr>
          <a:xfrm>
            <a:off x="2022894" y="763048"/>
            <a:ext cx="11259224" cy="474154"/>
          </a:xfrm>
          <a:prstGeom prst="rect">
            <a:avLst/>
          </a:prstGeom>
        </p:spPr>
        <p:txBody>
          <a:bodyPr lIns="0" tIns="0" rIns="0" bIns="0" rtlCol="0" anchor="t">
            <a:spAutoFit/>
          </a:bodyPr>
          <a:lstStyle/>
          <a:p>
            <a:pPr algn="l">
              <a:lnSpc>
                <a:spcPts val="3830"/>
              </a:lnSpc>
            </a:pPr>
            <a:r>
              <a:rPr lang="en-US" sz="2736">
                <a:solidFill>
                  <a:srgbClr val="737373"/>
                </a:solidFill>
                <a:latin typeface="Courier Prime"/>
                <a:ea typeface="Courier Prime"/>
                <a:cs typeface="Courier Prime"/>
                <a:sym typeface="Courier Prime"/>
              </a:rPr>
              <a:t>&lt;!--Python--&gt;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9144000" y="-2368"/>
            <a:ext cx="9314578" cy="10389870"/>
            <a:chOff x="0" y="0"/>
            <a:chExt cx="3397983" cy="3790253"/>
          </a:xfrm>
        </p:grpSpPr>
        <p:sp>
          <p:nvSpPr>
            <p:cNvPr id="3" name="Freeform 3"/>
            <p:cNvSpPr/>
            <p:nvPr/>
          </p:nvSpPr>
          <p:spPr>
            <a:xfrm>
              <a:off x="0" y="0"/>
              <a:ext cx="3397983" cy="3790253"/>
            </a:xfrm>
            <a:custGeom>
              <a:avLst/>
              <a:gdLst/>
              <a:ahLst/>
              <a:cxnLst/>
              <a:rect l="l" t="t" r="r" b="b"/>
              <a:pathLst>
                <a:path w="3397983" h="3790253">
                  <a:moveTo>
                    <a:pt x="0" y="0"/>
                  </a:moveTo>
                  <a:lnTo>
                    <a:pt x="3397983" y="0"/>
                  </a:lnTo>
                  <a:lnTo>
                    <a:pt x="3397983" y="3790253"/>
                  </a:lnTo>
                  <a:lnTo>
                    <a:pt x="0" y="3790253"/>
                  </a:lnTo>
                  <a:close/>
                </a:path>
              </a:pathLst>
            </a:custGeom>
            <a:solidFill>
              <a:srgbClr val="2D2D35"/>
            </a:solidFill>
          </p:spPr>
          <p:txBody>
            <a:bodyPr/>
            <a:lstStyle/>
            <a:p>
              <a:endParaRPr lang="es-SV"/>
            </a:p>
          </p:txBody>
        </p:sp>
      </p:grpSp>
      <p:sp>
        <p:nvSpPr>
          <p:cNvPr id="4" name="TextBox 4"/>
          <p:cNvSpPr txBox="1"/>
          <p:nvPr/>
        </p:nvSpPr>
        <p:spPr>
          <a:xfrm>
            <a:off x="1028700" y="2412851"/>
            <a:ext cx="15535623" cy="6064203"/>
          </a:xfrm>
          <a:prstGeom prst="rect">
            <a:avLst/>
          </a:prstGeom>
        </p:spPr>
        <p:txBody>
          <a:bodyPr lIns="0" tIns="0" rIns="0" bIns="0" rtlCol="0" anchor="t">
            <a:spAutoFit/>
          </a:bodyPr>
          <a:lstStyle/>
          <a:p>
            <a:pPr algn="just">
              <a:lnSpc>
                <a:spcPts val="4377"/>
              </a:lnSpc>
            </a:pPr>
            <a:r>
              <a:rPr lang="en-US" sz="3126">
                <a:solidFill>
                  <a:srgbClr val="FFFFFF"/>
                </a:solidFill>
                <a:latin typeface="Courier Prime"/>
                <a:ea typeface="Courier Prime"/>
                <a:cs typeface="Courier Prime"/>
                <a:sym typeface="Courier Prime"/>
              </a:rPr>
              <a:t>La biblioteca Pillow es una herramienta útil y sencilla para realizar diversas operaciones de manipulación de imágenes en Python</a:t>
            </a:r>
          </a:p>
          <a:p>
            <a:pPr algn="just">
              <a:lnSpc>
                <a:spcPts val="4377"/>
              </a:lnSpc>
            </a:pPr>
            <a:endParaRPr lang="en-US" sz="3126">
              <a:solidFill>
                <a:srgbClr val="FFFFFF"/>
              </a:solidFill>
              <a:latin typeface="Courier Prime"/>
              <a:ea typeface="Courier Prime"/>
              <a:cs typeface="Courier Prime"/>
              <a:sym typeface="Courier Prime"/>
            </a:endParaRPr>
          </a:p>
          <a:p>
            <a:pPr algn="just">
              <a:lnSpc>
                <a:spcPts val="4377"/>
              </a:lnSpc>
            </a:pPr>
            <a:r>
              <a:rPr lang="en-US" sz="3126">
                <a:solidFill>
                  <a:srgbClr val="FFFFFF"/>
                </a:solidFill>
                <a:latin typeface="Courier Prime"/>
                <a:ea typeface="Courier Prime"/>
                <a:cs typeface="Courier Prime"/>
                <a:sym typeface="Courier Prime"/>
              </a:rPr>
              <a:t>Este tipo de transformación es útil en aplicaciones que requieren análisis de imágenes en diferentes formatos de color, como en proyectos de visión artificial o cuando se busca reducir la complejidad de la imagen al eliminar la información de color. Pillow facilita estas tareas, lo que la hace una opción accesible para desarrolladores de cualquier nivel que necesiten procesar imágenes de manera rápida y eficiente.</a:t>
            </a:r>
          </a:p>
        </p:txBody>
      </p:sp>
      <p:sp>
        <p:nvSpPr>
          <p:cNvPr id="5" name="TextBox 5"/>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id="6" name="TextBox 6"/>
          <p:cNvSpPr txBox="1"/>
          <p:nvPr/>
        </p:nvSpPr>
        <p:spPr>
          <a:xfrm>
            <a:off x="526032" y="1047750"/>
            <a:ext cx="1742852" cy="582930"/>
          </a:xfrm>
          <a:prstGeom prst="rect">
            <a:avLst/>
          </a:prstGeom>
        </p:spPr>
        <p:txBody>
          <a:bodyPr lIns="0" tIns="0" rIns="0" bIns="0" rtlCol="0" anchor="t">
            <a:spAutoFit/>
          </a:bodyPr>
          <a:lstStyle/>
          <a:p>
            <a:pPr algn="ctr">
              <a:lnSpc>
                <a:spcPts val="4559"/>
              </a:lnSpc>
              <a:spcBef>
                <a:spcPct val="0"/>
              </a:spcBef>
            </a:pPr>
            <a:r>
              <a:rPr lang="en-US" sz="3999">
                <a:solidFill>
                  <a:srgbClr val="FFFFFF"/>
                </a:solidFill>
                <a:latin typeface="Courier Prime"/>
                <a:ea typeface="Courier Prime"/>
                <a:cs typeface="Courier Prime"/>
                <a:sym typeface="Courier Prime"/>
              </a:rPr>
              <a:t>{</a:t>
            </a:r>
          </a:p>
        </p:txBody>
      </p:sp>
      <p:sp>
        <p:nvSpPr>
          <p:cNvPr id="7" name="TextBox 7"/>
          <p:cNvSpPr txBox="1"/>
          <p:nvPr/>
        </p:nvSpPr>
        <p:spPr>
          <a:xfrm>
            <a:off x="3895619" y="1226623"/>
            <a:ext cx="8796450" cy="827164"/>
          </a:xfrm>
          <a:prstGeom prst="rect">
            <a:avLst/>
          </a:prstGeom>
        </p:spPr>
        <p:txBody>
          <a:bodyPr lIns="0" tIns="0" rIns="0" bIns="0" rtlCol="0" anchor="t">
            <a:spAutoFit/>
          </a:bodyPr>
          <a:lstStyle/>
          <a:p>
            <a:pPr algn="ctr">
              <a:lnSpc>
                <a:spcPts val="6410"/>
              </a:lnSpc>
              <a:spcBef>
                <a:spcPct val="0"/>
              </a:spcBef>
            </a:pPr>
            <a:r>
              <a:rPr lang="en-US" sz="5622">
                <a:solidFill>
                  <a:srgbClr val="FFFFFF"/>
                </a:solidFill>
                <a:latin typeface="Courier Prime"/>
                <a:ea typeface="Courier Prime"/>
                <a:cs typeface="Courier Prime"/>
                <a:sym typeface="Courier Prime"/>
              </a:rPr>
              <a:t>Conclusión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9144000" y="-102870"/>
            <a:ext cx="9314578" cy="10389870"/>
            <a:chOff x="0" y="0"/>
            <a:chExt cx="3397983" cy="3790253"/>
          </a:xfrm>
        </p:grpSpPr>
        <p:sp>
          <p:nvSpPr>
            <p:cNvPr id="3" name="Freeform 3"/>
            <p:cNvSpPr/>
            <p:nvPr/>
          </p:nvSpPr>
          <p:spPr>
            <a:xfrm>
              <a:off x="0" y="0"/>
              <a:ext cx="3397983" cy="3790253"/>
            </a:xfrm>
            <a:custGeom>
              <a:avLst/>
              <a:gdLst/>
              <a:ahLst/>
              <a:cxnLst/>
              <a:rect l="l" t="t" r="r" b="b"/>
              <a:pathLst>
                <a:path w="3397983" h="3790253">
                  <a:moveTo>
                    <a:pt x="0" y="0"/>
                  </a:moveTo>
                  <a:lnTo>
                    <a:pt x="3397983" y="0"/>
                  </a:lnTo>
                  <a:lnTo>
                    <a:pt x="3397983" y="3790253"/>
                  </a:lnTo>
                  <a:lnTo>
                    <a:pt x="0" y="3790253"/>
                  </a:lnTo>
                  <a:close/>
                </a:path>
              </a:pathLst>
            </a:custGeom>
            <a:solidFill>
              <a:srgbClr val="2D2D35"/>
            </a:solidFill>
          </p:spPr>
          <p:txBody>
            <a:bodyPr/>
            <a:lstStyle/>
            <a:p>
              <a:endParaRPr lang="es-SV"/>
            </a:p>
          </p:txBody>
        </p:sp>
      </p:grpSp>
      <p:sp>
        <p:nvSpPr>
          <p:cNvPr id="4" name="TextBox 4"/>
          <p:cNvSpPr txBox="1"/>
          <p:nvPr/>
        </p:nvSpPr>
        <p:spPr>
          <a:xfrm>
            <a:off x="3444787" y="3804973"/>
            <a:ext cx="11398425" cy="937754"/>
          </a:xfrm>
          <a:prstGeom prst="rect">
            <a:avLst/>
          </a:prstGeom>
        </p:spPr>
        <p:txBody>
          <a:bodyPr lIns="0" tIns="0" rIns="0" bIns="0" rtlCol="0" anchor="t">
            <a:spAutoFit/>
          </a:bodyPr>
          <a:lstStyle/>
          <a:p>
            <a:pPr algn="l">
              <a:lnSpc>
                <a:spcPts val="7392"/>
              </a:lnSpc>
            </a:pPr>
            <a:r>
              <a:rPr lang="en-US" sz="6484">
                <a:solidFill>
                  <a:srgbClr val="FFFFFF"/>
                </a:solidFill>
                <a:latin typeface="Courier Prime"/>
                <a:ea typeface="Courier Prime"/>
                <a:cs typeface="Courier Prime"/>
                <a:sym typeface="Courier Prime"/>
              </a:rPr>
              <a:t>Practica del código</a:t>
            </a:r>
          </a:p>
        </p:txBody>
      </p:sp>
      <p:sp>
        <p:nvSpPr>
          <p:cNvPr id="5" name="TextBox 5"/>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id="6" name="TextBox 6"/>
          <p:cNvSpPr txBox="1"/>
          <p:nvPr/>
        </p:nvSpPr>
        <p:spPr>
          <a:xfrm>
            <a:off x="526032" y="1047750"/>
            <a:ext cx="1742852" cy="582930"/>
          </a:xfrm>
          <a:prstGeom prst="rect">
            <a:avLst/>
          </a:prstGeom>
        </p:spPr>
        <p:txBody>
          <a:bodyPr lIns="0" tIns="0" rIns="0" bIns="0" rtlCol="0" anchor="t">
            <a:spAutoFit/>
          </a:bodyPr>
          <a:lstStyle/>
          <a:p>
            <a:pPr algn="ctr">
              <a:lnSpc>
                <a:spcPts val="4559"/>
              </a:lnSpc>
              <a:spcBef>
                <a:spcPct val="0"/>
              </a:spcBef>
            </a:pPr>
            <a:r>
              <a:rPr lang="en-US" sz="3999">
                <a:solidFill>
                  <a:srgbClr val="FFFFFF"/>
                </a:solidFill>
                <a:latin typeface="Courier Prime"/>
                <a:ea typeface="Courier Prime"/>
                <a:cs typeface="Courier Prime"/>
                <a:sym typeface="Courier Prime"/>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sp>
        <p:nvSpPr>
          <p:cNvPr id="2" name="AutoShape 2"/>
          <p:cNvSpPr/>
          <p:nvPr/>
        </p:nvSpPr>
        <p:spPr>
          <a:xfrm rot="5400000">
            <a:off x="-2839732" y="3931089"/>
            <a:ext cx="8741551" cy="0"/>
          </a:xfrm>
          <a:prstGeom prst="line">
            <a:avLst/>
          </a:prstGeom>
          <a:ln w="95250" cap="flat">
            <a:solidFill>
              <a:srgbClr val="2D2D35"/>
            </a:solidFill>
            <a:prstDash val="solid"/>
            <a:headEnd type="none" w="sm" len="sm"/>
            <a:tailEnd type="none" w="sm" len="sm"/>
          </a:ln>
        </p:spPr>
        <p:txBody>
          <a:bodyPr/>
          <a:lstStyle/>
          <a:p>
            <a:endParaRPr lang="es-SV"/>
          </a:p>
        </p:txBody>
      </p:sp>
      <p:sp>
        <p:nvSpPr>
          <p:cNvPr id="3" name="TextBox 3"/>
          <p:cNvSpPr txBox="1"/>
          <p:nvPr/>
        </p:nvSpPr>
        <p:spPr>
          <a:xfrm>
            <a:off x="2415791" y="2143516"/>
            <a:ext cx="10718760" cy="1324177"/>
          </a:xfrm>
          <a:prstGeom prst="rect">
            <a:avLst/>
          </a:prstGeom>
        </p:spPr>
        <p:txBody>
          <a:bodyPr lIns="0" tIns="0" rIns="0" bIns="0" rtlCol="0" anchor="t">
            <a:spAutoFit/>
          </a:bodyPr>
          <a:lstStyle/>
          <a:p>
            <a:pPr algn="l">
              <a:lnSpc>
                <a:spcPts val="10397"/>
              </a:lnSpc>
            </a:pPr>
            <a:r>
              <a:rPr lang="en-US" sz="9120" dirty="0">
                <a:solidFill>
                  <a:srgbClr val="FFFFFF"/>
                </a:solidFill>
                <a:latin typeface="Courier Prime"/>
                <a:ea typeface="Courier Prime"/>
                <a:cs typeface="Courier Prime"/>
                <a:sym typeface="Courier Prime"/>
              </a:rPr>
              <a:t>Gracias {</a:t>
            </a:r>
          </a:p>
        </p:txBody>
      </p:sp>
      <p:sp>
        <p:nvSpPr>
          <p:cNvPr id="4" name="TextBox 4"/>
          <p:cNvSpPr txBox="1"/>
          <p:nvPr/>
        </p:nvSpPr>
        <p:spPr>
          <a:xfrm>
            <a:off x="2362200" y="7429500"/>
            <a:ext cx="2471972" cy="1607392"/>
          </a:xfrm>
          <a:prstGeom prst="rect">
            <a:avLst/>
          </a:prstGeom>
        </p:spPr>
        <p:txBody>
          <a:bodyPr lIns="0" tIns="0" rIns="0" bIns="0" rtlCol="0" anchor="t">
            <a:spAutoFit/>
          </a:bodyPr>
          <a:lstStyle/>
          <a:p>
            <a:pPr algn="l">
              <a:lnSpc>
                <a:spcPts val="12477"/>
              </a:lnSpc>
            </a:pPr>
            <a:r>
              <a:rPr lang="en-US" sz="10944" dirty="0">
                <a:solidFill>
                  <a:srgbClr val="FFFFFF"/>
                </a:solidFill>
                <a:latin typeface="Courier Prime"/>
                <a:ea typeface="Courier Prime"/>
                <a:cs typeface="Courier Prime"/>
                <a:sym typeface="Courier Prime"/>
              </a:rPr>
              <a:t>}</a:t>
            </a:r>
          </a:p>
        </p:txBody>
      </p:sp>
      <p:sp>
        <p:nvSpPr>
          <p:cNvPr id="5" name="TextBox 5"/>
          <p:cNvSpPr txBox="1"/>
          <p:nvPr/>
        </p:nvSpPr>
        <p:spPr>
          <a:xfrm>
            <a:off x="3352800" y="4032155"/>
            <a:ext cx="10747189" cy="4019145"/>
          </a:xfrm>
          <a:prstGeom prst="rect">
            <a:avLst/>
          </a:prstGeom>
        </p:spPr>
        <p:txBody>
          <a:bodyPr lIns="0" tIns="0" rIns="0" bIns="0" rtlCol="0" anchor="t">
            <a:spAutoFit/>
          </a:bodyPr>
          <a:lstStyle/>
          <a:p>
            <a:pPr algn="l">
              <a:lnSpc>
                <a:spcPts val="6384"/>
              </a:lnSpc>
            </a:pPr>
            <a:r>
              <a:rPr lang="en-US" sz="4560" dirty="0">
                <a:solidFill>
                  <a:srgbClr val="FF914D"/>
                </a:solidFill>
                <a:latin typeface="Courier Prime"/>
                <a:ea typeface="Courier Prime"/>
                <a:cs typeface="Courier Prime"/>
                <a:sym typeface="Courier Prime"/>
              </a:rPr>
              <a:t>&lt;Por="</a:t>
            </a:r>
            <a:r>
              <a:rPr lang="en-US" sz="4560" dirty="0" err="1">
                <a:solidFill>
                  <a:srgbClr val="FF914D"/>
                </a:solidFill>
                <a:latin typeface="Courier Prime"/>
                <a:ea typeface="Courier Prime"/>
                <a:cs typeface="Courier Prime"/>
                <a:sym typeface="Courier Prime"/>
              </a:rPr>
              <a:t>Néstor</a:t>
            </a:r>
            <a:r>
              <a:rPr lang="en-US" sz="4560" dirty="0">
                <a:solidFill>
                  <a:srgbClr val="FF914D"/>
                </a:solidFill>
                <a:latin typeface="Courier Prime"/>
                <a:ea typeface="Courier Prime"/>
                <a:cs typeface="Courier Prime"/>
                <a:sym typeface="Courier Prime"/>
              </a:rPr>
              <a:t> Enrique </a:t>
            </a:r>
            <a:r>
              <a:rPr lang="en-US" sz="4560" dirty="0" err="1">
                <a:solidFill>
                  <a:srgbClr val="FF914D"/>
                </a:solidFill>
                <a:latin typeface="Courier Prime"/>
                <a:ea typeface="Courier Prime"/>
                <a:cs typeface="Courier Prime"/>
                <a:sym typeface="Courier Prime"/>
              </a:rPr>
              <a:t>Juarro</a:t>
            </a:r>
            <a:r>
              <a:rPr lang="en-US" sz="4560" dirty="0">
                <a:solidFill>
                  <a:srgbClr val="FF914D"/>
                </a:solidFill>
                <a:latin typeface="Courier Prime"/>
                <a:ea typeface="Courier Prime"/>
                <a:cs typeface="Courier Prime"/>
                <a:sym typeface="Courier Prime"/>
              </a:rPr>
              <a:t> Quintanilla"/&gt;</a:t>
            </a:r>
          </a:p>
          <a:p>
            <a:pPr algn="l">
              <a:lnSpc>
                <a:spcPts val="6384"/>
              </a:lnSpc>
            </a:pPr>
            <a:r>
              <a:rPr lang="en-US" sz="4560" dirty="0">
                <a:solidFill>
                  <a:srgbClr val="FF914D"/>
                </a:solidFill>
                <a:latin typeface="Courier Prime"/>
                <a:ea typeface="Courier Prime"/>
                <a:cs typeface="Courier Prime"/>
                <a:sym typeface="Courier Prime"/>
              </a:rPr>
              <a:t> "Rubia Arely Alvarenga de Mendoza"/&gt;</a:t>
            </a:r>
          </a:p>
          <a:p>
            <a:pPr algn="l">
              <a:lnSpc>
                <a:spcPts val="6384"/>
              </a:lnSpc>
            </a:pPr>
            <a:endParaRPr lang="en-US" sz="4560" dirty="0">
              <a:solidFill>
                <a:srgbClr val="FF914D"/>
              </a:solidFill>
              <a:latin typeface="Courier Prime"/>
              <a:ea typeface="Courier Prime"/>
              <a:cs typeface="Courier Prime"/>
              <a:sym typeface="Courier Prime"/>
            </a:endParaRPr>
          </a:p>
        </p:txBody>
      </p:sp>
      <p:sp>
        <p:nvSpPr>
          <p:cNvPr id="6" name="TextBox 6"/>
          <p:cNvSpPr txBox="1"/>
          <p:nvPr/>
        </p:nvSpPr>
        <p:spPr>
          <a:xfrm>
            <a:off x="2274048" y="1104900"/>
            <a:ext cx="11259224" cy="474154"/>
          </a:xfrm>
          <a:prstGeom prst="rect">
            <a:avLst/>
          </a:prstGeom>
        </p:spPr>
        <p:txBody>
          <a:bodyPr lIns="0" tIns="0" rIns="0" bIns="0" rtlCol="0" anchor="t">
            <a:spAutoFit/>
          </a:bodyPr>
          <a:lstStyle/>
          <a:p>
            <a:pPr algn="l">
              <a:lnSpc>
                <a:spcPts val="3830"/>
              </a:lnSpc>
            </a:pPr>
            <a:r>
              <a:rPr lang="en-US" sz="2736" dirty="0">
                <a:solidFill>
                  <a:srgbClr val="737373"/>
                </a:solidFill>
                <a:latin typeface="Courier Prime"/>
                <a:ea typeface="Courier Prime"/>
                <a:cs typeface="Courier Prime"/>
                <a:sym typeface="Courier Prime"/>
              </a:rPr>
              <a:t>&lt;!--Python--&gt;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9144000" y="-102870"/>
            <a:ext cx="9314578" cy="10389870"/>
            <a:chOff x="0" y="0"/>
            <a:chExt cx="3397983" cy="3790253"/>
          </a:xfrm>
        </p:grpSpPr>
        <p:sp>
          <p:nvSpPr>
            <p:cNvPr id="3" name="Freeform 3"/>
            <p:cNvSpPr/>
            <p:nvPr/>
          </p:nvSpPr>
          <p:spPr>
            <a:xfrm>
              <a:off x="0" y="0"/>
              <a:ext cx="3397983" cy="3790253"/>
            </a:xfrm>
            <a:custGeom>
              <a:avLst/>
              <a:gdLst/>
              <a:ahLst/>
              <a:cxnLst/>
              <a:rect l="l" t="t" r="r" b="b"/>
              <a:pathLst>
                <a:path w="3397983" h="3790253">
                  <a:moveTo>
                    <a:pt x="0" y="0"/>
                  </a:moveTo>
                  <a:lnTo>
                    <a:pt x="3397983" y="0"/>
                  </a:lnTo>
                  <a:lnTo>
                    <a:pt x="3397983" y="3790253"/>
                  </a:lnTo>
                  <a:lnTo>
                    <a:pt x="0" y="3790253"/>
                  </a:lnTo>
                  <a:close/>
                </a:path>
              </a:pathLst>
            </a:custGeom>
            <a:solidFill>
              <a:srgbClr val="2D2D35"/>
            </a:solidFill>
          </p:spPr>
          <p:txBody>
            <a:bodyPr/>
            <a:lstStyle/>
            <a:p>
              <a:endParaRPr lang="es-SV"/>
            </a:p>
          </p:txBody>
        </p:sp>
      </p:grpSp>
      <p:sp>
        <p:nvSpPr>
          <p:cNvPr id="4" name="TextBox 4"/>
          <p:cNvSpPr txBox="1"/>
          <p:nvPr/>
        </p:nvSpPr>
        <p:spPr>
          <a:xfrm>
            <a:off x="2156332" y="4706303"/>
            <a:ext cx="5179073" cy="893445"/>
          </a:xfrm>
          <a:prstGeom prst="rect">
            <a:avLst/>
          </a:prstGeom>
        </p:spPr>
        <p:txBody>
          <a:bodyPr lIns="0" tIns="0" rIns="0" bIns="0" rtlCol="0" anchor="t">
            <a:spAutoFit/>
          </a:bodyPr>
          <a:lstStyle/>
          <a:p>
            <a:pPr algn="l">
              <a:lnSpc>
                <a:spcPts val="6839"/>
              </a:lnSpc>
            </a:pPr>
            <a:r>
              <a:rPr lang="en-US" sz="6000">
                <a:solidFill>
                  <a:srgbClr val="FFFFFF"/>
                </a:solidFill>
                <a:latin typeface="Courier Prime"/>
                <a:ea typeface="Courier Prime"/>
                <a:cs typeface="Courier Prime"/>
                <a:sym typeface="Courier Prime"/>
              </a:rPr>
              <a:t>Contenidos</a:t>
            </a:r>
          </a:p>
        </p:txBody>
      </p:sp>
      <p:sp>
        <p:nvSpPr>
          <p:cNvPr id="5" name="TextBox 5"/>
          <p:cNvSpPr txBox="1"/>
          <p:nvPr/>
        </p:nvSpPr>
        <p:spPr>
          <a:xfrm>
            <a:off x="10693510" y="1182198"/>
            <a:ext cx="5203584" cy="7686384"/>
          </a:xfrm>
          <a:prstGeom prst="rect">
            <a:avLst/>
          </a:prstGeom>
        </p:spPr>
        <p:txBody>
          <a:bodyPr lIns="0" tIns="0" rIns="0" bIns="0" rtlCol="0" anchor="t">
            <a:spAutoFit/>
          </a:bodyPr>
          <a:lstStyle/>
          <a:p>
            <a:pPr algn="l">
              <a:lnSpc>
                <a:spcPts val="6022"/>
              </a:lnSpc>
            </a:pPr>
            <a:r>
              <a:rPr lang="en-US" sz="3911">
                <a:solidFill>
                  <a:srgbClr val="FFFFFF"/>
                </a:solidFill>
                <a:latin typeface="Courier Prime"/>
                <a:ea typeface="Courier Prime"/>
                <a:cs typeface="Courier Prime"/>
                <a:sym typeface="Courier Prime"/>
              </a:rPr>
              <a:t>Introducción y características</a:t>
            </a:r>
          </a:p>
          <a:p>
            <a:pPr algn="l">
              <a:lnSpc>
                <a:spcPts val="7118"/>
              </a:lnSpc>
            </a:pPr>
            <a:r>
              <a:rPr lang="en-US" sz="3911">
                <a:solidFill>
                  <a:srgbClr val="FFFFFF"/>
                </a:solidFill>
                <a:latin typeface="Courier Prime"/>
                <a:ea typeface="Courier Prime"/>
                <a:cs typeface="Courier Prime"/>
                <a:sym typeface="Courier Prime"/>
              </a:rPr>
              <a:t>Instalación</a:t>
            </a:r>
          </a:p>
          <a:p>
            <a:pPr algn="l">
              <a:lnSpc>
                <a:spcPts val="7118"/>
              </a:lnSpc>
            </a:pPr>
            <a:r>
              <a:rPr lang="en-US" sz="3911">
                <a:solidFill>
                  <a:srgbClr val="FFFFFF"/>
                </a:solidFill>
                <a:latin typeface="Courier Prime"/>
                <a:ea typeface="Courier Prime"/>
                <a:cs typeface="Courier Prime"/>
                <a:sym typeface="Courier Prime"/>
              </a:rPr>
              <a:t>Casos de Usos</a:t>
            </a:r>
          </a:p>
          <a:p>
            <a:pPr algn="l">
              <a:lnSpc>
                <a:spcPts val="7118"/>
              </a:lnSpc>
            </a:pPr>
            <a:r>
              <a:rPr lang="en-US" sz="3911">
                <a:solidFill>
                  <a:srgbClr val="FFFFFF"/>
                </a:solidFill>
                <a:latin typeface="Courier Prime"/>
                <a:ea typeface="Courier Prime"/>
                <a:cs typeface="Courier Prime"/>
                <a:sym typeface="Courier Prime"/>
              </a:rPr>
              <a:t>Ejemplo Practico</a:t>
            </a:r>
          </a:p>
          <a:p>
            <a:pPr algn="l">
              <a:lnSpc>
                <a:spcPts val="7118"/>
              </a:lnSpc>
            </a:pPr>
            <a:r>
              <a:rPr lang="en-US" sz="3911">
                <a:solidFill>
                  <a:srgbClr val="FFFFFF"/>
                </a:solidFill>
                <a:latin typeface="Courier Prime"/>
                <a:ea typeface="Courier Prime"/>
                <a:cs typeface="Courier Prime"/>
                <a:sym typeface="Courier Prime"/>
              </a:rPr>
              <a:t>Explicación de la Practica</a:t>
            </a:r>
          </a:p>
          <a:p>
            <a:pPr algn="l">
              <a:lnSpc>
                <a:spcPts val="7118"/>
              </a:lnSpc>
            </a:pPr>
            <a:r>
              <a:rPr lang="en-US" sz="3911">
                <a:solidFill>
                  <a:srgbClr val="FFFFFF"/>
                </a:solidFill>
                <a:latin typeface="Courier Prime"/>
                <a:ea typeface="Courier Prime"/>
                <a:cs typeface="Courier Prime"/>
                <a:sym typeface="Courier Prime"/>
              </a:rPr>
              <a:t>Beneficios de Uso</a:t>
            </a:r>
          </a:p>
          <a:p>
            <a:pPr algn="l">
              <a:lnSpc>
                <a:spcPts val="7118"/>
              </a:lnSpc>
            </a:pPr>
            <a:r>
              <a:rPr lang="en-US" sz="3911">
                <a:solidFill>
                  <a:srgbClr val="FFFFFF"/>
                </a:solidFill>
                <a:latin typeface="Courier Prime"/>
                <a:ea typeface="Courier Prime"/>
                <a:cs typeface="Courier Prime"/>
                <a:sym typeface="Courier Prime"/>
              </a:rPr>
              <a:t>Conclusión</a:t>
            </a:r>
          </a:p>
        </p:txBody>
      </p:sp>
      <p:sp>
        <p:nvSpPr>
          <p:cNvPr id="6" name="TextBox 6"/>
          <p:cNvSpPr txBox="1"/>
          <p:nvPr/>
        </p:nvSpPr>
        <p:spPr>
          <a:xfrm>
            <a:off x="8827152" y="1667170"/>
            <a:ext cx="1177658" cy="7387538"/>
          </a:xfrm>
          <a:prstGeom prst="rect">
            <a:avLst/>
          </a:prstGeom>
        </p:spPr>
        <p:txBody>
          <a:bodyPr lIns="0" tIns="0" rIns="0" bIns="0" rtlCol="0" anchor="t">
            <a:spAutoFit/>
          </a:bodyPr>
          <a:lstStyle/>
          <a:p>
            <a:pPr algn="r">
              <a:lnSpc>
                <a:spcPts val="7345"/>
              </a:lnSpc>
            </a:pPr>
            <a:r>
              <a:rPr lang="en-US" sz="4035">
                <a:solidFill>
                  <a:srgbClr val="FF914D"/>
                </a:solidFill>
                <a:latin typeface="Courier Prime"/>
                <a:ea typeface="Courier Prime"/>
                <a:cs typeface="Courier Prime"/>
                <a:sym typeface="Courier Prime"/>
              </a:rPr>
              <a:t>01</a:t>
            </a:r>
          </a:p>
          <a:p>
            <a:pPr algn="r">
              <a:lnSpc>
                <a:spcPts val="7345"/>
              </a:lnSpc>
            </a:pPr>
            <a:r>
              <a:rPr lang="en-US" sz="4035">
                <a:solidFill>
                  <a:srgbClr val="FF914D"/>
                </a:solidFill>
                <a:latin typeface="Courier Prime"/>
                <a:ea typeface="Courier Prime"/>
                <a:cs typeface="Courier Prime"/>
                <a:sym typeface="Courier Prime"/>
              </a:rPr>
              <a:t>02</a:t>
            </a:r>
          </a:p>
          <a:p>
            <a:pPr algn="r">
              <a:lnSpc>
                <a:spcPts val="7345"/>
              </a:lnSpc>
            </a:pPr>
            <a:r>
              <a:rPr lang="en-US" sz="4035">
                <a:solidFill>
                  <a:srgbClr val="FF914D"/>
                </a:solidFill>
                <a:latin typeface="Courier Prime"/>
                <a:ea typeface="Courier Prime"/>
                <a:cs typeface="Courier Prime"/>
                <a:sym typeface="Courier Prime"/>
              </a:rPr>
              <a:t>03</a:t>
            </a:r>
          </a:p>
          <a:p>
            <a:pPr algn="r">
              <a:lnSpc>
                <a:spcPts val="7345"/>
              </a:lnSpc>
            </a:pPr>
            <a:r>
              <a:rPr lang="en-US" sz="4035">
                <a:solidFill>
                  <a:srgbClr val="FF914D"/>
                </a:solidFill>
                <a:latin typeface="Courier Prime"/>
                <a:ea typeface="Courier Prime"/>
                <a:cs typeface="Courier Prime"/>
                <a:sym typeface="Courier Prime"/>
              </a:rPr>
              <a:t>04</a:t>
            </a:r>
          </a:p>
          <a:p>
            <a:pPr algn="r">
              <a:lnSpc>
                <a:spcPts val="7345"/>
              </a:lnSpc>
            </a:pPr>
            <a:r>
              <a:rPr lang="en-US" sz="4035">
                <a:solidFill>
                  <a:srgbClr val="FF914D"/>
                </a:solidFill>
                <a:latin typeface="Courier Prime"/>
                <a:ea typeface="Courier Prime"/>
                <a:cs typeface="Courier Prime"/>
                <a:sym typeface="Courier Prime"/>
              </a:rPr>
              <a:t>05</a:t>
            </a:r>
          </a:p>
          <a:p>
            <a:pPr algn="r">
              <a:lnSpc>
                <a:spcPts val="7345"/>
              </a:lnSpc>
            </a:pPr>
            <a:r>
              <a:rPr lang="en-US" sz="4035">
                <a:solidFill>
                  <a:srgbClr val="FF914D"/>
                </a:solidFill>
                <a:latin typeface="Courier Prime"/>
                <a:ea typeface="Courier Prime"/>
                <a:cs typeface="Courier Prime"/>
                <a:sym typeface="Courier Prime"/>
              </a:rPr>
              <a:t>06</a:t>
            </a:r>
          </a:p>
          <a:p>
            <a:pPr algn="r">
              <a:lnSpc>
                <a:spcPts val="7345"/>
              </a:lnSpc>
            </a:pPr>
            <a:r>
              <a:rPr lang="en-US" sz="4035">
                <a:solidFill>
                  <a:srgbClr val="FF914D"/>
                </a:solidFill>
                <a:latin typeface="Courier Prime"/>
                <a:ea typeface="Courier Prime"/>
                <a:cs typeface="Courier Prime"/>
                <a:sym typeface="Courier Prime"/>
              </a:rPr>
              <a:t>07</a:t>
            </a:r>
          </a:p>
          <a:p>
            <a:pPr algn="r">
              <a:lnSpc>
                <a:spcPts val="7345"/>
              </a:lnSpc>
            </a:pPr>
            <a:r>
              <a:rPr lang="en-US" sz="4035">
                <a:solidFill>
                  <a:srgbClr val="FF914D"/>
                </a:solidFill>
                <a:latin typeface="Courier Prime"/>
                <a:ea typeface="Courier Prime"/>
                <a:cs typeface="Courier Prime"/>
                <a:sym typeface="Courier Prime"/>
              </a:rPr>
              <a:t>08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170578" y="-102870"/>
            <a:ext cx="9314578" cy="10389870"/>
            <a:chOff x="0" y="0"/>
            <a:chExt cx="3397983" cy="3790253"/>
          </a:xfrm>
        </p:grpSpPr>
        <p:sp>
          <p:nvSpPr>
            <p:cNvPr id="3" name="Freeform 3"/>
            <p:cNvSpPr/>
            <p:nvPr/>
          </p:nvSpPr>
          <p:spPr>
            <a:xfrm>
              <a:off x="0" y="0"/>
              <a:ext cx="3397983" cy="3790253"/>
            </a:xfrm>
            <a:custGeom>
              <a:avLst/>
              <a:gdLst/>
              <a:ahLst/>
              <a:cxnLst/>
              <a:rect l="l" t="t" r="r" b="b"/>
              <a:pathLst>
                <a:path w="3397983" h="3790253">
                  <a:moveTo>
                    <a:pt x="0" y="0"/>
                  </a:moveTo>
                  <a:lnTo>
                    <a:pt x="3397983" y="0"/>
                  </a:lnTo>
                  <a:lnTo>
                    <a:pt x="3397983" y="3790253"/>
                  </a:lnTo>
                  <a:lnTo>
                    <a:pt x="0" y="3790253"/>
                  </a:lnTo>
                  <a:close/>
                </a:path>
              </a:pathLst>
            </a:custGeom>
            <a:solidFill>
              <a:srgbClr val="2D2D35"/>
            </a:solidFill>
          </p:spPr>
          <p:txBody>
            <a:bodyPr/>
            <a:lstStyle/>
            <a:p>
              <a:endParaRPr lang="es-SV"/>
            </a:p>
          </p:txBody>
        </p:sp>
      </p:grpSp>
      <p:sp>
        <p:nvSpPr>
          <p:cNvPr id="4" name="AutoShape 4"/>
          <p:cNvSpPr/>
          <p:nvPr/>
        </p:nvSpPr>
        <p:spPr>
          <a:xfrm rot="5400000">
            <a:off x="6344736" y="3573877"/>
            <a:ext cx="7985953" cy="0"/>
          </a:xfrm>
          <a:prstGeom prst="line">
            <a:avLst/>
          </a:prstGeom>
          <a:ln w="95250" cap="flat">
            <a:solidFill>
              <a:srgbClr val="2D2D35"/>
            </a:solidFill>
            <a:prstDash val="solid"/>
            <a:headEnd type="none" w="sm" len="sm"/>
            <a:tailEnd type="none" w="sm" len="sm"/>
          </a:ln>
        </p:spPr>
        <p:txBody>
          <a:bodyPr/>
          <a:lstStyle/>
          <a:p>
            <a:endParaRPr lang="es-SV"/>
          </a:p>
        </p:txBody>
      </p:sp>
      <p:sp>
        <p:nvSpPr>
          <p:cNvPr id="5" name="Freeform 5"/>
          <p:cNvSpPr/>
          <p:nvPr/>
        </p:nvSpPr>
        <p:spPr>
          <a:xfrm>
            <a:off x="10972800" y="1891150"/>
            <a:ext cx="6858000" cy="4395350"/>
          </a:xfrm>
          <a:custGeom>
            <a:avLst/>
            <a:gdLst/>
            <a:ahLst/>
            <a:cxnLst/>
            <a:rect l="l" t="t" r="r" b="b"/>
            <a:pathLst>
              <a:path w="5225796" h="2925897">
                <a:moveTo>
                  <a:pt x="0" y="0"/>
                </a:moveTo>
                <a:lnTo>
                  <a:pt x="5225796" y="0"/>
                </a:lnTo>
                <a:lnTo>
                  <a:pt x="5225796" y="2925897"/>
                </a:lnTo>
                <a:lnTo>
                  <a:pt x="0" y="2925897"/>
                </a:lnTo>
                <a:lnTo>
                  <a:pt x="0" y="0"/>
                </a:lnTo>
                <a:close/>
              </a:path>
            </a:pathLst>
          </a:custGeom>
          <a:blipFill>
            <a:blip r:embed="rId2"/>
            <a:stretch>
              <a:fillRect l="-54551" t="-42277" b="-10922"/>
            </a:stretch>
          </a:blipFill>
        </p:spPr>
        <p:txBody>
          <a:bodyPr/>
          <a:lstStyle/>
          <a:p>
            <a:endParaRPr lang="es-SV"/>
          </a:p>
        </p:txBody>
      </p:sp>
      <p:sp>
        <p:nvSpPr>
          <p:cNvPr id="6" name="TextBox 6"/>
          <p:cNvSpPr txBox="1"/>
          <p:nvPr/>
        </p:nvSpPr>
        <p:spPr>
          <a:xfrm>
            <a:off x="1028700" y="1047750"/>
            <a:ext cx="7031406" cy="582930"/>
          </a:xfrm>
          <a:prstGeom prst="rect">
            <a:avLst/>
          </a:prstGeom>
        </p:spPr>
        <p:txBody>
          <a:bodyPr lIns="0" tIns="0" rIns="0" bIns="0" rtlCol="0" anchor="t">
            <a:spAutoFit/>
          </a:bodyPr>
          <a:lstStyle/>
          <a:p>
            <a:pPr algn="l">
              <a:lnSpc>
                <a:spcPts val="4559"/>
              </a:lnSpc>
            </a:pPr>
            <a:r>
              <a:rPr lang="en-US" sz="3999">
                <a:solidFill>
                  <a:srgbClr val="FFFFFF"/>
                </a:solidFill>
                <a:latin typeface="Courier Prime"/>
                <a:ea typeface="Courier Prime"/>
                <a:cs typeface="Courier Prime"/>
                <a:sym typeface="Courier Prime"/>
              </a:rPr>
              <a:t>Introducción {</a:t>
            </a:r>
          </a:p>
        </p:txBody>
      </p:sp>
      <p:sp>
        <p:nvSpPr>
          <p:cNvPr id="7" name="TextBox 7"/>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id="8" name="TextBox 8"/>
          <p:cNvSpPr txBox="1"/>
          <p:nvPr/>
        </p:nvSpPr>
        <p:spPr>
          <a:xfrm>
            <a:off x="764124" y="1891150"/>
            <a:ext cx="6988679" cy="4913757"/>
          </a:xfrm>
          <a:prstGeom prst="rect">
            <a:avLst/>
          </a:prstGeom>
        </p:spPr>
        <p:txBody>
          <a:bodyPr lIns="0" tIns="0" rIns="0" bIns="0" rtlCol="0" anchor="t">
            <a:spAutoFit/>
          </a:bodyPr>
          <a:lstStyle/>
          <a:p>
            <a:pPr algn="l">
              <a:lnSpc>
                <a:spcPts val="3264"/>
              </a:lnSpc>
            </a:pPr>
            <a:r>
              <a:rPr lang="en-US" sz="2400">
                <a:solidFill>
                  <a:srgbClr val="FFFFFF"/>
                </a:solidFill>
                <a:latin typeface="Courier Prime"/>
                <a:ea typeface="Courier Prime"/>
                <a:cs typeface="Courier Prime"/>
                <a:sym typeface="Courier Prime"/>
              </a:rPr>
              <a:t>La librería Pillow es una herramienta Muy  util para la manipulación de imágenes en Python.</a:t>
            </a:r>
          </a:p>
          <a:p>
            <a:pPr algn="l">
              <a:lnSpc>
                <a:spcPts val="3264"/>
              </a:lnSpc>
            </a:pPr>
            <a:endParaRPr lang="en-US" sz="2400">
              <a:solidFill>
                <a:srgbClr val="FFFFFF"/>
              </a:solidFill>
              <a:latin typeface="Courier Prime"/>
              <a:ea typeface="Courier Prime"/>
              <a:cs typeface="Courier Prime"/>
              <a:sym typeface="Courier Prime"/>
            </a:endParaRPr>
          </a:p>
          <a:p>
            <a:pPr algn="l">
              <a:lnSpc>
                <a:spcPts val="3264"/>
              </a:lnSpc>
            </a:pPr>
            <a:r>
              <a:rPr lang="en-US" sz="2400">
                <a:solidFill>
                  <a:srgbClr val="FFFFFF"/>
                </a:solidFill>
                <a:latin typeface="Courier Prime"/>
                <a:ea typeface="Courier Prime"/>
                <a:cs typeface="Courier Prime"/>
                <a:sym typeface="Courier Prime"/>
              </a:rPr>
              <a:t>Con Pillow, podemos abrir, modificar y guardar imágenes en distintos formatos como JPEG, PNG y GIF.</a:t>
            </a:r>
          </a:p>
          <a:p>
            <a:pPr algn="l">
              <a:lnSpc>
                <a:spcPts val="3264"/>
              </a:lnSpc>
            </a:pPr>
            <a:endParaRPr lang="en-US" sz="2400">
              <a:solidFill>
                <a:srgbClr val="FFFFFF"/>
              </a:solidFill>
              <a:latin typeface="Courier Prime"/>
              <a:ea typeface="Courier Prime"/>
              <a:cs typeface="Courier Prime"/>
              <a:sym typeface="Courier Prime"/>
            </a:endParaRPr>
          </a:p>
          <a:p>
            <a:pPr algn="l">
              <a:lnSpc>
                <a:spcPts val="3264"/>
              </a:lnSpc>
            </a:pPr>
            <a:r>
              <a:rPr lang="en-US" sz="2400">
                <a:solidFill>
                  <a:srgbClr val="FFFFFF"/>
                </a:solidFill>
                <a:latin typeface="Courier Prime"/>
                <a:ea typeface="Courier Prime"/>
                <a:cs typeface="Courier Prime"/>
                <a:sym typeface="Courier Prime"/>
              </a:rPr>
              <a:t>Es ampliamente utilizado en tareas de procesamiento de imágenes, aplicaciones gráficas y edición visual automatizada.</a:t>
            </a:r>
          </a:p>
        </p:txBody>
      </p:sp>
    </p:spTree>
    <p:extLst>
      <p:ext uri="{BB962C8B-B14F-4D97-AF65-F5344CB8AC3E}">
        <p14:creationId xmlns:p14="http://schemas.microsoft.com/office/powerpoint/2010/main" val="3751887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17793" y="0"/>
            <a:ext cx="9314578" cy="10389870"/>
            <a:chOff x="0" y="0"/>
            <a:chExt cx="3397983" cy="3790253"/>
          </a:xfrm>
        </p:grpSpPr>
        <p:sp>
          <p:nvSpPr>
            <p:cNvPr id="3" name="Freeform 3"/>
            <p:cNvSpPr/>
            <p:nvPr/>
          </p:nvSpPr>
          <p:spPr>
            <a:xfrm>
              <a:off x="0" y="0"/>
              <a:ext cx="3397983" cy="3790253"/>
            </a:xfrm>
            <a:custGeom>
              <a:avLst/>
              <a:gdLst/>
              <a:ahLst/>
              <a:cxnLst/>
              <a:rect l="l" t="t" r="r" b="b"/>
              <a:pathLst>
                <a:path w="3397983" h="3790253">
                  <a:moveTo>
                    <a:pt x="0" y="0"/>
                  </a:moveTo>
                  <a:lnTo>
                    <a:pt x="3397983" y="0"/>
                  </a:lnTo>
                  <a:lnTo>
                    <a:pt x="3397983" y="3790253"/>
                  </a:lnTo>
                  <a:lnTo>
                    <a:pt x="0" y="3790253"/>
                  </a:lnTo>
                  <a:close/>
                </a:path>
              </a:pathLst>
            </a:custGeom>
            <a:solidFill>
              <a:srgbClr val="2D2D35"/>
            </a:solidFill>
          </p:spPr>
          <p:txBody>
            <a:bodyPr/>
            <a:lstStyle/>
            <a:p>
              <a:endParaRPr lang="es-SV"/>
            </a:p>
          </p:txBody>
        </p:sp>
      </p:grpSp>
      <p:sp>
        <p:nvSpPr>
          <p:cNvPr id="4" name="AutoShape 4"/>
          <p:cNvSpPr/>
          <p:nvPr/>
        </p:nvSpPr>
        <p:spPr>
          <a:xfrm rot="5400000">
            <a:off x="6783951" y="3553290"/>
            <a:ext cx="7985953" cy="0"/>
          </a:xfrm>
          <a:prstGeom prst="line">
            <a:avLst/>
          </a:prstGeom>
          <a:ln w="95250" cap="flat">
            <a:solidFill>
              <a:srgbClr val="2D2D35"/>
            </a:solidFill>
            <a:prstDash val="solid"/>
            <a:headEnd type="none" w="sm" len="sm"/>
            <a:tailEnd type="none" w="sm" len="sm"/>
          </a:ln>
        </p:spPr>
        <p:txBody>
          <a:bodyPr/>
          <a:lstStyle/>
          <a:p>
            <a:endParaRPr lang="es-SV"/>
          </a:p>
        </p:txBody>
      </p:sp>
      <p:sp>
        <p:nvSpPr>
          <p:cNvPr id="6" name="TextBox 6"/>
          <p:cNvSpPr txBox="1"/>
          <p:nvPr/>
        </p:nvSpPr>
        <p:spPr>
          <a:xfrm>
            <a:off x="1219200" y="3924300"/>
            <a:ext cx="7031406" cy="596253"/>
          </a:xfrm>
          <a:prstGeom prst="rect">
            <a:avLst/>
          </a:prstGeom>
        </p:spPr>
        <p:txBody>
          <a:bodyPr lIns="0" tIns="0" rIns="0" bIns="0" rtlCol="0" anchor="t">
            <a:spAutoFit/>
          </a:bodyPr>
          <a:lstStyle/>
          <a:p>
            <a:pPr algn="l">
              <a:lnSpc>
                <a:spcPts val="4559"/>
              </a:lnSpc>
            </a:pPr>
            <a:r>
              <a:rPr lang="en-US" sz="3999" dirty="0" err="1">
                <a:solidFill>
                  <a:srgbClr val="FFFFFF"/>
                </a:solidFill>
                <a:latin typeface="Courier Prime"/>
                <a:ea typeface="Courier Prime"/>
                <a:cs typeface="Courier Prime"/>
                <a:sym typeface="Courier Prime"/>
              </a:rPr>
              <a:t>Caracteristicas</a:t>
            </a:r>
            <a:r>
              <a:rPr lang="en-US" sz="3999" dirty="0">
                <a:solidFill>
                  <a:srgbClr val="FFFFFF"/>
                </a:solidFill>
                <a:latin typeface="Courier Prime"/>
                <a:ea typeface="Courier Prime"/>
                <a:cs typeface="Courier Prime"/>
                <a:sym typeface="Courier Prime"/>
              </a:rPr>
              <a:t> {</a:t>
            </a:r>
          </a:p>
        </p:txBody>
      </p:sp>
      <p:sp>
        <p:nvSpPr>
          <p:cNvPr id="7" name="TextBox 7"/>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id="9" name="TextBox 9"/>
          <p:cNvSpPr txBox="1"/>
          <p:nvPr/>
        </p:nvSpPr>
        <p:spPr>
          <a:xfrm>
            <a:off x="9656807" y="261294"/>
            <a:ext cx="7411993" cy="9867282"/>
          </a:xfrm>
          <a:prstGeom prst="rect">
            <a:avLst/>
          </a:prstGeom>
        </p:spPr>
        <p:txBody>
          <a:bodyPr lIns="0" tIns="0" rIns="0" bIns="0" rtlCol="0" anchor="t">
            <a:spAutoFit/>
          </a:bodyPr>
          <a:lstStyle/>
          <a:p>
            <a:pPr marL="408564" lvl="1" indent="-204282" algn="just">
              <a:lnSpc>
                <a:spcPts val="2800"/>
              </a:lnSpc>
              <a:buFont typeface="Arial"/>
              <a:buChar char="•"/>
            </a:pPr>
            <a:r>
              <a:rPr lang="en-US" sz="1892" dirty="0" err="1">
                <a:solidFill>
                  <a:srgbClr val="FF66C4"/>
                </a:solidFill>
                <a:latin typeface="Courier Prime"/>
                <a:ea typeface="Courier Prime"/>
                <a:cs typeface="Courier Prime"/>
                <a:sym typeface="Courier Prime"/>
              </a:rPr>
              <a:t>Soporte</a:t>
            </a:r>
            <a:r>
              <a:rPr lang="en-US" sz="1892" dirty="0">
                <a:solidFill>
                  <a:srgbClr val="FF66C4"/>
                </a:solidFill>
                <a:latin typeface="Courier Prime"/>
                <a:ea typeface="Courier Prime"/>
                <a:cs typeface="Courier Prime"/>
                <a:sym typeface="Courier Prime"/>
              </a:rPr>
              <a:t> de </a:t>
            </a:r>
            <a:r>
              <a:rPr lang="en-US" sz="1892" dirty="0" err="1">
                <a:solidFill>
                  <a:srgbClr val="FF66C4"/>
                </a:solidFill>
                <a:latin typeface="Courier Prime"/>
                <a:ea typeface="Courier Prime"/>
                <a:cs typeface="Courier Prime"/>
                <a:sym typeface="Courier Prime"/>
              </a:rPr>
              <a:t>Formatos</a:t>
            </a:r>
            <a:r>
              <a:rPr lang="en-US" sz="1892" dirty="0">
                <a:solidFill>
                  <a:srgbClr val="FF66C4"/>
                </a:solidFill>
                <a:latin typeface="Courier Prime"/>
                <a:ea typeface="Courier Prime"/>
                <a:cs typeface="Courier Prime"/>
                <a:sym typeface="Courier Prime"/>
              </a:rPr>
              <a:t>:</a:t>
            </a:r>
            <a:r>
              <a:rPr lang="en-US" sz="1892" dirty="0">
                <a:solidFill>
                  <a:srgbClr val="FFFFFF"/>
                </a:solidFill>
                <a:latin typeface="Courier Prime"/>
                <a:ea typeface="Courier Prime"/>
                <a:cs typeface="Courier Prime"/>
                <a:sym typeface="Courier Prime"/>
              </a:rPr>
              <a:t> Compatible con </a:t>
            </a:r>
            <a:r>
              <a:rPr lang="en-US" sz="1892" dirty="0" err="1">
                <a:solidFill>
                  <a:srgbClr val="FFFFFF"/>
                </a:solidFill>
                <a:latin typeface="Courier Prime"/>
                <a:ea typeface="Courier Prime"/>
                <a:cs typeface="Courier Prime"/>
                <a:sym typeface="Courier Prime"/>
              </a:rPr>
              <a:t>múltiples</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formatos</a:t>
            </a:r>
            <a:r>
              <a:rPr lang="en-US" sz="1892" dirty="0">
                <a:solidFill>
                  <a:srgbClr val="FFFFFF"/>
                </a:solidFill>
                <a:latin typeface="Courier Prime"/>
                <a:ea typeface="Courier Prime"/>
                <a:cs typeface="Courier Prime"/>
                <a:sym typeface="Courier Prime"/>
              </a:rPr>
              <a:t> de imagen (JPEG, PNG, GIF, BMP, TIFF, etc.).</a:t>
            </a:r>
          </a:p>
          <a:p>
            <a:pPr marL="408564" lvl="1" indent="-204282" algn="just">
              <a:lnSpc>
                <a:spcPts val="2800"/>
              </a:lnSpc>
              <a:buFont typeface="Arial"/>
              <a:buChar char="•"/>
            </a:pPr>
            <a:r>
              <a:rPr lang="en-US" sz="1892" dirty="0" err="1">
                <a:solidFill>
                  <a:srgbClr val="FF5757"/>
                </a:solidFill>
                <a:latin typeface="Courier Prime"/>
                <a:ea typeface="Courier Prime"/>
                <a:cs typeface="Courier Prime"/>
                <a:sym typeface="Courier Prime"/>
              </a:rPr>
              <a:t>Manipulación</a:t>
            </a:r>
            <a:r>
              <a:rPr lang="en-US" sz="1892" dirty="0">
                <a:solidFill>
                  <a:srgbClr val="FF5757"/>
                </a:solidFill>
                <a:latin typeface="Courier Prime"/>
                <a:ea typeface="Courier Prime"/>
                <a:cs typeface="Courier Prime"/>
                <a:sym typeface="Courier Prime"/>
              </a:rPr>
              <a:t> de </a:t>
            </a:r>
            <a:r>
              <a:rPr lang="en-US" sz="1892" dirty="0" err="1">
                <a:solidFill>
                  <a:srgbClr val="FF5757"/>
                </a:solidFill>
                <a:latin typeface="Courier Prime"/>
                <a:ea typeface="Courier Prime"/>
                <a:cs typeface="Courier Prime"/>
                <a:sym typeface="Courier Prime"/>
              </a:rPr>
              <a:t>Imágenes</a:t>
            </a:r>
            <a:r>
              <a:rPr lang="en-US" sz="1892" dirty="0">
                <a:solidFill>
                  <a:srgbClr val="FF5757"/>
                </a:solidFill>
                <a:latin typeface="Courier Prime"/>
                <a:ea typeface="Courier Prime"/>
                <a:cs typeface="Courier Prime"/>
                <a:sym typeface="Courier Prime"/>
              </a:rPr>
              <a:t>:</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Permite</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abrir</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guardar</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redimensionar</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recortar</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rotar</a:t>
            </a:r>
            <a:r>
              <a:rPr lang="en-US" sz="1892" dirty="0">
                <a:solidFill>
                  <a:srgbClr val="FFFFFF"/>
                </a:solidFill>
                <a:latin typeface="Courier Prime"/>
                <a:ea typeface="Courier Prime"/>
                <a:cs typeface="Courier Prime"/>
                <a:sym typeface="Courier Prime"/>
              </a:rPr>
              <a:t> y </a:t>
            </a:r>
            <a:r>
              <a:rPr lang="en-US" sz="1892" dirty="0" err="1">
                <a:solidFill>
                  <a:srgbClr val="FFFFFF"/>
                </a:solidFill>
                <a:latin typeface="Courier Prime"/>
                <a:ea typeface="Courier Prime"/>
                <a:cs typeface="Courier Prime"/>
                <a:sym typeface="Courier Prime"/>
              </a:rPr>
              <a:t>transformar</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imágenes</a:t>
            </a:r>
            <a:r>
              <a:rPr lang="en-US" sz="1892" dirty="0">
                <a:solidFill>
                  <a:srgbClr val="FFFFFF"/>
                </a:solidFill>
                <a:latin typeface="Courier Prime"/>
                <a:ea typeface="Courier Prime"/>
                <a:cs typeface="Courier Prime"/>
                <a:sym typeface="Courier Prime"/>
              </a:rPr>
              <a:t>.</a:t>
            </a:r>
          </a:p>
          <a:p>
            <a:pPr marL="408564" lvl="1" indent="-204282" algn="just">
              <a:lnSpc>
                <a:spcPts val="2800"/>
              </a:lnSpc>
              <a:buFont typeface="Arial"/>
              <a:buChar char="•"/>
            </a:pPr>
            <a:r>
              <a:rPr lang="en-US" sz="1892" dirty="0" err="1">
                <a:solidFill>
                  <a:srgbClr val="CB6CE6"/>
                </a:solidFill>
                <a:latin typeface="Courier Prime"/>
                <a:ea typeface="Courier Prime"/>
                <a:cs typeface="Courier Prime"/>
                <a:sym typeface="Courier Prime"/>
              </a:rPr>
              <a:t>Edición</a:t>
            </a:r>
            <a:r>
              <a:rPr lang="en-US" sz="1892" dirty="0">
                <a:solidFill>
                  <a:srgbClr val="CB6CE6"/>
                </a:solidFill>
                <a:latin typeface="Courier Prime"/>
                <a:ea typeface="Courier Prime"/>
                <a:cs typeface="Courier Prime"/>
                <a:sym typeface="Courier Prime"/>
              </a:rPr>
              <a:t> de Color:</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Funciones</a:t>
            </a:r>
            <a:r>
              <a:rPr lang="en-US" sz="1892" dirty="0">
                <a:solidFill>
                  <a:srgbClr val="FFFFFF"/>
                </a:solidFill>
                <a:latin typeface="Courier Prime"/>
                <a:ea typeface="Courier Prime"/>
                <a:cs typeface="Courier Prime"/>
                <a:sym typeface="Courier Prime"/>
              </a:rPr>
              <a:t> para </a:t>
            </a:r>
            <a:r>
              <a:rPr lang="en-US" sz="1892" dirty="0" err="1">
                <a:solidFill>
                  <a:srgbClr val="FFFFFF"/>
                </a:solidFill>
                <a:latin typeface="Courier Prime"/>
                <a:ea typeface="Courier Prime"/>
                <a:cs typeface="Courier Prime"/>
                <a:sym typeface="Courier Prime"/>
              </a:rPr>
              <a:t>ajustar</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brillo</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contraste</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saturación</a:t>
            </a:r>
            <a:r>
              <a:rPr lang="en-US" sz="1892" dirty="0">
                <a:solidFill>
                  <a:srgbClr val="FFFFFF"/>
                </a:solidFill>
                <a:latin typeface="Courier Prime"/>
                <a:ea typeface="Courier Prime"/>
                <a:cs typeface="Courier Prime"/>
                <a:sym typeface="Courier Prime"/>
              </a:rPr>
              <a:t> y </a:t>
            </a:r>
            <a:r>
              <a:rPr lang="en-US" sz="1892" dirty="0" err="1">
                <a:solidFill>
                  <a:srgbClr val="FFFFFF"/>
                </a:solidFill>
                <a:latin typeface="Courier Prime"/>
                <a:ea typeface="Courier Prime"/>
                <a:cs typeface="Courier Prime"/>
                <a:sym typeface="Courier Prime"/>
              </a:rPr>
              <a:t>convertir</a:t>
            </a:r>
            <a:r>
              <a:rPr lang="en-US" sz="1892" dirty="0">
                <a:solidFill>
                  <a:srgbClr val="FFFFFF"/>
                </a:solidFill>
                <a:latin typeface="Courier Prime"/>
                <a:ea typeface="Courier Prime"/>
                <a:cs typeface="Courier Prime"/>
                <a:sym typeface="Courier Prime"/>
              </a:rPr>
              <a:t> a </a:t>
            </a:r>
            <a:r>
              <a:rPr lang="en-US" sz="1892" dirty="0" err="1">
                <a:solidFill>
                  <a:srgbClr val="FFFFFF"/>
                </a:solidFill>
                <a:latin typeface="Courier Prime"/>
                <a:ea typeface="Courier Prime"/>
                <a:cs typeface="Courier Prime"/>
                <a:sym typeface="Courier Prime"/>
              </a:rPr>
              <a:t>diferentes</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modos</a:t>
            </a:r>
            <a:r>
              <a:rPr lang="en-US" sz="1892" dirty="0">
                <a:solidFill>
                  <a:srgbClr val="FFFFFF"/>
                </a:solidFill>
                <a:latin typeface="Courier Prime"/>
                <a:ea typeface="Courier Prime"/>
                <a:cs typeface="Courier Prime"/>
                <a:sym typeface="Courier Prime"/>
              </a:rPr>
              <a:t> de color (</a:t>
            </a:r>
            <a:r>
              <a:rPr lang="en-US" sz="1892" dirty="0" err="1">
                <a:solidFill>
                  <a:srgbClr val="FFFFFF"/>
                </a:solidFill>
                <a:latin typeface="Courier Prime"/>
                <a:ea typeface="Courier Prime"/>
                <a:cs typeface="Courier Prime"/>
                <a:sym typeface="Courier Prime"/>
              </a:rPr>
              <a:t>ej</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escala</a:t>
            </a:r>
            <a:r>
              <a:rPr lang="en-US" sz="1892" dirty="0">
                <a:solidFill>
                  <a:srgbClr val="FFFFFF"/>
                </a:solidFill>
                <a:latin typeface="Courier Prime"/>
                <a:ea typeface="Courier Prime"/>
                <a:cs typeface="Courier Prime"/>
                <a:sym typeface="Courier Prime"/>
              </a:rPr>
              <a:t> de </a:t>
            </a:r>
            <a:r>
              <a:rPr lang="en-US" sz="1892" dirty="0" err="1">
                <a:solidFill>
                  <a:srgbClr val="FFFFFF"/>
                </a:solidFill>
                <a:latin typeface="Courier Prime"/>
                <a:ea typeface="Courier Prime"/>
                <a:cs typeface="Courier Prime"/>
                <a:sym typeface="Courier Prime"/>
              </a:rPr>
              <a:t>grises</a:t>
            </a:r>
            <a:r>
              <a:rPr lang="en-US" sz="1892" dirty="0">
                <a:solidFill>
                  <a:srgbClr val="FFFFFF"/>
                </a:solidFill>
                <a:latin typeface="Courier Prime"/>
                <a:ea typeface="Courier Prime"/>
                <a:cs typeface="Courier Prime"/>
                <a:sym typeface="Courier Prime"/>
              </a:rPr>
              <a:t>).</a:t>
            </a:r>
          </a:p>
          <a:p>
            <a:pPr marL="408564" lvl="1" indent="-204282" algn="just">
              <a:lnSpc>
                <a:spcPts val="2800"/>
              </a:lnSpc>
              <a:buFont typeface="Arial"/>
              <a:buChar char="•"/>
            </a:pPr>
            <a:r>
              <a:rPr lang="en-US" sz="1892" dirty="0" err="1">
                <a:solidFill>
                  <a:srgbClr val="8C52FF"/>
                </a:solidFill>
                <a:latin typeface="Courier Prime"/>
                <a:ea typeface="Courier Prime"/>
                <a:cs typeface="Courier Prime"/>
                <a:sym typeface="Courier Prime"/>
              </a:rPr>
              <a:t>Dibujo</a:t>
            </a:r>
            <a:r>
              <a:rPr lang="en-US" sz="1892" dirty="0">
                <a:solidFill>
                  <a:srgbClr val="8C52FF"/>
                </a:solidFill>
                <a:latin typeface="Courier Prime"/>
                <a:ea typeface="Courier Prime"/>
                <a:cs typeface="Courier Prime"/>
                <a:sym typeface="Courier Prime"/>
              </a:rPr>
              <a:t> y </a:t>
            </a:r>
            <a:r>
              <a:rPr lang="en-US" sz="1892" dirty="0" err="1">
                <a:solidFill>
                  <a:srgbClr val="8C52FF"/>
                </a:solidFill>
                <a:latin typeface="Courier Prime"/>
                <a:ea typeface="Courier Prime"/>
                <a:cs typeface="Courier Prime"/>
                <a:sym typeface="Courier Prime"/>
              </a:rPr>
              <a:t>Texto</a:t>
            </a:r>
            <a:r>
              <a:rPr lang="en-US" sz="1892" dirty="0">
                <a:solidFill>
                  <a:srgbClr val="8C52FF"/>
                </a:solidFill>
                <a:latin typeface="Courier Prime"/>
                <a:ea typeface="Courier Prime"/>
                <a:cs typeface="Courier Prime"/>
                <a:sym typeface="Courier Prime"/>
              </a:rPr>
              <a:t>:</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Capacidad</a:t>
            </a:r>
            <a:r>
              <a:rPr lang="en-US" sz="1892" dirty="0">
                <a:solidFill>
                  <a:srgbClr val="FFFFFF"/>
                </a:solidFill>
                <a:latin typeface="Courier Prime"/>
                <a:ea typeface="Courier Prime"/>
                <a:cs typeface="Courier Prime"/>
                <a:sym typeface="Courier Prime"/>
              </a:rPr>
              <a:t> para </a:t>
            </a:r>
            <a:r>
              <a:rPr lang="en-US" sz="1892" dirty="0" err="1">
                <a:solidFill>
                  <a:srgbClr val="FFFFFF"/>
                </a:solidFill>
                <a:latin typeface="Courier Prime"/>
                <a:ea typeface="Courier Prime"/>
                <a:cs typeface="Courier Prime"/>
                <a:sym typeface="Courier Prime"/>
              </a:rPr>
              <a:t>dibujar</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formas</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líneas</a:t>
            </a:r>
            <a:r>
              <a:rPr lang="en-US" sz="1892" dirty="0">
                <a:solidFill>
                  <a:srgbClr val="FFFFFF"/>
                </a:solidFill>
                <a:latin typeface="Courier Prime"/>
                <a:ea typeface="Courier Prime"/>
                <a:cs typeface="Courier Prime"/>
                <a:sym typeface="Courier Prime"/>
              </a:rPr>
              <a:t> y </a:t>
            </a:r>
            <a:r>
              <a:rPr lang="en-US" sz="1892" dirty="0" err="1">
                <a:solidFill>
                  <a:srgbClr val="FFFFFF"/>
                </a:solidFill>
                <a:latin typeface="Courier Prime"/>
                <a:ea typeface="Courier Prime"/>
                <a:cs typeface="Courier Prime"/>
                <a:sym typeface="Courier Prime"/>
              </a:rPr>
              <a:t>agregar</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texto</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en</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imágenes</a:t>
            </a:r>
            <a:r>
              <a:rPr lang="en-US" sz="1892" dirty="0">
                <a:solidFill>
                  <a:srgbClr val="FFFFFF"/>
                </a:solidFill>
                <a:latin typeface="Courier Prime"/>
                <a:ea typeface="Courier Prime"/>
                <a:cs typeface="Courier Prime"/>
                <a:sym typeface="Courier Prime"/>
              </a:rPr>
              <a:t>.</a:t>
            </a:r>
          </a:p>
          <a:p>
            <a:pPr marL="408564" lvl="1" indent="-204282" algn="just">
              <a:lnSpc>
                <a:spcPts val="2800"/>
              </a:lnSpc>
              <a:buFont typeface="Arial"/>
              <a:buChar char="•"/>
            </a:pPr>
            <a:r>
              <a:rPr lang="en-US" sz="1892" dirty="0" err="1">
                <a:solidFill>
                  <a:srgbClr val="FF5757"/>
                </a:solidFill>
                <a:latin typeface="Courier Prime"/>
                <a:ea typeface="Courier Prime"/>
                <a:cs typeface="Courier Prime"/>
                <a:sym typeface="Courier Prime"/>
              </a:rPr>
              <a:t>Filtros</a:t>
            </a:r>
            <a:r>
              <a:rPr lang="en-US" sz="1892" dirty="0">
                <a:solidFill>
                  <a:srgbClr val="FF5757"/>
                </a:solidFill>
                <a:latin typeface="Courier Prime"/>
                <a:ea typeface="Courier Prime"/>
                <a:cs typeface="Courier Prime"/>
                <a:sym typeface="Courier Prime"/>
              </a:rPr>
              <a:t> y </a:t>
            </a:r>
            <a:r>
              <a:rPr lang="en-US" sz="1892" dirty="0" err="1">
                <a:solidFill>
                  <a:srgbClr val="FF5757"/>
                </a:solidFill>
                <a:latin typeface="Courier Prime"/>
                <a:ea typeface="Courier Prime"/>
                <a:cs typeface="Courier Prime"/>
                <a:sym typeface="Courier Prime"/>
              </a:rPr>
              <a:t>Efectos</a:t>
            </a:r>
            <a:r>
              <a:rPr lang="en-US" sz="1892" dirty="0">
                <a:solidFill>
                  <a:srgbClr val="FF5757"/>
                </a:solidFill>
                <a:latin typeface="Courier Prime"/>
                <a:ea typeface="Courier Prime"/>
                <a:cs typeface="Courier Prime"/>
                <a:sym typeface="Courier Prime"/>
              </a:rPr>
              <a:t>:</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Aplicación</a:t>
            </a:r>
            <a:r>
              <a:rPr lang="en-US" sz="1892" dirty="0">
                <a:solidFill>
                  <a:srgbClr val="FFFFFF"/>
                </a:solidFill>
                <a:latin typeface="Courier Prime"/>
                <a:ea typeface="Courier Prime"/>
                <a:cs typeface="Courier Prime"/>
                <a:sym typeface="Courier Prime"/>
              </a:rPr>
              <a:t> de </a:t>
            </a:r>
            <a:r>
              <a:rPr lang="en-US" sz="1892" dirty="0" err="1">
                <a:solidFill>
                  <a:srgbClr val="FFFFFF"/>
                </a:solidFill>
                <a:latin typeface="Courier Prime"/>
                <a:ea typeface="Courier Prime"/>
                <a:cs typeface="Courier Prime"/>
                <a:sym typeface="Courier Prime"/>
              </a:rPr>
              <a:t>filtros</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como</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desenfoque</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nitidez</a:t>
            </a:r>
            <a:r>
              <a:rPr lang="en-US" sz="1892" dirty="0">
                <a:solidFill>
                  <a:srgbClr val="FFFFFF"/>
                </a:solidFill>
                <a:latin typeface="Courier Prime"/>
                <a:ea typeface="Courier Prime"/>
                <a:cs typeface="Courier Prime"/>
                <a:sym typeface="Courier Prime"/>
              </a:rPr>
              <a:t> y </a:t>
            </a:r>
            <a:r>
              <a:rPr lang="en-US" sz="1892" dirty="0" err="1">
                <a:solidFill>
                  <a:srgbClr val="FFFFFF"/>
                </a:solidFill>
                <a:latin typeface="Courier Prime"/>
                <a:ea typeface="Courier Prime"/>
                <a:cs typeface="Courier Prime"/>
                <a:sym typeface="Courier Prime"/>
              </a:rPr>
              <a:t>suavizado</a:t>
            </a:r>
            <a:r>
              <a:rPr lang="en-US" sz="1892" dirty="0">
                <a:solidFill>
                  <a:srgbClr val="FFFFFF"/>
                </a:solidFill>
                <a:latin typeface="Courier Prime"/>
                <a:ea typeface="Courier Prime"/>
                <a:cs typeface="Courier Prime"/>
                <a:sym typeface="Courier Prime"/>
              </a:rPr>
              <a:t>.</a:t>
            </a:r>
          </a:p>
          <a:p>
            <a:pPr marL="408564" lvl="1" indent="-204282" algn="just">
              <a:lnSpc>
                <a:spcPts val="2800"/>
              </a:lnSpc>
              <a:buFont typeface="Arial"/>
              <a:buChar char="•"/>
            </a:pPr>
            <a:r>
              <a:rPr lang="en-US" sz="1892" dirty="0" err="1">
                <a:solidFill>
                  <a:srgbClr val="FF3131"/>
                </a:solidFill>
                <a:latin typeface="Courier Prime"/>
                <a:ea typeface="Courier Prime"/>
                <a:cs typeface="Courier Prime"/>
                <a:sym typeface="Courier Prime"/>
              </a:rPr>
              <a:t>Manejo</a:t>
            </a:r>
            <a:r>
              <a:rPr lang="en-US" sz="1892" dirty="0">
                <a:solidFill>
                  <a:srgbClr val="FF3131"/>
                </a:solidFill>
                <a:latin typeface="Courier Prime"/>
                <a:ea typeface="Courier Prime"/>
                <a:cs typeface="Courier Prime"/>
                <a:sym typeface="Courier Prime"/>
              </a:rPr>
              <a:t> de </a:t>
            </a:r>
            <a:r>
              <a:rPr lang="en-US" sz="1892" dirty="0" err="1">
                <a:solidFill>
                  <a:srgbClr val="FF3131"/>
                </a:solidFill>
                <a:latin typeface="Courier Prime"/>
                <a:ea typeface="Courier Prime"/>
                <a:cs typeface="Courier Prime"/>
                <a:sym typeface="Courier Prime"/>
              </a:rPr>
              <a:t>Transparencias</a:t>
            </a:r>
            <a:r>
              <a:rPr lang="en-US" sz="1892" dirty="0">
                <a:solidFill>
                  <a:srgbClr val="FF3131"/>
                </a:solidFill>
                <a:latin typeface="Courier Prime"/>
                <a:ea typeface="Courier Prime"/>
                <a:cs typeface="Courier Prime"/>
                <a:sym typeface="Courier Prime"/>
              </a:rPr>
              <a:t>:</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Soporta</a:t>
            </a:r>
            <a:r>
              <a:rPr lang="en-US" sz="1892" dirty="0">
                <a:solidFill>
                  <a:srgbClr val="FFFFFF"/>
                </a:solidFill>
                <a:latin typeface="Courier Prime"/>
                <a:ea typeface="Courier Prime"/>
                <a:cs typeface="Courier Prime"/>
                <a:sym typeface="Courier Prime"/>
              </a:rPr>
              <a:t> canales alfa para </a:t>
            </a:r>
            <a:r>
              <a:rPr lang="en-US" sz="1892" dirty="0" err="1">
                <a:solidFill>
                  <a:srgbClr val="FFFFFF"/>
                </a:solidFill>
                <a:latin typeface="Courier Prime"/>
                <a:ea typeface="Courier Prime"/>
                <a:cs typeface="Courier Prime"/>
                <a:sym typeface="Courier Prime"/>
              </a:rPr>
              <a:t>trabajar</a:t>
            </a:r>
            <a:r>
              <a:rPr lang="en-US" sz="1892" dirty="0">
                <a:solidFill>
                  <a:srgbClr val="FFFFFF"/>
                </a:solidFill>
                <a:latin typeface="Courier Prime"/>
                <a:ea typeface="Courier Prime"/>
                <a:cs typeface="Courier Prime"/>
                <a:sym typeface="Courier Prime"/>
              </a:rPr>
              <a:t> con </a:t>
            </a:r>
            <a:r>
              <a:rPr lang="en-US" sz="1892" dirty="0" err="1">
                <a:solidFill>
                  <a:srgbClr val="FFFFFF"/>
                </a:solidFill>
                <a:latin typeface="Courier Prime"/>
                <a:ea typeface="Courier Prime"/>
                <a:cs typeface="Courier Prime"/>
                <a:sym typeface="Courier Prime"/>
              </a:rPr>
              <a:t>imágenes</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transparentes</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ej</a:t>
            </a:r>
            <a:r>
              <a:rPr lang="en-US" sz="1892" dirty="0">
                <a:solidFill>
                  <a:srgbClr val="FFFFFF"/>
                </a:solidFill>
                <a:latin typeface="Courier Prime"/>
                <a:ea typeface="Courier Prime"/>
                <a:cs typeface="Courier Prime"/>
                <a:sym typeface="Courier Prime"/>
              </a:rPr>
              <a:t>. PNG).</a:t>
            </a:r>
          </a:p>
          <a:p>
            <a:pPr marL="408564" lvl="1" indent="-204282" algn="just">
              <a:lnSpc>
                <a:spcPts val="2800"/>
              </a:lnSpc>
              <a:buFont typeface="Arial"/>
              <a:buChar char="•"/>
            </a:pPr>
            <a:r>
              <a:rPr lang="en-US" sz="1892" dirty="0" err="1">
                <a:solidFill>
                  <a:srgbClr val="FF914D"/>
                </a:solidFill>
                <a:latin typeface="Courier Prime"/>
                <a:ea typeface="Courier Prime"/>
                <a:cs typeface="Courier Prime"/>
                <a:sym typeface="Courier Prime"/>
              </a:rPr>
              <a:t>Integración</a:t>
            </a:r>
            <a:r>
              <a:rPr lang="en-US" sz="1892" dirty="0">
                <a:solidFill>
                  <a:srgbClr val="FF914D"/>
                </a:solidFill>
                <a:latin typeface="Courier Prime"/>
                <a:ea typeface="Courier Prime"/>
                <a:cs typeface="Courier Prime"/>
                <a:sym typeface="Courier Prime"/>
              </a:rPr>
              <a:t> con </a:t>
            </a:r>
            <a:r>
              <a:rPr lang="en-US" sz="1892" dirty="0" err="1">
                <a:solidFill>
                  <a:srgbClr val="FF914D"/>
                </a:solidFill>
                <a:latin typeface="Courier Prime"/>
                <a:ea typeface="Courier Prime"/>
                <a:cs typeface="Courier Prime"/>
                <a:sym typeface="Courier Prime"/>
              </a:rPr>
              <a:t>Numpy</a:t>
            </a:r>
            <a:r>
              <a:rPr lang="en-US" sz="1892" dirty="0">
                <a:solidFill>
                  <a:srgbClr val="FF914D"/>
                </a:solidFill>
                <a:latin typeface="Courier Prime"/>
                <a:ea typeface="Courier Prime"/>
                <a:cs typeface="Courier Prime"/>
                <a:sym typeface="Courier Prime"/>
              </a:rPr>
              <a:t>:</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Posibilidad</a:t>
            </a:r>
            <a:r>
              <a:rPr lang="en-US" sz="1892" dirty="0">
                <a:solidFill>
                  <a:srgbClr val="FFFFFF"/>
                </a:solidFill>
                <a:latin typeface="Courier Prime"/>
                <a:ea typeface="Courier Prime"/>
                <a:cs typeface="Courier Prime"/>
                <a:sym typeface="Courier Prime"/>
              </a:rPr>
              <a:t> de </a:t>
            </a:r>
            <a:r>
              <a:rPr lang="en-US" sz="1892" dirty="0" err="1">
                <a:solidFill>
                  <a:srgbClr val="FFFFFF"/>
                </a:solidFill>
                <a:latin typeface="Courier Prime"/>
                <a:ea typeface="Courier Prime"/>
                <a:cs typeface="Courier Prime"/>
                <a:sym typeface="Courier Prime"/>
              </a:rPr>
              <a:t>trabajar</a:t>
            </a:r>
            <a:r>
              <a:rPr lang="en-US" sz="1892" dirty="0">
                <a:solidFill>
                  <a:srgbClr val="FFFFFF"/>
                </a:solidFill>
                <a:latin typeface="Courier Prime"/>
                <a:ea typeface="Courier Prime"/>
                <a:cs typeface="Courier Prime"/>
                <a:sym typeface="Courier Prime"/>
              </a:rPr>
              <a:t> con </a:t>
            </a:r>
            <a:r>
              <a:rPr lang="en-US" sz="1892" dirty="0" err="1">
                <a:solidFill>
                  <a:srgbClr val="FFFFFF"/>
                </a:solidFill>
                <a:latin typeface="Courier Prime"/>
                <a:ea typeface="Courier Prime"/>
                <a:cs typeface="Courier Prime"/>
                <a:sym typeface="Courier Prime"/>
              </a:rPr>
              <a:t>arreglos</a:t>
            </a:r>
            <a:r>
              <a:rPr lang="en-US" sz="1892" dirty="0">
                <a:solidFill>
                  <a:srgbClr val="FFFFFF"/>
                </a:solidFill>
                <a:latin typeface="Courier Prime"/>
                <a:ea typeface="Courier Prime"/>
                <a:cs typeface="Courier Prime"/>
                <a:sym typeface="Courier Prime"/>
              </a:rPr>
              <a:t> para un </a:t>
            </a:r>
            <a:r>
              <a:rPr lang="en-US" sz="1892" dirty="0" err="1">
                <a:solidFill>
                  <a:srgbClr val="FFFFFF"/>
                </a:solidFill>
                <a:latin typeface="Courier Prime"/>
                <a:ea typeface="Courier Prime"/>
                <a:cs typeface="Courier Prime"/>
                <a:sym typeface="Courier Prime"/>
              </a:rPr>
              <a:t>procesamiento</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más</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eficiente</a:t>
            </a:r>
            <a:r>
              <a:rPr lang="en-US" sz="1892" dirty="0">
                <a:solidFill>
                  <a:srgbClr val="FFFFFF"/>
                </a:solidFill>
                <a:latin typeface="Courier Prime"/>
                <a:ea typeface="Courier Prime"/>
                <a:cs typeface="Courier Prime"/>
                <a:sym typeface="Courier Prime"/>
              </a:rPr>
              <a:t>.</a:t>
            </a:r>
          </a:p>
          <a:p>
            <a:pPr marL="408564" lvl="1" indent="-204282" algn="just">
              <a:lnSpc>
                <a:spcPts val="2800"/>
              </a:lnSpc>
              <a:buFont typeface="Arial"/>
              <a:buChar char="•"/>
            </a:pPr>
            <a:r>
              <a:rPr lang="en-US" sz="1892" dirty="0">
                <a:solidFill>
                  <a:srgbClr val="8C52FF"/>
                </a:solidFill>
                <a:latin typeface="Courier Prime"/>
                <a:ea typeface="Courier Prime"/>
                <a:cs typeface="Courier Prime"/>
                <a:sym typeface="Courier Prime"/>
              </a:rPr>
              <a:t>Generación de </a:t>
            </a:r>
            <a:r>
              <a:rPr lang="en-US" sz="1892" dirty="0" err="1">
                <a:solidFill>
                  <a:srgbClr val="8C52FF"/>
                </a:solidFill>
                <a:latin typeface="Courier Prime"/>
                <a:ea typeface="Courier Prime"/>
                <a:cs typeface="Courier Prime"/>
                <a:sym typeface="Courier Prime"/>
              </a:rPr>
              <a:t>Miniaturas</a:t>
            </a:r>
            <a:r>
              <a:rPr lang="en-US" sz="1892" dirty="0">
                <a:solidFill>
                  <a:srgbClr val="5E17EB"/>
                </a:solidFill>
                <a:latin typeface="Courier Prime"/>
                <a:ea typeface="Courier Prime"/>
                <a:cs typeface="Courier Prime"/>
                <a:sym typeface="Courier Prime"/>
              </a:rPr>
              <a:t>:</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Facilita</a:t>
            </a:r>
            <a:r>
              <a:rPr lang="en-US" sz="1892" dirty="0">
                <a:solidFill>
                  <a:srgbClr val="FFFFFF"/>
                </a:solidFill>
                <a:latin typeface="Courier Prime"/>
                <a:ea typeface="Courier Prime"/>
                <a:cs typeface="Courier Prime"/>
                <a:sym typeface="Courier Prime"/>
              </a:rPr>
              <a:t> la </a:t>
            </a:r>
            <a:r>
              <a:rPr lang="en-US" sz="1892" dirty="0" err="1">
                <a:solidFill>
                  <a:srgbClr val="FFFFFF"/>
                </a:solidFill>
                <a:latin typeface="Courier Prime"/>
                <a:ea typeface="Courier Prime"/>
                <a:cs typeface="Courier Prime"/>
                <a:sym typeface="Courier Prime"/>
              </a:rPr>
              <a:t>creación</a:t>
            </a:r>
            <a:r>
              <a:rPr lang="en-US" sz="1892" dirty="0">
                <a:solidFill>
                  <a:srgbClr val="FFFFFF"/>
                </a:solidFill>
                <a:latin typeface="Courier Prime"/>
                <a:ea typeface="Courier Prime"/>
                <a:cs typeface="Courier Prime"/>
                <a:sym typeface="Courier Prime"/>
              </a:rPr>
              <a:t> de </a:t>
            </a:r>
            <a:r>
              <a:rPr lang="en-US" sz="1892" dirty="0" err="1">
                <a:solidFill>
                  <a:srgbClr val="FFFFFF"/>
                </a:solidFill>
                <a:latin typeface="Courier Prime"/>
                <a:ea typeface="Courier Prime"/>
                <a:cs typeface="Courier Prime"/>
                <a:sym typeface="Courier Prime"/>
              </a:rPr>
              <a:t>versiones</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pequeñas</a:t>
            </a:r>
            <a:r>
              <a:rPr lang="en-US" sz="1892" dirty="0">
                <a:solidFill>
                  <a:srgbClr val="FFFFFF"/>
                </a:solidFill>
                <a:latin typeface="Courier Prime"/>
                <a:ea typeface="Courier Prime"/>
                <a:cs typeface="Courier Prime"/>
                <a:sym typeface="Courier Prime"/>
              </a:rPr>
              <a:t> de </a:t>
            </a:r>
            <a:r>
              <a:rPr lang="en-US" sz="1892" dirty="0" err="1">
                <a:solidFill>
                  <a:srgbClr val="FFFFFF"/>
                </a:solidFill>
                <a:latin typeface="Courier Prime"/>
                <a:ea typeface="Courier Prime"/>
                <a:cs typeface="Courier Prime"/>
                <a:sym typeface="Courier Prime"/>
              </a:rPr>
              <a:t>imágenes</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grandes</a:t>
            </a:r>
            <a:r>
              <a:rPr lang="en-US" sz="1892" dirty="0">
                <a:solidFill>
                  <a:srgbClr val="FFFFFF"/>
                </a:solidFill>
                <a:latin typeface="Courier Prime"/>
                <a:ea typeface="Courier Prime"/>
                <a:cs typeface="Courier Prime"/>
                <a:sym typeface="Courier Prime"/>
              </a:rPr>
              <a:t>.</a:t>
            </a:r>
          </a:p>
          <a:p>
            <a:pPr marL="408564" lvl="1" indent="-204282" algn="just">
              <a:lnSpc>
                <a:spcPts val="2800"/>
              </a:lnSpc>
              <a:buFont typeface="Arial"/>
              <a:buChar char="•"/>
            </a:pPr>
            <a:r>
              <a:rPr lang="en-US" sz="1892" dirty="0" err="1">
                <a:solidFill>
                  <a:srgbClr val="5271FF"/>
                </a:solidFill>
                <a:latin typeface="Courier Prime"/>
                <a:ea typeface="Courier Prime"/>
                <a:cs typeface="Courier Prime"/>
                <a:sym typeface="Courier Prime"/>
              </a:rPr>
              <a:t>Facilidad</a:t>
            </a:r>
            <a:r>
              <a:rPr lang="en-US" sz="1892" dirty="0">
                <a:solidFill>
                  <a:srgbClr val="5271FF"/>
                </a:solidFill>
                <a:latin typeface="Courier Prime"/>
                <a:ea typeface="Courier Prime"/>
                <a:cs typeface="Courier Prime"/>
                <a:sym typeface="Courier Prime"/>
              </a:rPr>
              <a:t> de </a:t>
            </a:r>
            <a:r>
              <a:rPr lang="en-US" sz="1892" dirty="0" err="1">
                <a:solidFill>
                  <a:srgbClr val="5271FF"/>
                </a:solidFill>
                <a:latin typeface="Courier Prime"/>
                <a:ea typeface="Courier Prime"/>
                <a:cs typeface="Courier Prime"/>
                <a:sym typeface="Courier Prime"/>
              </a:rPr>
              <a:t>Uso</a:t>
            </a:r>
            <a:r>
              <a:rPr lang="en-US" sz="1892" dirty="0">
                <a:solidFill>
                  <a:srgbClr val="5271FF"/>
                </a:solidFill>
                <a:latin typeface="Courier Prime"/>
                <a:ea typeface="Courier Prime"/>
                <a:cs typeface="Courier Prime"/>
                <a:sym typeface="Courier Prime"/>
              </a:rPr>
              <a:t>:</a:t>
            </a:r>
            <a:r>
              <a:rPr lang="en-US" sz="1892" dirty="0">
                <a:solidFill>
                  <a:srgbClr val="FFFFFF"/>
                </a:solidFill>
                <a:latin typeface="Courier Prime"/>
                <a:ea typeface="Courier Prime"/>
                <a:cs typeface="Courier Prime"/>
                <a:sym typeface="Courier Prime"/>
              </a:rPr>
              <a:t> API </a:t>
            </a:r>
            <a:r>
              <a:rPr lang="en-US" sz="1892" dirty="0" err="1">
                <a:solidFill>
                  <a:srgbClr val="FFFFFF"/>
                </a:solidFill>
                <a:latin typeface="Courier Prime"/>
                <a:ea typeface="Courier Prime"/>
                <a:cs typeface="Courier Prime"/>
                <a:sym typeface="Courier Prime"/>
              </a:rPr>
              <a:t>intuitiva</a:t>
            </a:r>
            <a:r>
              <a:rPr lang="en-US" sz="1892" dirty="0">
                <a:solidFill>
                  <a:srgbClr val="FFFFFF"/>
                </a:solidFill>
                <a:latin typeface="Courier Prime"/>
                <a:ea typeface="Courier Prime"/>
                <a:cs typeface="Courier Prime"/>
                <a:sym typeface="Courier Prime"/>
              </a:rPr>
              <a:t> que </a:t>
            </a:r>
            <a:r>
              <a:rPr lang="en-US" sz="1892" dirty="0" err="1">
                <a:solidFill>
                  <a:srgbClr val="FFFFFF"/>
                </a:solidFill>
                <a:latin typeface="Courier Prime"/>
                <a:ea typeface="Courier Prime"/>
                <a:cs typeface="Courier Prime"/>
                <a:sym typeface="Courier Prime"/>
              </a:rPr>
              <a:t>simplifica</a:t>
            </a:r>
            <a:r>
              <a:rPr lang="en-US" sz="1892" dirty="0">
                <a:solidFill>
                  <a:srgbClr val="FFFFFF"/>
                </a:solidFill>
                <a:latin typeface="Courier Prime"/>
                <a:ea typeface="Courier Prime"/>
                <a:cs typeface="Courier Prime"/>
                <a:sym typeface="Courier Prime"/>
              </a:rPr>
              <a:t> la </a:t>
            </a:r>
            <a:r>
              <a:rPr lang="en-US" sz="1892" dirty="0" err="1">
                <a:solidFill>
                  <a:srgbClr val="FFFFFF"/>
                </a:solidFill>
                <a:latin typeface="Courier Prime"/>
                <a:ea typeface="Courier Prime"/>
                <a:cs typeface="Courier Prime"/>
                <a:sym typeface="Courier Prime"/>
              </a:rPr>
              <a:t>manipulación</a:t>
            </a:r>
            <a:r>
              <a:rPr lang="en-US" sz="1892" dirty="0">
                <a:solidFill>
                  <a:srgbClr val="FFFFFF"/>
                </a:solidFill>
                <a:latin typeface="Courier Prime"/>
                <a:ea typeface="Courier Prime"/>
                <a:cs typeface="Courier Prime"/>
                <a:sym typeface="Courier Prime"/>
              </a:rPr>
              <a:t> de </a:t>
            </a:r>
            <a:r>
              <a:rPr lang="en-US" sz="1892" dirty="0" err="1">
                <a:solidFill>
                  <a:srgbClr val="FFFFFF"/>
                </a:solidFill>
                <a:latin typeface="Courier Prime"/>
                <a:ea typeface="Courier Prime"/>
                <a:cs typeface="Courier Prime"/>
                <a:sym typeface="Courier Prime"/>
              </a:rPr>
              <a:t>imágenes</a:t>
            </a:r>
            <a:r>
              <a:rPr lang="en-US" sz="1892" dirty="0">
                <a:solidFill>
                  <a:srgbClr val="FFFFFF"/>
                </a:solidFill>
                <a:latin typeface="Courier Prime"/>
                <a:ea typeface="Courier Prime"/>
                <a:cs typeface="Courier Prime"/>
                <a:sym typeface="Courier Prime"/>
              </a:rPr>
              <a:t>.</a:t>
            </a:r>
          </a:p>
          <a:p>
            <a:pPr marL="408564" lvl="1" indent="-204282" algn="just">
              <a:lnSpc>
                <a:spcPts val="2800"/>
              </a:lnSpc>
              <a:buFont typeface="Arial"/>
              <a:buChar char="•"/>
            </a:pPr>
            <a:r>
              <a:rPr lang="en-US" sz="1892" dirty="0" err="1">
                <a:solidFill>
                  <a:srgbClr val="8C52FF"/>
                </a:solidFill>
                <a:latin typeface="Courier Prime"/>
                <a:ea typeface="Courier Prime"/>
                <a:cs typeface="Courier Prime"/>
                <a:sym typeface="Courier Prime"/>
              </a:rPr>
              <a:t>Documentación</a:t>
            </a:r>
            <a:r>
              <a:rPr lang="en-US" sz="1892" dirty="0">
                <a:solidFill>
                  <a:srgbClr val="8C52FF"/>
                </a:solidFill>
                <a:latin typeface="Courier Prime"/>
                <a:ea typeface="Courier Prime"/>
                <a:cs typeface="Courier Prime"/>
                <a:sym typeface="Courier Prime"/>
              </a:rPr>
              <a:t> </a:t>
            </a:r>
            <a:r>
              <a:rPr lang="en-US" sz="1892" dirty="0" err="1">
                <a:solidFill>
                  <a:srgbClr val="8C52FF"/>
                </a:solidFill>
                <a:latin typeface="Courier Prime"/>
                <a:ea typeface="Courier Prime"/>
                <a:cs typeface="Courier Prime"/>
                <a:sym typeface="Courier Prime"/>
              </a:rPr>
              <a:t>Completa</a:t>
            </a:r>
            <a:r>
              <a:rPr lang="en-US" sz="1892" dirty="0">
                <a:solidFill>
                  <a:srgbClr val="8C52FF"/>
                </a:solidFill>
                <a:latin typeface="Courier Prime"/>
                <a:ea typeface="Courier Prime"/>
                <a:cs typeface="Courier Prime"/>
                <a:sym typeface="Courier Prime"/>
              </a:rPr>
              <a:t>:</a:t>
            </a:r>
            <a:r>
              <a:rPr lang="en-US" sz="1892" dirty="0">
                <a:solidFill>
                  <a:srgbClr val="FFFFFF"/>
                </a:solidFill>
                <a:latin typeface="Courier Prime"/>
                <a:ea typeface="Courier Prime"/>
                <a:cs typeface="Courier Prime"/>
                <a:sym typeface="Courier Prime"/>
              </a:rPr>
              <a:t> Extensa </a:t>
            </a:r>
            <a:r>
              <a:rPr lang="en-US" sz="1892" dirty="0" err="1">
                <a:solidFill>
                  <a:srgbClr val="FFFFFF"/>
                </a:solidFill>
                <a:latin typeface="Courier Prime"/>
                <a:ea typeface="Courier Prime"/>
                <a:cs typeface="Courier Prime"/>
                <a:sym typeface="Courier Prime"/>
              </a:rPr>
              <a:t>documentación</a:t>
            </a:r>
            <a:r>
              <a:rPr lang="en-US" sz="1892" dirty="0">
                <a:solidFill>
                  <a:srgbClr val="FFFFFF"/>
                </a:solidFill>
                <a:latin typeface="Courier Prime"/>
                <a:ea typeface="Courier Prime"/>
                <a:cs typeface="Courier Prime"/>
                <a:sym typeface="Courier Prime"/>
              </a:rPr>
              <a:t> y </a:t>
            </a:r>
            <a:r>
              <a:rPr lang="en-US" sz="1892" dirty="0" err="1">
                <a:solidFill>
                  <a:srgbClr val="FFFFFF"/>
                </a:solidFill>
                <a:latin typeface="Courier Prime"/>
                <a:ea typeface="Courier Prime"/>
                <a:cs typeface="Courier Prime"/>
                <a:sym typeface="Courier Prime"/>
              </a:rPr>
              <a:t>ejemplos</a:t>
            </a:r>
            <a:r>
              <a:rPr lang="en-US" sz="1892" dirty="0">
                <a:solidFill>
                  <a:srgbClr val="FFFFFF"/>
                </a:solidFill>
                <a:latin typeface="Courier Prime"/>
                <a:ea typeface="Courier Prime"/>
                <a:cs typeface="Courier Prime"/>
                <a:sym typeface="Courier Prime"/>
              </a:rPr>
              <a:t> para </a:t>
            </a:r>
            <a:r>
              <a:rPr lang="en-US" sz="1892" dirty="0" err="1">
                <a:solidFill>
                  <a:srgbClr val="FFFFFF"/>
                </a:solidFill>
                <a:latin typeface="Courier Prime"/>
                <a:ea typeface="Courier Prime"/>
                <a:cs typeface="Courier Prime"/>
                <a:sym typeface="Courier Prime"/>
              </a:rPr>
              <a:t>facilitar</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el</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aprendizaje</a:t>
            </a:r>
            <a:r>
              <a:rPr lang="en-US" sz="1892" dirty="0">
                <a:solidFill>
                  <a:srgbClr val="FFFFFF"/>
                </a:solidFill>
                <a:latin typeface="Courier Prime"/>
                <a:ea typeface="Courier Prime"/>
                <a:cs typeface="Courier Prime"/>
                <a:sym typeface="Courier Prime"/>
              </a:rPr>
              <a:t>.</a:t>
            </a:r>
          </a:p>
          <a:p>
            <a:pPr marL="408564" lvl="1" indent="-204282" algn="just">
              <a:lnSpc>
                <a:spcPts val="2800"/>
              </a:lnSpc>
              <a:buFont typeface="Arial"/>
              <a:buChar char="•"/>
            </a:pPr>
            <a:r>
              <a:rPr lang="en-US" sz="1892" dirty="0" err="1">
                <a:solidFill>
                  <a:srgbClr val="FF66C4"/>
                </a:solidFill>
                <a:latin typeface="Courier Prime"/>
                <a:ea typeface="Courier Prime"/>
                <a:cs typeface="Courier Prime"/>
                <a:sym typeface="Courier Prime"/>
              </a:rPr>
              <a:t>Soporte</a:t>
            </a:r>
            <a:r>
              <a:rPr lang="en-US" sz="1892" dirty="0">
                <a:solidFill>
                  <a:srgbClr val="FF66C4"/>
                </a:solidFill>
                <a:latin typeface="Courier Prime"/>
                <a:ea typeface="Courier Prime"/>
                <a:cs typeface="Courier Prime"/>
                <a:sym typeface="Courier Prime"/>
              </a:rPr>
              <a:t> </a:t>
            </a:r>
            <a:r>
              <a:rPr lang="en-US" sz="1892" dirty="0" err="1">
                <a:solidFill>
                  <a:srgbClr val="FF66C4"/>
                </a:solidFill>
                <a:latin typeface="Courier Prime"/>
                <a:ea typeface="Courier Prime"/>
                <a:cs typeface="Courier Prime"/>
                <a:sym typeface="Courier Prime"/>
              </a:rPr>
              <a:t>Multiplataforma</a:t>
            </a:r>
            <a:r>
              <a:rPr lang="en-US" sz="1892" dirty="0">
                <a:solidFill>
                  <a:srgbClr val="FF66C4"/>
                </a:solidFill>
                <a:latin typeface="Courier Prime"/>
                <a:ea typeface="Courier Prime"/>
                <a:cs typeface="Courier Prime"/>
                <a:sym typeface="Courier Prime"/>
              </a:rPr>
              <a:t>:</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Funciona</a:t>
            </a:r>
            <a:r>
              <a:rPr lang="en-US" sz="1892" dirty="0">
                <a:solidFill>
                  <a:srgbClr val="FFFFFF"/>
                </a:solidFill>
                <a:latin typeface="Courier Prime"/>
                <a:ea typeface="Courier Prime"/>
                <a:cs typeface="Courier Prime"/>
                <a:sym typeface="Courier Prime"/>
              </a:rPr>
              <a:t> </a:t>
            </a:r>
            <a:r>
              <a:rPr lang="en-US" sz="1892" dirty="0" err="1">
                <a:solidFill>
                  <a:srgbClr val="FFFFFF"/>
                </a:solidFill>
                <a:latin typeface="Courier Prime"/>
                <a:ea typeface="Courier Prime"/>
                <a:cs typeface="Courier Prime"/>
                <a:sym typeface="Courier Prime"/>
              </a:rPr>
              <a:t>en</a:t>
            </a:r>
            <a:r>
              <a:rPr lang="en-US" sz="1892" dirty="0">
                <a:solidFill>
                  <a:srgbClr val="FFFFFF"/>
                </a:solidFill>
                <a:latin typeface="Courier Prime"/>
                <a:ea typeface="Courier Prime"/>
                <a:cs typeface="Courier Prime"/>
                <a:sym typeface="Courier Prime"/>
              </a:rPr>
              <a:t> Windows, macOS y Linux.</a:t>
            </a:r>
          </a:p>
          <a:p>
            <a:pPr algn="just">
              <a:lnSpc>
                <a:spcPts val="2800"/>
              </a:lnSpc>
            </a:pPr>
            <a:endParaRPr lang="en-US" sz="1892" dirty="0">
              <a:solidFill>
                <a:srgbClr val="FFFFFF"/>
              </a:solidFill>
              <a:latin typeface="Courier Prime"/>
              <a:ea typeface="Courier Prime"/>
              <a:cs typeface="Courier Prime"/>
              <a:sym typeface="Courier Prim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sp>
        <p:nvSpPr>
          <p:cNvPr id="2" name="TextBox 2"/>
          <p:cNvSpPr txBox="1"/>
          <p:nvPr/>
        </p:nvSpPr>
        <p:spPr>
          <a:xfrm>
            <a:off x="1028700" y="1047750"/>
            <a:ext cx="7031406" cy="582930"/>
          </a:xfrm>
          <a:prstGeom prst="rect">
            <a:avLst/>
          </a:prstGeom>
        </p:spPr>
        <p:txBody>
          <a:bodyPr lIns="0" tIns="0" rIns="0" bIns="0" rtlCol="0" anchor="t">
            <a:spAutoFit/>
          </a:bodyPr>
          <a:lstStyle/>
          <a:p>
            <a:pPr algn="l">
              <a:lnSpc>
                <a:spcPts val="4559"/>
              </a:lnSpc>
            </a:pPr>
            <a:r>
              <a:rPr lang="en-US" sz="3999">
                <a:solidFill>
                  <a:srgbClr val="FFFFFF"/>
                </a:solidFill>
                <a:latin typeface="Courier Prime"/>
                <a:ea typeface="Courier Prime"/>
                <a:cs typeface="Courier Prime"/>
                <a:sym typeface="Courier Prime"/>
              </a:rPr>
              <a:t>usos{</a:t>
            </a:r>
          </a:p>
        </p:txBody>
      </p:sp>
      <p:sp>
        <p:nvSpPr>
          <p:cNvPr id="3" name="TextBox 3"/>
          <p:cNvSpPr txBox="1"/>
          <p:nvPr/>
        </p:nvSpPr>
        <p:spPr>
          <a:xfrm>
            <a:off x="7562698" y="5267733"/>
            <a:ext cx="1846571" cy="893445"/>
          </a:xfrm>
          <a:prstGeom prst="rect">
            <a:avLst/>
          </a:prstGeom>
        </p:spPr>
        <p:txBody>
          <a:bodyPr lIns="0" tIns="0" rIns="0" bIns="0" rtlCol="0" anchor="t">
            <a:spAutoFit/>
          </a:bodyPr>
          <a:lstStyle/>
          <a:p>
            <a:pPr algn="ctr">
              <a:lnSpc>
                <a:spcPts val="6839"/>
              </a:lnSpc>
            </a:pPr>
            <a:r>
              <a:rPr lang="en-US" sz="6000">
                <a:solidFill>
                  <a:srgbClr val="FFFFFF"/>
                </a:solidFill>
                <a:latin typeface="Courier Prime"/>
                <a:ea typeface="Courier Prime"/>
                <a:cs typeface="Courier Prime"/>
                <a:sym typeface="Courier Prime"/>
              </a:rPr>
              <a:t>USO</a:t>
            </a:r>
          </a:p>
        </p:txBody>
      </p:sp>
      <p:sp>
        <p:nvSpPr>
          <p:cNvPr id="4" name="TextBox 4"/>
          <p:cNvSpPr txBox="1"/>
          <p:nvPr/>
        </p:nvSpPr>
        <p:spPr>
          <a:xfrm>
            <a:off x="1960785" y="4055048"/>
            <a:ext cx="4431863" cy="1154430"/>
          </a:xfrm>
          <a:prstGeom prst="rect">
            <a:avLst/>
          </a:prstGeom>
        </p:spPr>
        <p:txBody>
          <a:bodyPr lIns="0" tIns="0" rIns="0" bIns="0" rtlCol="0" anchor="t">
            <a:spAutoFit/>
          </a:bodyPr>
          <a:lstStyle/>
          <a:p>
            <a:pPr algn="ctr">
              <a:lnSpc>
                <a:spcPts val="4559"/>
              </a:lnSpc>
            </a:pPr>
            <a:r>
              <a:rPr lang="en-US" sz="3999">
                <a:solidFill>
                  <a:srgbClr val="8C52FF"/>
                </a:solidFill>
                <a:latin typeface="Courier Prime"/>
                <a:ea typeface="Courier Prime"/>
                <a:cs typeface="Courier Prime"/>
                <a:sym typeface="Courier Prime"/>
              </a:rPr>
              <a:t>Generación de miniaturas</a:t>
            </a:r>
          </a:p>
        </p:txBody>
      </p:sp>
      <p:sp>
        <p:nvSpPr>
          <p:cNvPr id="5" name="TextBox 5"/>
          <p:cNvSpPr txBox="1"/>
          <p:nvPr/>
        </p:nvSpPr>
        <p:spPr>
          <a:xfrm>
            <a:off x="1726301" y="6219433"/>
            <a:ext cx="4666348" cy="1725930"/>
          </a:xfrm>
          <a:prstGeom prst="rect">
            <a:avLst/>
          </a:prstGeom>
        </p:spPr>
        <p:txBody>
          <a:bodyPr lIns="0" tIns="0" rIns="0" bIns="0" rtlCol="0" anchor="t">
            <a:spAutoFit/>
          </a:bodyPr>
          <a:lstStyle/>
          <a:p>
            <a:pPr algn="ctr">
              <a:lnSpc>
                <a:spcPts val="4559"/>
              </a:lnSpc>
            </a:pPr>
            <a:r>
              <a:rPr lang="en-US" sz="3999">
                <a:solidFill>
                  <a:srgbClr val="8C52FF"/>
                </a:solidFill>
                <a:latin typeface="Courier Prime"/>
                <a:ea typeface="Courier Prime"/>
                <a:cs typeface="Courier Prime"/>
                <a:sym typeface="Courier Prime"/>
              </a:rPr>
              <a:t>Convertir imágenes entre formatos</a:t>
            </a:r>
          </a:p>
        </p:txBody>
      </p:sp>
      <p:sp>
        <p:nvSpPr>
          <p:cNvPr id="6" name="TextBox 6"/>
          <p:cNvSpPr txBox="1"/>
          <p:nvPr/>
        </p:nvSpPr>
        <p:spPr>
          <a:xfrm>
            <a:off x="6596058" y="8136374"/>
            <a:ext cx="3687914" cy="1725930"/>
          </a:xfrm>
          <a:prstGeom prst="rect">
            <a:avLst/>
          </a:prstGeom>
        </p:spPr>
        <p:txBody>
          <a:bodyPr lIns="0" tIns="0" rIns="0" bIns="0" rtlCol="0" anchor="t">
            <a:spAutoFit/>
          </a:bodyPr>
          <a:lstStyle/>
          <a:p>
            <a:pPr algn="ctr">
              <a:lnSpc>
                <a:spcPts val="4559"/>
              </a:lnSpc>
            </a:pPr>
            <a:r>
              <a:rPr lang="en-US" sz="3999">
                <a:solidFill>
                  <a:srgbClr val="CB6CE6"/>
                </a:solidFill>
                <a:latin typeface="Courier Prime"/>
                <a:ea typeface="Courier Prime"/>
                <a:cs typeface="Courier Prime"/>
                <a:sym typeface="Courier Prime"/>
              </a:rPr>
              <a:t>Redimensionar y recortar imágenes</a:t>
            </a:r>
          </a:p>
        </p:txBody>
      </p:sp>
      <p:sp>
        <p:nvSpPr>
          <p:cNvPr id="7" name="TextBox 7"/>
          <p:cNvSpPr txBox="1"/>
          <p:nvPr/>
        </p:nvSpPr>
        <p:spPr>
          <a:xfrm>
            <a:off x="6687996" y="1934648"/>
            <a:ext cx="3687914" cy="1725930"/>
          </a:xfrm>
          <a:prstGeom prst="rect">
            <a:avLst/>
          </a:prstGeom>
        </p:spPr>
        <p:txBody>
          <a:bodyPr lIns="0" tIns="0" rIns="0" bIns="0" rtlCol="0" anchor="t">
            <a:spAutoFit/>
          </a:bodyPr>
          <a:lstStyle/>
          <a:p>
            <a:pPr algn="ctr">
              <a:lnSpc>
                <a:spcPts val="4559"/>
              </a:lnSpc>
            </a:pPr>
            <a:r>
              <a:rPr lang="en-US" sz="3999">
                <a:solidFill>
                  <a:srgbClr val="CB6CE6"/>
                </a:solidFill>
                <a:latin typeface="Courier Prime"/>
                <a:ea typeface="Courier Prime"/>
                <a:cs typeface="Courier Prime"/>
                <a:sym typeface="Courier Prime"/>
              </a:rPr>
              <a:t>Edición en aplicaciones gráficas</a:t>
            </a:r>
          </a:p>
        </p:txBody>
      </p:sp>
      <p:sp>
        <p:nvSpPr>
          <p:cNvPr id="8" name="TextBox 8"/>
          <p:cNvSpPr txBox="1"/>
          <p:nvPr/>
        </p:nvSpPr>
        <p:spPr>
          <a:xfrm>
            <a:off x="11089218" y="5793108"/>
            <a:ext cx="3687914" cy="1725930"/>
          </a:xfrm>
          <a:prstGeom prst="rect">
            <a:avLst/>
          </a:prstGeom>
        </p:spPr>
        <p:txBody>
          <a:bodyPr lIns="0" tIns="0" rIns="0" bIns="0" rtlCol="0" anchor="t">
            <a:spAutoFit/>
          </a:bodyPr>
          <a:lstStyle/>
          <a:p>
            <a:pPr algn="ctr">
              <a:lnSpc>
                <a:spcPts val="4559"/>
              </a:lnSpc>
            </a:pPr>
            <a:r>
              <a:rPr lang="en-US" sz="3999">
                <a:solidFill>
                  <a:srgbClr val="03989E"/>
                </a:solidFill>
                <a:latin typeface="Courier Prime"/>
                <a:ea typeface="Courier Prime"/>
                <a:cs typeface="Courier Prime"/>
                <a:sym typeface="Courier Prime"/>
              </a:rPr>
              <a:t>Abrir y visualizar imágenes </a:t>
            </a:r>
          </a:p>
        </p:txBody>
      </p:sp>
      <p:sp>
        <p:nvSpPr>
          <p:cNvPr id="9" name="TextBox 9"/>
          <p:cNvSpPr txBox="1"/>
          <p:nvPr/>
        </p:nvSpPr>
        <p:spPr>
          <a:xfrm>
            <a:off x="11349503" y="3679628"/>
            <a:ext cx="5558715" cy="1154430"/>
          </a:xfrm>
          <a:prstGeom prst="rect">
            <a:avLst/>
          </a:prstGeom>
        </p:spPr>
        <p:txBody>
          <a:bodyPr lIns="0" tIns="0" rIns="0" bIns="0" rtlCol="0" anchor="t">
            <a:spAutoFit/>
          </a:bodyPr>
          <a:lstStyle/>
          <a:p>
            <a:pPr algn="ctr">
              <a:lnSpc>
                <a:spcPts val="4559"/>
              </a:lnSpc>
            </a:pPr>
            <a:r>
              <a:rPr lang="en-US" sz="3999">
                <a:solidFill>
                  <a:srgbClr val="FF914D"/>
                </a:solidFill>
                <a:latin typeface="Courier Prime"/>
                <a:ea typeface="Courier Prime"/>
                <a:cs typeface="Courier Prime"/>
                <a:sym typeface="Courier Prime"/>
              </a:rPr>
              <a:t>Aplicar filtros y transformaciones</a:t>
            </a:r>
          </a:p>
        </p:txBody>
      </p:sp>
      <p:sp>
        <p:nvSpPr>
          <p:cNvPr id="10" name="TextBox 10"/>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id="11" name="AutoShape 11"/>
          <p:cNvSpPr/>
          <p:nvPr/>
        </p:nvSpPr>
        <p:spPr>
          <a:xfrm>
            <a:off x="6024417" y="4854131"/>
            <a:ext cx="1180789" cy="622864"/>
          </a:xfrm>
          <a:prstGeom prst="line">
            <a:avLst/>
          </a:prstGeom>
          <a:ln w="47625" cap="flat">
            <a:solidFill>
              <a:srgbClr val="FFFFFF"/>
            </a:solidFill>
            <a:prstDash val="solid"/>
            <a:headEnd type="diamond" w="lg" len="lg"/>
            <a:tailEnd type="arrow" w="med" len="sm"/>
          </a:ln>
        </p:spPr>
        <p:txBody>
          <a:bodyPr/>
          <a:lstStyle/>
          <a:p>
            <a:endParaRPr lang="es-SV"/>
          </a:p>
        </p:txBody>
      </p:sp>
      <p:sp>
        <p:nvSpPr>
          <p:cNvPr id="12" name="AutoShape 12"/>
          <p:cNvSpPr/>
          <p:nvPr/>
        </p:nvSpPr>
        <p:spPr>
          <a:xfrm>
            <a:off x="9527309" y="6107350"/>
            <a:ext cx="848601" cy="539198"/>
          </a:xfrm>
          <a:prstGeom prst="line">
            <a:avLst/>
          </a:prstGeom>
          <a:ln w="47625" cap="flat">
            <a:solidFill>
              <a:srgbClr val="FD9E80"/>
            </a:solidFill>
            <a:prstDash val="solid"/>
            <a:headEnd type="arrow" w="med" len="sm"/>
            <a:tailEnd type="arrow" w="med" len="sm"/>
          </a:ln>
        </p:spPr>
        <p:txBody>
          <a:bodyPr/>
          <a:lstStyle/>
          <a:p>
            <a:endParaRPr lang="es-SV"/>
          </a:p>
        </p:txBody>
      </p:sp>
      <p:sp>
        <p:nvSpPr>
          <p:cNvPr id="13" name="AutoShape 13"/>
          <p:cNvSpPr/>
          <p:nvPr/>
        </p:nvSpPr>
        <p:spPr>
          <a:xfrm flipV="1">
            <a:off x="8440015" y="6646548"/>
            <a:ext cx="0" cy="1037572"/>
          </a:xfrm>
          <a:prstGeom prst="line">
            <a:avLst/>
          </a:prstGeom>
          <a:ln w="47625" cap="flat">
            <a:solidFill>
              <a:srgbClr val="FFFFFF"/>
            </a:solidFill>
            <a:prstDash val="solid"/>
            <a:headEnd type="diamond" w="lg" len="lg"/>
            <a:tailEnd type="arrow" w="med" len="sm"/>
          </a:ln>
        </p:spPr>
        <p:txBody>
          <a:bodyPr/>
          <a:lstStyle/>
          <a:p>
            <a:endParaRPr lang="es-SV"/>
          </a:p>
        </p:txBody>
      </p:sp>
      <p:sp>
        <p:nvSpPr>
          <p:cNvPr id="14" name="AutoShape 14"/>
          <p:cNvSpPr/>
          <p:nvPr/>
        </p:nvSpPr>
        <p:spPr>
          <a:xfrm>
            <a:off x="8531953" y="3796486"/>
            <a:ext cx="0" cy="1037572"/>
          </a:xfrm>
          <a:prstGeom prst="line">
            <a:avLst/>
          </a:prstGeom>
          <a:ln w="47625" cap="flat">
            <a:solidFill>
              <a:srgbClr val="FFFFFF"/>
            </a:solidFill>
            <a:prstDash val="solid"/>
            <a:headEnd type="none" w="sm" len="sm"/>
            <a:tailEnd type="arrow" w="med" len="sm"/>
          </a:ln>
        </p:spPr>
        <p:txBody>
          <a:bodyPr/>
          <a:lstStyle/>
          <a:p>
            <a:endParaRPr lang="es-SV"/>
          </a:p>
        </p:txBody>
      </p:sp>
      <p:sp>
        <p:nvSpPr>
          <p:cNvPr id="15" name="AutoShape 15"/>
          <p:cNvSpPr/>
          <p:nvPr/>
        </p:nvSpPr>
        <p:spPr>
          <a:xfrm flipV="1">
            <a:off x="9527309" y="4622738"/>
            <a:ext cx="848601" cy="471640"/>
          </a:xfrm>
          <a:prstGeom prst="line">
            <a:avLst/>
          </a:prstGeom>
          <a:ln w="47625" cap="flat">
            <a:solidFill>
              <a:srgbClr val="FFFFFF"/>
            </a:solidFill>
            <a:prstDash val="solid"/>
            <a:headEnd type="diamond" w="lg" len="lg"/>
            <a:tailEnd type="arrow" w="med" len="sm"/>
          </a:ln>
        </p:spPr>
        <p:txBody>
          <a:bodyPr/>
          <a:lstStyle/>
          <a:p>
            <a:endParaRPr lang="es-SV"/>
          </a:p>
        </p:txBody>
      </p:sp>
      <p:sp>
        <p:nvSpPr>
          <p:cNvPr id="16" name="AutoShape 16"/>
          <p:cNvSpPr/>
          <p:nvPr/>
        </p:nvSpPr>
        <p:spPr>
          <a:xfrm flipV="1">
            <a:off x="6311542" y="6131163"/>
            <a:ext cx="904774" cy="904774"/>
          </a:xfrm>
          <a:prstGeom prst="line">
            <a:avLst/>
          </a:prstGeom>
          <a:ln w="47625" cap="flat">
            <a:solidFill>
              <a:srgbClr val="FD9E80"/>
            </a:solidFill>
            <a:prstDash val="solid"/>
            <a:headEnd type="arrow" w="med" len="sm"/>
            <a:tailEnd type="arrow" w="med" len="sm"/>
          </a:ln>
        </p:spPr>
        <p:txBody>
          <a:bodyPr/>
          <a:lstStyle/>
          <a:p>
            <a:endParaRPr lang="es-SV"/>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874385"/>
            <a:ext cx="9645542" cy="2598034"/>
            <a:chOff x="0" y="0"/>
            <a:chExt cx="3518720" cy="947770"/>
          </a:xfrm>
        </p:grpSpPr>
        <p:sp>
          <p:nvSpPr>
            <p:cNvPr id="3" name="Freeform 3"/>
            <p:cNvSpPr/>
            <p:nvPr/>
          </p:nvSpPr>
          <p:spPr>
            <a:xfrm>
              <a:off x="0" y="0"/>
              <a:ext cx="3518720" cy="947770"/>
            </a:xfrm>
            <a:custGeom>
              <a:avLst/>
              <a:gdLst/>
              <a:ahLst/>
              <a:cxnLst/>
              <a:rect l="l" t="t" r="r" b="b"/>
              <a:pathLst>
                <a:path w="3518720" h="947770">
                  <a:moveTo>
                    <a:pt x="0" y="0"/>
                  </a:moveTo>
                  <a:lnTo>
                    <a:pt x="3518720" y="0"/>
                  </a:lnTo>
                  <a:lnTo>
                    <a:pt x="3518720" y="947770"/>
                  </a:lnTo>
                  <a:lnTo>
                    <a:pt x="0" y="947770"/>
                  </a:lnTo>
                  <a:close/>
                </a:path>
              </a:pathLst>
            </a:custGeom>
            <a:solidFill>
              <a:srgbClr val="2D2D35"/>
            </a:solidFill>
          </p:spPr>
          <p:txBody>
            <a:bodyPr/>
            <a:lstStyle/>
            <a:p>
              <a:endParaRPr lang="es-SV"/>
            </a:p>
          </p:txBody>
        </p:sp>
      </p:grpSp>
      <p:grpSp>
        <p:nvGrpSpPr>
          <p:cNvPr id="4" name="Group 4"/>
          <p:cNvGrpSpPr/>
          <p:nvPr/>
        </p:nvGrpSpPr>
        <p:grpSpPr>
          <a:xfrm>
            <a:off x="1028700" y="5990459"/>
            <a:ext cx="9645542" cy="2598034"/>
            <a:chOff x="0" y="0"/>
            <a:chExt cx="3518720" cy="947770"/>
          </a:xfrm>
        </p:grpSpPr>
        <p:sp>
          <p:nvSpPr>
            <p:cNvPr id="5" name="Freeform 5"/>
            <p:cNvSpPr/>
            <p:nvPr/>
          </p:nvSpPr>
          <p:spPr>
            <a:xfrm>
              <a:off x="0" y="0"/>
              <a:ext cx="3518720" cy="947770"/>
            </a:xfrm>
            <a:custGeom>
              <a:avLst/>
              <a:gdLst/>
              <a:ahLst/>
              <a:cxnLst/>
              <a:rect l="l" t="t" r="r" b="b"/>
              <a:pathLst>
                <a:path w="3518720" h="947770">
                  <a:moveTo>
                    <a:pt x="0" y="0"/>
                  </a:moveTo>
                  <a:lnTo>
                    <a:pt x="3518720" y="0"/>
                  </a:lnTo>
                  <a:lnTo>
                    <a:pt x="3518720" y="947770"/>
                  </a:lnTo>
                  <a:lnTo>
                    <a:pt x="0" y="947770"/>
                  </a:lnTo>
                  <a:close/>
                </a:path>
              </a:pathLst>
            </a:custGeom>
            <a:solidFill>
              <a:srgbClr val="2D2D35"/>
            </a:solidFill>
          </p:spPr>
          <p:txBody>
            <a:bodyPr/>
            <a:lstStyle/>
            <a:p>
              <a:endParaRPr lang="es-SV"/>
            </a:p>
          </p:txBody>
        </p:sp>
      </p:grpSp>
      <p:sp>
        <p:nvSpPr>
          <p:cNvPr id="6" name="AutoShape 6"/>
          <p:cNvSpPr/>
          <p:nvPr/>
        </p:nvSpPr>
        <p:spPr>
          <a:xfrm rot="5400000">
            <a:off x="-232217" y="4135302"/>
            <a:ext cx="2598034" cy="0"/>
          </a:xfrm>
          <a:prstGeom prst="line">
            <a:avLst/>
          </a:prstGeom>
          <a:ln w="76200" cap="flat">
            <a:solidFill>
              <a:srgbClr val="737373"/>
            </a:solidFill>
            <a:prstDash val="solid"/>
            <a:headEnd type="none" w="sm" len="sm"/>
            <a:tailEnd type="none" w="sm" len="sm"/>
          </a:ln>
        </p:spPr>
        <p:txBody>
          <a:bodyPr/>
          <a:lstStyle/>
          <a:p>
            <a:endParaRPr lang="es-SV"/>
          </a:p>
        </p:txBody>
      </p:sp>
      <p:sp>
        <p:nvSpPr>
          <p:cNvPr id="7" name="AutoShape 7"/>
          <p:cNvSpPr/>
          <p:nvPr/>
        </p:nvSpPr>
        <p:spPr>
          <a:xfrm rot="5400000">
            <a:off x="-232217" y="7251376"/>
            <a:ext cx="2598034" cy="0"/>
          </a:xfrm>
          <a:prstGeom prst="line">
            <a:avLst/>
          </a:prstGeom>
          <a:ln w="76200" cap="flat">
            <a:solidFill>
              <a:srgbClr val="737373"/>
            </a:solidFill>
            <a:prstDash val="solid"/>
            <a:headEnd type="none" w="sm" len="sm"/>
            <a:tailEnd type="none" w="sm" len="sm"/>
          </a:ln>
        </p:spPr>
        <p:txBody>
          <a:bodyPr/>
          <a:lstStyle/>
          <a:p>
            <a:endParaRPr lang="es-SV"/>
          </a:p>
        </p:txBody>
      </p:sp>
      <p:sp>
        <p:nvSpPr>
          <p:cNvPr id="8" name="Freeform 8"/>
          <p:cNvSpPr/>
          <p:nvPr/>
        </p:nvSpPr>
        <p:spPr>
          <a:xfrm>
            <a:off x="5723040" y="1028700"/>
            <a:ext cx="11301259" cy="1497417"/>
          </a:xfrm>
          <a:custGeom>
            <a:avLst/>
            <a:gdLst/>
            <a:ahLst/>
            <a:cxnLst/>
            <a:rect l="l" t="t" r="r" b="b"/>
            <a:pathLst>
              <a:path w="11301259" h="1497417">
                <a:moveTo>
                  <a:pt x="0" y="0"/>
                </a:moveTo>
                <a:lnTo>
                  <a:pt x="11301259" y="0"/>
                </a:lnTo>
                <a:lnTo>
                  <a:pt x="11301259" y="1497417"/>
                </a:lnTo>
                <a:lnTo>
                  <a:pt x="0" y="1497417"/>
                </a:lnTo>
                <a:lnTo>
                  <a:pt x="0" y="0"/>
                </a:lnTo>
                <a:close/>
              </a:path>
            </a:pathLst>
          </a:custGeom>
          <a:blipFill>
            <a:blip r:embed="rId2"/>
            <a:stretch>
              <a:fillRect/>
            </a:stretch>
          </a:blipFill>
        </p:spPr>
        <p:txBody>
          <a:bodyPr/>
          <a:lstStyle/>
          <a:p>
            <a:endParaRPr lang="es-SV"/>
          </a:p>
        </p:txBody>
      </p:sp>
      <p:sp>
        <p:nvSpPr>
          <p:cNvPr id="9" name="TextBox 9"/>
          <p:cNvSpPr txBox="1"/>
          <p:nvPr/>
        </p:nvSpPr>
        <p:spPr>
          <a:xfrm>
            <a:off x="1028700" y="1047750"/>
            <a:ext cx="7031406" cy="582930"/>
          </a:xfrm>
          <a:prstGeom prst="rect">
            <a:avLst/>
          </a:prstGeom>
        </p:spPr>
        <p:txBody>
          <a:bodyPr lIns="0" tIns="0" rIns="0" bIns="0" rtlCol="0" anchor="t">
            <a:spAutoFit/>
          </a:bodyPr>
          <a:lstStyle/>
          <a:p>
            <a:pPr algn="l">
              <a:lnSpc>
                <a:spcPts val="4559"/>
              </a:lnSpc>
            </a:pPr>
            <a:r>
              <a:rPr lang="en-US" sz="3999">
                <a:solidFill>
                  <a:srgbClr val="FFFFFF"/>
                </a:solidFill>
                <a:latin typeface="Courier Prime"/>
                <a:ea typeface="Courier Prime"/>
                <a:cs typeface="Courier Prime"/>
                <a:sym typeface="Courier Prime"/>
              </a:rPr>
              <a:t>Instalacion {</a:t>
            </a:r>
          </a:p>
        </p:txBody>
      </p:sp>
      <p:sp>
        <p:nvSpPr>
          <p:cNvPr id="10" name="TextBox 10"/>
          <p:cNvSpPr txBox="1"/>
          <p:nvPr/>
        </p:nvSpPr>
        <p:spPr>
          <a:xfrm>
            <a:off x="1509030" y="6262396"/>
            <a:ext cx="8524589" cy="739902"/>
          </a:xfrm>
          <a:prstGeom prst="rect">
            <a:avLst/>
          </a:prstGeom>
        </p:spPr>
        <p:txBody>
          <a:bodyPr lIns="0" tIns="0" rIns="0" bIns="0" rtlCol="0" anchor="t">
            <a:spAutoFit/>
          </a:bodyPr>
          <a:lstStyle/>
          <a:p>
            <a:pPr algn="l">
              <a:lnSpc>
                <a:spcPts val="2904"/>
              </a:lnSpc>
            </a:pPr>
            <a:r>
              <a:rPr lang="en-US" sz="2400">
                <a:solidFill>
                  <a:srgbClr val="FF914D"/>
                </a:solidFill>
                <a:latin typeface="Courier Prime"/>
                <a:ea typeface="Courier Prime"/>
                <a:cs typeface="Courier Prime"/>
                <a:sym typeface="Courier Prime"/>
              </a:rPr>
              <a:t>La instalación se realiza con el siguiente comando en la terminal:</a:t>
            </a:r>
          </a:p>
        </p:txBody>
      </p:sp>
      <p:sp>
        <p:nvSpPr>
          <p:cNvPr id="11" name="TextBox 11"/>
          <p:cNvSpPr txBox="1"/>
          <p:nvPr/>
        </p:nvSpPr>
        <p:spPr>
          <a:xfrm>
            <a:off x="1509030" y="3638863"/>
            <a:ext cx="8524589" cy="1101852"/>
          </a:xfrm>
          <a:prstGeom prst="rect">
            <a:avLst/>
          </a:prstGeom>
        </p:spPr>
        <p:txBody>
          <a:bodyPr lIns="0" tIns="0" rIns="0" bIns="0" rtlCol="0" anchor="t">
            <a:spAutoFit/>
          </a:bodyPr>
          <a:lstStyle/>
          <a:p>
            <a:pPr algn="l">
              <a:lnSpc>
                <a:spcPts val="2904"/>
              </a:lnSpc>
            </a:pPr>
            <a:r>
              <a:rPr lang="en-US" sz="2400">
                <a:solidFill>
                  <a:srgbClr val="FFFFFF"/>
                </a:solidFill>
                <a:latin typeface="Courier Prime"/>
                <a:ea typeface="Courier Prime"/>
                <a:cs typeface="Courier Prime"/>
                <a:sym typeface="Courier Prime"/>
              </a:rPr>
              <a:t>Para utilizar la librería Pillow, primero necesitamos instalarla, ya que es una librería externa.</a:t>
            </a:r>
          </a:p>
        </p:txBody>
      </p:sp>
      <p:sp>
        <p:nvSpPr>
          <p:cNvPr id="12" name="TextBox 12"/>
          <p:cNvSpPr txBox="1"/>
          <p:nvPr/>
        </p:nvSpPr>
        <p:spPr>
          <a:xfrm>
            <a:off x="1509030" y="7195654"/>
            <a:ext cx="8524589" cy="739902"/>
          </a:xfrm>
          <a:prstGeom prst="rect">
            <a:avLst/>
          </a:prstGeom>
        </p:spPr>
        <p:txBody>
          <a:bodyPr lIns="0" tIns="0" rIns="0" bIns="0" rtlCol="0" anchor="t">
            <a:spAutoFit/>
          </a:bodyPr>
          <a:lstStyle/>
          <a:p>
            <a:pPr algn="l">
              <a:lnSpc>
                <a:spcPts val="2904"/>
              </a:lnSpc>
            </a:pPr>
            <a:r>
              <a:rPr lang="en-US" sz="2400">
                <a:solidFill>
                  <a:srgbClr val="FFFFFF"/>
                </a:solidFill>
                <a:latin typeface="Courier Prime"/>
                <a:ea typeface="Courier Prime"/>
                <a:cs typeface="Courier Prime"/>
                <a:sym typeface="Courier Prime"/>
              </a:rPr>
              <a:t>pip install pillow</a:t>
            </a:r>
          </a:p>
          <a:p>
            <a:pPr algn="l">
              <a:lnSpc>
                <a:spcPts val="2904"/>
              </a:lnSpc>
            </a:pPr>
            <a:endParaRPr lang="en-US" sz="2400">
              <a:solidFill>
                <a:srgbClr val="FFFFFF"/>
              </a:solidFill>
              <a:latin typeface="Courier Prime"/>
              <a:ea typeface="Courier Prime"/>
              <a:cs typeface="Courier Prime"/>
              <a:sym typeface="Courier Prime"/>
            </a:endParaRPr>
          </a:p>
        </p:txBody>
      </p:sp>
      <p:sp>
        <p:nvSpPr>
          <p:cNvPr id="13" name="TextBox 13"/>
          <p:cNvSpPr txBox="1"/>
          <p:nvPr/>
        </p:nvSpPr>
        <p:spPr>
          <a:xfrm>
            <a:off x="11373669" y="3619813"/>
            <a:ext cx="5534548" cy="2911602"/>
          </a:xfrm>
          <a:prstGeom prst="rect">
            <a:avLst/>
          </a:prstGeom>
        </p:spPr>
        <p:txBody>
          <a:bodyPr lIns="0" tIns="0" rIns="0" bIns="0" rtlCol="0" anchor="t">
            <a:spAutoFit/>
          </a:bodyPr>
          <a:lstStyle/>
          <a:p>
            <a:pPr algn="l">
              <a:lnSpc>
                <a:spcPts val="2904"/>
              </a:lnSpc>
            </a:pPr>
            <a:r>
              <a:rPr lang="en-US" sz="2400">
                <a:solidFill>
                  <a:srgbClr val="FFFFFF"/>
                </a:solidFill>
                <a:latin typeface="Courier Prime"/>
                <a:ea typeface="Courier Prime"/>
                <a:cs typeface="Courier Prime"/>
                <a:sym typeface="Courier Prime"/>
              </a:rPr>
              <a:t>Se observa que ya se instalo y para comprobar vemos la version con el siguinte comando</a:t>
            </a:r>
          </a:p>
          <a:p>
            <a:pPr algn="l">
              <a:lnSpc>
                <a:spcPts val="2904"/>
              </a:lnSpc>
            </a:pPr>
            <a:endParaRPr lang="en-US" sz="2400">
              <a:solidFill>
                <a:srgbClr val="FFFFFF"/>
              </a:solidFill>
              <a:latin typeface="Courier Prime"/>
              <a:ea typeface="Courier Prime"/>
              <a:cs typeface="Courier Prime"/>
              <a:sym typeface="Courier Prime"/>
            </a:endParaRPr>
          </a:p>
          <a:p>
            <a:pPr algn="l">
              <a:lnSpc>
                <a:spcPts val="2904"/>
              </a:lnSpc>
            </a:pPr>
            <a:endParaRPr lang="en-US" sz="2400">
              <a:solidFill>
                <a:srgbClr val="FFFFFF"/>
              </a:solidFill>
              <a:latin typeface="Courier Prime"/>
              <a:ea typeface="Courier Prime"/>
              <a:cs typeface="Courier Prime"/>
              <a:sym typeface="Courier Prime"/>
            </a:endParaRPr>
          </a:p>
          <a:p>
            <a:pPr algn="l">
              <a:lnSpc>
                <a:spcPts val="2904"/>
              </a:lnSpc>
            </a:pPr>
            <a:r>
              <a:rPr lang="en-US" sz="2400">
                <a:solidFill>
                  <a:srgbClr val="FFFFFF"/>
                </a:solidFill>
                <a:latin typeface="Courier Prime"/>
                <a:ea typeface="Courier Prime"/>
                <a:cs typeface="Courier Prime"/>
                <a:sym typeface="Courier Prime"/>
              </a:rPr>
              <a:t>      pip --version</a:t>
            </a:r>
          </a:p>
          <a:p>
            <a:pPr algn="l">
              <a:lnSpc>
                <a:spcPts val="2904"/>
              </a:lnSpc>
            </a:pPr>
            <a:endParaRPr lang="en-US" sz="2400">
              <a:solidFill>
                <a:srgbClr val="FFFFFF"/>
              </a:solidFill>
              <a:latin typeface="Courier Prime"/>
              <a:ea typeface="Courier Prime"/>
              <a:cs typeface="Courier Prime"/>
              <a:sym typeface="Courier Prime"/>
            </a:endParaRPr>
          </a:p>
        </p:txBody>
      </p:sp>
      <p:sp>
        <p:nvSpPr>
          <p:cNvPr id="14" name="TextBox 14"/>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sp>
        <p:nvSpPr>
          <p:cNvPr id="2" name="Freeform 2"/>
          <p:cNvSpPr/>
          <p:nvPr/>
        </p:nvSpPr>
        <p:spPr>
          <a:xfrm>
            <a:off x="235387" y="2441576"/>
            <a:ext cx="20376211" cy="6214744"/>
          </a:xfrm>
          <a:custGeom>
            <a:avLst/>
            <a:gdLst/>
            <a:ahLst/>
            <a:cxnLst/>
            <a:rect l="l" t="t" r="r" b="b"/>
            <a:pathLst>
              <a:path w="20376211" h="6214744">
                <a:moveTo>
                  <a:pt x="0" y="0"/>
                </a:moveTo>
                <a:lnTo>
                  <a:pt x="20376211" y="0"/>
                </a:lnTo>
                <a:lnTo>
                  <a:pt x="20376211" y="6214744"/>
                </a:lnTo>
                <a:lnTo>
                  <a:pt x="0" y="6214744"/>
                </a:lnTo>
                <a:lnTo>
                  <a:pt x="0" y="0"/>
                </a:lnTo>
                <a:close/>
              </a:path>
            </a:pathLst>
          </a:custGeom>
          <a:blipFill>
            <a:blip r:embed="rId2"/>
            <a:stretch>
              <a:fillRect/>
            </a:stretch>
          </a:blipFill>
        </p:spPr>
        <p:txBody>
          <a:bodyPr/>
          <a:lstStyle/>
          <a:p>
            <a:endParaRPr lang="es-SV"/>
          </a:p>
        </p:txBody>
      </p:sp>
      <p:sp>
        <p:nvSpPr>
          <p:cNvPr id="3" name="TextBox 3"/>
          <p:cNvSpPr txBox="1"/>
          <p:nvPr/>
        </p:nvSpPr>
        <p:spPr>
          <a:xfrm>
            <a:off x="1028700" y="1047750"/>
            <a:ext cx="7031406" cy="582930"/>
          </a:xfrm>
          <a:prstGeom prst="rect">
            <a:avLst/>
          </a:prstGeom>
        </p:spPr>
        <p:txBody>
          <a:bodyPr lIns="0" tIns="0" rIns="0" bIns="0" rtlCol="0" anchor="t">
            <a:spAutoFit/>
          </a:bodyPr>
          <a:lstStyle/>
          <a:p>
            <a:pPr algn="l">
              <a:lnSpc>
                <a:spcPts val="4559"/>
              </a:lnSpc>
            </a:pPr>
            <a:r>
              <a:rPr lang="en-US" sz="3999">
                <a:solidFill>
                  <a:srgbClr val="FFFFFF"/>
                </a:solidFill>
                <a:latin typeface="Courier Prime"/>
                <a:ea typeface="Courier Prime"/>
                <a:cs typeface="Courier Prime"/>
                <a:sym typeface="Courier Prime"/>
              </a:rPr>
              <a:t>Ejemplo Practico {</a:t>
            </a:r>
          </a:p>
        </p:txBody>
      </p:sp>
      <p:sp>
        <p:nvSpPr>
          <p:cNvPr id="4" name="TextBox 4"/>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9144000" y="-102870"/>
            <a:ext cx="9314578" cy="10389870"/>
            <a:chOff x="0" y="0"/>
            <a:chExt cx="3397983" cy="3790253"/>
          </a:xfrm>
        </p:grpSpPr>
        <p:sp>
          <p:nvSpPr>
            <p:cNvPr id="3" name="Freeform 3"/>
            <p:cNvSpPr/>
            <p:nvPr/>
          </p:nvSpPr>
          <p:spPr>
            <a:xfrm>
              <a:off x="0" y="0"/>
              <a:ext cx="3397983" cy="3790253"/>
            </a:xfrm>
            <a:custGeom>
              <a:avLst/>
              <a:gdLst/>
              <a:ahLst/>
              <a:cxnLst/>
              <a:rect l="l" t="t" r="r" b="b"/>
              <a:pathLst>
                <a:path w="3397983" h="3790253">
                  <a:moveTo>
                    <a:pt x="0" y="0"/>
                  </a:moveTo>
                  <a:lnTo>
                    <a:pt x="3397983" y="0"/>
                  </a:lnTo>
                  <a:lnTo>
                    <a:pt x="3397983" y="3790253"/>
                  </a:lnTo>
                  <a:lnTo>
                    <a:pt x="0" y="3790253"/>
                  </a:lnTo>
                  <a:close/>
                </a:path>
              </a:pathLst>
            </a:custGeom>
            <a:solidFill>
              <a:srgbClr val="2D2D35"/>
            </a:solidFill>
          </p:spPr>
          <p:txBody>
            <a:bodyPr/>
            <a:lstStyle/>
            <a:p>
              <a:endParaRPr lang="es-SV"/>
            </a:p>
          </p:txBody>
        </p:sp>
      </p:grpSp>
      <p:sp>
        <p:nvSpPr>
          <p:cNvPr id="4" name="TextBox 4"/>
          <p:cNvSpPr txBox="1"/>
          <p:nvPr/>
        </p:nvSpPr>
        <p:spPr>
          <a:xfrm>
            <a:off x="2431316" y="683821"/>
            <a:ext cx="12330393" cy="663087"/>
          </a:xfrm>
          <a:prstGeom prst="rect">
            <a:avLst/>
          </a:prstGeom>
        </p:spPr>
        <p:txBody>
          <a:bodyPr lIns="0" tIns="0" rIns="0" bIns="0" rtlCol="0" anchor="t">
            <a:spAutoFit/>
          </a:bodyPr>
          <a:lstStyle/>
          <a:p>
            <a:pPr algn="ctr">
              <a:lnSpc>
                <a:spcPts val="5152"/>
              </a:lnSpc>
            </a:pPr>
            <a:r>
              <a:rPr lang="en-US" sz="4519">
                <a:solidFill>
                  <a:srgbClr val="FFFFFF"/>
                </a:solidFill>
                <a:latin typeface="Courier Prime"/>
                <a:ea typeface="Courier Prime"/>
                <a:cs typeface="Courier Prime"/>
                <a:sym typeface="Courier Prime"/>
              </a:rPr>
              <a:t>Posibles usos del ejemplo practico  </a:t>
            </a:r>
          </a:p>
        </p:txBody>
      </p:sp>
      <p:sp>
        <p:nvSpPr>
          <p:cNvPr id="5" name="TextBox 5"/>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id="6" name="TextBox 6"/>
          <p:cNvSpPr txBox="1"/>
          <p:nvPr/>
        </p:nvSpPr>
        <p:spPr>
          <a:xfrm>
            <a:off x="526032" y="1047750"/>
            <a:ext cx="1742852" cy="582930"/>
          </a:xfrm>
          <a:prstGeom prst="rect">
            <a:avLst/>
          </a:prstGeom>
        </p:spPr>
        <p:txBody>
          <a:bodyPr lIns="0" tIns="0" rIns="0" bIns="0" rtlCol="0" anchor="t">
            <a:spAutoFit/>
          </a:bodyPr>
          <a:lstStyle/>
          <a:p>
            <a:pPr algn="ctr">
              <a:lnSpc>
                <a:spcPts val="4559"/>
              </a:lnSpc>
              <a:spcBef>
                <a:spcPct val="0"/>
              </a:spcBef>
            </a:pPr>
            <a:r>
              <a:rPr lang="en-US" sz="3999">
                <a:solidFill>
                  <a:srgbClr val="FFFFFF"/>
                </a:solidFill>
                <a:latin typeface="Courier Prime"/>
                <a:ea typeface="Courier Prime"/>
                <a:cs typeface="Courier Prime"/>
                <a:sym typeface="Courier Prime"/>
              </a:rPr>
              <a:t>{</a:t>
            </a:r>
          </a:p>
        </p:txBody>
      </p:sp>
      <p:sp>
        <p:nvSpPr>
          <p:cNvPr id="7" name="TextBox 7"/>
          <p:cNvSpPr txBox="1"/>
          <p:nvPr/>
        </p:nvSpPr>
        <p:spPr>
          <a:xfrm>
            <a:off x="526032" y="2811165"/>
            <a:ext cx="17761968" cy="6353175"/>
          </a:xfrm>
          <a:prstGeom prst="rect">
            <a:avLst/>
          </a:prstGeom>
        </p:spPr>
        <p:txBody>
          <a:bodyPr lIns="0" tIns="0" rIns="0" bIns="0" rtlCol="0" anchor="t">
            <a:spAutoFit/>
          </a:bodyPr>
          <a:lstStyle/>
          <a:p>
            <a:pPr algn="l">
              <a:lnSpc>
                <a:spcPts val="3990"/>
              </a:lnSpc>
              <a:spcBef>
                <a:spcPct val="0"/>
              </a:spcBef>
            </a:pPr>
            <a:r>
              <a:rPr lang="en-US" sz="3500">
                <a:solidFill>
                  <a:srgbClr val="FFFFFF"/>
                </a:solidFill>
                <a:latin typeface="Courier Prime"/>
                <a:ea typeface="Courier Prime"/>
                <a:cs typeface="Courier Prime"/>
                <a:sym typeface="Courier Prime"/>
              </a:rPr>
              <a:t>1.Redimensionamiento de imágenes.</a:t>
            </a:r>
          </a:p>
          <a:p>
            <a:pPr algn="l">
              <a:lnSpc>
                <a:spcPts val="3990"/>
              </a:lnSpc>
              <a:spcBef>
                <a:spcPct val="0"/>
              </a:spcBef>
            </a:pPr>
            <a:endParaRPr lang="en-US" sz="3500">
              <a:solidFill>
                <a:srgbClr val="FFFFFF"/>
              </a:solidFill>
              <a:latin typeface="Courier Prime"/>
              <a:ea typeface="Courier Prime"/>
              <a:cs typeface="Courier Prime"/>
              <a:sym typeface="Courier Prime"/>
            </a:endParaRPr>
          </a:p>
          <a:p>
            <a:pPr algn="l">
              <a:lnSpc>
                <a:spcPts val="3990"/>
              </a:lnSpc>
              <a:spcBef>
                <a:spcPct val="0"/>
              </a:spcBef>
            </a:pPr>
            <a:r>
              <a:rPr lang="en-US" sz="3500">
                <a:solidFill>
                  <a:srgbClr val="FFFFFF"/>
                </a:solidFill>
                <a:latin typeface="Courier Prime"/>
                <a:ea typeface="Courier Prime"/>
                <a:cs typeface="Courier Prime"/>
                <a:sym typeface="Courier Prime"/>
              </a:rPr>
              <a:t>  Usos:</a:t>
            </a:r>
          </a:p>
          <a:p>
            <a:pPr algn="l">
              <a:lnSpc>
                <a:spcPts val="4559"/>
              </a:lnSpc>
              <a:spcBef>
                <a:spcPct val="0"/>
              </a:spcBef>
            </a:pPr>
            <a:endParaRPr lang="en-US" sz="3500">
              <a:solidFill>
                <a:srgbClr val="FFFFFF"/>
              </a:solidFill>
              <a:latin typeface="Courier Prime"/>
              <a:ea typeface="Courier Prime"/>
              <a:cs typeface="Courier Prime"/>
              <a:sym typeface="Courier Prime"/>
            </a:endParaRPr>
          </a:p>
          <a:p>
            <a:pPr marL="539758" lvl="1" indent="-269879" algn="l">
              <a:lnSpc>
                <a:spcPts val="2850"/>
              </a:lnSpc>
              <a:spcBef>
                <a:spcPct val="0"/>
              </a:spcBef>
              <a:buFont typeface="Arial"/>
              <a:buChar char="•"/>
            </a:pPr>
            <a:r>
              <a:rPr lang="en-US" sz="2500">
                <a:solidFill>
                  <a:srgbClr val="FFFFFF"/>
                </a:solidFill>
                <a:latin typeface="Courier Prime"/>
                <a:ea typeface="Courier Prime"/>
                <a:cs typeface="Courier Prime"/>
                <a:sym typeface="Courier Prime"/>
              </a:rPr>
              <a:t>Ajustar el tamaño de imágenes para un sitio web o aplicación: Optimiza la carga de imágenes.</a:t>
            </a:r>
          </a:p>
          <a:p>
            <a:pPr algn="l">
              <a:lnSpc>
                <a:spcPts val="2850"/>
              </a:lnSpc>
              <a:spcBef>
                <a:spcPct val="0"/>
              </a:spcBef>
            </a:pPr>
            <a:endParaRPr lang="en-US" sz="2500">
              <a:solidFill>
                <a:srgbClr val="FFFFFF"/>
              </a:solidFill>
              <a:latin typeface="Courier Prime"/>
              <a:ea typeface="Courier Prime"/>
              <a:cs typeface="Courier Prime"/>
              <a:sym typeface="Courier Prime"/>
            </a:endParaRPr>
          </a:p>
          <a:p>
            <a:pPr marL="539758" lvl="1" indent="-269879" algn="l">
              <a:lnSpc>
                <a:spcPts val="2850"/>
              </a:lnSpc>
              <a:spcBef>
                <a:spcPct val="0"/>
              </a:spcBef>
              <a:buFont typeface="Arial"/>
              <a:buChar char="•"/>
            </a:pPr>
            <a:r>
              <a:rPr lang="en-US" sz="2500">
                <a:solidFill>
                  <a:srgbClr val="FFFFFF"/>
                </a:solidFill>
                <a:latin typeface="Courier Prime"/>
                <a:ea typeface="Courier Prime"/>
                <a:cs typeface="Courier Prime"/>
                <a:sym typeface="Courier Prime"/>
              </a:rPr>
              <a:t>Crear miniaturas (thumbnails): Usado en galerías de imágenes o listas de productos.</a:t>
            </a:r>
          </a:p>
          <a:p>
            <a:pPr algn="l">
              <a:lnSpc>
                <a:spcPts val="2850"/>
              </a:lnSpc>
              <a:spcBef>
                <a:spcPct val="0"/>
              </a:spcBef>
            </a:pPr>
            <a:endParaRPr lang="en-US" sz="2500">
              <a:solidFill>
                <a:srgbClr val="FFFFFF"/>
              </a:solidFill>
              <a:latin typeface="Courier Prime"/>
              <a:ea typeface="Courier Prime"/>
              <a:cs typeface="Courier Prime"/>
              <a:sym typeface="Courier Prime"/>
            </a:endParaRPr>
          </a:p>
          <a:p>
            <a:pPr marL="539758" lvl="1" indent="-269879" algn="l">
              <a:lnSpc>
                <a:spcPts val="2850"/>
              </a:lnSpc>
              <a:spcBef>
                <a:spcPct val="0"/>
              </a:spcBef>
              <a:buFont typeface="Arial"/>
              <a:buChar char="•"/>
            </a:pPr>
            <a:r>
              <a:rPr lang="en-US" sz="2500">
                <a:solidFill>
                  <a:srgbClr val="FFFFFF"/>
                </a:solidFill>
                <a:latin typeface="Courier Prime"/>
                <a:ea typeface="Courier Prime"/>
                <a:cs typeface="Courier Prime"/>
                <a:sym typeface="Courier Prime"/>
              </a:rPr>
              <a:t>Automatizar el procesamiento de imágenes: Redimensionar múltiples imágenes para tareas de análisis.</a:t>
            </a:r>
          </a:p>
          <a:p>
            <a:pPr algn="l">
              <a:lnSpc>
                <a:spcPts val="4559"/>
              </a:lnSpc>
              <a:spcBef>
                <a:spcPct val="0"/>
              </a:spcBef>
            </a:pPr>
            <a:endParaRPr lang="en-US" sz="2500">
              <a:solidFill>
                <a:srgbClr val="FFFFFF"/>
              </a:solidFill>
              <a:latin typeface="Courier Prime"/>
              <a:ea typeface="Courier Prime"/>
              <a:cs typeface="Courier Prime"/>
              <a:sym typeface="Courier Prime"/>
            </a:endParaRPr>
          </a:p>
          <a:p>
            <a:pPr algn="l">
              <a:lnSpc>
                <a:spcPts val="4559"/>
              </a:lnSpc>
              <a:spcBef>
                <a:spcPct val="0"/>
              </a:spcBef>
            </a:pPr>
            <a:endParaRPr lang="en-US" sz="2500">
              <a:solidFill>
                <a:srgbClr val="FFFFFF"/>
              </a:solidFill>
              <a:latin typeface="Courier Prime"/>
              <a:ea typeface="Courier Prime"/>
              <a:cs typeface="Courier Prime"/>
              <a:sym typeface="Courier Prime"/>
            </a:endParaRPr>
          </a:p>
          <a:p>
            <a:pPr algn="l">
              <a:lnSpc>
                <a:spcPts val="4559"/>
              </a:lnSpc>
              <a:spcBef>
                <a:spcPct val="0"/>
              </a:spcBef>
            </a:pPr>
            <a:endParaRPr lang="en-US" sz="2500">
              <a:solidFill>
                <a:srgbClr val="FFFFFF"/>
              </a:solidFill>
              <a:latin typeface="Courier Prime"/>
              <a:ea typeface="Courier Prime"/>
              <a:cs typeface="Courier Prime"/>
              <a:sym typeface="Courier Prime"/>
            </a:endParaRPr>
          </a:p>
        </p:txBody>
      </p:sp>
      <p:pic>
        <p:nvPicPr>
          <p:cNvPr id="9" name="Imagen 8" descr="Icono&#10;&#10;Descripción generada automáticamente">
            <a:extLst>
              <a:ext uri="{FF2B5EF4-FFF2-40B4-BE49-F238E27FC236}">
                <a16:creationId xmlns:a16="http://schemas.microsoft.com/office/drawing/2014/main" id="{27A08FE6-55D2-0E4B-6C94-D92C7766A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00" y="1485900"/>
            <a:ext cx="3048000" cy="304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9144000" y="-102870"/>
            <a:ext cx="9314578" cy="10389870"/>
            <a:chOff x="0" y="0"/>
            <a:chExt cx="3397983" cy="3790253"/>
          </a:xfrm>
        </p:grpSpPr>
        <p:sp>
          <p:nvSpPr>
            <p:cNvPr id="3" name="Freeform 3"/>
            <p:cNvSpPr/>
            <p:nvPr/>
          </p:nvSpPr>
          <p:spPr>
            <a:xfrm>
              <a:off x="0" y="0"/>
              <a:ext cx="3397983" cy="3790253"/>
            </a:xfrm>
            <a:custGeom>
              <a:avLst/>
              <a:gdLst/>
              <a:ahLst/>
              <a:cxnLst/>
              <a:rect l="l" t="t" r="r" b="b"/>
              <a:pathLst>
                <a:path w="3397983" h="3790253">
                  <a:moveTo>
                    <a:pt x="0" y="0"/>
                  </a:moveTo>
                  <a:lnTo>
                    <a:pt x="3397983" y="0"/>
                  </a:lnTo>
                  <a:lnTo>
                    <a:pt x="3397983" y="3790253"/>
                  </a:lnTo>
                  <a:lnTo>
                    <a:pt x="0" y="3790253"/>
                  </a:lnTo>
                  <a:close/>
                </a:path>
              </a:pathLst>
            </a:custGeom>
            <a:solidFill>
              <a:srgbClr val="2D2D35"/>
            </a:solidFill>
          </p:spPr>
          <p:txBody>
            <a:bodyPr/>
            <a:lstStyle/>
            <a:p>
              <a:endParaRPr lang="es-SV"/>
            </a:p>
          </p:txBody>
        </p:sp>
      </p:grpSp>
      <p:sp>
        <p:nvSpPr>
          <p:cNvPr id="4" name="TextBox 4"/>
          <p:cNvSpPr txBox="1"/>
          <p:nvPr/>
        </p:nvSpPr>
        <p:spPr>
          <a:xfrm>
            <a:off x="3709831" y="350414"/>
            <a:ext cx="10356502" cy="1712566"/>
          </a:xfrm>
          <a:prstGeom prst="rect">
            <a:avLst/>
          </a:prstGeom>
        </p:spPr>
        <p:txBody>
          <a:bodyPr lIns="0" tIns="0" rIns="0" bIns="0" rtlCol="0" anchor="t">
            <a:spAutoFit/>
          </a:bodyPr>
          <a:lstStyle/>
          <a:p>
            <a:pPr algn="ctr">
              <a:lnSpc>
                <a:spcPts val="6716"/>
              </a:lnSpc>
            </a:pPr>
            <a:r>
              <a:rPr lang="en-US" sz="5891">
                <a:solidFill>
                  <a:srgbClr val="FFFFFF"/>
                </a:solidFill>
                <a:latin typeface="Courier Prime"/>
                <a:ea typeface="Courier Prime"/>
                <a:cs typeface="Courier Prime"/>
                <a:sym typeface="Courier Prime"/>
              </a:rPr>
              <a:t>Beneficios de Uso de Pillow</a:t>
            </a:r>
          </a:p>
        </p:txBody>
      </p:sp>
      <p:sp>
        <p:nvSpPr>
          <p:cNvPr id="5" name="TextBox 5"/>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id="6" name="TextBox 6"/>
          <p:cNvSpPr txBox="1"/>
          <p:nvPr/>
        </p:nvSpPr>
        <p:spPr>
          <a:xfrm>
            <a:off x="526032" y="1047750"/>
            <a:ext cx="1742852" cy="582930"/>
          </a:xfrm>
          <a:prstGeom prst="rect">
            <a:avLst/>
          </a:prstGeom>
        </p:spPr>
        <p:txBody>
          <a:bodyPr lIns="0" tIns="0" rIns="0" bIns="0" rtlCol="0" anchor="t">
            <a:spAutoFit/>
          </a:bodyPr>
          <a:lstStyle/>
          <a:p>
            <a:pPr algn="ctr">
              <a:lnSpc>
                <a:spcPts val="4559"/>
              </a:lnSpc>
              <a:spcBef>
                <a:spcPct val="0"/>
              </a:spcBef>
            </a:pPr>
            <a:r>
              <a:rPr lang="en-US" sz="3999">
                <a:solidFill>
                  <a:srgbClr val="FFFFFF"/>
                </a:solidFill>
                <a:latin typeface="Courier Prime"/>
                <a:ea typeface="Courier Prime"/>
                <a:cs typeface="Courier Prime"/>
                <a:sym typeface="Courier Prime"/>
              </a:rPr>
              <a:t>{</a:t>
            </a:r>
          </a:p>
        </p:txBody>
      </p:sp>
      <p:sp>
        <p:nvSpPr>
          <p:cNvPr id="7" name="TextBox 7"/>
          <p:cNvSpPr txBox="1"/>
          <p:nvPr/>
        </p:nvSpPr>
        <p:spPr>
          <a:xfrm>
            <a:off x="116532" y="2756500"/>
            <a:ext cx="18054935" cy="3880471"/>
          </a:xfrm>
          <a:prstGeom prst="rect">
            <a:avLst/>
          </a:prstGeom>
        </p:spPr>
        <p:txBody>
          <a:bodyPr lIns="0" tIns="0" rIns="0" bIns="0" rtlCol="0" anchor="t">
            <a:spAutoFit/>
          </a:bodyPr>
          <a:lstStyle/>
          <a:p>
            <a:pPr algn="just">
              <a:lnSpc>
                <a:spcPts val="3871"/>
              </a:lnSpc>
            </a:pPr>
            <a:r>
              <a:rPr lang="en-US" sz="3001">
                <a:solidFill>
                  <a:srgbClr val="FFFFFF"/>
                </a:solidFill>
                <a:latin typeface="Courier Prime"/>
                <a:ea typeface="Courier Prime"/>
                <a:cs typeface="Courier Prime"/>
                <a:sym typeface="Courier Prime"/>
              </a:rPr>
              <a:t>1.Facilidad de uso :Pillow es una biblioteca muy fácil de instalar y utilizar, </a:t>
            </a:r>
          </a:p>
          <a:p>
            <a:pPr algn="just">
              <a:lnSpc>
                <a:spcPts val="3871"/>
              </a:lnSpc>
            </a:pPr>
            <a:r>
              <a:rPr lang="en-US" sz="3001">
                <a:solidFill>
                  <a:srgbClr val="FFFFFF"/>
                </a:solidFill>
                <a:latin typeface="Courier Prime"/>
                <a:ea typeface="Courier Prime"/>
                <a:cs typeface="Courier Prime"/>
                <a:sym typeface="Courier Prime"/>
              </a:rPr>
              <a:t>  incluso para principiantes en programación. Con unas pocas líneas de código,</a:t>
            </a:r>
          </a:p>
          <a:p>
            <a:pPr algn="just">
              <a:lnSpc>
                <a:spcPts val="3871"/>
              </a:lnSpc>
            </a:pPr>
            <a:r>
              <a:rPr lang="en-US" sz="3001">
                <a:solidFill>
                  <a:srgbClr val="FFFFFF"/>
                </a:solidFill>
                <a:latin typeface="Courier Prime"/>
                <a:ea typeface="Courier Prime"/>
                <a:cs typeface="Courier Prime"/>
                <a:sym typeface="Courier Prime"/>
              </a:rPr>
              <a:t>  puedes abrir, editar y guardar imágenes en diferentes formatos.</a:t>
            </a:r>
          </a:p>
          <a:p>
            <a:pPr algn="just">
              <a:lnSpc>
                <a:spcPts val="3871"/>
              </a:lnSpc>
            </a:pPr>
            <a:endParaRPr lang="en-US" sz="3001">
              <a:solidFill>
                <a:srgbClr val="FFFFFF"/>
              </a:solidFill>
              <a:latin typeface="Courier Prime"/>
              <a:ea typeface="Courier Prime"/>
              <a:cs typeface="Courier Prime"/>
              <a:sym typeface="Courier Prime"/>
            </a:endParaRPr>
          </a:p>
          <a:p>
            <a:pPr algn="just">
              <a:lnSpc>
                <a:spcPts val="3871"/>
              </a:lnSpc>
            </a:pPr>
            <a:r>
              <a:rPr lang="en-US" sz="3001">
                <a:solidFill>
                  <a:srgbClr val="FFFFFF"/>
                </a:solidFill>
                <a:latin typeface="Courier Prime"/>
                <a:ea typeface="Courier Prime"/>
                <a:cs typeface="Courier Prime"/>
                <a:sym typeface="Courier Prime"/>
              </a:rPr>
              <a:t>2.Compatibilidad con Múltiples Formatos de Imagen</a:t>
            </a:r>
          </a:p>
          <a:p>
            <a:pPr algn="just">
              <a:lnSpc>
                <a:spcPts val="3871"/>
              </a:lnSpc>
            </a:pPr>
            <a:r>
              <a:rPr lang="en-US" sz="3001">
                <a:solidFill>
                  <a:srgbClr val="FFFFFF"/>
                </a:solidFill>
                <a:latin typeface="Courier Prime"/>
                <a:ea typeface="Courier Prime"/>
                <a:cs typeface="Courier Prime"/>
                <a:sym typeface="Courier Prime"/>
              </a:rPr>
              <a:t> muchos formatos populares como JPEG, PNG, GIF, TIFF, BMP </a:t>
            </a:r>
          </a:p>
          <a:p>
            <a:pPr algn="just">
              <a:lnSpc>
                <a:spcPts val="3871"/>
              </a:lnSpc>
            </a:pPr>
            <a:endParaRPr lang="en-US" sz="3001">
              <a:solidFill>
                <a:srgbClr val="FFFFFF"/>
              </a:solidFill>
              <a:latin typeface="Courier Prime"/>
              <a:ea typeface="Courier Prime"/>
              <a:cs typeface="Courier Prime"/>
              <a:sym typeface="Courier Prime"/>
            </a:endParaRPr>
          </a:p>
          <a:p>
            <a:pPr algn="just">
              <a:lnSpc>
                <a:spcPts val="3871"/>
              </a:lnSpc>
            </a:pPr>
            <a:r>
              <a:rPr lang="en-US" sz="3001">
                <a:solidFill>
                  <a:srgbClr val="FFFFFF"/>
                </a:solidFill>
                <a:latin typeface="Courier Prime"/>
                <a:ea typeface="Courier Prime"/>
                <a:cs typeface="Courier Prime"/>
                <a:sym typeface="Courier Prime"/>
              </a:rPr>
              <a:t>3.Libre y de Código Abierto</a:t>
            </a:r>
          </a:p>
        </p:txBody>
      </p:sp>
      <p:pic>
        <p:nvPicPr>
          <p:cNvPr id="9" name="Imagen 8" descr="Imagen que contiene foto, texto, diferente&#10;&#10;Descripción generada automáticamente">
            <a:extLst>
              <a:ext uri="{FF2B5EF4-FFF2-40B4-BE49-F238E27FC236}">
                <a16:creationId xmlns:a16="http://schemas.microsoft.com/office/drawing/2014/main" id="{A5A0521B-2D23-8BE9-F466-52D0E16B9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4600" y="5743491"/>
            <a:ext cx="3752850" cy="37528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630</Words>
  <Application>Microsoft Office PowerPoint</Application>
  <PresentationFormat>Personalizado</PresentationFormat>
  <Paragraphs>98</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Courier Prime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propuesta técnica desarrollo código programación fondo oscuro</dc:title>
  <cp:lastModifiedBy>Areli Pacheco</cp:lastModifiedBy>
  <cp:revision>2</cp:revision>
  <dcterms:created xsi:type="dcterms:W3CDTF">2006-08-16T00:00:00Z</dcterms:created>
  <dcterms:modified xsi:type="dcterms:W3CDTF">2024-10-16T20:08:13Z</dcterms:modified>
  <dc:identifier>DAGTka-Jg_4</dc:identifier>
</cp:coreProperties>
</file>