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75" r:id="rId3"/>
    <p:sldId id="273" r:id="rId4"/>
    <p:sldId id="278" r:id="rId5"/>
    <p:sldId id="257" r:id="rId6"/>
    <p:sldId id="263" r:id="rId7"/>
    <p:sldId id="271" r:id="rId8"/>
    <p:sldId id="272" r:id="rId9"/>
    <p:sldId id="274" r:id="rId10"/>
    <p:sldId id="277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9C"/>
    <a:srgbClr val="003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8F826-41C6-41C9-9DEC-CE763713856E}" v="5" dt="2024-01-02T15:27:15.44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i bermant" userId="ee684977dc41dbea" providerId="LiveId" clId="{1668F826-41C6-41C9-9DEC-CE763713856E}"/>
    <pc:docChg chg="custSel addSld delSld modSld sldOrd">
      <pc:chgData name="rubi bermant" userId="ee684977dc41dbea" providerId="LiveId" clId="{1668F826-41C6-41C9-9DEC-CE763713856E}" dt="2024-01-02T15:35:48.403" v="790" actId="20577"/>
      <pc:docMkLst>
        <pc:docMk/>
      </pc:docMkLst>
      <pc:sldChg chg="modSp mod">
        <pc:chgData name="rubi bermant" userId="ee684977dc41dbea" providerId="LiveId" clId="{1668F826-41C6-41C9-9DEC-CE763713856E}" dt="2024-01-02T15:35:48.403" v="790" actId="20577"/>
        <pc:sldMkLst>
          <pc:docMk/>
          <pc:sldMk cId="3864758645" sldId="272"/>
        </pc:sldMkLst>
        <pc:spChg chg="mod">
          <ac:chgData name="rubi bermant" userId="ee684977dc41dbea" providerId="LiveId" clId="{1668F826-41C6-41C9-9DEC-CE763713856E}" dt="2024-01-02T15:35:48.403" v="790" actId="20577"/>
          <ac:spMkLst>
            <pc:docMk/>
            <pc:sldMk cId="3864758645" sldId="272"/>
            <ac:spMk id="3" creationId="{00000000-0000-0000-0000-000000000000}"/>
          </ac:spMkLst>
        </pc:spChg>
      </pc:sldChg>
      <pc:sldChg chg="modSp mod ord">
        <pc:chgData name="rubi bermant" userId="ee684977dc41dbea" providerId="LiveId" clId="{1668F826-41C6-41C9-9DEC-CE763713856E}" dt="2023-12-27T13:27:03.815" v="630" actId="20577"/>
        <pc:sldMkLst>
          <pc:docMk/>
          <pc:sldMk cId="4052562855" sldId="273"/>
        </pc:sldMkLst>
        <pc:spChg chg="mod">
          <ac:chgData name="rubi bermant" userId="ee684977dc41dbea" providerId="LiveId" clId="{1668F826-41C6-41C9-9DEC-CE763713856E}" dt="2023-12-27T13:27:03.815" v="630" actId="20577"/>
          <ac:spMkLst>
            <pc:docMk/>
            <pc:sldMk cId="4052562855" sldId="273"/>
            <ac:spMk id="3" creationId="{00000000-0000-0000-0000-000000000000}"/>
          </ac:spMkLst>
        </pc:spChg>
      </pc:sldChg>
      <pc:sldChg chg="addSp delSp modSp add mod">
        <pc:chgData name="rubi bermant" userId="ee684977dc41dbea" providerId="LiveId" clId="{1668F826-41C6-41C9-9DEC-CE763713856E}" dt="2023-12-12T16:15:07.453" v="197" actId="20577"/>
        <pc:sldMkLst>
          <pc:docMk/>
          <pc:sldMk cId="3388411361" sldId="274"/>
        </pc:sldMkLst>
        <pc:spChg chg="mod">
          <ac:chgData name="rubi bermant" userId="ee684977dc41dbea" providerId="LiveId" clId="{1668F826-41C6-41C9-9DEC-CE763713856E}" dt="2023-12-12T16:11:07.818" v="24" actId="20577"/>
          <ac:spMkLst>
            <pc:docMk/>
            <pc:sldMk cId="3388411361" sldId="274"/>
            <ac:spMk id="2" creationId="{00000000-0000-0000-0000-000000000000}"/>
          </ac:spMkLst>
        </pc:spChg>
        <pc:spChg chg="mod">
          <ac:chgData name="rubi bermant" userId="ee684977dc41dbea" providerId="LiveId" clId="{1668F826-41C6-41C9-9DEC-CE763713856E}" dt="2023-12-12T16:15:07.453" v="197" actId="20577"/>
          <ac:spMkLst>
            <pc:docMk/>
            <pc:sldMk cId="3388411361" sldId="274"/>
            <ac:spMk id="3" creationId="{00000000-0000-0000-0000-000000000000}"/>
          </ac:spMkLst>
        </pc:spChg>
        <pc:spChg chg="add del mod">
          <ac:chgData name="rubi bermant" userId="ee684977dc41dbea" providerId="LiveId" clId="{1668F826-41C6-41C9-9DEC-CE763713856E}" dt="2023-12-12T16:11:29.217" v="26"/>
          <ac:spMkLst>
            <pc:docMk/>
            <pc:sldMk cId="3388411361" sldId="274"/>
            <ac:spMk id="5" creationId="{52A54E30-2972-BCC0-6BF3-4A830AE8D3E9}"/>
          </ac:spMkLst>
        </pc:spChg>
        <pc:picChg chg="add mod">
          <ac:chgData name="rubi bermant" userId="ee684977dc41dbea" providerId="LiveId" clId="{1668F826-41C6-41C9-9DEC-CE763713856E}" dt="2023-12-12T16:11:42.439" v="36" actId="14100"/>
          <ac:picMkLst>
            <pc:docMk/>
            <pc:sldMk cId="3388411361" sldId="274"/>
            <ac:picMk id="7" creationId="{5C65C350-0FC1-6A8D-8624-E6FFDD7A8C58}"/>
          </ac:picMkLst>
        </pc:picChg>
        <pc:picChg chg="del">
          <ac:chgData name="rubi bermant" userId="ee684977dc41dbea" providerId="LiveId" clId="{1668F826-41C6-41C9-9DEC-CE763713856E}" dt="2023-12-12T16:11:10.302" v="25" actId="478"/>
          <ac:picMkLst>
            <pc:docMk/>
            <pc:sldMk cId="3388411361" sldId="274"/>
            <ac:picMk id="8" creationId="{F5F085C3-4819-7A52-8607-65EB4148A16D}"/>
          </ac:picMkLst>
        </pc:picChg>
      </pc:sldChg>
      <pc:sldChg chg="addSp delSp modSp new mod ord">
        <pc:chgData name="rubi bermant" userId="ee684977dc41dbea" providerId="LiveId" clId="{1668F826-41C6-41C9-9DEC-CE763713856E}" dt="2023-12-27T13:05:53.636" v="626" actId="20577"/>
        <pc:sldMkLst>
          <pc:docMk/>
          <pc:sldMk cId="3195383014" sldId="275"/>
        </pc:sldMkLst>
        <pc:spChg chg="mod">
          <ac:chgData name="rubi bermant" userId="ee684977dc41dbea" providerId="LiveId" clId="{1668F826-41C6-41C9-9DEC-CE763713856E}" dt="2023-12-27T12:37:02.886" v="320" actId="26606"/>
          <ac:spMkLst>
            <pc:docMk/>
            <pc:sldMk cId="3195383014" sldId="275"/>
            <ac:spMk id="2" creationId="{AAA88AE6-0065-DA09-431D-D65CACDDBC73}"/>
          </ac:spMkLst>
        </pc:spChg>
        <pc:spChg chg="mod">
          <ac:chgData name="rubi bermant" userId="ee684977dc41dbea" providerId="LiveId" clId="{1668F826-41C6-41C9-9DEC-CE763713856E}" dt="2023-12-27T13:05:53.636" v="626" actId="20577"/>
          <ac:spMkLst>
            <pc:docMk/>
            <pc:sldMk cId="3195383014" sldId="275"/>
            <ac:spMk id="3" creationId="{1C1CE354-A3A8-9316-2C02-C8EC3DDAE213}"/>
          </ac:spMkLst>
        </pc:spChg>
        <pc:spChg chg="del">
          <ac:chgData name="rubi bermant" userId="ee684977dc41dbea" providerId="LiveId" clId="{1668F826-41C6-41C9-9DEC-CE763713856E}" dt="2023-12-27T12:32:30.333" v="222" actId="478"/>
          <ac:spMkLst>
            <pc:docMk/>
            <pc:sldMk cId="3195383014" sldId="275"/>
            <ac:spMk id="4" creationId="{6E676D09-E34C-620B-BA24-001D7AC2DC3C}"/>
          </ac:spMkLst>
        </pc:spChg>
        <pc:picChg chg="add mod">
          <ac:chgData name="rubi bermant" userId="ee684977dc41dbea" providerId="LiveId" clId="{1668F826-41C6-41C9-9DEC-CE763713856E}" dt="2023-12-27T12:37:02.886" v="320" actId="26606"/>
          <ac:picMkLst>
            <pc:docMk/>
            <pc:sldMk cId="3195383014" sldId="275"/>
            <ac:picMk id="6" creationId="{D45DCA87-618B-69F7-CCB1-106F2980E1CE}"/>
          </ac:picMkLst>
        </pc:picChg>
      </pc:sldChg>
      <pc:sldChg chg="delSp modSp new mod ord">
        <pc:chgData name="rubi bermant" userId="ee684977dc41dbea" providerId="LiveId" clId="{1668F826-41C6-41C9-9DEC-CE763713856E}" dt="2023-12-27T12:42:11.629" v="375" actId="1076"/>
        <pc:sldMkLst>
          <pc:docMk/>
          <pc:sldMk cId="3969888108" sldId="276"/>
        </pc:sldMkLst>
        <pc:spChg chg="mod">
          <ac:chgData name="rubi bermant" userId="ee684977dc41dbea" providerId="LiveId" clId="{1668F826-41C6-41C9-9DEC-CE763713856E}" dt="2023-12-27T12:42:11.629" v="375" actId="1076"/>
          <ac:spMkLst>
            <pc:docMk/>
            <pc:sldMk cId="3969888108" sldId="276"/>
            <ac:spMk id="2" creationId="{A28A100D-3997-FA4A-654B-BC04BD815225}"/>
          </ac:spMkLst>
        </pc:spChg>
        <pc:spChg chg="del">
          <ac:chgData name="rubi bermant" userId="ee684977dc41dbea" providerId="LiveId" clId="{1668F826-41C6-41C9-9DEC-CE763713856E}" dt="2023-12-27T12:41:42.444" v="366" actId="478"/>
          <ac:spMkLst>
            <pc:docMk/>
            <pc:sldMk cId="3969888108" sldId="276"/>
            <ac:spMk id="3" creationId="{B0B7408C-26CB-29AA-62FC-A98EBC6E46BF}"/>
          </ac:spMkLst>
        </pc:spChg>
        <pc:spChg chg="del">
          <ac:chgData name="rubi bermant" userId="ee684977dc41dbea" providerId="LiveId" clId="{1668F826-41C6-41C9-9DEC-CE763713856E}" dt="2023-12-27T12:41:43.516" v="367" actId="478"/>
          <ac:spMkLst>
            <pc:docMk/>
            <pc:sldMk cId="3969888108" sldId="276"/>
            <ac:spMk id="4" creationId="{F9892D7B-6EE2-3846-D8CD-9E5AD3CCE633}"/>
          </ac:spMkLst>
        </pc:spChg>
      </pc:sldChg>
      <pc:sldChg chg="addSp delSp modSp new mod ord">
        <pc:chgData name="rubi bermant" userId="ee684977dc41dbea" providerId="LiveId" clId="{1668F826-41C6-41C9-9DEC-CE763713856E}" dt="2024-01-02T15:32:15.307" v="740" actId="20577"/>
        <pc:sldMkLst>
          <pc:docMk/>
          <pc:sldMk cId="2866107216" sldId="277"/>
        </pc:sldMkLst>
        <pc:spChg chg="mod">
          <ac:chgData name="rubi bermant" userId="ee684977dc41dbea" providerId="LiveId" clId="{1668F826-41C6-41C9-9DEC-CE763713856E}" dt="2023-12-27T13:05:09.323" v="612" actId="26606"/>
          <ac:spMkLst>
            <pc:docMk/>
            <pc:sldMk cId="2866107216" sldId="277"/>
            <ac:spMk id="2" creationId="{9585B0A0-0BE4-4F41-BFCA-E293EEA9FE35}"/>
          </ac:spMkLst>
        </pc:spChg>
        <pc:spChg chg="mod ord">
          <ac:chgData name="rubi bermant" userId="ee684977dc41dbea" providerId="LiveId" clId="{1668F826-41C6-41C9-9DEC-CE763713856E}" dt="2024-01-02T15:32:15.307" v="740" actId="20577"/>
          <ac:spMkLst>
            <pc:docMk/>
            <pc:sldMk cId="2866107216" sldId="277"/>
            <ac:spMk id="3" creationId="{0440F54A-E5E3-E114-B9BB-AF7F713160B7}"/>
          </ac:spMkLst>
        </pc:spChg>
        <pc:spChg chg="del">
          <ac:chgData name="rubi bermant" userId="ee684977dc41dbea" providerId="LiveId" clId="{1668F826-41C6-41C9-9DEC-CE763713856E}" dt="2023-12-27T13:04:30.613" v="609" actId="478"/>
          <ac:spMkLst>
            <pc:docMk/>
            <pc:sldMk cId="2866107216" sldId="277"/>
            <ac:spMk id="4" creationId="{B2A48762-0D9F-4475-9528-681E126415B1}"/>
          </ac:spMkLst>
        </pc:spChg>
        <pc:picChg chg="add mod">
          <ac:chgData name="rubi bermant" userId="ee684977dc41dbea" providerId="LiveId" clId="{1668F826-41C6-41C9-9DEC-CE763713856E}" dt="2023-12-27T13:05:09.620" v="614" actId="962"/>
          <ac:picMkLst>
            <pc:docMk/>
            <pc:sldMk cId="2866107216" sldId="277"/>
            <ac:picMk id="6" creationId="{8102ABB8-B33B-3333-3C41-9E2D212079B9}"/>
          </ac:picMkLst>
        </pc:picChg>
      </pc:sldChg>
      <pc:sldChg chg="addSp delSp modSp new mod">
        <pc:chgData name="rubi bermant" userId="ee684977dc41dbea" providerId="LiveId" clId="{1668F826-41C6-41C9-9DEC-CE763713856E}" dt="2024-01-02T15:27:26.655" v="663" actId="1076"/>
        <pc:sldMkLst>
          <pc:docMk/>
          <pc:sldMk cId="1554269556" sldId="278"/>
        </pc:sldMkLst>
        <pc:spChg chg="del">
          <ac:chgData name="rubi bermant" userId="ee684977dc41dbea" providerId="LiveId" clId="{1668F826-41C6-41C9-9DEC-CE763713856E}" dt="2024-01-02T15:27:18.093" v="657" actId="478"/>
          <ac:spMkLst>
            <pc:docMk/>
            <pc:sldMk cId="1554269556" sldId="278"/>
            <ac:spMk id="2" creationId="{BD8D6F1D-C82A-EECE-12DF-2B012EF6490E}"/>
          </ac:spMkLst>
        </pc:spChg>
        <pc:spChg chg="del">
          <ac:chgData name="rubi bermant" userId="ee684977dc41dbea" providerId="LiveId" clId="{1668F826-41C6-41C9-9DEC-CE763713856E}" dt="2024-01-02T15:27:15.443" v="656"/>
          <ac:spMkLst>
            <pc:docMk/>
            <pc:sldMk cId="1554269556" sldId="278"/>
            <ac:spMk id="3" creationId="{85932FD7-ABC9-B3AC-EE55-409F29C52A39}"/>
          </ac:spMkLst>
        </pc:spChg>
        <pc:spChg chg="del">
          <ac:chgData name="rubi bermant" userId="ee684977dc41dbea" providerId="LiveId" clId="{1668F826-41C6-41C9-9DEC-CE763713856E}" dt="2024-01-02T15:27:20.021" v="659" actId="478"/>
          <ac:spMkLst>
            <pc:docMk/>
            <pc:sldMk cId="1554269556" sldId="278"/>
            <ac:spMk id="4" creationId="{001691C1-D634-262A-4833-36342947A9B9}"/>
          </ac:spMkLst>
        </pc:spChg>
        <pc:picChg chg="add mod">
          <ac:chgData name="rubi bermant" userId="ee684977dc41dbea" providerId="LiveId" clId="{1668F826-41C6-41C9-9DEC-CE763713856E}" dt="2024-01-02T15:27:26.655" v="663" actId="1076"/>
          <ac:picMkLst>
            <pc:docMk/>
            <pc:sldMk cId="1554269556" sldId="278"/>
            <ac:picMk id="6" creationId="{EB577511-0A0C-9F62-5A79-60A4FEC0F8A8}"/>
          </ac:picMkLst>
        </pc:picChg>
      </pc:sldChg>
      <pc:sldChg chg="addSp delSp modSp new del mod">
        <pc:chgData name="rubi bermant" userId="ee684977dc41dbea" providerId="LiveId" clId="{1668F826-41C6-41C9-9DEC-CE763713856E}" dt="2024-01-02T14:38:25.030" v="654" actId="2696"/>
        <pc:sldMkLst>
          <pc:docMk/>
          <pc:sldMk cId="3455582229" sldId="278"/>
        </pc:sldMkLst>
        <pc:spChg chg="mod">
          <ac:chgData name="rubi bermant" userId="ee684977dc41dbea" providerId="LiveId" clId="{1668F826-41C6-41C9-9DEC-CE763713856E}" dt="2024-01-02T14:37:49.033" v="650" actId="20577"/>
          <ac:spMkLst>
            <pc:docMk/>
            <pc:sldMk cId="3455582229" sldId="278"/>
            <ac:spMk id="2" creationId="{051FFD85-5326-D5DC-E76D-71177CC21C99}"/>
          </ac:spMkLst>
        </pc:spChg>
        <pc:spChg chg="del">
          <ac:chgData name="rubi bermant" userId="ee684977dc41dbea" providerId="LiveId" clId="{1668F826-41C6-41C9-9DEC-CE763713856E}" dt="2024-01-02T14:37:41.166" v="632"/>
          <ac:spMkLst>
            <pc:docMk/>
            <pc:sldMk cId="3455582229" sldId="278"/>
            <ac:spMk id="3" creationId="{D3DB0D85-E188-C848-95E4-9B6E7BEB9524}"/>
          </ac:spMkLst>
        </pc:spChg>
        <pc:spChg chg="add mod">
          <ac:chgData name="rubi bermant" userId="ee684977dc41dbea" providerId="LiveId" clId="{1668F826-41C6-41C9-9DEC-CE763713856E}" dt="2024-01-02T14:38:21.721" v="653" actId="478"/>
          <ac:spMkLst>
            <pc:docMk/>
            <pc:sldMk cId="3455582229" sldId="278"/>
            <ac:spMk id="8" creationId="{EF8CA83A-F3DE-68ED-EC3C-847C13BDC466}"/>
          </ac:spMkLst>
        </pc:spChg>
        <pc:picChg chg="add del mod">
          <ac:chgData name="rubi bermant" userId="ee684977dc41dbea" providerId="LiveId" clId="{1668F826-41C6-41C9-9DEC-CE763713856E}" dt="2024-01-02T14:38:21.721" v="653" actId="478"/>
          <ac:picMkLst>
            <pc:docMk/>
            <pc:sldMk cId="3455582229" sldId="278"/>
            <ac:picMk id="6" creationId="{6283E209-8895-E1E6-1796-8CA9185AD9D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1/2/2024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1/2/2024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METROCAR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Reuven Bermant | 10/12/23</a:t>
            </a:r>
          </a:p>
        </p:txBody>
      </p:sp>
      <p:pic>
        <p:nvPicPr>
          <p:cNvPr id="5" name="Picture 4" descr="A group of cars on a street&#10;&#10;Description automatically generated">
            <a:extLst>
              <a:ext uri="{FF2B5EF4-FFF2-40B4-BE49-F238E27FC236}">
                <a16:creationId xmlns:a16="http://schemas.microsoft.com/office/drawing/2014/main" id="{78929951-BD8D-DA6A-D985-3E179E9A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45" y="275536"/>
            <a:ext cx="6466114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B0A0-0BE4-4F41-BFCA-E293EEA9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Conclusion &amp; What next</a:t>
            </a:r>
          </a:p>
        </p:txBody>
      </p:sp>
      <p:pic>
        <p:nvPicPr>
          <p:cNvPr id="6" name="Picture 5" descr="A road with an arrow pointing upwards&#10;&#10;Description automatically generated">
            <a:extLst>
              <a:ext uri="{FF2B5EF4-FFF2-40B4-BE49-F238E27FC236}">
                <a16:creationId xmlns:a16="http://schemas.microsoft.com/office/drawing/2014/main" id="{8102ABB8-B33B-3333-3C41-9E2D21207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67"/>
          <a:stretch/>
        </p:blipFill>
        <p:spPr>
          <a:xfrm>
            <a:off x="1295400" y="1981199"/>
            <a:ext cx="4572000" cy="381000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0F54A-E5E3-E114-B9BB-AF7F71316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/>
          <a:p>
            <a:r>
              <a:rPr lang="en-US" dirty="0"/>
              <a:t>The company performs good in revenues and conversion rate.</a:t>
            </a:r>
          </a:p>
          <a:p>
            <a:r>
              <a:rPr lang="en-US" dirty="0"/>
              <a:t>Increase number of drivers at peak hours.</a:t>
            </a:r>
          </a:p>
          <a:p>
            <a:r>
              <a:rPr lang="en-US" dirty="0"/>
              <a:t>Make age a </a:t>
            </a:r>
            <a:r>
              <a:rPr lang="en-US" u="sng" dirty="0"/>
              <a:t>must fill</a:t>
            </a:r>
            <a:r>
              <a:rPr lang="en-US" dirty="0"/>
              <a:t> information. </a:t>
            </a:r>
          </a:p>
          <a:p>
            <a:r>
              <a:rPr lang="en-US" dirty="0"/>
              <a:t>Budget priority towards iOS</a:t>
            </a:r>
          </a:p>
          <a:p>
            <a:r>
              <a:rPr lang="en-US" dirty="0"/>
              <a:t>Might consider price surging</a:t>
            </a:r>
          </a:p>
        </p:txBody>
      </p:sp>
    </p:spTree>
    <p:extLst>
      <p:ext uri="{BB962C8B-B14F-4D97-AF65-F5344CB8AC3E}">
        <p14:creationId xmlns:p14="http://schemas.microsoft.com/office/powerpoint/2010/main" val="28661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100D-3997-FA4A-654B-BC04BD81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708" y="1426641"/>
            <a:ext cx="4781724" cy="2633630"/>
          </a:xfrm>
        </p:spPr>
        <p:txBody>
          <a:bodyPr>
            <a:noAutofit/>
          </a:bodyPr>
          <a:lstStyle/>
          <a:p>
            <a:r>
              <a:rPr lang="en-US" sz="60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96988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8AE6-0065-DA09-431D-D65CACDDB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Presentation Subjects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E354-A3A8-9316-2C02-C8EC3DDAE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en-US" dirty="0"/>
              <a:t>Revenue Growth</a:t>
            </a:r>
          </a:p>
          <a:p>
            <a:r>
              <a:rPr lang="en-US" dirty="0"/>
              <a:t>Our Funnel</a:t>
            </a:r>
          </a:p>
          <a:p>
            <a:r>
              <a:rPr lang="en-US" dirty="0"/>
              <a:t>Problem 1 &amp; consequences</a:t>
            </a:r>
          </a:p>
          <a:p>
            <a:r>
              <a:rPr lang="en-US" dirty="0"/>
              <a:t>Problem 2</a:t>
            </a:r>
          </a:p>
          <a:p>
            <a:r>
              <a:rPr lang="en-US" dirty="0"/>
              <a:t>Preserve Point</a:t>
            </a:r>
          </a:p>
          <a:p>
            <a:r>
              <a:rPr lang="en-US" dirty="0"/>
              <a:t>Conclusions</a:t>
            </a:r>
          </a:p>
        </p:txBody>
      </p:sp>
      <p:pic>
        <p:nvPicPr>
          <p:cNvPr id="6" name="Picture 5" descr="A person in a suit with his arms crossed&#10;&#10;Description automatically generated">
            <a:extLst>
              <a:ext uri="{FF2B5EF4-FFF2-40B4-BE49-F238E27FC236}">
                <a16:creationId xmlns:a16="http://schemas.microsoft.com/office/drawing/2014/main" id="{D45DCA87-618B-69F7-CCB1-106F2980E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783204"/>
            <a:ext cx="4572000" cy="2205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3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79" y="0"/>
            <a:ext cx="9601200" cy="114238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u="sng" dirty="0"/>
              <a:t>Revenues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2611" y="1605335"/>
            <a:ext cx="4572000" cy="3810001"/>
          </a:xfrm>
        </p:spPr>
        <p:txBody>
          <a:bodyPr>
            <a:normAutofit/>
          </a:bodyPr>
          <a:lstStyle/>
          <a:p>
            <a:r>
              <a:rPr lang="en-US" sz="1800" dirty="0"/>
              <a:t>iOS dominating across all platforms</a:t>
            </a:r>
            <a:br>
              <a:rPr lang="en-US" sz="1800" dirty="0"/>
            </a:br>
            <a:r>
              <a:rPr lang="en-US" sz="1800" dirty="0"/>
              <a:t>supported by metrocar.</a:t>
            </a:r>
          </a:p>
          <a:p>
            <a:r>
              <a:rPr lang="en-US" sz="1800" dirty="0"/>
              <a:t>iOS generated </a:t>
            </a:r>
            <a:r>
              <a:rPr lang="en-US" sz="1800" dirty="0">
                <a:solidFill>
                  <a:srgbClr val="00B050"/>
                </a:solidFill>
              </a:rPr>
              <a:t>2,721,961$</a:t>
            </a:r>
            <a:r>
              <a:rPr lang="en-US" sz="1800" dirty="0"/>
              <a:t> that’s</a:t>
            </a:r>
            <a:br>
              <a:rPr lang="en-US" sz="1800" dirty="0"/>
            </a:br>
            <a:r>
              <a:rPr lang="en-US" sz="1800" dirty="0"/>
              <a:t>60.86% of total revenue generated.</a:t>
            </a:r>
          </a:p>
          <a:p>
            <a:r>
              <a:rPr lang="en-US" sz="1800" dirty="0"/>
              <a:t>Android generated </a:t>
            </a:r>
            <a:r>
              <a:rPr lang="en-US" sz="1800" dirty="0">
                <a:solidFill>
                  <a:srgbClr val="4BFF9C"/>
                </a:solidFill>
              </a:rPr>
              <a:t>1,307,676$ </a:t>
            </a:r>
            <a:r>
              <a:rPr lang="en-US" sz="1800" dirty="0"/>
              <a:t>that’s</a:t>
            </a:r>
            <a:br>
              <a:rPr lang="en-US" sz="1800" dirty="0"/>
            </a:br>
            <a:r>
              <a:rPr lang="en-US" sz="1800" dirty="0"/>
              <a:t>29.24% of total revenue generated.</a:t>
            </a:r>
          </a:p>
          <a:p>
            <a:r>
              <a:rPr lang="en-US" sz="1800" dirty="0"/>
              <a:t>Web generated </a:t>
            </a:r>
            <a:r>
              <a:rPr lang="en-US" sz="1800" dirty="0">
                <a:solidFill>
                  <a:srgbClr val="FF0000"/>
                </a:solidFill>
              </a:rPr>
              <a:t>442,545$</a:t>
            </a:r>
            <a:r>
              <a:rPr lang="en-US" sz="1800" dirty="0"/>
              <a:t> that’s 9.90%</a:t>
            </a:r>
            <a:br>
              <a:rPr lang="en-US" sz="1800" dirty="0"/>
            </a:br>
            <a:r>
              <a:rPr lang="en-US" sz="1800" dirty="0"/>
              <a:t>of total revenue generated.</a:t>
            </a:r>
            <a:endParaRPr lang="en-US" dirty="0"/>
          </a:p>
          <a:p>
            <a:r>
              <a:rPr lang="en-US" sz="1800" dirty="0"/>
              <a:t>Recommend To invest 50% on iOS</a:t>
            </a:r>
            <a:br>
              <a:rPr lang="en-US" sz="1800" dirty="0"/>
            </a:br>
            <a:r>
              <a:rPr lang="en-US" sz="1800" dirty="0"/>
              <a:t>35% on Android , 15% on Web.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F67A5BA8-B25A-28A2-4997-4B49172783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06543" y="1142385"/>
            <a:ext cx="6063416" cy="4849518"/>
          </a:xfrm>
        </p:spPr>
      </p:pic>
    </p:spTree>
    <p:extLst>
      <p:ext uri="{BB962C8B-B14F-4D97-AF65-F5344CB8AC3E}">
        <p14:creationId xmlns:p14="http://schemas.microsoft.com/office/powerpoint/2010/main" val="405256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EB577511-0A0C-9F62-5A79-60A4FEC0F8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9203" y="606309"/>
            <a:ext cx="9393594" cy="4803398"/>
          </a:xfrm>
        </p:spPr>
      </p:pic>
    </p:spTree>
    <p:extLst>
      <p:ext uri="{BB962C8B-B14F-4D97-AF65-F5344CB8AC3E}">
        <p14:creationId xmlns:p14="http://schemas.microsoft.com/office/powerpoint/2010/main" val="155426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AE2F-ADF0-5839-F5C4-3276918F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086" y="0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u="sng" dirty="0"/>
              <a:t>The Funnel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0815-D672-9784-343D-83F6A8148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en-US" dirty="0"/>
              <a:t>Funnel steps: download , signup, ride request, ride accept , ride complete, ride paid , review</a:t>
            </a:r>
          </a:p>
          <a:p>
            <a:r>
              <a:rPr lang="en-US" dirty="0"/>
              <a:t>Biggest drop off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Ride accept – to complete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49.23%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12,203</a:t>
            </a:r>
            <a:r>
              <a:rPr lang="en-US" dirty="0"/>
              <a:t> users got accepted </a:t>
            </a:r>
            <a:r>
              <a:rPr lang="en-US" dirty="0">
                <a:solidFill>
                  <a:srgbClr val="FF0000"/>
                </a:solidFill>
              </a:rPr>
              <a:t>6,233</a:t>
            </a:r>
            <a:r>
              <a:rPr lang="en-US" dirty="0"/>
              <a:t> user completed ride</a:t>
            </a:r>
          </a:p>
          <a:p>
            <a:endParaRPr lang="en-US" dirty="0"/>
          </a:p>
        </p:txBody>
      </p:sp>
      <p:pic>
        <p:nvPicPr>
          <p:cNvPr id="24" name="Content Placeholder 23" descr="A chart with different colored stripes&#10;&#10;Description automatically generated with medium confidence">
            <a:extLst>
              <a:ext uri="{FF2B5EF4-FFF2-40B4-BE49-F238E27FC236}">
                <a16:creationId xmlns:a16="http://schemas.microsoft.com/office/drawing/2014/main" id="{537CFD7F-7278-89EE-C0D3-0330FAB118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7905" y="1142385"/>
            <a:ext cx="5366657" cy="4538272"/>
          </a:xfr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102" y="177282"/>
            <a:ext cx="9601200" cy="114238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u="sng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Lack</a:t>
            </a:r>
            <a:r>
              <a:rPr lang="en-US" dirty="0"/>
              <a:t> of drivers at peak </a:t>
            </a:r>
            <a:br>
              <a:rPr lang="en-US" dirty="0"/>
            </a:br>
            <a:r>
              <a:rPr lang="en-US" dirty="0"/>
              <a:t>hours.</a:t>
            </a:r>
          </a:p>
          <a:p>
            <a:r>
              <a:rPr lang="en-US" dirty="0">
                <a:solidFill>
                  <a:srgbClr val="FF0000"/>
                </a:solidFill>
              </a:rPr>
              <a:t>50% rate </a:t>
            </a:r>
            <a:r>
              <a:rPr lang="en-US" dirty="0"/>
              <a:t>of availability at </a:t>
            </a:r>
            <a:br>
              <a:rPr lang="en-US" dirty="0"/>
            </a:br>
            <a:r>
              <a:rPr lang="en-US" dirty="0"/>
              <a:t>busy hours</a:t>
            </a:r>
          </a:p>
          <a:p>
            <a:r>
              <a:rPr lang="en-US" dirty="0"/>
              <a:t>Couse almost </a:t>
            </a:r>
            <a:r>
              <a:rPr lang="en-US" dirty="0">
                <a:solidFill>
                  <a:srgbClr val="FF0000"/>
                </a:solidFill>
              </a:rPr>
              <a:t>50% drop</a:t>
            </a:r>
            <a:br>
              <a:rPr lang="en-US" dirty="0"/>
            </a:br>
            <a:r>
              <a:rPr lang="en-US" dirty="0"/>
              <a:t>of users manage to complete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critical stage </a:t>
            </a:r>
            <a:r>
              <a:rPr lang="en-US" dirty="0"/>
              <a:t>of the funnel.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Ride accepted – Ride complete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8" name="Content Placeholder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E396AAC-CA05-DD84-A840-E4F81BBC60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13613" y="1319667"/>
            <a:ext cx="6978387" cy="3810001"/>
          </a:xfr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671" y="177282"/>
            <a:ext cx="9601200" cy="114238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u="sng" dirty="0"/>
              <a:t>Problem 1 Consequence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Cancel ride rate by time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Longer wait time </a:t>
            </a:r>
            <a:r>
              <a:rPr lang="en-US" dirty="0"/>
              <a:t>has more</a:t>
            </a:r>
            <a:br>
              <a:rPr lang="en-US" dirty="0"/>
            </a:br>
            <a:r>
              <a:rPr lang="en-US" dirty="0"/>
              <a:t>chance for user to cancel</a:t>
            </a:r>
            <a:br>
              <a:rPr lang="en-US" dirty="0"/>
            </a:br>
            <a:r>
              <a:rPr lang="en-US" dirty="0"/>
              <a:t>his ride</a:t>
            </a:r>
          </a:p>
          <a:p>
            <a:r>
              <a:rPr lang="en-US" dirty="0">
                <a:solidFill>
                  <a:srgbClr val="00B050"/>
                </a:solidFill>
              </a:rPr>
              <a:t>Shorter wait time </a:t>
            </a:r>
            <a:r>
              <a:rPr lang="en-US" dirty="0"/>
              <a:t>has great</a:t>
            </a:r>
            <a:br>
              <a:rPr lang="en-US" dirty="0"/>
            </a:br>
            <a:r>
              <a:rPr lang="en-US" dirty="0"/>
              <a:t>impact on users complete</a:t>
            </a:r>
            <a:br>
              <a:rPr lang="en-US" dirty="0"/>
            </a:br>
            <a:r>
              <a:rPr lang="en-US" dirty="0"/>
              <a:t>their ride.</a:t>
            </a:r>
          </a:p>
          <a:p>
            <a:endParaRPr lang="en-US" dirty="0"/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838991A7-1C5D-E193-E329-CACAB0B30F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77892" y="1319666"/>
            <a:ext cx="5590817" cy="4471533"/>
          </a:xfrm>
        </p:spPr>
      </p:pic>
    </p:spTree>
    <p:extLst>
      <p:ext uri="{BB962C8B-B14F-4D97-AF65-F5344CB8AC3E}">
        <p14:creationId xmlns:p14="http://schemas.microsoft.com/office/powerpoint/2010/main" val="403217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79" y="0"/>
            <a:ext cx="9601200" cy="114238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u="sng" dirty="0"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No versatility in age groups.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Limited interaction </a:t>
            </a:r>
            <a:r>
              <a:rPr lang="en-US" sz="1800" dirty="0"/>
              <a:t>with </a:t>
            </a:r>
            <a:r>
              <a:rPr lang="en-US" sz="1800" u="sng" dirty="0"/>
              <a:t>younger</a:t>
            </a:r>
            <a:br>
              <a:rPr lang="en-US" sz="1800" dirty="0"/>
            </a:br>
            <a:r>
              <a:rPr lang="en-US" sz="1800" dirty="0"/>
              <a:t>and </a:t>
            </a:r>
            <a:r>
              <a:rPr lang="en-US" sz="1800" u="sng" dirty="0"/>
              <a:t>older</a:t>
            </a:r>
            <a:r>
              <a:rPr lang="en-US" sz="1800" dirty="0"/>
              <a:t> age group among</a:t>
            </a:r>
            <a:br>
              <a:rPr lang="en-US" sz="1800" dirty="0"/>
            </a:br>
            <a:r>
              <a:rPr lang="en-US" sz="1800" dirty="0"/>
              <a:t>users.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Major data </a:t>
            </a:r>
            <a:r>
              <a:rPr lang="en-US" sz="1800" dirty="0"/>
              <a:t>loss by not knowing </a:t>
            </a:r>
            <a:r>
              <a:rPr lang="en-US" sz="1800" b="1" u="sng">
                <a:solidFill>
                  <a:schemeClr val="accent1"/>
                </a:solidFill>
              </a:rPr>
              <a:t>37%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/>
              <a:t>of </a:t>
            </a:r>
            <a:r>
              <a:rPr lang="en-US" sz="1800" dirty="0"/>
              <a:t>users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Recommend to add more marketing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on specific age groups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rgbClr val="00B050"/>
                </a:solidFill>
              </a:rPr>
              <a:t>18-24</a:t>
            </a:r>
            <a:r>
              <a:rPr lang="en-US" sz="1800" dirty="0">
                <a:solidFill>
                  <a:schemeClr val="tx2"/>
                </a:solidFill>
              </a:rPr>
              <a:t> and </a:t>
            </a:r>
            <a:r>
              <a:rPr lang="en-US" sz="1800" dirty="0">
                <a:solidFill>
                  <a:srgbClr val="00B050"/>
                </a:solidFill>
              </a:rPr>
              <a:t>45-54</a:t>
            </a:r>
            <a:r>
              <a:rPr lang="en-US" sz="1800" dirty="0">
                <a:solidFill>
                  <a:schemeClr val="tx2"/>
                </a:solidFill>
              </a:rPr>
              <a:t>. </a:t>
            </a:r>
          </a:p>
          <a:p>
            <a:endParaRPr lang="en-US" dirty="0"/>
          </a:p>
        </p:txBody>
      </p:sp>
      <p:pic>
        <p:nvPicPr>
          <p:cNvPr id="8" name="Content Placeholder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5F085C3-4819-7A52-8607-65EB4148A1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73012" y="1142385"/>
            <a:ext cx="6413975" cy="4735901"/>
          </a:xfrm>
        </p:spPr>
      </p:pic>
    </p:spTree>
    <p:extLst>
      <p:ext uri="{BB962C8B-B14F-4D97-AF65-F5344CB8AC3E}">
        <p14:creationId xmlns:p14="http://schemas.microsoft.com/office/powerpoint/2010/main" val="386475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79" y="0"/>
            <a:ext cx="9601200" cy="114238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u="sng" dirty="0"/>
              <a:t>Preserve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79" y="1589313"/>
            <a:ext cx="4572000" cy="3810001"/>
          </a:xfrm>
        </p:spPr>
        <p:txBody>
          <a:bodyPr/>
          <a:lstStyle/>
          <a:p>
            <a:r>
              <a:rPr lang="en-US" sz="1800" dirty="0"/>
              <a:t>Although 49% of users </a:t>
            </a:r>
            <a:r>
              <a:rPr lang="en-US" sz="1800" dirty="0">
                <a:solidFill>
                  <a:schemeClr val="accent1"/>
                </a:solidFill>
              </a:rPr>
              <a:t>do not </a:t>
            </a:r>
            <a:r>
              <a:rPr lang="en-US" sz="1800" dirty="0"/>
              <a:t>complete</a:t>
            </a:r>
            <a:br>
              <a:rPr lang="en-US" sz="1800" dirty="0"/>
            </a:br>
            <a:r>
              <a:rPr lang="en-US" sz="1800" dirty="0"/>
              <a:t>ride, </a:t>
            </a:r>
            <a:r>
              <a:rPr lang="en-US" sz="1800" dirty="0">
                <a:solidFill>
                  <a:srgbClr val="00B050"/>
                </a:solidFill>
              </a:rPr>
              <a:t>58% of rides do complete</a:t>
            </a:r>
            <a:r>
              <a:rPr lang="en-US" sz="1800" dirty="0"/>
              <a:t>.</a:t>
            </a:r>
          </a:p>
          <a:p>
            <a:r>
              <a:rPr lang="en-US" sz="1800" dirty="0">
                <a:solidFill>
                  <a:srgbClr val="00B050"/>
                </a:solidFill>
              </a:rPr>
              <a:t>Most</a:t>
            </a:r>
            <a:r>
              <a:rPr lang="en-US" sz="1800" dirty="0"/>
              <a:t> of the rides accepted, </a:t>
            </a:r>
            <a:br>
              <a:rPr lang="en-US" sz="1800" dirty="0"/>
            </a:br>
            <a:r>
              <a:rPr lang="en-US" sz="1800"/>
              <a:t>are completed.</a:t>
            </a:r>
            <a:endParaRPr lang="en-US" sz="1800" dirty="0"/>
          </a:p>
          <a:p>
            <a:endParaRPr lang="en-US" dirty="0"/>
          </a:p>
        </p:txBody>
      </p:sp>
      <p:pic>
        <p:nvPicPr>
          <p:cNvPr id="7" name="Content Placeholder 6" descr="A blue rectangular object with numbers&#10;&#10;Description automatically generated with medium confidence">
            <a:extLst>
              <a:ext uri="{FF2B5EF4-FFF2-40B4-BE49-F238E27FC236}">
                <a16:creationId xmlns:a16="http://schemas.microsoft.com/office/drawing/2014/main" id="{5C65C350-0FC1-6A8D-8624-E6FFDD7A8C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09118" y="1142385"/>
            <a:ext cx="6526663" cy="4362676"/>
          </a:xfrm>
        </p:spPr>
      </p:pic>
    </p:spTree>
    <p:extLst>
      <p:ext uri="{BB962C8B-B14F-4D97-AF65-F5344CB8AC3E}">
        <p14:creationId xmlns:p14="http://schemas.microsoft.com/office/powerpoint/2010/main" val="33884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248</TotalTime>
  <Words>336</Words>
  <Application>Microsoft Office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Diamond Grid 16x9</vt:lpstr>
      <vt:lpstr>METROCAR</vt:lpstr>
      <vt:lpstr>Presentation Subjects</vt:lpstr>
      <vt:lpstr> Revenues</vt:lpstr>
      <vt:lpstr>PowerPoint Presentation</vt:lpstr>
      <vt:lpstr>The Funnel</vt:lpstr>
      <vt:lpstr> Problem 1</vt:lpstr>
      <vt:lpstr> Problem 1 Consequence</vt:lpstr>
      <vt:lpstr> Problem 2</vt:lpstr>
      <vt:lpstr> Preserve Point</vt:lpstr>
      <vt:lpstr>Conclusion &amp; What next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METROCAR</dc:title>
  <dc:creator>rubi bermant</dc:creator>
  <cp:lastModifiedBy>rubi bermant</cp:lastModifiedBy>
  <cp:revision>1</cp:revision>
  <dcterms:created xsi:type="dcterms:W3CDTF">2023-12-11T11:07:16Z</dcterms:created>
  <dcterms:modified xsi:type="dcterms:W3CDTF">2024-01-02T15:35:48Z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