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embeddedFontLst>
    <p:embeddedFont>
      <p:font typeface="Calibri" panose="020F0502020204030204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9B35E9-FFCB-4D39-B292-D9EAAFBA9315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ACACA"/>
          </a:solidFill>
        </a:fill>
      </a:tcStyle>
    </a:band1V>
    <a:band2V>
      <a:tcStyle>
        <a:tcBdr/>
      </a:tcStyle>
    </a:band2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1.fntdata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FC87E-432E-444F-8906-A66DA5D641AB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2DADE-6F6C-48A7-B7C2-19DE55A5B33B}">
      <dgm:prSet phldrT="[Text]"/>
      <dgm:spPr/>
      <dgm:t>
        <a:bodyPr/>
        <a:lstStyle/>
        <a:p>
          <a:pPr algn="l">
            <a:buNone/>
          </a:pPr>
          <a:r>
            <a:rPr lang="en-US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Set of Variables (Threshold) :</a:t>
          </a:r>
          <a:endParaRPr lang="en-US" dirty="0"/>
        </a:p>
      </dgm:t>
    </dgm:pt>
    <dgm:pt modelId="{D59C2094-D0E6-4E79-870F-BA9F813AB5AD}" cxnId="{A2B21264-5D32-4926-834B-E2DF5A8FB1F0}" type="parTrans">
      <dgm:prSet/>
      <dgm:spPr/>
      <dgm:t>
        <a:bodyPr/>
        <a:lstStyle/>
        <a:p>
          <a:endParaRPr lang="en-US"/>
        </a:p>
      </dgm:t>
    </dgm:pt>
    <dgm:pt modelId="{C75ADE33-5777-4CA2-BDCD-627BD5F653AD}" cxnId="{A2B21264-5D32-4926-834B-E2DF5A8FB1F0}" type="sibTrans">
      <dgm:prSet/>
      <dgm:spPr/>
      <dgm:t>
        <a:bodyPr/>
        <a:lstStyle/>
        <a:p>
          <a:endParaRPr lang="en-US"/>
        </a:p>
      </dgm:t>
    </dgm:pt>
    <dgm:pt modelId="{C0229D92-EB03-44AA-BA90-3DD351848A88}">
      <dgm:prSet phldrT="[Text]"/>
      <dgm:spPr/>
      <dgm:t>
        <a:bodyPr/>
        <a:lstStyle/>
        <a:p>
          <a:pPr algn="l">
            <a:buNone/>
          </a:pPr>
          <a:r>
            <a:rPr lang="en-US" b="0" i="0" u="none" strike="noStrike" cap="none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   OverTime, StockOptionLevel, WorkLifeBalance, </a:t>
          </a:r>
          <a:r>
            <a:rPr lang="en-US" b="0" i="0" u="none" strike="noStrike" cap="none" dirty="0" err="1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JobSatisfaction</a:t>
          </a:r>
          <a:r>
            <a:rPr lang="en-US" b="0" i="0" u="none" strike="noStrike" cap="none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, </a:t>
          </a:r>
          <a:r>
            <a:rPr lang="en-US" b="0" i="0" u="none" strike="noStrike" cap="none" dirty="0" err="1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JobLevel</a:t>
          </a:r>
          <a:r>
            <a:rPr lang="en-US" b="0" i="0" u="none" strike="noStrike" cap="none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, </a:t>
          </a:r>
          <a:r>
            <a:rPr lang="en-US" b="0" i="0" u="none" strike="noStrike" cap="none" dirty="0" err="1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JobInvolvement</a:t>
          </a:r>
          <a:r>
            <a:rPr lang="en-US" b="0" i="0" u="none" strike="noStrike" cap="none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, </a:t>
          </a:r>
          <a:r>
            <a:rPr lang="en-US" b="0" i="0" u="none" strike="noStrike" cap="none" dirty="0" err="1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EnvironmentSatisfaction</a:t>
          </a:r>
          <a:r>
            <a:rPr lang="en-US" b="0" i="0" u="none" strike="noStrike" cap="none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, </a:t>
          </a:r>
          <a:r>
            <a:rPr lang="en-US" b="0" i="0" u="none" strike="noStrike" cap="none" dirty="0" err="1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YearsAtCompany,TrainingTimesLastYear</a:t>
          </a:r>
          <a:r>
            <a:rPr lang="en-US" b="0" i="0" u="none" strike="noStrike" cap="none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, </a:t>
          </a:r>
          <a:r>
            <a:rPr lang="en-US" b="0" i="0" u="none" strike="noStrike" cap="none" dirty="0" err="1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MonthlyIncome</a:t>
          </a:r>
          <a:r>
            <a:rPr lang="en-US" b="0" i="0" u="none" strike="noStrike" cap="none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,  Age</a:t>
          </a:r>
          <a:endParaRPr lang="en-US" dirty="0">
            <a:solidFill>
              <a:schemeClr val="bg1"/>
            </a:solidFill>
          </a:endParaRPr>
        </a:p>
      </dgm:t>
    </dgm:pt>
    <dgm:pt modelId="{A7BFFC26-8D2C-4454-ABDC-F13A749D9A81}" cxnId="{B3F14162-FFD8-4F1C-92B1-757C0FFBAA1E}" type="parTrans">
      <dgm:prSet/>
      <dgm:spPr/>
      <dgm:t>
        <a:bodyPr/>
        <a:lstStyle/>
        <a:p>
          <a:endParaRPr lang="en-US"/>
        </a:p>
      </dgm:t>
    </dgm:pt>
    <dgm:pt modelId="{9C2ECBAE-FED5-4D48-AE37-971D70BD0FC6}" cxnId="{B3F14162-FFD8-4F1C-92B1-757C0FFBAA1E}" type="sibTrans">
      <dgm:prSet/>
      <dgm:spPr/>
      <dgm:t>
        <a:bodyPr/>
        <a:lstStyle/>
        <a:p>
          <a:endParaRPr lang="en-US"/>
        </a:p>
      </dgm:t>
    </dgm:pt>
    <dgm:pt modelId="{3382D9DD-53E4-4C11-9EF8-5B9C41D57720}">
      <dgm:prSet phldrT="[Text]"/>
      <dgm:spPr/>
      <dgm:t>
        <a:bodyPr/>
        <a:lstStyle/>
        <a:p>
          <a:pPr algn="l">
            <a:buNone/>
          </a:pPr>
          <a:r>
            <a:rPr lang="en-US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Set of Variables (“Best Model”) :</a:t>
          </a:r>
          <a:r>
            <a:rPr lang="en-US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 </a:t>
          </a:r>
          <a:endParaRPr lang="en-US" dirty="0"/>
        </a:p>
      </dgm:t>
    </dgm:pt>
    <dgm:pt modelId="{B3D7350C-1608-43EE-A488-27477E91DE6B}" cxnId="{21A9F6DD-9014-4416-9840-A6CF4C700971}" type="parTrans">
      <dgm:prSet/>
      <dgm:spPr/>
      <dgm:t>
        <a:bodyPr/>
        <a:lstStyle/>
        <a:p>
          <a:endParaRPr lang="en-US"/>
        </a:p>
      </dgm:t>
    </dgm:pt>
    <dgm:pt modelId="{9BB23155-D143-410C-B7FA-7504E24ACE16}" cxnId="{21A9F6DD-9014-4416-9840-A6CF4C700971}" type="sibTrans">
      <dgm:prSet/>
      <dgm:spPr/>
      <dgm:t>
        <a:bodyPr/>
        <a:lstStyle/>
        <a:p>
          <a:endParaRPr lang="en-US"/>
        </a:p>
      </dgm:t>
    </dgm:pt>
    <dgm:pt modelId="{86BD9843-5203-4753-95DC-0B8936725606}">
      <dgm:prSet phldrT="[Text]"/>
      <dgm:spPr/>
      <dgm:t>
        <a:bodyPr/>
        <a:lstStyle/>
        <a:p>
          <a:pPr>
            <a:buNone/>
          </a:pPr>
          <a:r>
            <a:rPr lang="en-US" b="0" i="0" u="none" strike="noStrike" cap="none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	</a:t>
          </a:r>
          <a:r>
            <a:rPr lang="en-US" b="0" i="0" u="none" strike="noStrike" cap="none" dirty="0" err="1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BusinessTravel</a:t>
          </a:r>
          <a:r>
            <a:rPr lang="en-US" b="0" i="0" u="none" strike="noStrike" cap="none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, Department, </a:t>
          </a:r>
          <a:r>
            <a:rPr lang="en-US" b="0" i="0" u="none" strike="noStrike" cap="none" dirty="0" err="1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EducationField</a:t>
          </a:r>
          <a:r>
            <a:rPr lang="en-US" b="0" i="0" u="none" strike="noStrike" cap="none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, Age, </a:t>
          </a:r>
          <a:r>
            <a:rPr lang="en-US" b="0" i="0" u="none" strike="noStrike" cap="none" dirty="0" err="1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rPr>
            <a:t>DailyRate,DistanceFromHome,EnvironmentSatisfaction</a:t>
          </a:r>
          <a:endParaRPr lang="en-US" dirty="0">
            <a:solidFill>
              <a:schemeClr val="bg1"/>
            </a:solidFill>
          </a:endParaRPr>
        </a:p>
      </dgm:t>
    </dgm:pt>
    <dgm:pt modelId="{5EDCC6CF-5485-4F24-A3AA-AC139E4D7A5C}" cxnId="{D2FCBA59-F63F-49CF-ADEC-ACB372255524}" type="parTrans">
      <dgm:prSet/>
      <dgm:spPr/>
      <dgm:t>
        <a:bodyPr/>
        <a:lstStyle/>
        <a:p>
          <a:endParaRPr lang="en-US"/>
        </a:p>
      </dgm:t>
    </dgm:pt>
    <dgm:pt modelId="{91A8BD37-56BD-4EE6-A770-1A4D2263B448}" cxnId="{D2FCBA59-F63F-49CF-ADEC-ACB372255524}" type="sibTrans">
      <dgm:prSet/>
      <dgm:spPr/>
      <dgm:t>
        <a:bodyPr/>
        <a:lstStyle/>
        <a:p>
          <a:endParaRPr lang="en-US"/>
        </a:p>
      </dgm:t>
    </dgm:pt>
    <dgm:pt modelId="{F0272F42-E89A-4F46-B7EE-CC71E516FD66}" type="pres">
      <dgm:prSet presAssocID="{FB0FC87E-432E-444F-8906-A66DA5D641AB}" presName="Name0" presStyleCnt="0">
        <dgm:presLayoutVars>
          <dgm:dir/>
          <dgm:animLvl val="lvl"/>
          <dgm:resizeHandles val="exact"/>
        </dgm:presLayoutVars>
      </dgm:prSet>
      <dgm:spPr/>
    </dgm:pt>
    <dgm:pt modelId="{D6C400F6-536F-45B0-874D-99CD82BA9418}" type="pres">
      <dgm:prSet presAssocID="{F382DADE-6F6C-48A7-B7C2-19DE55A5B33B}" presName="linNode" presStyleCnt="0"/>
      <dgm:spPr/>
    </dgm:pt>
    <dgm:pt modelId="{C0B8448E-6936-4136-8781-D9553F61BE3C}" type="pres">
      <dgm:prSet presAssocID="{F382DADE-6F6C-48A7-B7C2-19DE55A5B33B}" presName="parTx" presStyleLbl="revTx" presStyleIdx="0" presStyleCnt="2">
        <dgm:presLayoutVars>
          <dgm:chMax val="1"/>
          <dgm:bulletEnabled val="1"/>
        </dgm:presLayoutVars>
      </dgm:prSet>
      <dgm:spPr/>
    </dgm:pt>
    <dgm:pt modelId="{7DDB9C4B-5916-4E35-A8EE-A850F940100C}" type="pres">
      <dgm:prSet presAssocID="{F382DADE-6F6C-48A7-B7C2-19DE55A5B33B}" presName="bracket" presStyleLbl="parChTrans1D1" presStyleIdx="0" presStyleCnt="2"/>
      <dgm:spPr/>
    </dgm:pt>
    <dgm:pt modelId="{E68B556A-1E18-4940-A8C5-81C45474DE5F}" type="pres">
      <dgm:prSet presAssocID="{F382DADE-6F6C-48A7-B7C2-19DE55A5B33B}" presName="spH" presStyleCnt="0"/>
      <dgm:spPr/>
    </dgm:pt>
    <dgm:pt modelId="{9850A455-3140-4F61-89AC-E66E24812518}" type="pres">
      <dgm:prSet presAssocID="{F382DADE-6F6C-48A7-B7C2-19DE55A5B33B}" presName="desTx" presStyleLbl="node1" presStyleIdx="0" presStyleCnt="2">
        <dgm:presLayoutVars>
          <dgm:bulletEnabled val="1"/>
        </dgm:presLayoutVars>
      </dgm:prSet>
      <dgm:spPr/>
    </dgm:pt>
    <dgm:pt modelId="{58B66150-7CFF-4027-9D5A-BB2A7F02D097}" type="pres">
      <dgm:prSet presAssocID="{C75ADE33-5777-4CA2-BDCD-627BD5F653AD}" presName="spV" presStyleCnt="0"/>
      <dgm:spPr/>
    </dgm:pt>
    <dgm:pt modelId="{885A495F-B0B6-467E-A378-C42B2F6E9342}" type="pres">
      <dgm:prSet presAssocID="{3382D9DD-53E4-4C11-9EF8-5B9C41D57720}" presName="linNode" presStyleCnt="0"/>
      <dgm:spPr/>
    </dgm:pt>
    <dgm:pt modelId="{67B34597-EB8F-41BE-9F4F-A5C422496A05}" type="pres">
      <dgm:prSet presAssocID="{3382D9DD-53E4-4C11-9EF8-5B9C41D57720}" presName="parTx" presStyleLbl="revTx" presStyleIdx="1" presStyleCnt="2">
        <dgm:presLayoutVars>
          <dgm:chMax val="1"/>
          <dgm:bulletEnabled val="1"/>
        </dgm:presLayoutVars>
      </dgm:prSet>
      <dgm:spPr/>
    </dgm:pt>
    <dgm:pt modelId="{E638650C-EBE3-48FC-8462-7C86BA494C1A}" type="pres">
      <dgm:prSet presAssocID="{3382D9DD-53E4-4C11-9EF8-5B9C41D57720}" presName="bracket" presStyleLbl="parChTrans1D1" presStyleIdx="1" presStyleCnt="2"/>
      <dgm:spPr/>
    </dgm:pt>
    <dgm:pt modelId="{6EEE72FD-3F5C-4B96-8335-D9FD6D8E9FDB}" type="pres">
      <dgm:prSet presAssocID="{3382D9DD-53E4-4C11-9EF8-5B9C41D57720}" presName="spH" presStyleCnt="0"/>
      <dgm:spPr/>
    </dgm:pt>
    <dgm:pt modelId="{693FBE16-CB24-408A-AFAB-F313136DAC03}" type="pres">
      <dgm:prSet presAssocID="{3382D9DD-53E4-4C11-9EF8-5B9C41D57720}" presName="desTx" presStyleLbl="node1" presStyleIdx="1" presStyleCnt="2">
        <dgm:presLayoutVars>
          <dgm:bulletEnabled val="1"/>
        </dgm:presLayoutVars>
      </dgm:prSet>
      <dgm:spPr/>
    </dgm:pt>
  </dgm:ptLst>
  <dgm:cxnLst>
    <dgm:cxn modelId="{91BB3424-9886-407C-AEBB-22CA7FCF6E74}" type="presOf" srcId="{3382D9DD-53E4-4C11-9EF8-5B9C41D57720}" destId="{67B34597-EB8F-41BE-9F4F-A5C422496A05}" srcOrd="0" destOrd="0" presId="urn:diagrams.loki3.com/BracketList"/>
    <dgm:cxn modelId="{348E2A2C-6562-4DC6-9FB9-E9CCCB5B8C59}" type="presOf" srcId="{86BD9843-5203-4753-95DC-0B8936725606}" destId="{693FBE16-CB24-408A-AFAB-F313136DAC03}" srcOrd="0" destOrd="0" presId="urn:diagrams.loki3.com/BracketList"/>
    <dgm:cxn modelId="{B3F14162-FFD8-4F1C-92B1-757C0FFBAA1E}" srcId="{F382DADE-6F6C-48A7-B7C2-19DE55A5B33B}" destId="{C0229D92-EB03-44AA-BA90-3DD351848A88}" srcOrd="0" destOrd="0" parTransId="{A7BFFC26-8D2C-4454-ABDC-F13A749D9A81}" sibTransId="{9C2ECBAE-FED5-4D48-AE37-971D70BD0FC6}"/>
    <dgm:cxn modelId="{A2B21264-5D32-4926-834B-E2DF5A8FB1F0}" srcId="{FB0FC87E-432E-444F-8906-A66DA5D641AB}" destId="{F382DADE-6F6C-48A7-B7C2-19DE55A5B33B}" srcOrd="0" destOrd="0" parTransId="{D59C2094-D0E6-4E79-870F-BA9F813AB5AD}" sibTransId="{C75ADE33-5777-4CA2-BDCD-627BD5F653AD}"/>
    <dgm:cxn modelId="{D2FCBA59-F63F-49CF-ADEC-ACB372255524}" srcId="{3382D9DD-53E4-4C11-9EF8-5B9C41D57720}" destId="{86BD9843-5203-4753-95DC-0B8936725606}" srcOrd="0" destOrd="0" parTransId="{5EDCC6CF-5485-4F24-A3AA-AC139E4D7A5C}" sibTransId="{91A8BD37-56BD-4EE6-A770-1A4D2263B448}"/>
    <dgm:cxn modelId="{8E9BB895-0807-4238-8921-83C4957B9B98}" type="presOf" srcId="{FB0FC87E-432E-444F-8906-A66DA5D641AB}" destId="{F0272F42-E89A-4F46-B7EE-CC71E516FD66}" srcOrd="0" destOrd="0" presId="urn:diagrams.loki3.com/BracketList"/>
    <dgm:cxn modelId="{81345DCE-8D7A-4A2D-A91C-520491C8C859}" type="presOf" srcId="{C0229D92-EB03-44AA-BA90-3DD351848A88}" destId="{9850A455-3140-4F61-89AC-E66E24812518}" srcOrd="0" destOrd="0" presId="urn:diagrams.loki3.com/BracketList"/>
    <dgm:cxn modelId="{21A9F6DD-9014-4416-9840-A6CF4C700971}" srcId="{FB0FC87E-432E-444F-8906-A66DA5D641AB}" destId="{3382D9DD-53E4-4C11-9EF8-5B9C41D57720}" srcOrd="1" destOrd="0" parTransId="{B3D7350C-1608-43EE-A488-27477E91DE6B}" sibTransId="{9BB23155-D143-410C-B7FA-7504E24ACE16}"/>
    <dgm:cxn modelId="{392024FB-551A-44B5-8308-41C4B2E452A0}" type="presOf" srcId="{F382DADE-6F6C-48A7-B7C2-19DE55A5B33B}" destId="{C0B8448E-6936-4136-8781-D9553F61BE3C}" srcOrd="0" destOrd="0" presId="urn:diagrams.loki3.com/BracketList"/>
    <dgm:cxn modelId="{BDE8E2E1-4729-465C-964C-E74EAC8331E4}" type="presParOf" srcId="{F0272F42-E89A-4F46-B7EE-CC71E516FD66}" destId="{D6C400F6-536F-45B0-874D-99CD82BA9418}" srcOrd="0" destOrd="0" presId="urn:diagrams.loki3.com/BracketList"/>
    <dgm:cxn modelId="{6206710F-4213-4597-BE76-8CD70766393D}" type="presParOf" srcId="{D6C400F6-536F-45B0-874D-99CD82BA9418}" destId="{C0B8448E-6936-4136-8781-D9553F61BE3C}" srcOrd="0" destOrd="0" presId="urn:diagrams.loki3.com/BracketList"/>
    <dgm:cxn modelId="{4E58EF35-C039-422C-9C02-BB1322FCC81F}" type="presParOf" srcId="{D6C400F6-536F-45B0-874D-99CD82BA9418}" destId="{7DDB9C4B-5916-4E35-A8EE-A850F940100C}" srcOrd="1" destOrd="0" presId="urn:diagrams.loki3.com/BracketList"/>
    <dgm:cxn modelId="{52CA3A76-A420-4A8B-99F7-B5CBEBADDA83}" type="presParOf" srcId="{D6C400F6-536F-45B0-874D-99CD82BA9418}" destId="{E68B556A-1E18-4940-A8C5-81C45474DE5F}" srcOrd="2" destOrd="0" presId="urn:diagrams.loki3.com/BracketList"/>
    <dgm:cxn modelId="{1A8B4A3F-EB9B-48FA-9B91-E6EACC8639E3}" type="presParOf" srcId="{D6C400F6-536F-45B0-874D-99CD82BA9418}" destId="{9850A455-3140-4F61-89AC-E66E24812518}" srcOrd="3" destOrd="0" presId="urn:diagrams.loki3.com/BracketList"/>
    <dgm:cxn modelId="{A5EA98D9-499B-4AF7-A9FE-6F382958F775}" type="presParOf" srcId="{F0272F42-E89A-4F46-B7EE-CC71E516FD66}" destId="{58B66150-7CFF-4027-9D5A-BB2A7F02D097}" srcOrd="1" destOrd="0" presId="urn:diagrams.loki3.com/BracketList"/>
    <dgm:cxn modelId="{2E15A716-7769-4B13-97F9-14941E701278}" type="presParOf" srcId="{F0272F42-E89A-4F46-B7EE-CC71E516FD66}" destId="{885A495F-B0B6-467E-A378-C42B2F6E9342}" srcOrd="2" destOrd="0" presId="urn:diagrams.loki3.com/BracketList"/>
    <dgm:cxn modelId="{2C0FEC9C-D595-4D00-99BD-A420B09B45B1}" type="presParOf" srcId="{885A495F-B0B6-467E-A378-C42B2F6E9342}" destId="{67B34597-EB8F-41BE-9F4F-A5C422496A05}" srcOrd="0" destOrd="0" presId="urn:diagrams.loki3.com/BracketList"/>
    <dgm:cxn modelId="{ECC833E9-9EC3-41C0-9048-FA82C1FFC089}" type="presParOf" srcId="{885A495F-B0B6-467E-A378-C42B2F6E9342}" destId="{E638650C-EBE3-48FC-8462-7C86BA494C1A}" srcOrd="1" destOrd="0" presId="urn:diagrams.loki3.com/BracketList"/>
    <dgm:cxn modelId="{1EF1B427-163F-47BB-9398-09A53282ED80}" type="presParOf" srcId="{885A495F-B0B6-467E-A378-C42B2F6E9342}" destId="{6EEE72FD-3F5C-4B96-8335-D9FD6D8E9FDB}" srcOrd="2" destOrd="0" presId="urn:diagrams.loki3.com/BracketList"/>
    <dgm:cxn modelId="{0C6F217D-F635-4756-AC61-13059230D187}" type="presParOf" srcId="{885A495F-B0B6-467E-A378-C42B2F6E9342}" destId="{693FBE16-CB24-408A-AFAB-F313136DAC0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8448E-6936-4136-8781-D9553F61BE3C}">
      <dsp:nvSpPr>
        <dsp:cNvPr id="0" name=""/>
        <dsp:cNvSpPr/>
      </dsp:nvSpPr>
      <dsp:spPr>
        <a:xfrm>
          <a:off x="5003" y="2467635"/>
          <a:ext cx="2559140" cy="662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u="none" strike="noStrike" kern="1200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Set of Variables (Threshold) :</a:t>
          </a:r>
          <a:endParaRPr lang="en-US" sz="2100" kern="1200" dirty="0"/>
        </a:p>
      </dsp:txBody>
      <dsp:txXfrm>
        <a:off x="5003" y="2467635"/>
        <a:ext cx="2559140" cy="662681"/>
      </dsp:txXfrm>
    </dsp:sp>
    <dsp:sp modelId="{7DDB9C4B-5916-4E35-A8EE-A850F940100C}">
      <dsp:nvSpPr>
        <dsp:cNvPr id="0" name=""/>
        <dsp:cNvSpPr/>
      </dsp:nvSpPr>
      <dsp:spPr>
        <a:xfrm>
          <a:off x="2564143" y="2012042"/>
          <a:ext cx="511828" cy="157386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0A455-3140-4F61-89AC-E66E24812518}">
      <dsp:nvSpPr>
        <dsp:cNvPr id="0" name=""/>
        <dsp:cNvSpPr/>
      </dsp:nvSpPr>
      <dsp:spPr>
        <a:xfrm>
          <a:off x="3280702" y="2012042"/>
          <a:ext cx="6960861" cy="1573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b="0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   OverTime, StockOptionLevel, WorkLifeBalance, </a:t>
          </a:r>
          <a:r>
            <a:rPr lang="en-US" sz="2100" b="0" i="0" u="none" strike="noStrike" kern="1200" cap="none" dirty="0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JobSatisfaction</a:t>
          </a:r>
          <a:r>
            <a:rPr lang="en-US" sz="2100" b="0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, </a:t>
          </a:r>
          <a:r>
            <a:rPr lang="en-US" sz="2100" b="0" i="0" u="none" strike="noStrike" kern="1200" cap="none" dirty="0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JobLevel</a:t>
          </a:r>
          <a:r>
            <a:rPr lang="en-US" sz="2100" b="0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, </a:t>
          </a:r>
          <a:r>
            <a:rPr lang="en-US" sz="2100" b="0" i="0" u="none" strike="noStrike" kern="1200" cap="none" dirty="0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JobInvolvement</a:t>
          </a:r>
          <a:r>
            <a:rPr lang="en-US" sz="2100" b="0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, </a:t>
          </a:r>
          <a:r>
            <a:rPr lang="en-US" sz="2100" b="0" i="0" u="none" strike="noStrike" kern="1200" cap="none" dirty="0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EnvironmentSatisfaction</a:t>
          </a:r>
          <a:r>
            <a:rPr lang="en-US" sz="2100" b="0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, </a:t>
          </a:r>
          <a:r>
            <a:rPr lang="en-US" sz="2100" b="0" i="0" u="none" strike="noStrike" kern="1200" cap="none" dirty="0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YearsAtCompany,TrainingTimesLastYear</a:t>
          </a:r>
          <a:r>
            <a:rPr lang="en-US" sz="2100" b="0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, </a:t>
          </a:r>
          <a:r>
            <a:rPr lang="en-US" sz="2100" b="0" i="0" u="none" strike="noStrike" kern="1200" cap="none" dirty="0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MonthlyIncome</a:t>
          </a:r>
          <a:r>
            <a:rPr lang="en-US" sz="2100" b="0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,  Age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3280702" y="2012042"/>
        <a:ext cx="6960861" cy="1573867"/>
      </dsp:txXfrm>
    </dsp:sp>
    <dsp:sp modelId="{67B34597-EB8F-41BE-9F4F-A5C422496A05}">
      <dsp:nvSpPr>
        <dsp:cNvPr id="0" name=""/>
        <dsp:cNvSpPr/>
      </dsp:nvSpPr>
      <dsp:spPr>
        <a:xfrm>
          <a:off x="5003" y="3692573"/>
          <a:ext cx="2559140" cy="662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u="none" strike="noStrike" kern="1200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Set of Variables (“Best Model”) :</a:t>
          </a:r>
          <a:r>
            <a:rPr lang="en-US" sz="2100" b="0" i="0" u="none" strike="noStrike" kern="1200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rPr>
            <a:t> </a:t>
          </a:r>
          <a:endParaRPr lang="en-US" sz="2100" kern="1200" dirty="0"/>
        </a:p>
      </dsp:txBody>
      <dsp:txXfrm>
        <a:off x="5003" y="3692573"/>
        <a:ext cx="2559140" cy="662681"/>
      </dsp:txXfrm>
    </dsp:sp>
    <dsp:sp modelId="{E638650C-EBE3-48FC-8462-7C86BA494C1A}">
      <dsp:nvSpPr>
        <dsp:cNvPr id="0" name=""/>
        <dsp:cNvSpPr/>
      </dsp:nvSpPr>
      <dsp:spPr>
        <a:xfrm>
          <a:off x="2564143" y="3661510"/>
          <a:ext cx="511828" cy="72480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FBE16-CB24-408A-AFAB-F313136DAC03}">
      <dsp:nvSpPr>
        <dsp:cNvPr id="0" name=""/>
        <dsp:cNvSpPr/>
      </dsp:nvSpPr>
      <dsp:spPr>
        <a:xfrm>
          <a:off x="3280702" y="3661510"/>
          <a:ext cx="6960861" cy="724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b="0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	</a:t>
          </a:r>
          <a:r>
            <a:rPr lang="en-US" sz="2100" b="0" i="0" u="none" strike="noStrike" kern="1200" cap="none" dirty="0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BusinessTravel</a:t>
          </a:r>
          <a:r>
            <a:rPr lang="en-US" sz="2100" b="0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, Department, </a:t>
          </a:r>
          <a:r>
            <a:rPr lang="en-US" sz="2100" b="0" i="0" u="none" strike="noStrike" kern="1200" cap="none" dirty="0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EducationField</a:t>
          </a:r>
          <a:r>
            <a:rPr lang="en-US" sz="2100" b="0" i="0" u="none" strike="noStrike" kern="1200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, Age, </a:t>
          </a:r>
          <a:r>
            <a:rPr lang="en-US" sz="2100" b="0" i="0" u="none" strike="noStrike" kern="1200" cap="none" dirty="0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rPr>
            <a:t>DailyRate,DistanceFromHome,EnvironmentSatisfaction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3280702" y="3661510"/>
        <a:ext cx="6960861" cy="724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type="leftBrace" r:blip="" rot="180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87" name="Google Shape;2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52" name="Google Shape;3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1" name="Google Shape;36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" name="Google Shape;3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9ca0ca2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6" name="Google Shape;376;g49ca0ca2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08" name="Google Shape;4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1" name="Google Shape;4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3" name="Google Shape;44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0" name="Google Shape;4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3" name="Google Shape;4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0" name="Google Shape;47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35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Employees attrition rates strongly correlated to monthly income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A strong correlation between promotion timing and years at the company was also found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Those promoted quickly are likely to stay based on the density of the graphs</a:t>
            </a:r>
            <a:endParaRPr lang="en-US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65" name="Google Shape;2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Employees who worked less overtime had less attrition rates.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71" name="Google Shape;2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1"/>
          <a:srcRect l="24658" r="25986"/>
          <a:stretch>
            <a:fillRect/>
          </a:stretch>
        </p:blipFill>
        <p:spPr>
          <a:xfrm>
            <a:off x="6043561" y="0"/>
            <a:ext cx="6224186" cy="6858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68136" y="712518"/>
            <a:ext cx="6044540" cy="36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 panose="020F0502020204030204"/>
              <a:buNone/>
            </a:pPr>
            <a:r>
              <a:rPr lang="en-US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Study of Attrition Rate Predictors at IBM</a:t>
            </a:r>
            <a:endParaRPr lang="en-US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522514" y="4381995"/>
            <a:ext cx="53082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/>
              <a:t>EDA Cont.</a:t>
            </a:r>
            <a:endParaRPr lang="en-US"/>
          </a:p>
        </p:txBody>
      </p:sp>
      <p:sp>
        <p:nvSpPr>
          <p:cNvPr id="281" name="Google Shape;28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2404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</a:pPr>
            <a:r>
              <a:rPr lang="en-US"/>
              <a:t>Graph indicates a jump in attrition for those who lived farther from work </a:t>
            </a:r>
            <a:endParaRPr lang="en-US"/>
          </a:p>
          <a:p>
            <a:pPr marL="28575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82" name="Google Shape;28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pic>
        <p:nvPicPr>
          <p:cNvPr id="283" name="Google Shape;283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 l="2032" t="9404" r="3314"/>
          <a:stretch>
            <a:fillRect/>
          </a:stretch>
        </p:blipFill>
        <p:spPr>
          <a:xfrm>
            <a:off x="5662246" y="1724357"/>
            <a:ext cx="6529754" cy="3914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 rotWithShape="1">
          <a:blip r:embed="rId1"/>
          <a:srcRect l="61355" t="4428" r="26175" b="90139"/>
          <a:stretch>
            <a:fillRect/>
          </a:stretch>
        </p:blipFill>
        <p:spPr>
          <a:xfrm>
            <a:off x="8606152" y="1517440"/>
            <a:ext cx="925417" cy="25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/>
              <a:t>EDA Cont.</a:t>
            </a:r>
            <a:endParaRPr lang="en-US"/>
          </a:p>
        </p:txBody>
      </p:sp>
      <p:sp>
        <p:nvSpPr>
          <p:cNvPr id="290" name="Google Shape;29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sp>
        <p:nvSpPr>
          <p:cNvPr id="291" name="Google Shape;291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pic>
        <p:nvPicPr>
          <p:cNvPr id="292" name="Google Shape;292;p2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 l="619" r="411"/>
          <a:stretch>
            <a:fillRect/>
          </a:stretch>
        </p:blipFill>
        <p:spPr>
          <a:xfrm>
            <a:off x="4994031" y="1825624"/>
            <a:ext cx="7197969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/>
              <a:t>Modeling the Data</a:t>
            </a:r>
            <a:endParaRPr lang="en-US"/>
          </a:p>
        </p:txBody>
      </p:sp>
      <p:sp>
        <p:nvSpPr>
          <p:cNvPr id="298" name="Google Shape;298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90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The data was modeled using four different methods: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</a:p>
        </p:txBody>
      </p:sp>
      <p:grpSp>
        <p:nvGrpSpPr>
          <p:cNvPr id="299" name="Google Shape;299;p24"/>
          <p:cNvGrpSpPr/>
          <p:nvPr/>
        </p:nvGrpSpPr>
        <p:grpSpPr>
          <a:xfrm>
            <a:off x="933986" y="5335294"/>
            <a:ext cx="6368713" cy="888657"/>
            <a:chOff x="1866" y="380522"/>
            <a:chExt cx="6368713" cy="888657"/>
          </a:xfrm>
        </p:grpSpPr>
        <p:sp>
          <p:nvSpPr>
            <p:cNvPr id="300" name="Google Shape;300;p24"/>
            <p:cNvSpPr/>
            <p:nvPr/>
          </p:nvSpPr>
          <p:spPr>
            <a:xfrm>
              <a:off x="1866" y="380522"/>
              <a:ext cx="1481096" cy="888657"/>
            </a:xfrm>
            <a:prstGeom prst="rect">
              <a:avLst/>
            </a:prstGeom>
            <a:gradFill>
              <a:gsLst>
                <a:gs pos="0">
                  <a:srgbClr val="474747"/>
                </a:gs>
                <a:gs pos="50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1" name="Google Shape;301;p24"/>
            <p:cNvSpPr txBox="1"/>
            <p:nvPr/>
          </p:nvSpPr>
          <p:spPr>
            <a:xfrm>
              <a:off x="1866" y="380522"/>
              <a:ext cx="1481096" cy="8886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 panose="020F0502020204030204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Random Forest 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1631072" y="380522"/>
              <a:ext cx="1481096" cy="888657"/>
            </a:xfrm>
            <a:prstGeom prst="rect">
              <a:avLst/>
            </a:prstGeom>
            <a:gradFill>
              <a:gsLst>
                <a:gs pos="0">
                  <a:srgbClr val="474747"/>
                </a:gs>
                <a:gs pos="50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" name="Google Shape;303;p24"/>
            <p:cNvSpPr txBox="1"/>
            <p:nvPr/>
          </p:nvSpPr>
          <p:spPr>
            <a:xfrm>
              <a:off x="1631072" y="380522"/>
              <a:ext cx="1481096" cy="8886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 panose="020F0502020204030204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LDA  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3260278" y="380522"/>
              <a:ext cx="1481096" cy="888657"/>
            </a:xfrm>
            <a:prstGeom prst="rect">
              <a:avLst/>
            </a:prstGeom>
            <a:gradFill>
              <a:gsLst>
                <a:gs pos="0">
                  <a:srgbClr val="474747"/>
                </a:gs>
                <a:gs pos="50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" name="Google Shape;305;p24"/>
            <p:cNvSpPr txBox="1"/>
            <p:nvPr/>
          </p:nvSpPr>
          <p:spPr>
            <a:xfrm>
              <a:off x="3260278" y="380522"/>
              <a:ext cx="1481096" cy="8886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 panose="020F0502020204030204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QDA  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4889483" y="380522"/>
              <a:ext cx="1481096" cy="888657"/>
            </a:xfrm>
            <a:prstGeom prst="rect">
              <a:avLst/>
            </a:prstGeom>
            <a:gradFill>
              <a:gsLst>
                <a:gs pos="0">
                  <a:srgbClr val="474747"/>
                </a:gs>
                <a:gs pos="50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" name="Google Shape;307;p24"/>
            <p:cNvSpPr txBox="1"/>
            <p:nvPr/>
          </p:nvSpPr>
          <p:spPr>
            <a:xfrm>
              <a:off x="4889483" y="380522"/>
              <a:ext cx="1481096" cy="8886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 panose="020F0502020204030204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KNN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Choosing Variables</a:t>
            </a:r>
            <a:endParaRPr lang="en-US"/>
          </a:p>
        </p:txBody>
      </p:sp>
      <p:sp>
        <p:nvSpPr>
          <p:cNvPr id="313" name="Google Shape;313;p25"/>
          <p:cNvSpPr txBox="1">
            <a:spLocks noGrp="1"/>
          </p:cNvSpPr>
          <p:nvPr>
            <p:ph type="body" idx="2"/>
          </p:nvPr>
        </p:nvSpPr>
        <p:spPr>
          <a:xfrm>
            <a:off x="8019682" y="1313751"/>
            <a:ext cx="41723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Predictors were chosen from a Random Forest Model: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following variables were chosen as predictors based on an arbitrary threshold</a:t>
            </a:r>
            <a:endParaRPr lang="en-US"/>
          </a:p>
        </p:txBody>
      </p:sp>
      <p:pic>
        <p:nvPicPr>
          <p:cNvPr id="314" name="Google Shape;314;p25"/>
          <p:cNvPicPr preferRelativeResize="0"/>
          <p:nvPr/>
        </p:nvPicPr>
        <p:blipFill rotWithShape="1">
          <a:blip r:embed="rId1"/>
          <a:srcRect r="446"/>
          <a:stretch>
            <a:fillRect/>
          </a:stretch>
        </p:blipFill>
        <p:spPr>
          <a:xfrm>
            <a:off x="62910" y="1313751"/>
            <a:ext cx="7956772" cy="4906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25"/>
          <p:cNvCxnSpPr/>
          <p:nvPr/>
        </p:nvCxnSpPr>
        <p:spPr>
          <a:xfrm rot="10800000">
            <a:off x="539942" y="1416434"/>
            <a:ext cx="7260000" cy="1348800"/>
          </a:xfrm>
          <a:prstGeom prst="bentConnector3">
            <a:avLst>
              <a:gd name="adj1" fmla="val 99926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GLMulti</a:t>
            </a:r>
            <a:endParaRPr lang="en-US"/>
          </a:p>
        </p:txBody>
      </p:sp>
      <p:sp>
        <p:nvSpPr>
          <p:cNvPr id="321" name="Google Shape;32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/>
              <a:buChar char="•"/>
            </a:pPr>
            <a:r>
              <a:rPr lang="en-US"/>
              <a:t>Used the “best-model” to make predictions on the test data set</a:t>
            </a:r>
            <a:endParaRPr lang="en-US"/>
          </a:p>
          <a:p>
            <a:pPr marL="5143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/>
              <a:buChar char="•"/>
            </a:pPr>
            <a:r>
              <a:rPr lang="en-US"/>
              <a:t>Model error rates show potential for over sampling </a:t>
            </a:r>
            <a:endParaRPr lang="en-US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sp>
        <p:nvSpPr>
          <p:cNvPr id="322" name="Google Shape;32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pic>
        <p:nvPicPr>
          <p:cNvPr id="323" name="Google Shape;323;p26" descr="捕获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816234" y="917688"/>
            <a:ext cx="6169024" cy="395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 descr="捕获1"/>
          <p:cNvPicPr preferRelativeResize="0"/>
          <p:nvPr/>
        </p:nvPicPr>
        <p:blipFill rotWithShape="1">
          <a:blip r:embed="rId2"/>
          <a:srcRect b="69903"/>
          <a:stretch>
            <a:fillRect/>
          </a:stretch>
        </p:blipFill>
        <p:spPr>
          <a:xfrm>
            <a:off x="5816234" y="4877322"/>
            <a:ext cx="6175376" cy="110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pic>
        <p:nvPicPr>
          <p:cNvPr id="330" name="Google Shape;330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 l="2887" t="1541" r="11215" b="1613"/>
          <a:stretch>
            <a:fillRect/>
          </a:stretch>
        </p:blipFill>
        <p:spPr>
          <a:xfrm>
            <a:off x="5146432" y="380160"/>
            <a:ext cx="6541476" cy="602228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Subset correlation matrix</a:t>
            </a:r>
            <a:endParaRPr lang="en-US"/>
          </a:p>
        </p:txBody>
      </p:sp>
      <p:sp>
        <p:nvSpPr>
          <p:cNvPr id="332" name="Google Shape;332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/>
              <a:buChar char="•"/>
            </a:pPr>
            <a:r>
              <a:rPr lang="en-US"/>
              <a:t>The correlations between variables are close to zero.</a:t>
            </a:r>
            <a:endParaRPr lang="en-US"/>
          </a:p>
          <a:p>
            <a:pPr marL="5143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/>
              <a:buChar char="•"/>
            </a:pPr>
            <a:r>
              <a:rPr lang="en-US"/>
              <a:t>Indicates algorithm has dropped highly correlated variables</a:t>
            </a:r>
            <a:endParaRPr lang="en-US"/>
          </a:p>
          <a:p>
            <a:pPr marL="5143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/>
              <a:buChar char="•"/>
            </a:pPr>
            <a:r>
              <a:rPr lang="en-US"/>
              <a:t>the low correlations between variables don’t necessarily mean reliability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Comparing the Models</a:t>
            </a:r>
            <a:endParaRPr lang="en-US"/>
          </a:p>
        </p:txBody>
      </p:sp>
      <p:sp>
        <p:nvSpPr>
          <p:cNvPr id="339" name="Google Shape;339;p28"/>
          <p:cNvSpPr txBox="1"/>
          <p:nvPr/>
        </p:nvSpPr>
        <p:spPr>
          <a:xfrm>
            <a:off x="785446" y="4820033"/>
            <a:ext cx="106211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Given the unclear definition of “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DailyRate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”, though it shows significance in both RandomForest and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glmulti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we decided not to involve it in our variables choice</a:t>
            </a:r>
            <a:endParaRPr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838199" y="94515"/>
          <a:ext cx="10246568" cy="6398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Linear Discriminant Analysis </a:t>
            </a:r>
            <a:endParaRPr lang="en-US"/>
          </a:p>
        </p:txBody>
      </p:sp>
      <p:sp>
        <p:nvSpPr>
          <p:cNvPr id="345" name="Google Shape;34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127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/>
              <a:buChar char="•"/>
            </a:pPr>
            <a:r>
              <a:rPr lang="en-US" dirty="0"/>
              <a:t>Changing the cut off from .5 to .4 lead to an improved power of the model</a:t>
            </a:r>
            <a:endParaRPr dirty="0"/>
          </a:p>
          <a:p>
            <a:pPr marL="5143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/>
              <a:buChar char="•"/>
            </a:pPr>
            <a:r>
              <a:rPr lang="en-US" dirty="0"/>
              <a:t>How might changing from .5 to .4 model affect the business decision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347" name="Google Shape;347;p29"/>
          <p:cNvPicPr preferRelativeResize="0"/>
          <p:nvPr/>
        </p:nvPicPr>
        <p:blipFill rotWithShape="1">
          <a:blip r:embed="rId1"/>
          <a:srcRect r="14629" b="61452"/>
          <a:stretch>
            <a:fillRect/>
          </a:stretch>
        </p:blipFill>
        <p:spPr>
          <a:xfrm>
            <a:off x="6022976" y="1690688"/>
            <a:ext cx="5958009" cy="1545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251" b="63912"/>
          <a:stretch>
            <a:fillRect/>
          </a:stretch>
        </p:blipFill>
        <p:spPr>
          <a:xfrm>
            <a:off x="6022977" y="3497409"/>
            <a:ext cx="5958008" cy="1223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67404"/>
          <a:stretch>
            <a:fillRect/>
          </a:stretch>
        </p:blipFill>
        <p:spPr>
          <a:xfrm>
            <a:off x="6019801" y="4982548"/>
            <a:ext cx="5964360" cy="13255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Quadratic Discriminant Analysis</a:t>
            </a:r>
            <a:endParaRPr lang="en-US"/>
          </a:p>
        </p:txBody>
      </p:sp>
      <p:sp>
        <p:nvSpPr>
          <p:cNvPr id="355" name="Google Shape;35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QDA model performed the worst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0.5 cutoff achieves the lowest overall error rate for QDA</a:t>
            </a:r>
            <a:endParaRPr lang="en-US"/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pic>
        <p:nvPicPr>
          <p:cNvPr id="357" name="Google Shape;357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19801" y="1690688"/>
            <a:ext cx="5745480" cy="295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0"/>
          <p:cNvPicPr preferRelativeResize="0"/>
          <p:nvPr/>
        </p:nvPicPr>
        <p:blipFill rotWithShape="1">
          <a:blip r:embed="rId2"/>
          <a:srcRect b="69435"/>
          <a:stretch>
            <a:fillRect/>
          </a:stretch>
        </p:blipFill>
        <p:spPr>
          <a:xfrm>
            <a:off x="6019800" y="4911703"/>
            <a:ext cx="5181600" cy="99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K Nearest Neighbor Analysis</a:t>
            </a:r>
            <a:endParaRPr lang="en-US"/>
          </a:p>
        </p:txBody>
      </p:sp>
      <p:sp>
        <p:nvSpPr>
          <p:cNvPr id="364" name="Google Shape;364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920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KNN Model achieved the best overall error rate</a:t>
            </a:r>
            <a:endParaRPr lang="en-US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Had a relatively high Type II error rate</a:t>
            </a:r>
            <a:endParaRPr lang="en-US"/>
          </a:p>
          <a:p>
            <a:pPr marL="63500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pic>
        <p:nvPicPr>
          <p:cNvPr id="366" name="Google Shape;366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730240" y="1825625"/>
            <a:ext cx="6461760" cy="200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1"/>
          <p:cNvPicPr preferRelativeResize="0"/>
          <p:nvPr/>
        </p:nvPicPr>
        <p:blipFill rotWithShape="1">
          <a:blip r:embed="rId2"/>
          <a:srcRect b="65365"/>
          <a:stretch>
            <a:fillRect/>
          </a:stretch>
        </p:blipFill>
        <p:spPr>
          <a:xfrm>
            <a:off x="5730240" y="3966411"/>
            <a:ext cx="6465299" cy="114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Overview of the Process</a:t>
            </a:r>
            <a:endParaRPr lang="en-US"/>
          </a:p>
        </p:txBody>
      </p:sp>
      <p:grpSp>
        <p:nvGrpSpPr>
          <p:cNvPr id="93" name="Google Shape;93;p14"/>
          <p:cNvGrpSpPr/>
          <p:nvPr/>
        </p:nvGrpSpPr>
        <p:grpSpPr>
          <a:xfrm>
            <a:off x="306781" y="3085619"/>
            <a:ext cx="11581814" cy="1780648"/>
            <a:chOff x="21772" y="1807663"/>
            <a:chExt cx="11581814" cy="1780648"/>
          </a:xfrm>
        </p:grpSpPr>
        <p:sp>
          <p:nvSpPr>
            <p:cNvPr id="94" name="Google Shape;94;p14"/>
            <p:cNvSpPr/>
            <p:nvPr/>
          </p:nvSpPr>
          <p:spPr>
            <a:xfrm>
              <a:off x="123687" y="2446870"/>
              <a:ext cx="1793692" cy="591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123687" y="2446870"/>
              <a:ext cx="1793692" cy="591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25" tIns="24125" rIns="24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 panose="020F0502020204030204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Introduction to Dataset  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21649" y="2267093"/>
              <a:ext cx="142680" cy="14268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21525" y="2067341"/>
              <a:ext cx="142680" cy="14268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61227" y="2107291"/>
              <a:ext cx="224211" cy="224211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60979" y="1887564"/>
              <a:ext cx="142680" cy="14268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920657" y="1807663"/>
              <a:ext cx="142680" cy="14268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240261" y="1947490"/>
              <a:ext cx="142680" cy="14268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440013" y="2047366"/>
              <a:ext cx="224211" cy="224211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719666" y="2267093"/>
              <a:ext cx="142680" cy="14268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839517" y="2486820"/>
              <a:ext cx="142680" cy="14268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800806" y="2067341"/>
              <a:ext cx="366891" cy="366891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1772" y="2826399"/>
              <a:ext cx="142680" cy="14268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41624" y="3006176"/>
              <a:ext cx="224211" cy="224211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41252" y="3165978"/>
              <a:ext cx="326125" cy="326125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60732" y="3425656"/>
              <a:ext cx="142680" cy="14268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940632" y="3165978"/>
              <a:ext cx="224211" cy="224211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140385" y="3445631"/>
              <a:ext cx="142680" cy="14268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320162" y="3126027"/>
              <a:ext cx="326125" cy="326125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759616" y="3046126"/>
              <a:ext cx="224211" cy="224211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983828" y="2106959"/>
              <a:ext cx="658477" cy="1257105"/>
            </a:xfrm>
            <a:prstGeom prst="chevron">
              <a:avLst>
                <a:gd name="adj" fmla="val 62310"/>
              </a:avLst>
            </a:prstGeom>
            <a:gradFill>
              <a:gsLst>
                <a:gs pos="0">
                  <a:srgbClr val="B3B2C8"/>
                </a:gs>
                <a:gs pos="50000">
                  <a:srgbClr val="A7A7C2"/>
                </a:gs>
                <a:gs pos="100000">
                  <a:srgbClr val="9291A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642305" y="2107570"/>
              <a:ext cx="1795847" cy="1257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2642305" y="2107570"/>
              <a:ext cx="1795847" cy="1257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25" tIns="24125" rIns="24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 panose="020F0502020204030204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Development of Business Problem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438153" y="2106959"/>
              <a:ext cx="658477" cy="1257105"/>
            </a:xfrm>
            <a:prstGeom prst="chevron">
              <a:avLst>
                <a:gd name="adj" fmla="val 62310"/>
              </a:avLst>
            </a:prstGeom>
            <a:gradFill>
              <a:gsLst>
                <a:gs pos="0">
                  <a:srgbClr val="B3B2C8"/>
                </a:gs>
                <a:gs pos="50000">
                  <a:srgbClr val="A7A7C2"/>
                </a:gs>
                <a:gs pos="100000">
                  <a:srgbClr val="9291A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096631" y="2107570"/>
              <a:ext cx="1795847" cy="1257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5096631" y="2107570"/>
              <a:ext cx="1795847" cy="1257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25" tIns="24125" rIns="24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 panose="020F0502020204030204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Exploration of Data Methods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6892479" y="2106959"/>
              <a:ext cx="658477" cy="1257105"/>
            </a:xfrm>
            <a:prstGeom prst="chevron">
              <a:avLst>
                <a:gd name="adj" fmla="val 62310"/>
              </a:avLst>
            </a:prstGeom>
            <a:gradFill>
              <a:gsLst>
                <a:gs pos="0">
                  <a:srgbClr val="B3B2C8"/>
                </a:gs>
                <a:gs pos="50000">
                  <a:srgbClr val="A7A7C2"/>
                </a:gs>
                <a:gs pos="100000">
                  <a:srgbClr val="9291A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550956" y="2107570"/>
              <a:ext cx="1795847" cy="1257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7550956" y="2107570"/>
              <a:ext cx="1795847" cy="1257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25" tIns="24125" rIns="24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 panose="020F0502020204030204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Developing and Testing Models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9346804" y="2106959"/>
              <a:ext cx="658477" cy="1257105"/>
            </a:xfrm>
            <a:prstGeom prst="chevron">
              <a:avLst>
                <a:gd name="adj" fmla="val 62310"/>
              </a:avLst>
            </a:prstGeom>
            <a:gradFill>
              <a:gsLst>
                <a:gs pos="0">
                  <a:srgbClr val="B3B2C8"/>
                </a:gs>
                <a:gs pos="50000">
                  <a:srgbClr val="A7A7C2"/>
                </a:gs>
                <a:gs pos="100000">
                  <a:srgbClr val="9291A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0077116" y="2003069"/>
              <a:ext cx="1526470" cy="152647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10300662" y="2226615"/>
              <a:ext cx="1079378" cy="1079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 panose="020F0502020204030204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Review Findings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Google Shape;372;p32"/>
          <p:cNvGraphicFramePr/>
          <p:nvPr/>
        </p:nvGraphicFramePr>
        <p:xfrm>
          <a:off x="826477" y="2108392"/>
          <a:ext cx="10691450" cy="3000000"/>
        </p:xfrm>
        <a:graphic>
          <a:graphicData uri="http://schemas.openxmlformats.org/drawingml/2006/table">
            <a:tbl>
              <a:tblPr>
                <a:noFill/>
                <a:tableStyleId>{B39B35E9-FFCB-4D39-B292-D9EAAFBA9315}</a:tableStyleId>
              </a:tblPr>
              <a:tblGrid>
                <a:gridCol w="1820025"/>
                <a:gridCol w="4136700"/>
                <a:gridCol w="4734725"/>
              </a:tblGrid>
              <a:tr h="963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    Variables</a:t>
                      </a:r>
                      <a:endParaRPr lang="en-US" sz="2000" u="none" strike="noStrike" cap="none"/>
                    </a:p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Sets</a:t>
                      </a:r>
                      <a:endParaRPr lang="en-US" sz="2000" u="none" strike="noStrike" cap="none"/>
                    </a:p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</a:t>
                      </a:r>
                      <a:endParaRPr lang="en-US" sz="2000" u="none" strike="noStrike" cap="none"/>
                    </a:p>
                    <a:p>
                      <a:pPr marL="0" marR="22860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Models</a:t>
                      </a:r>
                      <a:endParaRPr sz="20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Set of Variables (</a:t>
                      </a:r>
                      <a:r>
                        <a:rPr lang="en-US" sz="2800"/>
                        <a:t>Threshold</a:t>
                      </a:r>
                      <a:r>
                        <a:rPr lang="en-US" sz="2800" u="none" strike="noStrike" cap="none"/>
                        <a:t>) :</a:t>
                      </a:r>
                      <a:endParaRPr sz="2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Set of Variables (“Best Model”) : </a:t>
                      </a:r>
                      <a:endParaRPr lang="en-US" sz="2800" u="none" strike="noStrike" cap="none"/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GLM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---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0.1419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KNN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0.1014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0.1622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LDA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0.1284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0.1486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QDA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0.1351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0.2162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RandomForest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(SMOTE)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0.1419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Comparing the Models: Overall Error Rate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Google Shape;378;p33"/>
          <p:cNvGraphicFramePr/>
          <p:nvPr/>
        </p:nvGraphicFramePr>
        <p:xfrm>
          <a:off x="826477" y="2108392"/>
          <a:ext cx="10691450" cy="3000000"/>
        </p:xfrm>
        <a:graphic>
          <a:graphicData uri="http://schemas.openxmlformats.org/drawingml/2006/table">
            <a:tbl>
              <a:tblPr>
                <a:noFill/>
                <a:tableStyleId>{B39B35E9-FFCB-4D39-B292-D9EAAFBA9315}</a:tableStyleId>
              </a:tblPr>
              <a:tblGrid>
                <a:gridCol w="1820025"/>
                <a:gridCol w="4136700"/>
                <a:gridCol w="4734725"/>
              </a:tblGrid>
              <a:tr h="963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    Variables</a:t>
                      </a:r>
                      <a:endParaRPr lang="en-US" sz="2000" u="none" strike="noStrike" cap="none"/>
                    </a:p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Sets</a:t>
                      </a:r>
                      <a:endParaRPr lang="en-US" sz="2000" u="none" strike="noStrike" cap="none"/>
                    </a:p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</a:t>
                      </a:r>
                      <a:endParaRPr lang="en-US" sz="2000" u="none" strike="noStrike" cap="none"/>
                    </a:p>
                    <a:p>
                      <a:pPr marL="0" marR="22860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Models</a:t>
                      </a:r>
                      <a:endParaRPr sz="20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Set of Variables (</a:t>
                      </a:r>
                      <a:r>
                        <a:rPr lang="en-US" sz="2800"/>
                        <a:t>Threshold</a:t>
                      </a:r>
                      <a:r>
                        <a:rPr lang="en-US" sz="2800" u="none" strike="noStrike" cap="none"/>
                        <a:t>) :</a:t>
                      </a:r>
                      <a:endParaRPr sz="2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Set of Variables (“Best Model”) : </a:t>
                      </a:r>
                      <a:endParaRPr lang="en-US" sz="2800" u="none" strike="noStrike" cap="none"/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GLM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---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</a:t>
                      </a:r>
                      <a:r>
                        <a:rPr lang="en-US" sz="1800"/>
                        <a:t>0454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KNN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</a:t>
                      </a:r>
                      <a:r>
                        <a:rPr lang="en-US" sz="1800"/>
                        <a:t>3636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</a:t>
                      </a:r>
                      <a:r>
                        <a:rPr lang="en-US" sz="1800"/>
                        <a:t>0454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LDA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</a:t>
                      </a:r>
                      <a:r>
                        <a:rPr lang="en-US" sz="1800"/>
                        <a:t>4091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</a:t>
                      </a:r>
                      <a:r>
                        <a:rPr lang="en-US" sz="1800"/>
                        <a:t>0454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QDA</a:t>
                      </a:r>
                      <a:endParaRPr sz="1800" b="1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0.</a:t>
                      </a:r>
                      <a:r>
                        <a:rPr lang="en-US" sz="1800" b="1"/>
                        <a:t>4545</a:t>
                      </a:r>
                      <a:endParaRPr sz="1800" b="1" u="none" strike="noStrike" cap="none"/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0.2162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RandomForest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(SMOTE)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</a:t>
                      </a:r>
                      <a:r>
                        <a:rPr lang="en-US" sz="1800"/>
                        <a:t>5455</a:t>
                      </a:r>
                      <a:endParaRPr sz="1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79" name="Google Shape;37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Comparing the Models: Overall Power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Ultimate Model Selection</a:t>
            </a:r>
            <a:endParaRPr lang="en-US"/>
          </a:p>
        </p:txBody>
      </p:sp>
      <p:sp>
        <p:nvSpPr>
          <p:cNvPr id="385" name="Google Shape;385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depends!</a:t>
            </a:r>
            <a:endParaRPr lang="en-US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Trade-offs:</a:t>
            </a:r>
            <a:endParaRPr lang="en-US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Estimating costs of hiring vs retention packages (more data)</a:t>
            </a:r>
            <a:endParaRPr lang="en-US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Equip model with simulation and optimization- tune parameters</a:t>
            </a:r>
            <a:endParaRPr lang="en-US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</a:p>
        </p:txBody>
      </p:sp>
      <p:grpSp>
        <p:nvGrpSpPr>
          <p:cNvPr id="386" name="Google Shape;386;p34"/>
          <p:cNvGrpSpPr/>
          <p:nvPr/>
        </p:nvGrpSpPr>
        <p:grpSpPr>
          <a:xfrm>
            <a:off x="1376286" y="3054660"/>
            <a:ext cx="6063180" cy="1324211"/>
            <a:chOff x="790133" y="744"/>
            <a:chExt cx="6063180" cy="1324211"/>
          </a:xfrm>
        </p:grpSpPr>
        <p:sp>
          <p:nvSpPr>
            <p:cNvPr id="387" name="Google Shape;387;p34"/>
            <p:cNvSpPr/>
            <p:nvPr/>
          </p:nvSpPr>
          <p:spPr>
            <a:xfrm>
              <a:off x="790133" y="744"/>
              <a:ext cx="2367756" cy="61879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4"/>
            <p:cNvSpPr txBox="1"/>
            <p:nvPr/>
          </p:nvSpPr>
          <p:spPr>
            <a:xfrm>
              <a:off x="1099528" y="744"/>
              <a:ext cx="1748966" cy="618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5" tIns="13950" rIns="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2200">
                  <a:solidFill>
                    <a:schemeClr val="lt1"/>
                  </a:solidFill>
                </a:rPr>
                <a:t>Higher</a:t>
              </a:r>
              <a:r>
                <a:rPr lang="en-US" sz="22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Power</a:t>
              </a:r>
              <a:endParaRPr sz="2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956782" y="53341"/>
              <a:ext cx="1965237" cy="513596"/>
            </a:xfrm>
            <a:prstGeom prst="chevron">
              <a:avLst>
                <a:gd name="adj" fmla="val 50000"/>
              </a:avLst>
            </a:prstGeom>
            <a:solidFill>
              <a:srgbClr val="CACACA">
                <a:alpha val="89803"/>
              </a:srgbClr>
            </a:solidFill>
            <a:ln w="25400" cap="flat" cmpd="sng">
              <a:solidFill>
                <a:srgbClr val="CA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4"/>
            <p:cNvSpPr txBox="1"/>
            <p:nvPr/>
          </p:nvSpPr>
          <p:spPr>
            <a:xfrm>
              <a:off x="3213580" y="53341"/>
              <a:ext cx="1451641" cy="5135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10775" rIns="0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More False Positives</a:t>
              </a:r>
              <a:endPara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4742262" y="53341"/>
              <a:ext cx="1965237" cy="513596"/>
            </a:xfrm>
            <a:prstGeom prst="chevron">
              <a:avLst>
                <a:gd name="adj" fmla="val 50000"/>
              </a:avLst>
            </a:prstGeom>
            <a:solidFill>
              <a:srgbClr val="CACACA">
                <a:alpha val="89803"/>
              </a:srgbClr>
            </a:solidFill>
            <a:ln w="25400" cap="flat" cmpd="sng">
              <a:solidFill>
                <a:srgbClr val="CA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4"/>
            <p:cNvSpPr txBox="1"/>
            <p:nvPr/>
          </p:nvSpPr>
          <p:spPr>
            <a:xfrm>
              <a:off x="4999060" y="53341"/>
              <a:ext cx="1451641" cy="5135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10775" rIns="0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Time and Money Spent</a:t>
              </a:r>
              <a:endPara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790133" y="706165"/>
              <a:ext cx="2477823" cy="61879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4"/>
            <p:cNvSpPr txBox="1"/>
            <p:nvPr/>
          </p:nvSpPr>
          <p:spPr>
            <a:xfrm>
              <a:off x="1099528" y="706165"/>
              <a:ext cx="1859033" cy="618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5" tIns="13950" rIns="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Lower Power</a:t>
              </a:r>
              <a:endParaRPr sz="2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066850" y="758763"/>
              <a:ext cx="2056593" cy="513596"/>
            </a:xfrm>
            <a:prstGeom prst="chevron">
              <a:avLst>
                <a:gd name="adj" fmla="val 50000"/>
              </a:avLst>
            </a:prstGeom>
            <a:solidFill>
              <a:srgbClr val="CACACA">
                <a:alpha val="89803"/>
              </a:srgbClr>
            </a:solidFill>
            <a:ln w="25400" cap="flat" cmpd="sng">
              <a:solidFill>
                <a:srgbClr val="CA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34"/>
            <p:cNvSpPr txBox="1"/>
            <p:nvPr/>
          </p:nvSpPr>
          <p:spPr>
            <a:xfrm>
              <a:off x="3323648" y="758763"/>
              <a:ext cx="1542997" cy="5135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10775" rIns="0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More Employee Attrition</a:t>
              </a:r>
              <a:endPara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4943685" y="758763"/>
              <a:ext cx="1909628" cy="513596"/>
            </a:xfrm>
            <a:prstGeom prst="chevron">
              <a:avLst>
                <a:gd name="adj" fmla="val 50000"/>
              </a:avLst>
            </a:prstGeom>
            <a:solidFill>
              <a:srgbClr val="CACACA">
                <a:alpha val="89803"/>
              </a:srgbClr>
            </a:solidFill>
            <a:ln w="25400" cap="flat" cmpd="sng">
              <a:solidFill>
                <a:srgbClr val="CA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4"/>
            <p:cNvSpPr txBox="1"/>
            <p:nvPr/>
          </p:nvSpPr>
          <p:spPr>
            <a:xfrm>
              <a:off x="5200483" y="758763"/>
              <a:ext cx="1396032" cy="5135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10775" rIns="0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Time and Money Spent</a:t>
              </a:r>
              <a:endPara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Other Business Concerns</a:t>
            </a:r>
            <a:endParaRPr lang="en-US"/>
          </a:p>
        </p:txBody>
      </p:sp>
      <p:sp>
        <p:nvSpPr>
          <p:cNvPr id="404" name="Google Shape;404;p35"/>
          <p:cNvSpPr txBox="1">
            <a:spLocks noGrp="1"/>
          </p:cNvSpPr>
          <p:nvPr>
            <p:ph type="body" idx="1"/>
          </p:nvPr>
        </p:nvSpPr>
        <p:spPr>
          <a:xfrm>
            <a:off x="838200" y="1921350"/>
            <a:ext cx="5737090" cy="21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Adjusting hiring and/or cultural structure</a:t>
            </a:r>
            <a:endParaRPr lang="en-US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Conversations: interpreting HR data vs Real People</a:t>
            </a:r>
            <a:endParaRPr lang="en-US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Firing vs Attrition: Business Reputation and Culture</a:t>
            </a:r>
            <a:endParaRPr lang="en-US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</a:p>
        </p:txBody>
      </p:sp>
      <p:pic>
        <p:nvPicPr>
          <p:cNvPr id="405" name="Google Shape;405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575290" y="1483875"/>
            <a:ext cx="5475473" cy="389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Implementation Schema</a:t>
            </a:r>
            <a:endParaRPr lang="en-US"/>
          </a:p>
        </p:txBody>
      </p:sp>
      <p:sp>
        <p:nvSpPr>
          <p:cNvPr id="411" name="Google Shape;41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Present results to management and HR (KNN-Threshold?)</a:t>
            </a:r>
            <a:endParaRPr lang="en-US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 with HR to nuance results, collect more info/data</a:t>
            </a:r>
            <a:endParaRPr lang="en-US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Construct compact learning/optimization model</a:t>
            </a:r>
            <a:endParaRPr lang="en-US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 on schedule with employees to predict attrition</a:t>
            </a:r>
            <a:endParaRPr lang="en-US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Design appropriate package or terminate</a:t>
            </a:r>
            <a:endParaRPr lang="en-US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Annual/Semi-annual review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/>
              <a:t>Back up Slides</a:t>
            </a:r>
            <a:endParaRPr lang="en-US"/>
          </a:p>
        </p:txBody>
      </p:sp>
      <p:sp>
        <p:nvSpPr>
          <p:cNvPr id="424" name="Google Shape;424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/>
              <a:t>Subsetting Variables: RandomForest</a:t>
            </a:r>
            <a:endParaRPr lang="en-US" sz="4000"/>
          </a:p>
        </p:txBody>
      </p:sp>
      <p:sp>
        <p:nvSpPr>
          <p:cNvPr id="430" name="Google Shape;430;p39"/>
          <p:cNvSpPr txBox="1">
            <a:spLocks noGrp="1"/>
          </p:cNvSpPr>
          <p:nvPr>
            <p:ph type="body" idx="2"/>
          </p:nvPr>
        </p:nvSpPr>
        <p:spPr>
          <a:xfrm>
            <a:off x="8019415" y="1183366"/>
            <a:ext cx="4172585" cy="5544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75" dirty="0"/>
              <a:t>Predictors were chosen from a Random Forest Model:  Pick the boosted RF Model and plot an graphic of the </a:t>
            </a:r>
            <a:r>
              <a:rPr lang="en-US" sz="1675" dirty="0" err="1"/>
              <a:t>importances</a:t>
            </a:r>
            <a:r>
              <a:rPr lang="en-US" sz="1675" dirty="0"/>
              <a:t> among each predictor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75" dirty="0"/>
              <a:t>The predictors we picked according to the importance chart: "OverTime","StockOptionLevel","WorkLifeBalance","JobSatisfaction","JobLevel","JobInvolvement",“RelationshipSatisfaction","YearsAtCompany","TrainingTimesLastYear","MonthlyIncome", "Age“, “</a:t>
            </a:r>
            <a:r>
              <a:rPr lang="en-US" sz="1675" dirty="0" err="1"/>
              <a:t>DailyRate</a:t>
            </a:r>
            <a:r>
              <a:rPr lang="en-US" sz="1675" dirty="0"/>
              <a:t>", “</a:t>
            </a:r>
            <a:r>
              <a:rPr lang="en-US" sz="1675" dirty="0" err="1"/>
              <a:t>YearsinCurrentRole</a:t>
            </a:r>
            <a:r>
              <a:rPr lang="en-US" sz="1675" dirty="0"/>
              <a:t>“,“</a:t>
            </a:r>
            <a:r>
              <a:rPr lang="en-US" sz="1675" dirty="0" err="1"/>
              <a:t>NumCompaniesWorked</a:t>
            </a:r>
            <a:r>
              <a:rPr lang="en-US" sz="1675" dirty="0"/>
              <a:t>“,”</a:t>
            </a:r>
            <a:r>
              <a:rPr lang="en-US" sz="1675" dirty="0" err="1"/>
              <a:t>DistanceFromHome</a:t>
            </a:r>
            <a:r>
              <a:rPr lang="en-US" sz="1675" dirty="0"/>
              <a:t>”</a:t>
            </a:r>
            <a:endParaRPr dirty="0"/>
          </a:p>
          <a:p>
            <a:pPr marL="4572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7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700" dirty="0"/>
              <a:t> </a:t>
            </a:r>
            <a:endParaRPr dirty="0"/>
          </a:p>
        </p:txBody>
      </p:sp>
      <p:pic>
        <p:nvPicPr>
          <p:cNvPr id="431" name="Google Shape;431;p39"/>
          <p:cNvPicPr preferRelativeResize="0"/>
          <p:nvPr/>
        </p:nvPicPr>
        <p:blipFill rotWithShape="1">
          <a:blip r:embed="rId1"/>
          <a:srcRect r="446"/>
          <a:stretch>
            <a:fillRect/>
          </a:stretch>
        </p:blipFill>
        <p:spPr>
          <a:xfrm>
            <a:off x="62910" y="1313751"/>
            <a:ext cx="7956772" cy="4906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39"/>
          <p:cNvCxnSpPr/>
          <p:nvPr/>
        </p:nvCxnSpPr>
        <p:spPr>
          <a:xfrm rot="10800000">
            <a:off x="571500" y="1433264"/>
            <a:ext cx="7200900" cy="1582500"/>
          </a:xfrm>
          <a:prstGeom prst="bentConnector3">
            <a:avLst>
              <a:gd name="adj1" fmla="val 99939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xfrm>
            <a:off x="838200" y="1804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Subsetting Variables: GLMulti</a:t>
            </a:r>
            <a:endParaRPr lang="en-US"/>
          </a:p>
        </p:txBody>
      </p:sp>
      <p:pic>
        <p:nvPicPr>
          <p:cNvPr id="438" name="Google Shape;438;p40" descr="捕获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379730" y="1355090"/>
            <a:ext cx="5716269" cy="3669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0" descr="捕获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329045" y="1354455"/>
            <a:ext cx="5483225" cy="366903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0"/>
          <p:cNvSpPr txBox="1"/>
          <p:nvPr/>
        </p:nvSpPr>
        <p:spPr>
          <a:xfrm>
            <a:off x="550545" y="5203971"/>
            <a:ext cx="11261725" cy="128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 panose="020B0604020202020204"/>
              <a:buChar char="•"/>
            </a:pPr>
            <a:r>
              <a:rPr lang="en-US" sz="259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Using the “best-model” to make predictions on the test data set, we found that the model is doing perfectly on avoiding the Type I error while making a lot of Type II errors. ( This is probably due to the over-sampling of the data)</a:t>
            </a:r>
            <a:endParaRPr lang="en-US" sz="259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Visualize the correlation matrix of the subset</a:t>
            </a:r>
            <a:endParaRPr lang="en-US"/>
          </a:p>
        </p:txBody>
      </p:sp>
      <p:sp>
        <p:nvSpPr>
          <p:cNvPr id="446" name="Google Shape;446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The result is quite satisfying. The correlations between each two of the variables are close to zero.</a:t>
            </a:r>
            <a:endParaRPr lang="en-US" sz="2590"/>
          </a:p>
          <a:p>
            <a:pPr marL="4572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 Although for a binary classification problem, the low correlations between variables don’t help a lot to the reliability, it at least indicates that the algorithm has already dropped variables which are highly correlated with each other if they exist.</a:t>
            </a:r>
            <a:endParaRPr lang="en-US" sz="2590"/>
          </a:p>
        </p:txBody>
      </p:sp>
      <p:pic>
        <p:nvPicPr>
          <p:cNvPr id="447" name="Google Shape;447;p4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1"/>
          <a:srcRect l="5687" t="-1" b="765"/>
          <a:stretch>
            <a:fillRect/>
          </a:stretch>
        </p:blipFill>
        <p:spPr>
          <a:xfrm>
            <a:off x="6172200" y="1731780"/>
            <a:ext cx="5181600" cy="4445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Comparing the Models</a:t>
            </a:r>
            <a:endParaRPr lang="en-US"/>
          </a:p>
        </p:txBody>
      </p:sp>
      <p:sp>
        <p:nvSpPr>
          <p:cNvPr id="453" name="Google Shape;453;p42"/>
          <p:cNvSpPr txBox="1"/>
          <p:nvPr/>
        </p:nvSpPr>
        <p:spPr>
          <a:xfrm>
            <a:off x="184638" y="1529861"/>
            <a:ext cx="1126294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of Variables (Team Theta) 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"OverTime","StockOptionLevel","WorkLifeBalance","JobSatisfaction", "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JobLevel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","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JobInvolvement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",“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EnvironmentSatisfaction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", "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YearsAtCompany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TrainingTimesLastYear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","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MonthlyIncome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", "Age“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of Variables (“Best Model”) :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BusinessTravel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","Department", "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EducationField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"Age","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DailyRate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","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DistanceFromHome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","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EnvironmentSatisfaction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4" name="Google Shape;454;p42"/>
          <p:cNvSpPr txBox="1"/>
          <p:nvPr/>
        </p:nvSpPr>
        <p:spPr>
          <a:xfrm>
            <a:off x="184638" y="4484131"/>
            <a:ext cx="106211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Given the unclear definition of “DailyRate”, though it shows significance in both RandomForest and glmulti, we decided not to involve it in our variables choice</a:t>
            </a:r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Dataset </a:t>
            </a:r>
            <a:endParaRPr lang="en-US"/>
          </a:p>
        </p:txBody>
      </p:sp>
      <p:pic>
        <p:nvPicPr>
          <p:cNvPr id="131" name="Google Shape;131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408268" y="1520455"/>
            <a:ext cx="5354580" cy="4397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/>
              <a:t>Fictional Dataset  Created by IBM Data Scientists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/>
              <a:t>Data types: 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Numerical 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Categorical variables</a:t>
            </a:r>
            <a:endParaRPr lang="en-US"/>
          </a:p>
          <a:p>
            <a:pPr marL="28575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Google Shape;459;p43"/>
          <p:cNvGraphicFramePr/>
          <p:nvPr/>
        </p:nvGraphicFramePr>
        <p:xfrm>
          <a:off x="826477" y="2108392"/>
          <a:ext cx="10691450" cy="3000000"/>
        </p:xfrm>
        <a:graphic>
          <a:graphicData uri="http://schemas.openxmlformats.org/drawingml/2006/table">
            <a:tbl>
              <a:tblPr>
                <a:noFill/>
                <a:tableStyleId>{B39B35E9-FFCB-4D39-B292-D9EAAFBA9315}</a:tableStyleId>
              </a:tblPr>
              <a:tblGrid>
                <a:gridCol w="1820025"/>
                <a:gridCol w="4136700"/>
                <a:gridCol w="4734725"/>
              </a:tblGrid>
              <a:tr h="9637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    Variables</a:t>
                      </a:r>
                      <a:endParaRPr lang="en-US" sz="2000" u="none" strike="noStrike" cap="none"/>
                    </a:p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Sets</a:t>
                      </a:r>
                      <a:endParaRPr lang="en-US" sz="2000" u="none" strike="noStrike" cap="none"/>
                    </a:p>
                    <a:p>
                      <a:pPr marL="0" marR="0" lvl="0" indent="0" algn="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 </a:t>
                      </a:r>
                      <a:endParaRPr lang="en-US" sz="2000" u="none" strike="noStrike" cap="none"/>
                    </a:p>
                    <a:p>
                      <a:pPr marL="0" marR="22860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Models</a:t>
                      </a:r>
                      <a:endParaRPr sz="20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Set of Variables (Team Theta) :</a:t>
                      </a:r>
                      <a:endParaRPr sz="28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Set of Variables (“Best Model”) : </a:t>
                      </a:r>
                      <a:endParaRPr lang="en-US" sz="2800" u="none" strike="noStrike" cap="none"/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GLM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---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0.1419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KNN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0.1014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0.1622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LDA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0.1284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0.1486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QDA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0.1351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0.2162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</a:tr>
              <a:tr h="377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RandomForest(SMOTE)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	                                                                  0.1419</a:t>
                      </a:r>
                      <a:endParaRPr sz="14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68575" marR="68575" marT="45725" marB="45725"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60" name="Google Shape;46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Comparing the Models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Linear Discriminant Analysis</a:t>
            </a:r>
            <a:endParaRPr lang="en-US"/>
          </a:p>
        </p:txBody>
      </p:sp>
      <p:sp>
        <p:nvSpPr>
          <p:cNvPr id="466" name="Google Shape;466;p44"/>
          <p:cNvSpPr txBox="1">
            <a:spLocks noGrp="1"/>
          </p:cNvSpPr>
          <p:nvPr>
            <p:ph type="body" idx="1"/>
          </p:nvPr>
        </p:nvSpPr>
        <p:spPr>
          <a:xfrm>
            <a:off x="307804" y="5365750"/>
            <a:ext cx="11426995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By changing the cut off from 0.5 to 0 .4, we can improve the Type II error rate for the LDA model but get a slightly higher Type I error in return. </a:t>
            </a:r>
            <a:endParaRPr lang="en-US"/>
          </a:p>
        </p:txBody>
      </p:sp>
      <p:pic>
        <p:nvPicPr>
          <p:cNvPr id="467" name="Google Shape;467;p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7200" y="1469956"/>
            <a:ext cx="6276975" cy="360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6008" y="1690689"/>
            <a:ext cx="5418992" cy="3738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5"/>
          <p:cNvPicPr preferRelativeResize="0"/>
          <p:nvPr/>
        </p:nvPicPr>
        <p:blipFill rotWithShape="1">
          <a:blip r:embed="rId2"/>
          <a:srcRect t="5744"/>
          <a:stretch>
            <a:fillRect/>
          </a:stretch>
        </p:blipFill>
        <p:spPr>
          <a:xfrm>
            <a:off x="6096000" y="1690689"/>
            <a:ext cx="5814645" cy="373856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5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Linear Discriminant Analysis</a:t>
            </a:r>
            <a:endParaRPr lang="en-US"/>
          </a:p>
        </p:txBody>
      </p:sp>
      <p:sp>
        <p:nvSpPr>
          <p:cNvPr id="475" name="Google Shape;475;p45"/>
          <p:cNvSpPr txBox="1">
            <a:spLocks noGrp="1"/>
          </p:cNvSpPr>
          <p:nvPr>
            <p:ph type="body" idx="1"/>
          </p:nvPr>
        </p:nvSpPr>
        <p:spPr>
          <a:xfrm>
            <a:off x="296008" y="5429250"/>
            <a:ext cx="11426995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Although the approach will increase the predicting power of the model, from a business standpoint, we should also consider the potential cost it will bring to the company </a:t>
            </a:r>
            <a:endParaRPr lang="en-US" sz="259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Quadratic Discriminant Analysis</a:t>
            </a:r>
            <a:endParaRPr lang="en-US"/>
          </a:p>
        </p:txBody>
      </p:sp>
      <p:sp>
        <p:nvSpPr>
          <p:cNvPr id="481" name="Google Shape;481;p46"/>
          <p:cNvSpPr txBox="1">
            <a:spLocks noGrp="1"/>
          </p:cNvSpPr>
          <p:nvPr>
            <p:ph type="body" idx="1"/>
          </p:nvPr>
        </p:nvSpPr>
        <p:spPr>
          <a:xfrm>
            <a:off x="838200" y="5111383"/>
            <a:ext cx="10758854" cy="120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The QDA model performed the worst in overall error rate and still not good in Type II errors</a:t>
            </a:r>
            <a:endParaRPr lang="en-US" sz="2590"/>
          </a:p>
          <a:p>
            <a:pPr marL="45720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0.5 cutoff achieves the lowest overall error rate for QDA</a:t>
            </a:r>
            <a:endParaRPr lang="en-US" sz="2590"/>
          </a:p>
        </p:txBody>
      </p:sp>
      <p:pic>
        <p:nvPicPr>
          <p:cNvPr id="482" name="Google Shape;482;p4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6615186" y="1690688"/>
            <a:ext cx="5181600" cy="326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3769" y="1690688"/>
            <a:ext cx="6351417" cy="326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"/>
          <p:cNvSpPr txBox="1">
            <a:spLocks noGrp="1"/>
          </p:cNvSpPr>
          <p:nvPr>
            <p:ph type="title"/>
          </p:nvPr>
        </p:nvSpPr>
        <p:spPr>
          <a:xfrm>
            <a:off x="838200" y="1637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 Nearest Neighbor Analysis</a:t>
            </a:r>
            <a:endParaRPr lang="en-US"/>
          </a:p>
        </p:txBody>
      </p:sp>
      <p:pic>
        <p:nvPicPr>
          <p:cNvPr id="489" name="Google Shape;489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41669" y="1308736"/>
            <a:ext cx="10696575" cy="332041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7"/>
          <p:cNvSpPr txBox="1">
            <a:spLocks noGrp="1"/>
          </p:cNvSpPr>
          <p:nvPr>
            <p:ph type="body" idx="1"/>
          </p:nvPr>
        </p:nvSpPr>
        <p:spPr>
          <a:xfrm>
            <a:off x="838200" y="5111383"/>
            <a:ext cx="10758854" cy="120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KNN Model achieved the best result so far regarding to overall error rate, but with a relatively high Type II error rate</a:t>
            </a:r>
            <a:endParaRPr lang="en-US"/>
          </a:p>
        </p:txBody>
      </p:sp>
      <p:pic>
        <p:nvPicPr>
          <p:cNvPr id="491" name="Google Shape;491;p4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31755" y="1308736"/>
            <a:ext cx="6465299" cy="3320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Data Dictionary</a:t>
            </a:r>
            <a:endParaRPr lang="en-US"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546100" y="1777026"/>
            <a:ext cx="5473700" cy="4509472"/>
            <a:chOff x="0" y="2202"/>
            <a:chExt cx="5473700" cy="4509472"/>
          </a:xfrm>
        </p:grpSpPr>
        <p:cxnSp>
          <p:nvCxnSpPr>
            <p:cNvPr id="139" name="Google Shape;139;p16"/>
            <p:cNvCxnSpPr/>
            <p:nvPr/>
          </p:nvCxnSpPr>
          <p:spPr>
            <a:xfrm>
              <a:off x="0" y="2202"/>
              <a:ext cx="54737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0" name="Google Shape;140;p16"/>
            <p:cNvSpPr/>
            <p:nvPr/>
          </p:nvSpPr>
          <p:spPr>
            <a:xfrm>
              <a:off x="0" y="2202"/>
              <a:ext cx="1094740" cy="1502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0" y="2202"/>
              <a:ext cx="1094740" cy="1502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Education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176845" y="16361"/>
              <a:ext cx="4296854" cy="283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1176845" y="16361"/>
              <a:ext cx="4296854" cy="283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 Below College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44" name="Google Shape;144;p16"/>
            <p:cNvCxnSpPr/>
            <p:nvPr/>
          </p:nvCxnSpPr>
          <p:spPr>
            <a:xfrm>
              <a:off x="1094740" y="299533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5" name="Google Shape;145;p16"/>
            <p:cNvSpPr/>
            <p:nvPr/>
          </p:nvSpPr>
          <p:spPr>
            <a:xfrm>
              <a:off x="1176845" y="334748"/>
              <a:ext cx="4296854" cy="283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1176845" y="334748"/>
              <a:ext cx="4296854" cy="283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 College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47" name="Google Shape;147;p16"/>
            <p:cNvCxnSpPr/>
            <p:nvPr/>
          </p:nvCxnSpPr>
          <p:spPr>
            <a:xfrm>
              <a:off x="1094740" y="596863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16"/>
            <p:cNvSpPr/>
            <p:nvPr/>
          </p:nvSpPr>
          <p:spPr>
            <a:xfrm>
              <a:off x="1176845" y="632078"/>
              <a:ext cx="4296854" cy="283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1176845" y="632078"/>
              <a:ext cx="4296854" cy="283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 Bachelor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50" name="Google Shape;150;p16"/>
            <p:cNvCxnSpPr/>
            <p:nvPr/>
          </p:nvCxnSpPr>
          <p:spPr>
            <a:xfrm>
              <a:off x="1094740" y="894193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1" name="Google Shape;151;p16"/>
            <p:cNvSpPr/>
            <p:nvPr/>
          </p:nvSpPr>
          <p:spPr>
            <a:xfrm>
              <a:off x="1176845" y="929408"/>
              <a:ext cx="4296854" cy="283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1176845" y="929408"/>
              <a:ext cx="4296854" cy="283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4 Master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53" name="Google Shape;153;p16"/>
            <p:cNvCxnSpPr/>
            <p:nvPr/>
          </p:nvCxnSpPr>
          <p:spPr>
            <a:xfrm>
              <a:off x="1094740" y="1191523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4" name="Google Shape;154;p16"/>
            <p:cNvSpPr/>
            <p:nvPr/>
          </p:nvSpPr>
          <p:spPr>
            <a:xfrm>
              <a:off x="1176845" y="1226738"/>
              <a:ext cx="4296854" cy="283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1176845" y="1226738"/>
              <a:ext cx="4296854" cy="283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5 Doctor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56" name="Google Shape;156;p16"/>
            <p:cNvCxnSpPr/>
            <p:nvPr/>
          </p:nvCxnSpPr>
          <p:spPr>
            <a:xfrm>
              <a:off x="1094740" y="1488853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0" y="1504625"/>
              <a:ext cx="54737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8" name="Google Shape;158;p16"/>
            <p:cNvSpPr/>
            <p:nvPr/>
          </p:nvSpPr>
          <p:spPr>
            <a:xfrm>
              <a:off x="0" y="1504625"/>
              <a:ext cx="1094740" cy="1502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0" y="1504625"/>
              <a:ext cx="1094740" cy="1502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Performance Rating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176845" y="1543347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1176845" y="1543347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 Low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" name="Google Shape;162;p16"/>
            <p:cNvCxnSpPr/>
            <p:nvPr/>
          </p:nvCxnSpPr>
          <p:spPr>
            <a:xfrm>
              <a:off x="1094740" y="1875518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3" name="Google Shape;163;p16"/>
            <p:cNvSpPr/>
            <p:nvPr/>
          </p:nvSpPr>
          <p:spPr>
            <a:xfrm>
              <a:off x="1176845" y="1914239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1176845" y="1914239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 Good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5" name="Google Shape;165;p16"/>
            <p:cNvCxnSpPr/>
            <p:nvPr/>
          </p:nvCxnSpPr>
          <p:spPr>
            <a:xfrm>
              <a:off x="1094740" y="2246410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6" name="Google Shape;166;p16"/>
            <p:cNvSpPr/>
            <p:nvPr/>
          </p:nvSpPr>
          <p:spPr>
            <a:xfrm>
              <a:off x="1176845" y="2285131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1176845" y="2285131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 Excellent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8" name="Google Shape;168;p16"/>
            <p:cNvCxnSpPr/>
            <p:nvPr/>
          </p:nvCxnSpPr>
          <p:spPr>
            <a:xfrm>
              <a:off x="1094740" y="2617303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9" name="Google Shape;169;p16"/>
            <p:cNvSpPr/>
            <p:nvPr/>
          </p:nvSpPr>
          <p:spPr>
            <a:xfrm>
              <a:off x="1176845" y="2656024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1176845" y="2656024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4 Out Standing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71" name="Google Shape;171;p16"/>
            <p:cNvCxnSpPr/>
            <p:nvPr/>
          </p:nvCxnSpPr>
          <p:spPr>
            <a:xfrm>
              <a:off x="1094740" y="2988195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0" y="3007049"/>
              <a:ext cx="54737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3" name="Google Shape;173;p16"/>
            <p:cNvSpPr/>
            <p:nvPr/>
          </p:nvSpPr>
          <p:spPr>
            <a:xfrm>
              <a:off x="0" y="3007049"/>
              <a:ext cx="1094740" cy="1502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0" y="3007049"/>
              <a:ext cx="1094740" cy="1502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Work Life Balance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1176845" y="3045770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1176845" y="3045770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 Bad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77" name="Google Shape;177;p16"/>
            <p:cNvCxnSpPr/>
            <p:nvPr/>
          </p:nvCxnSpPr>
          <p:spPr>
            <a:xfrm>
              <a:off x="1094740" y="3377941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8" name="Google Shape;178;p16"/>
            <p:cNvSpPr/>
            <p:nvPr/>
          </p:nvSpPr>
          <p:spPr>
            <a:xfrm>
              <a:off x="1176845" y="3416662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1176845" y="3416662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 Good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80" name="Google Shape;180;p16"/>
            <p:cNvCxnSpPr/>
            <p:nvPr/>
          </p:nvCxnSpPr>
          <p:spPr>
            <a:xfrm>
              <a:off x="1094740" y="3748833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1" name="Google Shape;181;p16"/>
            <p:cNvSpPr/>
            <p:nvPr/>
          </p:nvSpPr>
          <p:spPr>
            <a:xfrm>
              <a:off x="1176845" y="3787554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2" name="Google Shape;182;p16"/>
            <p:cNvSpPr txBox="1"/>
            <p:nvPr/>
          </p:nvSpPr>
          <p:spPr>
            <a:xfrm>
              <a:off x="1176845" y="3787554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 Better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83" name="Google Shape;183;p16"/>
            <p:cNvCxnSpPr/>
            <p:nvPr/>
          </p:nvCxnSpPr>
          <p:spPr>
            <a:xfrm>
              <a:off x="1094740" y="4119726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4" name="Google Shape;184;p16"/>
            <p:cNvSpPr/>
            <p:nvPr/>
          </p:nvSpPr>
          <p:spPr>
            <a:xfrm>
              <a:off x="1176845" y="4158444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1176845" y="4158444"/>
              <a:ext cx="4296854" cy="35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4 Best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86" name="Google Shape;186;p16"/>
            <p:cNvCxnSpPr/>
            <p:nvPr/>
          </p:nvCxnSpPr>
          <p:spPr>
            <a:xfrm>
              <a:off x="1094740" y="4490618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7" name="Google Shape;187;p16"/>
          <p:cNvGrpSpPr/>
          <p:nvPr/>
        </p:nvGrpSpPr>
        <p:grpSpPr>
          <a:xfrm>
            <a:off x="6172200" y="1734999"/>
            <a:ext cx="5473700" cy="4591321"/>
            <a:chOff x="0" y="2244"/>
            <a:chExt cx="5473700" cy="4591321"/>
          </a:xfrm>
        </p:grpSpPr>
        <p:cxnSp>
          <p:nvCxnSpPr>
            <p:cNvPr id="188" name="Google Shape;188;p16"/>
            <p:cNvCxnSpPr/>
            <p:nvPr/>
          </p:nvCxnSpPr>
          <p:spPr>
            <a:xfrm>
              <a:off x="0" y="2244"/>
              <a:ext cx="54737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9" name="Google Shape;189;p16"/>
            <p:cNvSpPr/>
            <p:nvPr/>
          </p:nvSpPr>
          <p:spPr>
            <a:xfrm>
              <a:off x="0" y="2244"/>
              <a:ext cx="1094740" cy="1530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0" y="2244"/>
              <a:ext cx="1094740" cy="1530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 panose="020F0502020204030204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Job Sat  &amp; Relationship Sat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176845" y="20234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16"/>
            <p:cNvSpPr txBox="1"/>
            <p:nvPr/>
          </p:nvSpPr>
          <p:spPr>
            <a:xfrm>
              <a:off x="1176845" y="20234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 Low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93" name="Google Shape;193;p16"/>
            <p:cNvCxnSpPr/>
            <p:nvPr/>
          </p:nvCxnSpPr>
          <p:spPr>
            <a:xfrm>
              <a:off x="1094740" y="380052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4" name="Google Shape;194;p16"/>
            <p:cNvSpPr/>
            <p:nvPr/>
          </p:nvSpPr>
          <p:spPr>
            <a:xfrm>
              <a:off x="1176845" y="398043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1176845" y="398043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 Medium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96" name="Google Shape;196;p16"/>
            <p:cNvCxnSpPr/>
            <p:nvPr/>
          </p:nvCxnSpPr>
          <p:spPr>
            <a:xfrm>
              <a:off x="1094740" y="757861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7" name="Google Shape;197;p16"/>
            <p:cNvSpPr/>
            <p:nvPr/>
          </p:nvSpPr>
          <p:spPr>
            <a:xfrm>
              <a:off x="1176845" y="775852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" name="Google Shape;198;p16"/>
            <p:cNvSpPr txBox="1"/>
            <p:nvPr/>
          </p:nvSpPr>
          <p:spPr>
            <a:xfrm>
              <a:off x="1176845" y="775852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 High 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99" name="Google Shape;199;p16"/>
            <p:cNvCxnSpPr/>
            <p:nvPr/>
          </p:nvCxnSpPr>
          <p:spPr>
            <a:xfrm>
              <a:off x="1094740" y="1135670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0" name="Google Shape;200;p16"/>
            <p:cNvSpPr/>
            <p:nvPr/>
          </p:nvSpPr>
          <p:spPr>
            <a:xfrm>
              <a:off x="1176845" y="1153661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1176845" y="1153661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4 Very High 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02" name="Google Shape;202;p16"/>
            <p:cNvCxnSpPr/>
            <p:nvPr/>
          </p:nvCxnSpPr>
          <p:spPr>
            <a:xfrm>
              <a:off x="1094740" y="1513479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16"/>
            <p:cNvCxnSpPr/>
            <p:nvPr/>
          </p:nvCxnSpPr>
          <p:spPr>
            <a:xfrm>
              <a:off x="0" y="1532685"/>
              <a:ext cx="54737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4" name="Google Shape;204;p16"/>
            <p:cNvSpPr/>
            <p:nvPr/>
          </p:nvSpPr>
          <p:spPr>
            <a:xfrm>
              <a:off x="0" y="1532685"/>
              <a:ext cx="1094740" cy="1530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5" name="Google Shape;205;p16"/>
            <p:cNvSpPr txBox="1"/>
            <p:nvPr/>
          </p:nvSpPr>
          <p:spPr>
            <a:xfrm>
              <a:off x="0" y="1532685"/>
              <a:ext cx="1094740" cy="1530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 panose="020F0502020204030204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Enviro Satisfaction</a:t>
              </a:r>
              <a:endPara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1176845" y="1550675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1176845" y="1550675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 Low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08" name="Google Shape;208;p16"/>
            <p:cNvCxnSpPr/>
            <p:nvPr/>
          </p:nvCxnSpPr>
          <p:spPr>
            <a:xfrm>
              <a:off x="1094740" y="1910493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9" name="Google Shape;209;p16"/>
            <p:cNvSpPr/>
            <p:nvPr/>
          </p:nvSpPr>
          <p:spPr>
            <a:xfrm>
              <a:off x="1176845" y="1928484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" name="Google Shape;210;p16"/>
            <p:cNvSpPr txBox="1"/>
            <p:nvPr/>
          </p:nvSpPr>
          <p:spPr>
            <a:xfrm>
              <a:off x="1176845" y="1928484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 Medium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11" name="Google Shape;211;p16"/>
            <p:cNvCxnSpPr/>
            <p:nvPr/>
          </p:nvCxnSpPr>
          <p:spPr>
            <a:xfrm>
              <a:off x="1094740" y="2288302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" name="Google Shape;212;p16"/>
            <p:cNvSpPr/>
            <p:nvPr/>
          </p:nvSpPr>
          <p:spPr>
            <a:xfrm>
              <a:off x="1176845" y="2306293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3" name="Google Shape;213;p16"/>
            <p:cNvSpPr txBox="1"/>
            <p:nvPr/>
          </p:nvSpPr>
          <p:spPr>
            <a:xfrm>
              <a:off x="1176845" y="2306293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 High 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14" name="Google Shape;214;p16"/>
            <p:cNvCxnSpPr/>
            <p:nvPr/>
          </p:nvCxnSpPr>
          <p:spPr>
            <a:xfrm>
              <a:off x="1094740" y="2666111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5" name="Google Shape;215;p16"/>
            <p:cNvSpPr/>
            <p:nvPr/>
          </p:nvSpPr>
          <p:spPr>
            <a:xfrm>
              <a:off x="1176845" y="2684102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1176845" y="2684102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4 Very High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17" name="Google Shape;217;p16"/>
            <p:cNvCxnSpPr/>
            <p:nvPr/>
          </p:nvCxnSpPr>
          <p:spPr>
            <a:xfrm>
              <a:off x="1094740" y="3043920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" name="Google Shape;218;p16"/>
            <p:cNvCxnSpPr/>
            <p:nvPr/>
          </p:nvCxnSpPr>
          <p:spPr>
            <a:xfrm>
              <a:off x="0" y="3063125"/>
              <a:ext cx="54737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9" name="Google Shape;219;p16"/>
            <p:cNvSpPr/>
            <p:nvPr/>
          </p:nvSpPr>
          <p:spPr>
            <a:xfrm>
              <a:off x="0" y="3063125"/>
              <a:ext cx="1094740" cy="1530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0" name="Google Shape;220;p16"/>
            <p:cNvSpPr txBox="1"/>
            <p:nvPr/>
          </p:nvSpPr>
          <p:spPr>
            <a:xfrm>
              <a:off x="0" y="3063125"/>
              <a:ext cx="1094740" cy="1530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 panose="020F0502020204030204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Job Involvement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1176845" y="3081116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" name="Google Shape;222;p16"/>
            <p:cNvSpPr txBox="1"/>
            <p:nvPr/>
          </p:nvSpPr>
          <p:spPr>
            <a:xfrm>
              <a:off x="1176845" y="3081116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 Low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3" name="Google Shape;223;p16"/>
            <p:cNvCxnSpPr/>
            <p:nvPr/>
          </p:nvCxnSpPr>
          <p:spPr>
            <a:xfrm>
              <a:off x="1094740" y="3440934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4" name="Google Shape;224;p16"/>
            <p:cNvSpPr/>
            <p:nvPr/>
          </p:nvSpPr>
          <p:spPr>
            <a:xfrm>
              <a:off x="1176845" y="3458925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" name="Google Shape;225;p16"/>
            <p:cNvSpPr txBox="1"/>
            <p:nvPr/>
          </p:nvSpPr>
          <p:spPr>
            <a:xfrm>
              <a:off x="1176845" y="3458925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 Medium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6" name="Google Shape;226;p16"/>
            <p:cNvCxnSpPr/>
            <p:nvPr/>
          </p:nvCxnSpPr>
          <p:spPr>
            <a:xfrm>
              <a:off x="1094740" y="3818743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7" name="Google Shape;227;p16"/>
            <p:cNvSpPr/>
            <p:nvPr/>
          </p:nvSpPr>
          <p:spPr>
            <a:xfrm>
              <a:off x="1176845" y="3836734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8" name="Google Shape;228;p16"/>
            <p:cNvSpPr txBox="1"/>
            <p:nvPr/>
          </p:nvSpPr>
          <p:spPr>
            <a:xfrm>
              <a:off x="1176845" y="3836734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 High 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9" name="Google Shape;229;p16"/>
            <p:cNvCxnSpPr/>
            <p:nvPr/>
          </p:nvCxnSpPr>
          <p:spPr>
            <a:xfrm>
              <a:off x="1094740" y="4196552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0" name="Google Shape;230;p16"/>
            <p:cNvSpPr/>
            <p:nvPr/>
          </p:nvSpPr>
          <p:spPr>
            <a:xfrm>
              <a:off x="1176845" y="4214543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1" name="Google Shape;231;p16"/>
            <p:cNvSpPr txBox="1"/>
            <p:nvPr/>
          </p:nvSpPr>
          <p:spPr>
            <a:xfrm>
              <a:off x="1176845" y="4214543"/>
              <a:ext cx="4296854" cy="359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4 Very High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32" name="Google Shape;232;p16"/>
            <p:cNvCxnSpPr/>
            <p:nvPr/>
          </p:nvCxnSpPr>
          <p:spPr>
            <a:xfrm>
              <a:off x="1094740" y="4574361"/>
              <a:ext cx="437896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rgbClr val="BABAB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Business Problem </a:t>
            </a:r>
            <a:endParaRPr lang="en-US"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1615439" y="1954561"/>
            <a:ext cx="3627120" cy="4093465"/>
            <a:chOff x="777239" y="128936"/>
            <a:chExt cx="3627120" cy="4093465"/>
          </a:xfrm>
        </p:grpSpPr>
        <p:sp>
          <p:nvSpPr>
            <p:cNvPr id="239" name="Google Shape;239;p17"/>
            <p:cNvSpPr/>
            <p:nvPr/>
          </p:nvSpPr>
          <p:spPr>
            <a:xfrm>
              <a:off x="914552" y="271430"/>
              <a:ext cx="3342132" cy="1160678"/>
            </a:xfrm>
            <a:prstGeom prst="ellipse">
              <a:avLst/>
            </a:prstGeom>
            <a:solidFill>
              <a:srgbClr val="BCBBCE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2266950" y="3113538"/>
              <a:ext cx="647700" cy="41452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AAA9C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1036320" y="3445161"/>
              <a:ext cx="3108960" cy="777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" name="Google Shape;242;p17"/>
            <p:cNvSpPr txBox="1"/>
            <p:nvPr/>
          </p:nvSpPr>
          <p:spPr>
            <a:xfrm>
              <a:off x="1036320" y="3445161"/>
              <a:ext cx="3108960" cy="777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92000" rIns="192000" bIns="19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 panose="020F0502020204030204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Attrition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2129637" y="1521751"/>
              <a:ext cx="1165860" cy="116586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" name="Google Shape;244;p17"/>
            <p:cNvSpPr txBox="1"/>
            <p:nvPr/>
          </p:nvSpPr>
          <p:spPr>
            <a:xfrm>
              <a:off x="2300373" y="1692487"/>
              <a:ext cx="824388" cy="82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Business Travel 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1295400" y="647096"/>
              <a:ext cx="1165860" cy="116586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6" name="Google Shape;246;p17"/>
            <p:cNvSpPr txBox="1"/>
            <p:nvPr/>
          </p:nvSpPr>
          <p:spPr>
            <a:xfrm>
              <a:off x="1466136" y="817832"/>
              <a:ext cx="824388" cy="82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Overtime</a:t>
              </a:r>
              <a:endParaRPr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487168" y="365217"/>
              <a:ext cx="1165860" cy="1165860"/>
            </a:xfrm>
            <a:prstGeom prst="ellipse">
              <a:avLst/>
            </a:prstGeom>
            <a:gradFill>
              <a:gsLst>
                <a:gs pos="0">
                  <a:srgbClr val="4F4994"/>
                </a:gs>
                <a:gs pos="50000">
                  <a:srgbClr val="24118C"/>
                </a:gs>
                <a:gs pos="100000">
                  <a:srgbClr val="1C09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8" name="Google Shape;248;p17"/>
            <p:cNvSpPr txBox="1"/>
            <p:nvPr/>
          </p:nvSpPr>
          <p:spPr>
            <a:xfrm>
              <a:off x="2657904" y="535953"/>
              <a:ext cx="824388" cy="82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Pay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777239" y="128936"/>
              <a:ext cx="3627120" cy="29016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4" y="34175"/>
                  </a:moveTo>
                  <a:lnTo>
                    <a:pt x="584" y="34175"/>
                  </a:lnTo>
                  <a:cubicBezTo>
                    <a:pt x="-2679" y="22567"/>
                    <a:pt x="7879" y="11072"/>
                    <a:pt x="27615" y="4745"/>
                  </a:cubicBezTo>
                  <a:cubicBezTo>
                    <a:pt x="47351" y="-1582"/>
                    <a:pt x="72649" y="-1582"/>
                    <a:pt x="92385" y="4745"/>
                  </a:cubicBezTo>
                  <a:cubicBezTo>
                    <a:pt x="112121" y="11072"/>
                    <a:pt x="122679" y="22567"/>
                    <a:pt x="119416" y="34175"/>
                  </a:cubicBezTo>
                  <a:lnTo>
                    <a:pt x="74854" y="113544"/>
                  </a:lnTo>
                  <a:cubicBezTo>
                    <a:pt x="73813" y="117246"/>
                    <a:pt x="67478" y="120000"/>
                    <a:pt x="60000" y="120000"/>
                  </a:cubicBezTo>
                  <a:cubicBezTo>
                    <a:pt x="52522" y="120000"/>
                    <a:pt x="46187" y="117246"/>
                    <a:pt x="45146" y="113544"/>
                  </a:cubicBezTo>
                  <a:close/>
                  <a:moveTo>
                    <a:pt x="4800" y="30000"/>
                  </a:moveTo>
                  <a:lnTo>
                    <a:pt x="4800" y="30000"/>
                  </a:lnTo>
                  <a:cubicBezTo>
                    <a:pt x="4800" y="43255"/>
                    <a:pt x="29514" y="54000"/>
                    <a:pt x="60000" y="54000"/>
                  </a:cubicBezTo>
                  <a:cubicBezTo>
                    <a:pt x="90486" y="54000"/>
                    <a:pt x="115200" y="43255"/>
                    <a:pt x="115200" y="30000"/>
                  </a:cubicBezTo>
                  <a:cubicBezTo>
                    <a:pt x="115200" y="16745"/>
                    <a:pt x="90486" y="6000"/>
                    <a:pt x="60000" y="6000"/>
                  </a:cubicBezTo>
                  <a:cubicBezTo>
                    <a:pt x="29514" y="6000"/>
                    <a:pt x="4800" y="16745"/>
                    <a:pt x="4800" y="30000"/>
                  </a:cubicBez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 w="9525" cap="flat" cmpd="sng">
              <a:solidFill>
                <a:srgbClr val="2918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50" name="Google Shape;25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/>
              <a:t>Can we predict employee attrition 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/>
              <a:t>Null Hypothesis: The employee is not at high risk of attrition/turnover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/>
              <a:t>Exploratory Data Analysis</a:t>
            </a:r>
            <a:endParaRPr lang="en-US"/>
          </a:p>
        </p:txBody>
      </p:sp>
      <p:sp>
        <p:nvSpPr>
          <p:cNvPr id="256" name="Google Shape;256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The next few slides show the exploration into several factors of the data that stood out during an initial graphing of the data.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/>
              <a:t>Exploratory Data Analysis </a:t>
            </a:r>
            <a:endParaRPr lang="en-US"/>
          </a:p>
        </p:txBody>
      </p:sp>
      <p:pic>
        <p:nvPicPr>
          <p:cNvPr id="262" name="Google Shape;262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 l="1122" t="1577" r="-65" b="1824"/>
          <a:stretch>
            <a:fillRect/>
          </a:stretch>
        </p:blipFill>
        <p:spPr>
          <a:xfrm>
            <a:off x="2085589" y="1690700"/>
            <a:ext cx="8020800" cy="51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/>
              <a:t>EDA Cont.</a:t>
            </a:r>
            <a:endParaRPr lang="en-US"/>
          </a:p>
        </p:txBody>
      </p:sp>
      <p:pic>
        <p:nvPicPr>
          <p:cNvPr id="268" name="Google Shape;268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037312" y="1690704"/>
            <a:ext cx="8117400" cy="51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/>
              <a:t>EDA Cont.</a:t>
            </a:r>
            <a:endParaRPr lang="en-US"/>
          </a:p>
        </p:txBody>
      </p:sp>
      <p:sp>
        <p:nvSpPr>
          <p:cNvPr id="274" name="Google Shape;274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pic>
        <p:nvPicPr>
          <p:cNvPr id="275" name="Google Shape;275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 l="4" r="56"/>
          <a:stretch>
            <a:fillRect/>
          </a:stretch>
        </p:blipFill>
        <p:spPr>
          <a:xfrm>
            <a:off x="5673969" y="1690688"/>
            <a:ext cx="6518031" cy="357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2A1B87"/>
      </a:dk2>
      <a:lt2>
        <a:srgbClr val="DFE3E5"/>
      </a:lt2>
      <a:accent1>
        <a:srgbClr val="000000"/>
      </a:accent1>
      <a:accent2>
        <a:srgbClr val="000000"/>
      </a:accent2>
      <a:accent3>
        <a:srgbClr val="7F7F7F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6139</Words>
  <Application>WPS 演示</Application>
  <PresentationFormat>Widescreen</PresentationFormat>
  <Paragraphs>384</Paragraphs>
  <Slides>34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Arial</vt:lpstr>
      <vt:lpstr>Calibri</vt:lpstr>
      <vt:lpstr>Arial Narrow</vt:lpstr>
      <vt:lpstr>微软雅黑</vt:lpstr>
      <vt:lpstr>Arial Unicode MS</vt:lpstr>
      <vt:lpstr>Office Theme</vt:lpstr>
      <vt:lpstr>A Study of Attrition Rate Predictors at IBM</vt:lpstr>
      <vt:lpstr>Overview of the Process</vt:lpstr>
      <vt:lpstr>The Dataset </vt:lpstr>
      <vt:lpstr>Data Dictionary</vt:lpstr>
      <vt:lpstr>The Business Problem </vt:lpstr>
      <vt:lpstr>Exploratory Data Analysis</vt:lpstr>
      <vt:lpstr>Exploratory Data Analysis </vt:lpstr>
      <vt:lpstr>EDA Cont.</vt:lpstr>
      <vt:lpstr>EDA Cont.</vt:lpstr>
      <vt:lpstr>EDA Cont.</vt:lpstr>
      <vt:lpstr>EDA Cont.</vt:lpstr>
      <vt:lpstr>Modeling the Data</vt:lpstr>
      <vt:lpstr>Choosing Variables</vt:lpstr>
      <vt:lpstr>GLMulti</vt:lpstr>
      <vt:lpstr>Subset correlation matrix</vt:lpstr>
      <vt:lpstr>Comparing the Models</vt:lpstr>
      <vt:lpstr>Linear Discriminant Analysis </vt:lpstr>
      <vt:lpstr>Quadratic Discriminant Analysis</vt:lpstr>
      <vt:lpstr>K Nearest Neighbor Analysis</vt:lpstr>
      <vt:lpstr>Comparing the Models: Overall Error Rate</vt:lpstr>
      <vt:lpstr>Comparing the Models: Overall Power</vt:lpstr>
      <vt:lpstr>Ultimate Model Selection</vt:lpstr>
      <vt:lpstr>Other Business Concerns</vt:lpstr>
      <vt:lpstr>Implementation Schema</vt:lpstr>
      <vt:lpstr>Back up Slides</vt:lpstr>
      <vt:lpstr>Subsetting Variables: RandomForest</vt:lpstr>
      <vt:lpstr>Subsetting Variables: GLMulti</vt:lpstr>
      <vt:lpstr>Visualize the correlation matrix of the subset</vt:lpstr>
      <vt:lpstr>Comparing the Models</vt:lpstr>
      <vt:lpstr>Comparing the Models</vt:lpstr>
      <vt:lpstr>Linear Discriminant Analysis</vt:lpstr>
      <vt:lpstr>Linear Discriminant Analysis</vt:lpstr>
      <vt:lpstr>Quadratic Discriminant Analysis</vt:lpstr>
      <vt:lpstr>K Nearest Neighbor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Attrition Rate Predictors at IBM</dc:title>
  <dc:creator/>
  <cp:lastModifiedBy>GGwp </cp:lastModifiedBy>
  <cp:revision>7</cp:revision>
  <dcterms:created xsi:type="dcterms:W3CDTF">2018-12-24T18:50:00Z</dcterms:created>
  <dcterms:modified xsi:type="dcterms:W3CDTF">2018-12-24T19:43:41Z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