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Trace</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463ab56ce8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63ab56ce8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Patrick</a:t>
            </a:r>
            <a:endParaRPr lang="en-GB"/>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4636ac7cb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636ac7cb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Taylor</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4636ac7cb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636ac7cb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Calibri" panose="020F0502020204030204"/>
              <a:buAutoNum type="arabicPeriod"/>
            </a:pPr>
            <a:r>
              <a:rPr lang="en-GB" sz="1300">
                <a:latin typeface="Calibri" panose="020F0502020204030204"/>
                <a:ea typeface="Calibri" panose="020F0502020204030204"/>
                <a:cs typeface="Calibri" panose="020F0502020204030204"/>
                <a:sym typeface="Calibri" panose="020F0502020204030204"/>
              </a:rPr>
              <a:t>Taylor</a:t>
            </a:r>
            <a:endParaRPr sz="1300">
              <a:latin typeface="Calibri" panose="020F0502020204030204"/>
              <a:ea typeface="Calibri" panose="020F0502020204030204"/>
              <a:cs typeface="Calibri" panose="020F0502020204030204"/>
              <a:sym typeface="Calibri" panose="020F0502020204030204"/>
            </a:endParaRPr>
          </a:p>
          <a:p>
            <a:pPr marL="457200" lvl="0" indent="-298450" algn="l" rtl="0">
              <a:spcBef>
                <a:spcPts val="600"/>
              </a:spcBef>
              <a:spcAft>
                <a:spcPts val="600"/>
              </a:spcAft>
              <a:buClr>
                <a:srgbClr val="FFFFFF"/>
              </a:buClr>
              <a:buSzPts val="1100"/>
              <a:buFont typeface="Calibri" panose="020F0502020204030204"/>
              <a:buAutoNum type="arabicPeriod"/>
            </a:pPr>
            <a:r>
              <a:rPr lang="en-GB">
                <a:latin typeface="Calibri" panose="020F0502020204030204"/>
                <a:ea typeface="Calibri" panose="020F0502020204030204"/>
                <a:cs typeface="Calibri" panose="020F0502020204030204"/>
                <a:sym typeface="Calibri" panose="020F0502020204030204"/>
              </a:rPr>
              <a:t>A narrative conclusion section that describes the group’s experience with the project (which steps were the most difficult? Which were the easiest? what did you learn that you did not imagine you would have? if you had to</a:t>
            </a:r>
            <a:r>
              <a:rPr lang="en-GB">
                <a:solidFill>
                  <a:srgbClr val="FFFFFF"/>
                </a:solidFill>
                <a:latin typeface="Calibri" panose="020F0502020204030204"/>
                <a:ea typeface="Calibri" panose="020F0502020204030204"/>
                <a:cs typeface="Calibri" panose="020F0502020204030204"/>
                <a:sym typeface="Calibri" panose="020F0502020204030204"/>
              </a:rPr>
              <a:t> </a:t>
            </a:r>
            <a:r>
              <a:rPr lang="en-GB">
                <a:latin typeface="Calibri" panose="020F0502020204030204"/>
                <a:ea typeface="Calibri" panose="020F0502020204030204"/>
                <a:cs typeface="Calibri" panose="020F0502020204030204"/>
                <a:sym typeface="Calibri" panose="020F0502020204030204"/>
              </a:rPr>
              <a:t>do it all over again, what would you have done differently?</a:t>
            </a:r>
            <a:endParaRPr lang="en-GB">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4636ac7cb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36ac7cb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Trace</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4636ac7cb0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636ac7cb0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Trace</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4636ac7cb0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36ac7cb0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Trace</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4636ac7cb0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636ac7cb0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Christine</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4636ac7cb0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636ac7cb0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Patrick</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463ab56ce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3ab56ce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Patrick</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463ab56ce8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3ab56ce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Patrick</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463ab56ce8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3ab56ce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Patrick</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Bon Secours: A Study of Medicare Readmissions</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Team Theta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12" name="Google Shape;112;p22"/>
          <p:cNvPicPr preferRelativeResize="0"/>
          <p:nvPr/>
        </p:nvPicPr>
        <p:blipFill>
          <a:blip r:embed="rId1"/>
          <a:stretch>
            <a:fillRect/>
          </a:stretch>
        </p:blipFill>
        <p:spPr>
          <a:xfrm>
            <a:off x="1688224" y="0"/>
            <a:ext cx="576755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Bumps in the road</a:t>
            </a:r>
            <a:endParaRPr lang="en-GB"/>
          </a:p>
        </p:txBody>
      </p:sp>
      <p:sp>
        <p:nvSpPr>
          <p:cNvPr id="118" name="Google Shape;118;p2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Inability to answer initial questions (lack of demographic diversity)</a:t>
            </a:r>
            <a:endParaRPr lang="en-GB"/>
          </a:p>
          <a:p>
            <a:pPr marL="457200" lvl="0" indent="-342900" algn="l" rtl="0">
              <a:spcBef>
                <a:spcPts val="0"/>
              </a:spcBef>
              <a:spcAft>
                <a:spcPts val="0"/>
              </a:spcAft>
              <a:buSzPts val="1800"/>
              <a:buChar char="-"/>
            </a:pPr>
            <a:r>
              <a:rPr lang="en-GB"/>
              <a:t>Initial combination of high level &amp; detailed data</a:t>
            </a:r>
            <a:endParaRPr lang="en-GB"/>
          </a:p>
          <a:p>
            <a:pPr marL="914400" lvl="1" indent="-317500" algn="l" rtl="0">
              <a:spcBef>
                <a:spcPts val="0"/>
              </a:spcBef>
              <a:spcAft>
                <a:spcPts val="0"/>
              </a:spcAft>
              <a:buSzPts val="1400"/>
              <a:buChar char="-"/>
            </a:pPr>
            <a:r>
              <a:rPr lang="en-GB"/>
              <a:t>Led to duplicates</a:t>
            </a:r>
            <a:endParaRPr lang="en-GB"/>
          </a:p>
          <a:p>
            <a:pPr marL="457200" lvl="0" indent="-342900" algn="l" rtl="0">
              <a:spcBef>
                <a:spcPts val="0"/>
              </a:spcBef>
              <a:spcAft>
                <a:spcPts val="0"/>
              </a:spcAft>
              <a:buSzPts val="1800"/>
              <a:buChar char="-"/>
            </a:pPr>
            <a:r>
              <a:rPr lang="en-GB"/>
              <a:t>Jumping between .csv files, Alteryx, MySQL, Tableau</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Conclusions</a:t>
            </a:r>
            <a:endParaRPr lang="en-GB"/>
          </a:p>
        </p:txBody>
      </p:sp>
      <p:sp>
        <p:nvSpPr>
          <p:cNvPr id="124" name="Google Shape;124;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Cleaning the data = most difficult</a:t>
            </a:r>
            <a:endParaRPr lang="en-GB"/>
          </a:p>
          <a:p>
            <a:pPr marL="457200" lvl="0" indent="-342900" algn="l" rtl="0">
              <a:spcBef>
                <a:spcPts val="0"/>
              </a:spcBef>
              <a:spcAft>
                <a:spcPts val="0"/>
              </a:spcAft>
              <a:buSzPts val="1800"/>
              <a:buChar char="-"/>
            </a:pPr>
            <a:r>
              <a:rPr lang="en-GB"/>
              <a:t>Determining dimensions needed = easiest</a:t>
            </a:r>
            <a:endParaRPr lang="en-GB"/>
          </a:p>
          <a:p>
            <a:pPr marL="457200" lvl="0" indent="-342900" algn="l" rtl="0">
              <a:spcBef>
                <a:spcPts val="0"/>
              </a:spcBef>
              <a:spcAft>
                <a:spcPts val="0"/>
              </a:spcAft>
              <a:buSzPts val="1800"/>
              <a:buChar char="-"/>
            </a:pPr>
            <a:r>
              <a:rPr lang="en-GB"/>
              <a:t>If we did it all over again…</a:t>
            </a:r>
            <a:endParaRPr lang="en-GB"/>
          </a:p>
          <a:p>
            <a:pPr marL="914400" lvl="1" indent="-317500" algn="l" rtl="0">
              <a:spcBef>
                <a:spcPts val="0"/>
              </a:spcBef>
              <a:spcAft>
                <a:spcPts val="0"/>
              </a:spcAft>
              <a:buSzPts val="1400"/>
              <a:buChar char="-"/>
            </a:pPr>
            <a:r>
              <a:rPr lang="en-GB"/>
              <a:t>Combine high level &amp; detailed data differently</a:t>
            </a:r>
            <a:endParaRPr lang="en-GB"/>
          </a:p>
          <a:p>
            <a:pPr marL="914400" lvl="1" indent="-317500" algn="l" rtl="0">
              <a:spcBef>
                <a:spcPts val="0"/>
              </a:spcBef>
              <a:spcAft>
                <a:spcPts val="0"/>
              </a:spcAft>
              <a:buSzPts val="1400"/>
              <a:buChar char="-"/>
            </a:pPr>
            <a:r>
              <a:rPr lang="en-GB"/>
              <a:t>Start earlier</a:t>
            </a:r>
            <a:endParaRPr lang="en-GB"/>
          </a:p>
          <a:p>
            <a:pPr marL="457200" lvl="0" indent="-342900" algn="l" rtl="0">
              <a:spcBef>
                <a:spcPts val="0"/>
              </a:spcBef>
              <a:spcAft>
                <a:spcPts val="0"/>
              </a:spcAft>
              <a:buSzPts val="1800"/>
              <a:buChar char="-"/>
            </a:pPr>
            <a:r>
              <a:rPr lang="en-GB"/>
              <a:t>Lower demographic diversity than we thought</a:t>
            </a:r>
            <a:endParaRPr lang="en-GB"/>
          </a:p>
          <a:p>
            <a:pPr marL="457200" lvl="0" indent="-342900" algn="l" rtl="0">
              <a:spcBef>
                <a:spcPts val="0"/>
              </a:spcBef>
              <a:spcAft>
                <a:spcPts val="0"/>
              </a:spcAft>
              <a:buSzPts val="1800"/>
              <a:buChar char="-"/>
            </a:pPr>
            <a:r>
              <a:rPr lang="en-GB"/>
              <a:t>There’s an ICD code for everything</a:t>
            </a:r>
            <a:endParaRPr lang="en-GB"/>
          </a:p>
          <a:p>
            <a:pPr marL="457200" lvl="0" indent="-342900" algn="l" rtl="0">
              <a:spcBef>
                <a:spcPts val="0"/>
              </a:spcBef>
              <a:spcAft>
                <a:spcPts val="0"/>
              </a:spcAft>
              <a:buSzPts val="1800"/>
              <a:buChar char="-"/>
            </a:pPr>
            <a:r>
              <a:rPr lang="en-GB"/>
              <a:t>Strokes lead to more readmissions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Overview</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Our interpretation of the data</a:t>
            </a:r>
            <a:endParaRPr lang="en-GB"/>
          </a:p>
          <a:p>
            <a:pPr marL="457200" lvl="0" indent="-342900" algn="l" rtl="0">
              <a:spcBef>
                <a:spcPts val="0"/>
              </a:spcBef>
              <a:spcAft>
                <a:spcPts val="0"/>
              </a:spcAft>
              <a:buSzPts val="1800"/>
              <a:buChar char="-"/>
            </a:pPr>
            <a:r>
              <a:rPr lang="en-GB"/>
              <a:t>2 (initial) main goals</a:t>
            </a:r>
            <a:endParaRPr lang="en-GB"/>
          </a:p>
          <a:p>
            <a:pPr marL="914400" lvl="1" indent="-317500" algn="l" rtl="0">
              <a:spcBef>
                <a:spcPts val="0"/>
              </a:spcBef>
              <a:spcAft>
                <a:spcPts val="0"/>
              </a:spcAft>
              <a:buSzPts val="1400"/>
              <a:buChar char="-"/>
            </a:pPr>
            <a:r>
              <a:rPr lang="en-GB"/>
              <a:t>Does ethnicity impact length of stay/admission/readmission?</a:t>
            </a:r>
            <a:endParaRPr lang="en-GB"/>
          </a:p>
          <a:p>
            <a:pPr marL="914400" lvl="1" indent="-317500" algn="l" rtl="0">
              <a:spcBef>
                <a:spcPts val="0"/>
              </a:spcBef>
              <a:spcAft>
                <a:spcPts val="0"/>
              </a:spcAft>
              <a:buSzPts val="1400"/>
              <a:buChar char="-"/>
            </a:pPr>
            <a:r>
              <a:rPr lang="en-GB"/>
              <a:t>Readmissions varying by location. NEW: Readmission by type of diagnosis. Does their diagnosis change? Are they not being treated?</a:t>
            </a:r>
            <a:endParaRPr lang="en-GB"/>
          </a:p>
          <a:p>
            <a:pPr marL="457200" lvl="0" indent="-342900" algn="l" rtl="0">
              <a:spcBef>
                <a:spcPts val="0"/>
              </a:spcBef>
              <a:spcAft>
                <a:spcPts val="0"/>
              </a:spcAft>
              <a:buSzPts val="1800"/>
              <a:buChar char="-"/>
            </a:pPr>
            <a:r>
              <a:rPr lang="en-GB"/>
              <a:t>Our process</a:t>
            </a:r>
            <a:endParaRPr lang="en-GB"/>
          </a:p>
          <a:p>
            <a:pPr marL="457200" lvl="0" indent="-342900" algn="l" rtl="0">
              <a:spcBef>
                <a:spcPts val="0"/>
              </a:spcBef>
              <a:spcAft>
                <a:spcPts val="0"/>
              </a:spcAft>
              <a:buSzPts val="1800"/>
              <a:buChar char="-"/>
            </a:pPr>
            <a:r>
              <a:rPr lang="en-GB"/>
              <a:t>Conclusions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Data (before analysis/after exploration)</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High level claims focus</a:t>
            </a:r>
            <a:endParaRPr lang="en-GB"/>
          </a:p>
          <a:p>
            <a:pPr marL="457200" lvl="0" indent="-342900" algn="l" rtl="0">
              <a:spcBef>
                <a:spcPts val="0"/>
              </a:spcBef>
              <a:spcAft>
                <a:spcPts val="0"/>
              </a:spcAft>
              <a:buSzPts val="1800"/>
              <a:buChar char="-"/>
            </a:pPr>
            <a:r>
              <a:rPr lang="en-GB"/>
              <a:t>Detailed Diagnosis Data, Little treatment data</a:t>
            </a:r>
            <a:endParaRPr lang="en-GB"/>
          </a:p>
          <a:p>
            <a:pPr marL="457200" lvl="0" indent="-342900" algn="l" rtl="0">
              <a:spcBef>
                <a:spcPts val="0"/>
              </a:spcBef>
              <a:spcAft>
                <a:spcPts val="0"/>
              </a:spcAft>
              <a:buSzPts val="1800"/>
              <a:buChar char="-"/>
            </a:pPr>
            <a:r>
              <a:rPr lang="en-GB"/>
              <a:t>No </a:t>
            </a:r>
            <a:endParaRPr lang="en-GB"/>
          </a:p>
          <a:p>
            <a:pPr marL="457200" lvl="0" indent="-342900" algn="l" rtl="0">
              <a:spcBef>
                <a:spcPts val="0"/>
              </a:spcBef>
              <a:spcAft>
                <a:spcPts val="0"/>
              </a:spcAft>
              <a:buSzPts val="1800"/>
              <a:buChar char="-"/>
            </a:pPr>
            <a:r>
              <a:rPr lang="en-GB"/>
              <a:t>No information on patient status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Modeling the Data</a:t>
            </a:r>
            <a:endParaRPr lang="en-GB"/>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ER Diagram</a:t>
            </a:r>
            <a:endParaRPr lang="en-GB"/>
          </a:p>
          <a:p>
            <a:pPr marL="457200" lvl="0" indent="-342900" algn="l" rtl="0">
              <a:spcBef>
                <a:spcPts val="0"/>
              </a:spcBef>
              <a:spcAft>
                <a:spcPts val="0"/>
              </a:spcAft>
              <a:buSzPts val="1800"/>
              <a:buChar char="-"/>
            </a:pPr>
            <a:r>
              <a:rPr lang="en-GB"/>
              <a:t>Relational schema</a:t>
            </a:r>
            <a:endParaRPr lang="en-GB"/>
          </a:p>
        </p:txBody>
      </p:sp>
      <p:pic>
        <p:nvPicPr>
          <p:cNvPr id="74" name="Google Shape;74;p16"/>
          <p:cNvPicPr preferRelativeResize="0"/>
          <p:nvPr/>
        </p:nvPicPr>
        <p:blipFill rotWithShape="1">
          <a:blip r:embed="rId1"/>
          <a:srcRect t="17362" b="43898"/>
          <a:stretch>
            <a:fillRect/>
          </a:stretch>
        </p:blipFill>
        <p:spPr>
          <a:xfrm>
            <a:off x="5359550" y="1900600"/>
            <a:ext cx="3717600" cy="1920149"/>
          </a:xfrm>
          <a:prstGeom prst="rect">
            <a:avLst/>
          </a:prstGeom>
          <a:noFill/>
          <a:ln>
            <a:noFill/>
          </a:ln>
        </p:spPr>
      </p:pic>
      <p:pic>
        <p:nvPicPr>
          <p:cNvPr id="75" name="Google Shape;75;p16"/>
          <p:cNvPicPr preferRelativeResize="0"/>
          <p:nvPr/>
        </p:nvPicPr>
        <p:blipFill>
          <a:blip r:embed="rId2"/>
          <a:stretch>
            <a:fillRect/>
          </a:stretch>
        </p:blipFill>
        <p:spPr>
          <a:xfrm>
            <a:off x="3579495" y="488950"/>
            <a:ext cx="5497195" cy="41363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ETL</a:t>
            </a:r>
            <a:endParaRPr>
              <a:solidFill>
                <a:srgbClr val="000000"/>
              </a:solidFill>
            </a:endParaRPr>
          </a:p>
        </p:txBody>
      </p:sp>
      <p:pic>
        <p:nvPicPr>
          <p:cNvPr id="81" name="Google Shape;81;p17"/>
          <p:cNvPicPr preferRelativeResize="0"/>
          <p:nvPr/>
        </p:nvPicPr>
        <p:blipFill rotWithShape="1">
          <a:blip r:embed="rId1"/>
          <a:srcRect l="26776" t="23353" r="2236" b="42844"/>
          <a:stretch>
            <a:fillRect/>
          </a:stretch>
        </p:blipFill>
        <p:spPr>
          <a:xfrm>
            <a:off x="1326450" y="1407250"/>
            <a:ext cx="6491102" cy="173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Visualizations</a:t>
            </a:r>
            <a:endParaRPr lang="en-GB"/>
          </a:p>
        </p:txBody>
      </p:sp>
      <p:sp>
        <p:nvSpPr>
          <p:cNvPr id="87" name="Google Shape;87;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88" name="Google Shape;88;p18"/>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94" name="Google Shape;94;p19"/>
          <p:cNvPicPr preferRelativeResize="0"/>
          <p:nvPr/>
        </p:nvPicPr>
        <p:blipFill>
          <a:blip r:embed="rId1"/>
          <a:stretch>
            <a:fillRect/>
          </a:stretch>
        </p:blipFill>
        <p:spPr>
          <a:xfrm>
            <a:off x="2925625" y="0"/>
            <a:ext cx="32927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00" name="Google Shape;100;p20"/>
          <p:cNvPicPr preferRelativeResize="0"/>
          <p:nvPr/>
        </p:nvPicPr>
        <p:blipFill>
          <a:blip r:embed="rId1"/>
          <a:stretch>
            <a:fillRect/>
          </a:stretch>
        </p:blipFill>
        <p:spPr>
          <a:xfrm>
            <a:off x="1647553" y="0"/>
            <a:ext cx="584889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06" name="Google Shape;106;p21"/>
          <p:cNvPicPr preferRelativeResize="0"/>
          <p:nvPr/>
        </p:nvPicPr>
        <p:blipFill>
          <a:blip r:embed="rId1"/>
          <a:stretch>
            <a:fillRect/>
          </a:stretch>
        </p:blipFill>
        <p:spPr>
          <a:xfrm>
            <a:off x="1058347" y="0"/>
            <a:ext cx="7027307" cy="51435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Words>
  <Application>WPS 演示</Application>
  <PresentationFormat/>
  <Paragraphs>47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Arial</vt:lpstr>
      <vt:lpstr>Calibri</vt:lpstr>
      <vt:lpstr>微软雅黑</vt:lpstr>
      <vt:lpstr>Arial Unicode MS</vt:lpstr>
      <vt:lpstr>Simple Dark</vt:lpstr>
      <vt:lpstr>Bon Secours: A Study of Medicare Readmissions</vt:lpstr>
      <vt:lpstr>Overview</vt:lpstr>
      <vt:lpstr>The Data (before analysis/after exploration)</vt:lpstr>
      <vt:lpstr>Modeling the Data</vt:lpstr>
      <vt:lpstr>ETL</vt:lpstr>
      <vt:lpstr>Visualizations</vt:lpstr>
      <vt:lpstr>PowerPoint 演示文稿</vt:lpstr>
      <vt:lpstr>PowerPoint 演示文稿</vt:lpstr>
      <vt:lpstr>PowerPoint 演示文稿</vt:lpstr>
      <vt:lpstr>PowerPoint 演示文稿</vt:lpstr>
      <vt:lpstr>Bumps in the road</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 Secours: A Study of Medicare Readmissions</dc:title>
  <dc:creator/>
  <cp:lastModifiedBy>GGwp </cp:lastModifiedBy>
  <cp:revision>1</cp:revision>
  <dcterms:created xsi:type="dcterms:W3CDTF">2018-12-09T16:22:55Z</dcterms:created>
  <dcterms:modified xsi:type="dcterms:W3CDTF">2018-12-09T16:22:55Z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