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9" r:id="rId3"/>
    <p:sldId id="261" r:id="rId5"/>
    <p:sldId id="284" r:id="rId6"/>
    <p:sldId id="311" r:id="rId7"/>
    <p:sldId id="285" r:id="rId8"/>
    <p:sldId id="291" r:id="rId9"/>
    <p:sldId id="286" r:id="rId10"/>
    <p:sldId id="287" r:id="rId11"/>
    <p:sldId id="293" r:id="rId12"/>
    <p:sldId id="292" r:id="rId13"/>
    <p:sldId id="294" r:id="rId14"/>
    <p:sldId id="309" r:id="rId15"/>
    <p:sldId id="288" r:id="rId16"/>
    <p:sldId id="310" r:id="rId17"/>
    <p:sldId id="289" r:id="rId18"/>
    <p:sldId id="295" r:id="rId19"/>
    <p:sldId id="290" r:id="rId20"/>
    <p:sldId id="307" r:id="rId21"/>
    <p:sldId id="308" r:id="rId22"/>
    <p:sldId id="300" r:id="rId23"/>
    <p:sldId id="303" r:id="rId24"/>
    <p:sldId id="302" r:id="rId25"/>
    <p:sldId id="301" r:id="rId26"/>
    <p:sldId id="304" r:id="rId27"/>
    <p:sldId id="305" r:id="rId28"/>
    <p:sldId id="306" r:id="rId29"/>
    <p:sldId id="299" r:id="rId30"/>
    <p:sldId id="296" r:id="rId31"/>
    <p:sldId id="297" r:id="rId32"/>
    <p:sldId id="298" r:id="rId33"/>
    <p:sldId id="339" r:id="rId34"/>
    <p:sldId id="338" r:id="rId35"/>
    <p:sldId id="340" r:id="rId36"/>
    <p:sldId id="344" r:id="rId37"/>
    <p:sldId id="341" r:id="rId38"/>
    <p:sldId id="342" r:id="rId39"/>
    <p:sldId id="343" r:id="rId40"/>
    <p:sldId id="345" r:id="rId41"/>
    <p:sldId id="346" r:id="rId42"/>
    <p:sldId id="347" r:id="rId43"/>
    <p:sldId id="348" r:id="rId44"/>
    <p:sldId id="349" r:id="rId45"/>
    <p:sldId id="350" r:id="rId46"/>
    <p:sldId id="351" r:id="rId47"/>
  </p:sldIdLst>
  <p:sldSz cx="9144000" cy="5143500" type="screen16x9"/>
  <p:notesSz cx="6858000" cy="9144000"/>
  <p:embeddedFontLst>
    <p:embeddedFont>
      <p:font typeface="Roboto Condensed" panose="02000000000000000000"/>
      <p:regular r:id="rId51"/>
    </p:embeddedFont>
    <p:embeddedFont>
      <p:font typeface="Roboto Condensed Light" panose="0200000000000000000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font" Target="fonts/font2.fntdata"/><Relationship Id="rId51" Type="http://schemas.openxmlformats.org/officeDocument/2006/relationships/font" Target="fonts/font1.fntdata"/><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hyperlink" Target="https://en.wikipedia.org/wiki/File:K-means_convergence.gif"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ata-flair.training/blogs/machine-learning-algorithms/"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rouplens.org/datasets/moviele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INTRODUCTION</a:t>
            </a:r>
            <a:endParaRPr lang="en-GB" dirty="0" smtClean="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smtClean="0"/>
              <a:t>MOVIE RECOMMENDATION SYSTEM</a:t>
            </a:r>
            <a:endParaRPr lang="en-US" dirty="0" smtClean="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rPr>
              <a:t>1</a:t>
            </a:r>
            <a:endParaRPr sz="3000" b="1">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DOMAIN</a:t>
            </a:r>
            <a:endParaRPr lang="en-GB" dirty="0" smtClean="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smtClean="0"/>
              <a:t>MOVIE RECOMMENDATION SYSTEM</a:t>
            </a:r>
            <a:endParaRPr lang="en-US" dirty="0" smtClean="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dirty="0" smtClean="0">
                <a:solidFill>
                  <a:srgbClr val="3F5378"/>
                </a:solidFill>
                <a:latin typeface="Roboto Condensed" panose="02000000000000000000"/>
                <a:ea typeface="Roboto Condensed" panose="02000000000000000000"/>
                <a:cs typeface="Roboto Condensed" panose="02000000000000000000"/>
                <a:sym typeface="Roboto Condensed" panose="02000000000000000000"/>
              </a:rPr>
              <a:t>3</a:t>
            </a:r>
            <a:endParaRPr sz="3000" b="1">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fontAlgn="base"/>
            <a:r>
              <a:rPr lang="en-US" sz="2000" b="1" dirty="0" smtClean="0"/>
              <a:t>Content-based:</a:t>
            </a:r>
            <a:r>
              <a:rPr lang="en-US" sz="2000" dirty="0" smtClean="0"/>
              <a:t> A popular, recommended product has similar characteristics to what a user views or likes.</a:t>
            </a:r>
            <a:endParaRPr lang="en-US" sz="2000" dirty="0" smtClean="0"/>
          </a:p>
          <a:p>
            <a:pPr lvl="0" fontAlgn="base"/>
            <a:r>
              <a:rPr lang="en-US" sz="2000" b="1" dirty="0" smtClean="0"/>
              <a:t>Cluster</a:t>
            </a:r>
            <a:r>
              <a:rPr lang="en-US" sz="2000" dirty="0" smtClean="0"/>
              <a:t>: Recommended products go well together, no matter what other users have done.</a:t>
            </a:r>
            <a:endParaRPr lang="en-US" sz="2000" dirty="0" smtClean="0"/>
          </a:p>
          <a:p>
            <a:pPr lvl="0" fontAlgn="base"/>
            <a:r>
              <a:rPr lang="en-US" sz="2000" b="1" dirty="0" smtClean="0"/>
              <a:t>Collaborative</a:t>
            </a:r>
            <a:r>
              <a:rPr lang="en-US" sz="2000" dirty="0" smtClean="0"/>
              <a:t>: Other users, who like the same products as another user views or likes, will also like a recommended product.</a:t>
            </a:r>
            <a:endParaRPr lang="en-US" sz="2000" dirty="0" smtClean="0"/>
          </a:p>
          <a:p>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You can represent data about ratings or interactions as a set of matrices, with products and users as dimensions.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5" name="Picture 4" descr="Product-rating-matrix-min"/>
          <p:cNvPicPr/>
          <p:nvPr/>
        </p:nvPicPr>
        <p:blipFill>
          <a:blip r:embed="rId1"/>
          <a:srcRect/>
          <a:stretch>
            <a:fillRect/>
          </a:stretch>
        </p:blipFill>
        <p:spPr bwMode="auto">
          <a:xfrm>
            <a:off x="1285852" y="1571618"/>
            <a:ext cx="6357982" cy="2500330"/>
          </a:xfrm>
          <a:prstGeom prst="rect">
            <a:avLst/>
          </a:prstGeom>
          <a:noFill/>
          <a:ln w="9525">
            <a:noFill/>
            <a:miter lim="800000"/>
            <a:headEnd/>
            <a:tailEnd/>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We use K-Nearest algorithm, </a:t>
            </a:r>
            <a:r>
              <a:rPr lang="en-US" dirty="0" err="1" smtClean="0"/>
              <a:t>Jaccard’s</a:t>
            </a:r>
            <a:r>
              <a:rPr lang="en-US" dirty="0" smtClean="0"/>
              <a:t> coefficient, </a:t>
            </a:r>
            <a:r>
              <a:rPr lang="en-US" dirty="0" err="1" smtClean="0"/>
              <a:t>Dijkstra’s</a:t>
            </a:r>
            <a:r>
              <a:rPr lang="en-US" dirty="0" smtClean="0"/>
              <a:t> algorithm, cosine similarity to better relate the data sets of people for recommending based on the rating or product.</a:t>
            </a:r>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5" name="Picture 4" descr="https://cdn-gcp.marutitech.com/wp-media/2017/06/k-cluster-algorithm.jpg"/>
          <p:cNvPicPr/>
          <p:nvPr/>
        </p:nvPicPr>
        <p:blipFill>
          <a:blip r:embed="rId1"/>
          <a:srcRect/>
          <a:stretch>
            <a:fillRect/>
          </a:stretch>
        </p:blipFill>
        <p:spPr bwMode="auto">
          <a:xfrm>
            <a:off x="2857488" y="1447800"/>
            <a:ext cx="3143272" cy="2981338"/>
          </a:xfrm>
          <a:prstGeom prst="rect">
            <a:avLst/>
          </a:prstGeom>
          <a:noFill/>
          <a:ln w="9525">
            <a:noFill/>
            <a:miter lim="800000"/>
            <a:headEnd/>
            <a:tailEnd/>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NEED</a:t>
            </a:r>
            <a:endParaRPr lang="en-GB" dirty="0" smtClean="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smtClean="0"/>
              <a:t>MOVIE RECOMMENDATION SYSTEM</a:t>
            </a:r>
            <a:endParaRPr lang="en-US" dirty="0" smtClean="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dirty="0" smtClean="0">
                <a:solidFill>
                  <a:srgbClr val="3F5378"/>
                </a:solidFill>
                <a:latin typeface="Roboto Condensed" panose="02000000000000000000"/>
                <a:ea typeface="Roboto Condensed" panose="02000000000000000000"/>
                <a:cs typeface="Roboto Condensed" panose="02000000000000000000"/>
                <a:sym typeface="Roboto Condensed" panose="02000000000000000000"/>
              </a:rPr>
              <a:t>4</a:t>
            </a:r>
            <a:endParaRPr sz="3000" b="1">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000" dirty="0" smtClean="0"/>
              <a:t>– They help the user find items of their interest</a:t>
            </a:r>
            <a:br>
              <a:rPr lang="en-IN" sz="2000" dirty="0" smtClean="0"/>
            </a:br>
            <a:r>
              <a:rPr lang="en-IN" sz="2000" dirty="0" smtClean="0"/>
              <a:t>– Helps the item provider to deliver their items to the right user</a:t>
            </a:r>
            <a:br>
              <a:rPr lang="en-IN" sz="2000" dirty="0" smtClean="0"/>
            </a:br>
            <a:r>
              <a:rPr lang="en-IN" sz="2000" dirty="0" smtClean="0"/>
              <a:t>       – To identify the most relevant products for each user</a:t>
            </a:r>
            <a:br>
              <a:rPr lang="en-IN" sz="2000" dirty="0" smtClean="0"/>
            </a:br>
            <a:r>
              <a:rPr lang="en-IN" sz="2000" dirty="0" smtClean="0"/>
              <a:t>       – Showcase personalised content to each user</a:t>
            </a:r>
            <a:br>
              <a:rPr lang="en-IN" sz="2000" dirty="0" smtClean="0"/>
            </a:br>
            <a:r>
              <a:rPr lang="en-IN" sz="2000" dirty="0" smtClean="0"/>
              <a:t>       – Suggest top offers and discounts to the right user</a:t>
            </a:r>
            <a:br>
              <a:rPr lang="en-IN" sz="2000" dirty="0" smtClean="0"/>
            </a:br>
            <a:r>
              <a:rPr lang="en-IN" sz="2000" dirty="0" smtClean="0"/>
              <a:t>– Websites can improve user-engagement</a:t>
            </a:r>
            <a:br>
              <a:rPr lang="en-IN" sz="2000" dirty="0" smtClean="0"/>
            </a:br>
            <a:r>
              <a:rPr lang="en-IN" sz="2000" dirty="0" smtClean="0"/>
              <a:t>– It increases revenues for business through increased consumption.</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Another objective of the recommendation system is to achieve customer loyalty by providing relevant content and </a:t>
            </a:r>
            <a:r>
              <a:rPr lang="en-US" dirty="0" err="1" smtClean="0"/>
              <a:t>maximising</a:t>
            </a:r>
            <a:r>
              <a:rPr lang="en-US" dirty="0" smtClean="0"/>
              <a:t> the time spent by a user on your website or channel. </a:t>
            </a:r>
            <a:endParaRPr lang="en-US" dirty="0" smtClean="0"/>
          </a:p>
          <a:p>
            <a:r>
              <a:rPr lang="en-US" dirty="0" smtClean="0"/>
              <a:t>This also helps in increasing customer engagement. </a:t>
            </a:r>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On the other hand, ad budgets can be optimized by showcasing products and services only to those who have a propensity to respond to them.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lvl="0">
              <a:spcBef>
                <a:spcPts val="0"/>
              </a:spcBef>
            </a:pPr>
            <a:r>
              <a:rPr lang="en-US" i="1" dirty="0" smtClean="0"/>
              <a:t>What should I watch when I come home from work?</a:t>
            </a:r>
            <a:endParaRPr lang="en-US" i="1" dirty="0" smtClean="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SCOPE</a:t>
            </a:r>
            <a:endParaRPr lang="en-GB" dirty="0" smtClean="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smtClean="0"/>
              <a:t>MOVIE RECOMMENDATION SYSTEM</a:t>
            </a:r>
            <a:endParaRPr lang="en-US" dirty="0" smtClean="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dirty="0" smtClean="0">
                <a:solidFill>
                  <a:srgbClr val="3F5378"/>
                </a:solidFill>
                <a:latin typeface="Roboto Condensed" panose="02000000000000000000"/>
                <a:ea typeface="Roboto Condensed" panose="02000000000000000000"/>
                <a:cs typeface="Roboto Condensed" panose="02000000000000000000"/>
                <a:sym typeface="Roboto Condensed" panose="02000000000000000000"/>
              </a:rPr>
              <a:t>5</a:t>
            </a:r>
            <a:endParaRPr sz="3000" b="1">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Neural Networks and Deep Learning have been all the rage the last couple of years in many different fields, and it appears that they are also helpful for solving recommendation system problems.</a:t>
            </a:r>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Amazon has been talking about building recommender systems using Recurrent Neural Networks and Deep Learning.</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Deep Learning, can utilize Recurrent Neural Networks which are specifically designed for time and sequence data.</a:t>
            </a:r>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Incorporating time into a recommender system is important, because there are often preference seasonal effects.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At times, customers can be recommended something that does not seem like the best option, just to see how the customer reacts which will improve the learning in the long-term.</a:t>
            </a:r>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Some of the applications include being able to anticipate seasonal purchases based on recommendations, determine important purchases, and give better recommendations to customers which can increase retention and brand loyalty</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APPLICATIONS</a:t>
            </a:r>
            <a:endParaRPr lang="en-GB" dirty="0" smtClean="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smtClean="0"/>
              <a:t>MOVIE RECOMMENDATION SYSTEM</a:t>
            </a:r>
            <a:endParaRPr lang="en-US" dirty="0" smtClean="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dirty="0" smtClean="0">
                <a:solidFill>
                  <a:srgbClr val="3F5378"/>
                </a:solidFill>
                <a:latin typeface="Roboto Condensed" panose="02000000000000000000"/>
                <a:ea typeface="Roboto Condensed" panose="02000000000000000000"/>
                <a:cs typeface="Roboto Condensed" panose="02000000000000000000"/>
                <a:sym typeface="Roboto Condensed" panose="02000000000000000000"/>
              </a:rPr>
              <a:t>6</a:t>
            </a:r>
            <a:endParaRPr sz="3000" b="1">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A well-built recommender system can lead to an excellent customer experience.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The two most popular ways in which recommendations are done are:</a:t>
            </a:r>
            <a:endParaRPr lang="en-US" dirty="0" smtClean="0"/>
          </a:p>
          <a:p>
            <a:endParaRPr lang="en-US" dirty="0" smtClean="0"/>
          </a:p>
          <a:p>
            <a:r>
              <a:rPr lang="en-IN" dirty="0" smtClean="0"/>
              <a:t>Item-based : Content-based filtering</a:t>
            </a:r>
            <a:endParaRPr lang="en-IN" dirty="0" smtClean="0"/>
          </a:p>
          <a:p>
            <a:r>
              <a:rPr lang="en-IN" dirty="0" smtClean="0"/>
              <a:t>Customer-based : Collaborative filtering</a:t>
            </a:r>
            <a:endParaRPr lang="en-IN"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lvl="0">
              <a:spcBef>
                <a:spcPts val="0"/>
              </a:spcBef>
            </a:pPr>
            <a:r>
              <a:rPr lang="en-IN" dirty="0" smtClean="0"/>
              <a:t> Information filtering tools that aspire to predict the rating for users and items, predominantly from big data to recommend their likes.</a:t>
            </a:r>
            <a:endParaRPr lang="en-IN" dirty="0" smtClean="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Recommender systems could also combine these two methods into a hybrid approach which can benefit from the strengths of both item-based and customer-based methods.</a:t>
            </a:r>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dirty="0" smtClean="0"/>
              <a:t>FILTERING TECHNIQUES</a:t>
            </a:r>
            <a:endParaRPr lang="en-IN" altLang="en-GB" dirty="0" smtClean="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smtClean="0"/>
              <a:t>MOVIE RECOMMENDATION SYSTEM</a:t>
            </a:r>
            <a:endParaRPr lang="en-US" dirty="0" smtClean="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lang="en-IN" sz="3000" b="1">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a:t>Content Based Filtering</a:t>
            </a:r>
            <a:endParaRPr lang="en-IN" altLang="en-US" sz="2400"/>
          </a:p>
        </p:txBody>
      </p:sp>
      <p:sp>
        <p:nvSpPr>
          <p:cNvPr id="3" name="Text Placeholder 2"/>
          <p:cNvSpPr>
            <a:spLocks noGrp="1"/>
          </p:cNvSpPr>
          <p:nvPr>
            <p:ph type="body" idx="1"/>
          </p:nvPr>
        </p:nvSpPr>
        <p:spPr/>
        <p:txBody>
          <a:bodyPr/>
          <a:p>
            <a:pPr marL="76200" indent="0">
              <a:buNone/>
            </a:pPr>
            <a:endParaRPr lang="en-IN" altLang="en-US" sz="1400"/>
          </a:p>
          <a:p>
            <a:pPr marL="76200" indent="0">
              <a:buNone/>
            </a:pPr>
            <a:r>
              <a:rPr lang="en-IN" altLang="en-US" sz="1400"/>
              <a:t>A common approach when designing recommender systems is content-based filtering. Content-based filtering methods are based on a description of the item and a profile of the user's preferences. These methods are best suited to situations where there is known data on an item (name, location, description, etc.), but not on the user. Content-based recommenders treat recommendation as a user-specific classification problem and learn a classifier for the user's likes and dislikes based on an item's features. </a:t>
            </a:r>
            <a:endParaRPr lang="en-IN" altLang="en-US" sz="1400"/>
          </a:p>
          <a:p>
            <a:pPr marL="76200" indent="0">
              <a:buNone/>
            </a:pPr>
            <a:r>
              <a:rPr lang="en-IN" altLang="en-US" sz="1400"/>
              <a:t>In this system, keywords are used to describe the items and a user profile is built to indicate the type of item this user likes. In other words, these algorithms try to recommend items that are similar to those that a user liked in the past, or is examining in the present. It does not rely on a user sign-in mechanism to generate this often temporary profile. In particular, various candidate items are compared with items previously rated by the user and the best-matching items are recommend</a:t>
            </a:r>
            <a:endParaRPr lang="en-IN" alt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a:t>K-means Clustering algorithm - </a:t>
            </a:r>
            <a:endParaRPr lang="en-IN" altLang="en-US" sz="2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0" name="Picture 5" descr="IMG_256">
            <a:hlinkClick r:id="rId1"/>
          </p:cNvPr>
          <p:cNvPicPr>
            <a:picLocks noChangeAspect="1"/>
          </p:cNvPicPr>
          <p:nvPr/>
        </p:nvPicPr>
        <p:blipFill>
          <a:blip r:embed="rId2"/>
          <a:stretch>
            <a:fillRect/>
          </a:stretch>
        </p:blipFill>
        <p:spPr>
          <a:xfrm>
            <a:off x="1275080" y="1621155"/>
            <a:ext cx="5328920" cy="3091180"/>
          </a:xfrm>
          <a:prstGeom prst="rect">
            <a:avLst/>
          </a:prstGeom>
          <a:noFill/>
          <a:ln w="9525">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2400">
                <a:sym typeface="+mn-ea"/>
              </a:rPr>
              <a:t>Why we need to transform data into numerical values - </a:t>
            </a:r>
            <a:endParaRPr lang="en-IN" sz="2400"/>
          </a:p>
        </p:txBody>
      </p:sp>
      <p:sp>
        <p:nvSpPr>
          <p:cNvPr id="3" name="Text Placeholder 2"/>
          <p:cNvSpPr>
            <a:spLocks noGrp="1"/>
          </p:cNvSpPr>
          <p:nvPr>
            <p:ph type="body" idx="1"/>
          </p:nvPr>
        </p:nvSpPr>
        <p:spPr/>
        <p:txBody>
          <a:bodyPr/>
          <a:p>
            <a:pPr marL="762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7" name="Picture 4"/>
          <p:cNvPicPr>
            <a:picLocks noChangeAspect="1"/>
          </p:cNvPicPr>
          <p:nvPr/>
        </p:nvPicPr>
        <p:blipFill>
          <a:blip r:embed="rId1"/>
          <a:stretch>
            <a:fillRect/>
          </a:stretch>
        </p:blipFill>
        <p:spPr>
          <a:xfrm>
            <a:off x="593725" y="1424305"/>
            <a:ext cx="6971030" cy="3293745"/>
          </a:xfrm>
          <a:prstGeom prst="rect">
            <a:avLst/>
          </a:prstGeom>
          <a:noFill/>
          <a:ln>
            <a:noFill/>
          </a:ln>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sym typeface="+mn-ea"/>
              </a:rPr>
            </a:br>
            <a:r>
              <a:rPr lang="en-IN">
                <a:sym typeface="+mn-ea"/>
              </a:rPr>
              <a:t>Why we need to transform data into numerical values - </a:t>
            </a:r>
            <a:br>
              <a:rPr lang="en-IN"/>
            </a:br>
            <a:endParaRPr lang="en-US"/>
          </a:p>
        </p:txBody>
      </p:sp>
      <p:sp>
        <p:nvSpPr>
          <p:cNvPr id="3" name="Text Placeholder 2"/>
          <p:cNvSpPr>
            <a:spLocks noGrp="1"/>
          </p:cNvSpPr>
          <p:nvPr>
            <p:ph type="body" idx="1"/>
          </p:nvPr>
        </p:nvSpPr>
        <p:spPr/>
        <p:txBody>
          <a:bodyPr/>
          <a:p>
            <a:pPr marL="76200" indent="0">
              <a:buNone/>
            </a:pPr>
            <a:r>
              <a:rPr lang="en-IN" altLang="en-US" sz="1600"/>
              <a:t>Since K-means algorithm work based on numerical data, it cannot make sense of sets of strings and thus fails to compare them. Thus, we need to convert the genres into a form that can be understood by the K-means algorithm. </a:t>
            </a:r>
            <a:endParaRPr lang="en-IN" altLang="en-US" sz="1600"/>
          </a:p>
          <a:p>
            <a:pPr marL="76200" indent="0">
              <a:buNone/>
            </a:pPr>
            <a:r>
              <a:rPr lang="en-IN" altLang="en-US" sz="1600"/>
              <a:t>One hot encoding is one way of doing this. It creates a separate column for each genre and marks it with '1' if the movie fits in the genre, otherwise marks it '0'. Now, the algorithm can make calculations between a 'Action - Comedy' movie and a movie that is 'Adventure - Comedy' </a:t>
            </a:r>
            <a:endParaRPr lang="en-IN" altLang="en-US" sz="16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sym typeface="+mn-ea"/>
              </a:rPr>
            </a:br>
            <a:br>
              <a:rPr lang="en-IN">
                <a:sym typeface="+mn-ea"/>
              </a:rPr>
            </a:br>
            <a:r>
              <a:rPr lang="en-IN">
                <a:sym typeface="+mn-ea"/>
              </a:rPr>
              <a:t>Why we need to transform data into numerical values - </a:t>
            </a:r>
            <a:br>
              <a:rPr lang="en-IN">
                <a:sym typeface="+mn-ea"/>
              </a:rPr>
            </a:br>
            <a:br>
              <a:rPr lang="en-US"/>
            </a:br>
            <a:endParaRPr lang="en-US"/>
          </a:p>
        </p:txBody>
      </p:sp>
      <p:sp>
        <p:nvSpPr>
          <p:cNvPr id="3" name="Text Placeholder 2"/>
          <p:cNvSpPr>
            <a:spLocks noGrp="1"/>
          </p:cNvSpPr>
          <p:nvPr>
            <p:ph type="body" idx="1"/>
          </p:nvPr>
        </p:nvSpPr>
        <p:spPr/>
        <p:txBody>
          <a:bodyPr/>
          <a:p>
            <a:pPr marL="76200" indent="0">
              <a:buNone/>
            </a:pPr>
            <a:endParaRPr lang="en-IN" altLang="en-US" sz="1600"/>
          </a:p>
          <a:p>
            <a:pPr marL="76200" indent="0">
              <a:buNone/>
            </a:pPr>
            <a:r>
              <a:rPr lang="en-IN" altLang="en-US" sz="1600"/>
              <a:t>It may seem easier to simply assign a number to each genre in this case. For example, if Action was assigned 1, Adventure was assigned 2, etc. However, this will give us incorrect results. To understand this problem, consider the following example -</a:t>
            </a:r>
            <a:endParaRPr lang="en-IN" altLang="en-US" sz="1600"/>
          </a:p>
          <a:p>
            <a:pPr marL="76200" indent="0">
              <a:buNone/>
            </a:pPr>
            <a:r>
              <a:rPr lang="en-IN" altLang="en-US" sz="1600"/>
              <a:t>Suppose a supermarket has an inventory dataset and each fruit is given a number : Apples -1, oranges - 2, and grapes - 3.</a:t>
            </a:r>
            <a:endParaRPr lang="en-IN" altLang="en-US" sz="1600"/>
          </a:p>
          <a:p>
            <a:pPr marL="76200" indent="0">
              <a:buNone/>
            </a:pPr>
            <a:r>
              <a:rPr lang="en-IN" altLang="en-US" sz="1600"/>
              <a:t>What this system fails to convey is that apples are no more similar to oranges than thry are to grapes i.e. apples are equally dissimilar to oranges amd grapes.</a:t>
            </a:r>
            <a:endParaRPr lang="en-IN" altLang="en-US" sz="1600"/>
          </a:p>
          <a:p>
            <a:pPr marL="76200" indent="0">
              <a:buNone/>
            </a:pPr>
            <a:r>
              <a:rPr lang="en-IN" altLang="en-US" sz="1600"/>
              <a:t>Because the algorithm works on numerical values, it will form the understanding that it's  supposed to avoid. It will that oranges are somewhere between apples and grapes because the mean of 1 and 3 is 2.</a:t>
            </a:r>
            <a:endParaRPr lang="en-IN" altLang="en-US" sz="16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Need for One Hot Encoding</a:t>
            </a:r>
            <a:endParaRPr lang="en-IN" altLang="en-US"/>
          </a:p>
        </p:txBody>
      </p:sp>
      <p:sp>
        <p:nvSpPr>
          <p:cNvPr id="3" name="Text Placeholder 2"/>
          <p:cNvSpPr>
            <a:spLocks noGrp="1"/>
          </p:cNvSpPr>
          <p:nvPr>
            <p:ph type="body" idx="1"/>
          </p:nvPr>
        </p:nvSpPr>
        <p:spPr/>
        <p:txBody>
          <a:bodyPr/>
          <a:p>
            <a:pPr marL="76200" indent="0">
              <a:buNone/>
            </a:pPr>
            <a:endParaRPr lang="en-IN" altLang="en-US" sz="1600" b="1"/>
          </a:p>
          <a:p>
            <a:pPr marL="76200" indent="0">
              <a:buNone/>
            </a:pPr>
            <a:r>
              <a:rPr lang="en-IN" altLang="en-US" sz="1600" b="1"/>
              <a:t>1 Red</a:t>
            </a:r>
            <a:endParaRPr lang="en-IN" altLang="en-US" sz="1600" b="1"/>
          </a:p>
          <a:p>
            <a:pPr marL="76200" indent="0">
              <a:buNone/>
            </a:pPr>
            <a:r>
              <a:rPr lang="en-IN" altLang="en-US" sz="1600" b="1"/>
              <a:t>2 Green </a:t>
            </a:r>
            <a:endParaRPr lang="en-IN" altLang="en-US" sz="1600" b="1"/>
          </a:p>
          <a:p>
            <a:pPr marL="76200" indent="0">
              <a:buNone/>
            </a:pPr>
            <a:r>
              <a:rPr lang="en-IN" altLang="en-US" sz="1600" b="1"/>
              <a:t>3 Blue</a:t>
            </a:r>
            <a:endParaRPr lang="en-IN" altLang="en-US" sz="1600" b="1"/>
          </a:p>
          <a:p>
            <a:pPr marL="76200" indent="0">
              <a:buNone/>
            </a:pPr>
            <a:endParaRPr lang="en-IN" altLang="en-US" sz="1600" b="1"/>
          </a:p>
          <a:p>
            <a:pPr marL="76200" indent="0">
              <a:buNone/>
            </a:pPr>
            <a:r>
              <a:rPr lang="en-IN" altLang="en-US" sz="1600" b="1"/>
              <a:t>will be encoded as -</a:t>
            </a:r>
            <a:endParaRPr lang="en-IN" altLang="en-US" sz="1600" b="1"/>
          </a:p>
          <a:p>
            <a:pPr marL="76200" indent="0">
              <a:buNone/>
            </a:pPr>
            <a:endParaRPr lang="en-IN" altLang="en-US" sz="1600" b="1"/>
          </a:p>
          <a:p>
            <a:pPr marL="76200" indent="0">
              <a:buNone/>
            </a:pPr>
            <a:r>
              <a:rPr lang="en-IN" altLang="en-US" sz="1600" b="1"/>
              <a:t>	Red</a:t>
            </a:r>
            <a:r>
              <a:rPr lang="en-US" sz="1600" b="1"/>
              <a:t>	               </a:t>
            </a:r>
            <a:r>
              <a:rPr lang="en-IN" altLang="en-US" sz="1600" b="1"/>
              <a:t>G</a:t>
            </a:r>
            <a:r>
              <a:rPr lang="en-US" sz="1600" b="1"/>
              <a:t>reen                               </a:t>
            </a:r>
            <a:r>
              <a:rPr lang="en-IN" altLang="en-US" sz="1600" b="1"/>
              <a:t>B</a:t>
            </a:r>
            <a:r>
              <a:rPr lang="en-US" sz="1600" b="1"/>
              <a:t>lue</a:t>
            </a:r>
            <a:endParaRPr lang="en-US" sz="1600" b="1"/>
          </a:p>
          <a:p>
            <a:pPr marL="76200" indent="0">
              <a:buNone/>
            </a:pPr>
            <a:r>
              <a:rPr lang="en-IN" altLang="en-US" sz="1600" b="1"/>
              <a:t>1</a:t>
            </a:r>
            <a:r>
              <a:rPr lang="en-US" sz="1600" b="1"/>
              <a:t> </a:t>
            </a:r>
            <a:r>
              <a:rPr lang="en-IN" altLang="en-US" sz="1600" b="1"/>
              <a:t>	</a:t>
            </a:r>
            <a:r>
              <a:rPr lang="en-US" sz="1600" b="1"/>
              <a:t>1		0		0</a:t>
            </a:r>
            <a:endParaRPr lang="en-US" sz="1600" b="1"/>
          </a:p>
          <a:p>
            <a:pPr marL="76200" indent="0">
              <a:buNone/>
            </a:pPr>
            <a:r>
              <a:rPr lang="en-IN" altLang="en-US" sz="1600" b="1"/>
              <a:t>2</a:t>
            </a:r>
            <a:r>
              <a:rPr lang="en-IN" altLang="en-US" sz="1600" b="1"/>
              <a:t>	</a:t>
            </a:r>
            <a:r>
              <a:rPr lang="en-US" sz="1600" b="1"/>
              <a:t>0		1	</a:t>
            </a:r>
            <a:r>
              <a:rPr lang="en-IN" altLang="en-US" sz="1600" b="1"/>
              <a:t>	</a:t>
            </a:r>
            <a:r>
              <a:rPr lang="en-US" sz="1600" b="1"/>
              <a:t>0</a:t>
            </a:r>
            <a:endParaRPr lang="en-US" sz="1600" b="1"/>
          </a:p>
          <a:p>
            <a:pPr marL="76200" indent="0">
              <a:buNone/>
            </a:pPr>
            <a:r>
              <a:rPr lang="en-IN" altLang="en-US" sz="1600" b="1"/>
              <a:t>3</a:t>
            </a:r>
            <a:r>
              <a:rPr lang="en-IN" altLang="en-US" sz="1600" b="1"/>
              <a:t>	</a:t>
            </a:r>
            <a:r>
              <a:rPr lang="en-US" sz="1600" b="1"/>
              <a:t>0		0	</a:t>
            </a:r>
            <a:r>
              <a:rPr lang="en-IN" altLang="en-US" sz="1600" b="1"/>
              <a:t>	</a:t>
            </a:r>
            <a:r>
              <a:rPr lang="en-US" sz="1600" b="1"/>
              <a:t>1</a:t>
            </a:r>
            <a:endParaRPr lang="en-US" sz="1600" b="1"/>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Elbow Method</a:t>
            </a:r>
            <a:endParaRPr lang="en-IN" altLang="en-US"/>
          </a:p>
        </p:txBody>
      </p:sp>
      <p:sp>
        <p:nvSpPr>
          <p:cNvPr id="3" name="Text Placeholder 2"/>
          <p:cNvSpPr>
            <a:spLocks noGrp="1"/>
          </p:cNvSpPr>
          <p:nvPr>
            <p:ph type="body" idx="1"/>
          </p:nvPr>
        </p:nvSpPr>
        <p:spPr/>
        <p:txBody>
          <a:bodyPr/>
          <a:p>
            <a:pPr marL="76200" indent="0">
              <a:buNone/>
            </a:pPr>
            <a:r>
              <a:rPr lang="en-IN" altLang="en-US" sz="1600"/>
              <a:t>Now that our data is in numerical format, the next thing K-means needs is the number of clusters 'k'. 'k' is found using the elbow method. In cluster analysis, the elbow method is a heuristic used in determining the number of clusters in a data set. The method consists of plotting the explained variation as a function of the number of clusters, and picking the elbow of the curve as the number of clusters to use. The same method can be used to choose the number of parameters in other data-driven models, such as the number of principal components to describe a data set.</a:t>
            </a:r>
            <a:endParaRPr lang="en-IN" altLang="en-US" sz="16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Its primary objective is to suggest a movie through data clustering and computational intelligence.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Elbow Method</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21" name="Picture 21" descr="elbow"/>
          <p:cNvPicPr>
            <a:picLocks noChangeAspect="1"/>
          </p:cNvPicPr>
          <p:nvPr/>
        </p:nvPicPr>
        <p:blipFill>
          <a:blip r:embed="rId1"/>
          <a:stretch>
            <a:fillRect/>
          </a:stretch>
        </p:blipFill>
        <p:spPr>
          <a:xfrm>
            <a:off x="935673" y="1504633"/>
            <a:ext cx="5730875" cy="3291205"/>
          </a:xfrm>
          <a:prstGeom prst="rect">
            <a:avLst/>
          </a:prstGeom>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Elbow Method</a:t>
            </a:r>
            <a:endParaRPr lang="en-IN" altLang="en-US"/>
          </a:p>
        </p:txBody>
      </p:sp>
      <p:sp>
        <p:nvSpPr>
          <p:cNvPr id="3" name="Text Placeholder 2"/>
          <p:cNvSpPr>
            <a:spLocks noGrp="1"/>
          </p:cNvSpPr>
          <p:nvPr>
            <p:ph type="body" idx="1"/>
          </p:nvPr>
        </p:nvSpPr>
        <p:spPr/>
        <p:txBody>
          <a:bodyPr/>
          <a:p>
            <a:pPr marL="76200" indent="0">
              <a:buNone/>
            </a:pPr>
            <a:r>
              <a:rPr lang="en-IN" altLang="en-US" sz="1600"/>
              <a:t>The graph has an 'elbow' at k=29. This means that creating more clusters than 29 will have additional costs that outweigh the benefits. Therefore, K-means will be applied with k=29.</a:t>
            </a:r>
            <a:endParaRPr lang="en-IN" altLang="en-US" sz="1600"/>
          </a:p>
          <a:p>
            <a:pPr marL="76200" indent="0">
              <a:buNone/>
            </a:pPr>
            <a:endParaRPr lang="en-IN" altLang="en-US" sz="1600"/>
          </a:p>
          <a:p>
            <a:pPr marL="76200" indent="0">
              <a:buNone/>
            </a:pPr>
            <a:r>
              <a:rPr lang="en-IN" altLang="en-US" sz="1600"/>
              <a:t>Hence, each movie in the data set will be assigned to a cluster containing other similar movies. Often,  k is taken to be sqrt(n)/2.</a:t>
            </a:r>
            <a:endParaRPr lang="en-IN" altLang="en-US" sz="16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Advantages of K-means - </a:t>
            </a:r>
            <a:endParaRPr lang="en-IN" altLang="en-US"/>
          </a:p>
        </p:txBody>
      </p:sp>
      <p:sp>
        <p:nvSpPr>
          <p:cNvPr id="3" name="Text Placeholder 2"/>
          <p:cNvSpPr>
            <a:spLocks noGrp="1"/>
          </p:cNvSpPr>
          <p:nvPr>
            <p:ph type="body" idx="1"/>
          </p:nvPr>
        </p:nvSpPr>
        <p:spPr>
          <a:xfrm>
            <a:off x="717120" y="2194760"/>
            <a:ext cx="6132600" cy="3145500"/>
          </a:xfrm>
        </p:spPr>
        <p:txBody>
          <a:bodyPr/>
          <a:p>
            <a:r>
              <a:rPr lang="en-US" sz="1600"/>
              <a:t>Relatively simple to implement.</a:t>
            </a:r>
            <a:endParaRPr lang="en-US" sz="1600"/>
          </a:p>
          <a:p>
            <a:r>
              <a:rPr lang="en-US" sz="1600">
                <a:sym typeface="+mn-ea"/>
              </a:rPr>
              <a:t>Scales to large data sets.</a:t>
            </a:r>
            <a:r>
              <a:rPr lang="en-IN" altLang="en-US" sz="1600"/>
              <a:t>	</a:t>
            </a:r>
            <a:endParaRPr lang="en-IN" altLang="en-US" sz="1600"/>
          </a:p>
          <a:p>
            <a:r>
              <a:rPr lang="en-US" sz="1600">
                <a:sym typeface="+mn-ea"/>
              </a:rPr>
              <a:t>Guarantees convergence.</a:t>
            </a:r>
            <a:endParaRPr lang="en-US" sz="1600">
              <a:sym typeface="+mn-ea"/>
            </a:endParaRPr>
          </a:p>
          <a:p>
            <a:r>
              <a:rPr lang="en-US" sz="1600">
                <a:sym typeface="+mn-ea"/>
              </a:rPr>
              <a:t>Can warm-start the positions of centroids.</a:t>
            </a:r>
            <a:endParaRPr lang="en-US" sz="1600">
              <a:sym typeface="+mn-ea"/>
            </a:endParaRPr>
          </a:p>
          <a:p>
            <a:r>
              <a:rPr lang="en-US" sz="1600">
                <a:sym typeface="+mn-ea"/>
              </a:rPr>
              <a:t>Easily adapts to new examples.</a:t>
            </a:r>
            <a:endParaRPr lang="en-US" sz="1600">
              <a:sym typeface="+mn-ea"/>
            </a:endParaRPr>
          </a:p>
          <a:p>
            <a:r>
              <a:rPr lang="en-US" sz="1600">
                <a:sym typeface="+mn-ea"/>
              </a:rPr>
              <a:t>Generalizes to clusters of different shapes and sizes, such as elliptical clusters.</a:t>
            </a:r>
            <a:endParaRPr lang="en-US" sz="1600"/>
          </a:p>
          <a:p>
            <a:endParaRPr lang="en-US" sz="1600"/>
          </a:p>
          <a:p>
            <a:pPr marL="76200" indent="0">
              <a:buNone/>
            </a:pPr>
            <a:endParaRPr lang="en-US" sz="1600"/>
          </a:p>
          <a:p>
            <a:pPr marL="76200" indent="0">
              <a:buNone/>
            </a:pPr>
            <a:endParaRPr lang="en-US" sz="1600"/>
          </a:p>
          <a:p>
            <a:pPr marL="76200" indent="0">
              <a:buNone/>
            </a:pPr>
            <a:endParaRPr lang="en-US" sz="1600"/>
          </a:p>
          <a:p>
            <a:pPr marL="76200" indent="0">
              <a:buNone/>
            </a:pPr>
            <a:endParaRPr lang="en-US" sz="16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Disadvantages of K-means - </a:t>
            </a:r>
            <a:endParaRPr lang="en-IN" altLang="en-US"/>
          </a:p>
        </p:txBody>
      </p:sp>
      <p:sp>
        <p:nvSpPr>
          <p:cNvPr id="3" name="Text Placeholder 2"/>
          <p:cNvSpPr>
            <a:spLocks noGrp="1"/>
          </p:cNvSpPr>
          <p:nvPr>
            <p:ph type="body" idx="1"/>
          </p:nvPr>
        </p:nvSpPr>
        <p:spPr>
          <a:xfrm>
            <a:off x="814275" y="1590875"/>
            <a:ext cx="6132600" cy="3145500"/>
          </a:xfrm>
        </p:spPr>
        <p:txBody>
          <a:bodyPr/>
          <a:p>
            <a:r>
              <a:rPr lang="en-US" sz="1600"/>
              <a:t>Being dependent on initial values </a:t>
            </a:r>
            <a:r>
              <a:rPr lang="en-IN" altLang="en-US" sz="1600"/>
              <a:t>- </a:t>
            </a:r>
            <a:r>
              <a:rPr lang="en-US" sz="1600"/>
              <a:t>For a low </a:t>
            </a:r>
            <a:r>
              <a:rPr lang="en-IN" altLang="en-US" sz="1600"/>
              <a:t>k</a:t>
            </a:r>
            <a:r>
              <a:rPr lang="en-US" sz="1600"/>
              <a:t>, you can mitigate this dependence by running k-means several times with different initial values and picking the best result. As increases, you need advanced versions of k-means to pick better values of the initial centroids (called k-means seeding).</a:t>
            </a:r>
            <a:endParaRPr lang="en-US" sz="1600"/>
          </a:p>
          <a:p>
            <a:r>
              <a:rPr lang="en-US" sz="1600"/>
              <a:t>Clustering data of varying sizes and density </a:t>
            </a:r>
            <a:r>
              <a:rPr lang="en-IN" altLang="en-US" sz="1600"/>
              <a:t>- </a:t>
            </a:r>
            <a:r>
              <a:rPr lang="en-US" sz="1600"/>
              <a:t>k-means has trouble clustering data where clusters are of varying sizes and density. To cluster such data, you need to generalize k-means as described in the Advantages section.</a:t>
            </a:r>
            <a:endParaRPr lang="en-US" sz="1600"/>
          </a:p>
          <a:p>
            <a:r>
              <a:rPr lang="en-US" sz="1600"/>
              <a:t>Clustering outliers </a:t>
            </a:r>
            <a:r>
              <a:rPr lang="en-IN" altLang="en-US" sz="1600"/>
              <a:t>- </a:t>
            </a:r>
            <a:r>
              <a:rPr lang="en-US" sz="1600"/>
              <a:t>Centroids can be dragged by outliers, or outliers might get their own cluster instead of being ignored. Consider removing or clipping outliers before clustering.</a:t>
            </a:r>
            <a:endParaRPr lang="en-US" sz="16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Disadvantages of K-means - </a:t>
            </a:r>
            <a:endParaRPr lang="en-US"/>
          </a:p>
        </p:txBody>
      </p:sp>
      <p:sp>
        <p:nvSpPr>
          <p:cNvPr id="3" name="Text Placeholder 2"/>
          <p:cNvSpPr>
            <a:spLocks noGrp="1"/>
          </p:cNvSpPr>
          <p:nvPr>
            <p:ph type="body" idx="1"/>
          </p:nvPr>
        </p:nvSpPr>
        <p:spPr/>
        <p:txBody>
          <a:bodyPr/>
          <a:p>
            <a:r>
              <a:rPr lang="en-IN" altLang="en-US" sz="1600"/>
              <a:t>Scaling with number of dimensions - As the number of dimensions increases, a distance-based similarity measure converges to a constant value between any given examples. Reduce dimensionality either by using PCA on the feature data, or by using “spectral clustering” to modify the clustering algorithm.</a:t>
            </a:r>
            <a:endParaRPr lang="en-IN" altLang="en-US" sz="1600"/>
          </a:p>
          <a:p>
            <a:r>
              <a:rPr lang="en-US" sz="1600">
                <a:sym typeface="+mn-ea"/>
              </a:rPr>
              <a:t>Choosing </a:t>
            </a:r>
            <a:r>
              <a:rPr lang="en-IN" altLang="en-US" sz="1600">
                <a:sym typeface="+mn-ea"/>
              </a:rPr>
              <a:t>k </a:t>
            </a:r>
            <a:r>
              <a:rPr lang="en-US" sz="1600">
                <a:sym typeface="+mn-ea"/>
              </a:rPr>
              <a:t>manually </a:t>
            </a:r>
            <a:r>
              <a:rPr lang="en-IN" altLang="en-US" sz="1600">
                <a:sym typeface="+mn-ea"/>
              </a:rPr>
              <a:t>- </a:t>
            </a:r>
            <a:r>
              <a:rPr lang="en-US" sz="1600">
                <a:sym typeface="+mn-ea"/>
              </a:rPr>
              <a:t>Use the “Loss vs. Clusters” plot to find the optimal (k)</a:t>
            </a:r>
            <a:r>
              <a:rPr lang="en-IN" altLang="en-US" sz="1600">
                <a:sym typeface="+mn-ea"/>
              </a:rPr>
              <a:t>.</a:t>
            </a:r>
            <a:endParaRPr lang="en-IN" altLang="en-US" sz="16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lvl="0">
              <a:spcBef>
                <a:spcPts val="0"/>
              </a:spcBef>
            </a:pPr>
            <a:r>
              <a:rPr lang="en-IN" dirty="0" smtClean="0"/>
              <a:t>This makes recommender systems essentially a central part of websites and e-commerce applications.</a:t>
            </a:r>
            <a:endParaRPr lang="en-IN" dirty="0" smtClean="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lvl="0"/>
            <a:r>
              <a:rPr lang="en-US" dirty="0" smtClean="0"/>
              <a:t>PROBLEM DEFINITION</a:t>
            </a:r>
            <a:endParaRPr lang="en-US" dirty="0" smtClean="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smtClean="0"/>
              <a:t>MOVIE RECOMMENDATION SYSTEM</a:t>
            </a:r>
            <a:endParaRPr lang="en-US" dirty="0" smtClean="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dirty="0" smtClean="0">
                <a:solidFill>
                  <a:srgbClr val="3F5378"/>
                </a:solidFill>
                <a:latin typeface="Roboto Condensed" panose="02000000000000000000"/>
                <a:ea typeface="Roboto Condensed" panose="02000000000000000000"/>
                <a:cs typeface="Roboto Condensed" panose="02000000000000000000"/>
                <a:sym typeface="Roboto Condensed" panose="02000000000000000000"/>
              </a:rPr>
              <a:t>2</a:t>
            </a:r>
            <a:endParaRPr sz="3000" b="1">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The recommendation system is an implementation of the </a:t>
            </a:r>
            <a:r>
              <a:rPr lang="en-IN" b="1" i="1" dirty="0" smtClean="0">
                <a:hlinkClick r:id="rId1"/>
              </a:rPr>
              <a:t>machine learning algorithms</a:t>
            </a:r>
            <a:r>
              <a:rPr lang="en-IN"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5" name="Picture 4" descr="R project - Movie recommendation system"/>
          <p:cNvPicPr/>
          <p:nvPr/>
        </p:nvPicPr>
        <p:blipFill>
          <a:blip r:embed="rId1"/>
          <a:srcRect/>
          <a:stretch>
            <a:fillRect/>
          </a:stretch>
        </p:blipFill>
        <p:spPr bwMode="auto">
          <a:xfrm>
            <a:off x="1500166" y="1428742"/>
            <a:ext cx="5802948" cy="3071834"/>
          </a:xfrm>
          <a:prstGeom prst="rect">
            <a:avLst/>
          </a:prstGeom>
          <a:noFill/>
          <a:ln w="9525">
            <a:noFill/>
            <a:miter lim="800000"/>
            <a:headEnd/>
            <a:tailEnd/>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a:t>
            </a:r>
            <a:r>
              <a:rPr lang="en-IN" dirty="0" smtClean="0"/>
              <a:t>The dataset that we are working with is </a:t>
            </a:r>
            <a:r>
              <a:rPr lang="en-IN" u="sng" dirty="0" err="1" smtClean="0">
                <a:hlinkClick r:id="rId1"/>
              </a:rPr>
              <a:t>MovieLens</a:t>
            </a:r>
            <a:r>
              <a:rPr lang="en-IN" dirty="0" smtClean="0"/>
              <a:t>, one of the most common datasets that is available on the internet for building a Recommender System.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8547</Words>
  <Application>WPS Presentation</Application>
  <PresentationFormat>On-screen Show (16:9)</PresentationFormat>
  <Paragraphs>254</Paragraphs>
  <Slides>44</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Arial</vt:lpstr>
      <vt:lpstr>SimSun</vt:lpstr>
      <vt:lpstr>Wingdings</vt:lpstr>
      <vt:lpstr>Arial</vt:lpstr>
      <vt:lpstr>Roboto Condensed</vt:lpstr>
      <vt:lpstr>Roboto Condensed Light</vt:lpstr>
      <vt:lpstr>Arvo</vt:lpstr>
      <vt:lpstr>Microsoft YaHei</vt:lpstr>
      <vt:lpstr>Arial Unicode MS</vt:lpstr>
      <vt:lpstr>Salerio template</vt:lpstr>
      <vt:lpstr>INTRODUCTION</vt:lpstr>
      <vt:lpstr>PowerPoint 演示文稿</vt:lpstr>
      <vt:lpstr>PowerPoint 演示文稿</vt:lpstr>
      <vt:lpstr>PowerPoint 演示文稿</vt:lpstr>
      <vt:lpstr>PowerPoint 演示文稿</vt:lpstr>
      <vt:lpstr>PROBLEM DEFINITION</vt:lpstr>
      <vt:lpstr>PowerPoint 演示文稿</vt:lpstr>
      <vt:lpstr>PowerPoint 演示文稿</vt:lpstr>
      <vt:lpstr>PowerPoint 演示文稿</vt:lpstr>
      <vt:lpstr>DOMAIN</vt:lpstr>
      <vt:lpstr>PowerPoint 演示文稿</vt:lpstr>
      <vt:lpstr>PowerPoint 演示文稿</vt:lpstr>
      <vt:lpstr>PowerPoint 演示文稿</vt:lpstr>
      <vt:lpstr>PowerPoint 演示文稿</vt:lpstr>
      <vt:lpstr>PowerPoint 演示文稿</vt:lpstr>
      <vt:lpstr>NEED</vt:lpstr>
      <vt:lpstr>PowerPoint 演示文稿</vt:lpstr>
      <vt:lpstr>PowerPoint 演示文稿</vt:lpstr>
      <vt:lpstr>PowerPoint 演示文稿</vt:lpstr>
      <vt:lpstr>SCOPE</vt:lpstr>
      <vt:lpstr>PowerPoint 演示文稿</vt:lpstr>
      <vt:lpstr>PowerPoint 演示文稿</vt:lpstr>
      <vt:lpstr>PowerPoint 演示文稿</vt:lpstr>
      <vt:lpstr>PowerPoint 演示文稿</vt:lpstr>
      <vt:lpstr>PowerPoint 演示文稿</vt:lpstr>
      <vt:lpstr>PowerPoint 演示文稿</vt:lpstr>
      <vt:lpstr>APPLICATIONS</vt:lpstr>
      <vt:lpstr>PowerPoint 演示文稿</vt:lpstr>
      <vt:lpstr>PowerPoint 演示文稿</vt:lpstr>
      <vt:lpstr>PowerPoint 演示文稿</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ABC</cp:lastModifiedBy>
  <cp:revision>8</cp:revision>
  <dcterms:created xsi:type="dcterms:W3CDTF">2020-04-26T18:03:35Z</dcterms:created>
  <dcterms:modified xsi:type="dcterms:W3CDTF">2020-04-26T18:56:51Z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