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6" r:id="rId2"/>
    <p:sldId id="262" r:id="rId3"/>
    <p:sldId id="268" r:id="rId4"/>
    <p:sldId id="257" r:id="rId5"/>
    <p:sldId id="259" r:id="rId6"/>
    <p:sldId id="261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 varScale="1">
        <p:scale>
          <a:sx n="77" d="100"/>
          <a:sy n="77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7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17/10/2022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17/10/2022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17/10/2022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</a:t>
            </a:r>
            <a:r>
              <a:rPr lang="en-US" sz="2800" b="1" spc="-5" dirty="0" smtClean="0">
                <a:latin typeface="Times New Roman"/>
                <a:ea typeface="Calibri"/>
                <a:cs typeface="Arial"/>
              </a:rPr>
              <a:t>B V1.0 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three routers: London, Paris, and Rome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</a:t>
            </a:r>
            <a:r>
              <a:rPr lang="en-AU" sz="2000" dirty="0" smtClean="0"/>
              <a:t>8, </a:t>
            </a:r>
            <a:r>
              <a:rPr lang="en-AU" sz="2000" dirty="0"/>
              <a:t>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4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1 - Create a Network Topology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Network Topology Diagram Layout, on page 3, which your diagram must conform with.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Routing Tables, on pages 4 to 6,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Your can plan you diagram by creating  a draft copy on page 7.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For assessment, your final diagram must be on page 8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On your final diagram show the following:</a:t>
            </a:r>
            <a:endParaRPr lang="en-AU" sz="2000" dirty="0"/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interfaces, serial, fastethernet and loopback on each router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serial point-to-point links between routers and links to LANs/VLANs 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network addresses with prefix  </a:t>
            </a:r>
          </a:p>
          <a:p>
            <a:pPr marL="514350" lvl="1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746335" y="185271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012160" y="20468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5" y="116632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0000FF"/>
                </a:solidFill>
              </a:rPr>
              <a:t>Task 1 - Network Topology Diagram Layout</a:t>
            </a:r>
          </a:p>
          <a:p>
            <a:pPr algn="ctr"/>
            <a:r>
              <a:rPr lang="en-AU" sz="2000" b="1" dirty="0">
                <a:solidFill>
                  <a:srgbClr val="0000FF"/>
                </a:solidFill>
              </a:rPr>
              <a:t>Your answer </a:t>
            </a:r>
            <a:r>
              <a:rPr lang="en-AU" sz="2000" b="1" dirty="0">
                <a:solidFill>
                  <a:srgbClr val="FF0000"/>
                </a:solidFill>
              </a:rPr>
              <a:t>must</a:t>
            </a:r>
            <a:r>
              <a:rPr lang="en-AU" sz="2000" b="1" dirty="0"/>
              <a:t> </a:t>
            </a:r>
            <a:r>
              <a:rPr lang="en-AU" sz="2000" b="1" dirty="0">
                <a:solidFill>
                  <a:srgbClr val="0000FF"/>
                </a:solidFill>
              </a:rPr>
              <a:t>conform with the Drawing Symbols and Layout Below</a:t>
            </a:r>
          </a:p>
        </p:txBody>
      </p:sp>
      <p:cxnSp>
        <p:nvCxnSpPr>
          <p:cNvPr id="14" name="Elbow Connector 13"/>
          <p:cNvCxnSpPr>
            <a:stCxn id="2" idx="6"/>
            <a:endCxn id="3" idx="2"/>
          </p:cNvCxnSpPr>
          <p:nvPr/>
        </p:nvCxnSpPr>
        <p:spPr>
          <a:xfrm>
            <a:off x="3609935" y="2248795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 flipH="1">
            <a:off x="1881991" y="2248795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991" y="1916499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39951" y="154716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577" y="188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73" y="2902508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3609938" y="2233594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9539" y="1472217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</a:p>
        </p:txBody>
      </p:sp>
      <p:cxnSp>
        <p:nvCxnSpPr>
          <p:cNvPr id="35" name="Straight Arrow Connector 34"/>
          <p:cNvCxnSpPr>
            <a:endCxn id="3" idx="2"/>
          </p:cNvCxnSpPr>
          <p:nvPr/>
        </p:nvCxnSpPr>
        <p:spPr>
          <a:xfrm>
            <a:off x="5940152" y="1751282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1361" y="1124744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Fa0/0</a:t>
            </a:r>
          </a:p>
        </p:txBody>
      </p:sp>
      <p:cxnSp>
        <p:nvCxnSpPr>
          <p:cNvPr id="38" name="Straight Arrow Connector 37"/>
          <p:cNvCxnSpPr>
            <a:stCxn id="36" idx="2"/>
            <a:endCxn id="2" idx="2"/>
          </p:cNvCxnSpPr>
          <p:nvPr/>
        </p:nvCxnSpPr>
        <p:spPr>
          <a:xfrm flipH="1">
            <a:off x="2746335" y="1401743"/>
            <a:ext cx="9589" cy="84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5207" y="5733256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Fa0/1</a:t>
            </a:r>
          </a:p>
        </p:txBody>
      </p:sp>
      <p:cxnSp>
        <p:nvCxnSpPr>
          <p:cNvPr id="56" name="Straight Arrow Connector 55"/>
          <p:cNvCxnSpPr>
            <a:endCxn id="27" idx="2"/>
          </p:cNvCxnSpPr>
          <p:nvPr/>
        </p:nvCxnSpPr>
        <p:spPr>
          <a:xfrm flipV="1">
            <a:off x="3841618" y="5238109"/>
            <a:ext cx="109514" cy="49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573" y="2291052"/>
            <a:ext cx="171341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1132" y="1917602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3951132" y="48420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60095" y="4377087"/>
            <a:ext cx="4202" cy="168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2"/>
          </p:cNvCxnSpPr>
          <p:nvPr/>
        </p:nvCxnSpPr>
        <p:spPr>
          <a:xfrm flipH="1">
            <a:off x="2964297" y="5238109"/>
            <a:ext cx="986835" cy="1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03385" y="439431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90877" y="6064629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37346" y="5229917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67729" y="465736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VLAN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711" y="407179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711" y="4864044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977" y="573325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cxnSp>
        <p:nvCxnSpPr>
          <p:cNvPr id="48" name="Elbow Connector 47"/>
          <p:cNvCxnSpPr>
            <a:stCxn id="27" idx="7"/>
            <a:endCxn id="3" idx="4"/>
          </p:cNvCxnSpPr>
          <p:nvPr/>
        </p:nvCxnSpPr>
        <p:spPr>
          <a:xfrm rot="5400000" flipH="1" flipV="1">
            <a:off x="4506584" y="3020662"/>
            <a:ext cx="2119053" cy="175569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0617" y="350100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93372" y="3933296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8772" y="3270176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9776" y="4882494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5" name="Straight Arrow Connector 64"/>
          <p:cNvCxnSpPr>
            <a:endCxn id="27" idx="7"/>
          </p:cNvCxnSpPr>
          <p:nvPr/>
        </p:nvCxnSpPr>
        <p:spPr>
          <a:xfrm flipH="1" flipV="1">
            <a:off x="4688261" y="4958037"/>
            <a:ext cx="605560" cy="68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" idx="4"/>
          </p:cNvCxnSpPr>
          <p:nvPr/>
        </p:nvCxnSpPr>
        <p:spPr>
          <a:xfrm flipH="1" flipV="1">
            <a:off x="6443960" y="2838984"/>
            <a:ext cx="654812" cy="43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169" y="1795547"/>
            <a:ext cx="1364669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Loopback0</a:t>
            </a:r>
          </a:p>
          <a:p>
            <a:pPr algn="ctr"/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AU" sz="12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 address/prefix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/>
          <p:cNvCxnSpPr>
            <a:endCxn id="3" idx="6"/>
          </p:cNvCxnSpPr>
          <p:nvPr/>
        </p:nvCxnSpPr>
        <p:spPr>
          <a:xfrm flipH="1">
            <a:off x="6875760" y="2257212"/>
            <a:ext cx="375409" cy="18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87" y="1340768"/>
            <a:ext cx="70567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FF"/>
                </a:solidFill>
              </a:rPr>
              <a:t>Paris (R1) Routing Table</a:t>
            </a:r>
          </a:p>
          <a:p>
            <a:endParaRPr lang="en-AU" sz="1400" dirty="0"/>
          </a:p>
          <a:p>
            <a:r>
              <a:rPr lang="en-AU" sz="1600" dirty="0"/>
              <a:t>Codes: C - connected, S - static, R - RIP,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55.0.8.42 to network 0.0.0.0</a:t>
            </a:r>
          </a:p>
          <a:p>
            <a:endParaRPr lang="en-AU" sz="1600" dirty="0"/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5 subnets, 5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C       55.0.8.32/29 is directly connected, FastEthernet0/1.1</a:t>
            </a:r>
          </a:p>
          <a:p>
            <a:r>
              <a:rPr lang="en-AU" sz="1600" dirty="0"/>
              <a:t>C       55.0.7.0/27 is directly connected, Loopback0</a:t>
            </a:r>
          </a:p>
          <a:p>
            <a:r>
              <a:rPr lang="en-AU" sz="1600" dirty="0"/>
              <a:t>C       55.0.4.0/23 is directly connected, FastEthernet0/1.25</a:t>
            </a:r>
          </a:p>
          <a:p>
            <a:r>
              <a:rPr lang="en-AU" sz="1600" dirty="0"/>
              <a:t>C       55.0.0.0/22 is directly connected, FastEthernet0/1.15</a:t>
            </a:r>
          </a:p>
          <a:p>
            <a:r>
              <a:rPr lang="en-AU" sz="1600" dirty="0"/>
              <a:t>O*E2 0.0.0.0/0 [110/1] via 55.0.8.42, 00:24:35, Serial0/0/0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95536" y="908720"/>
            <a:ext cx="79568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London (R2) Routing Table</a:t>
            </a:r>
            <a:endParaRPr lang="en-AU" sz="1400" dirty="0"/>
          </a:p>
          <a:p>
            <a:endParaRPr lang="en-AU" sz="1400" dirty="0"/>
          </a:p>
          <a:p>
            <a:r>
              <a:rPr lang="en-AU" sz="1600" dirty="0"/>
              <a:t>Codes: C - connected, S - static, R - RIP, M - mobile,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0.0.0.0 to network 0.0.0.0</a:t>
            </a:r>
          </a:p>
          <a:p>
            <a:endParaRPr lang="en-AU" sz="1600" dirty="0"/>
          </a:p>
          <a:p>
            <a:r>
              <a:rPr lang="en-AU" sz="1600" dirty="0"/>
              <a:t>     201.5.5.0/30 is </a:t>
            </a:r>
            <a:r>
              <a:rPr lang="en-AU" sz="1600" dirty="0" err="1"/>
              <a:t>subnetted</a:t>
            </a:r>
            <a:r>
              <a:rPr lang="en-AU" sz="1600" dirty="0"/>
              <a:t>, 1 subnets</a:t>
            </a:r>
          </a:p>
          <a:p>
            <a:r>
              <a:rPr lang="en-AU" sz="1600" dirty="0"/>
              <a:t>C       201.5.5.0 is directly connected, Serial0/0/1</a:t>
            </a:r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6 subnets, 6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O       55.0.8.32/29 [110/65] via 55.0.8.41, 00:25:58, Serial0/0/0</a:t>
            </a:r>
          </a:p>
          <a:p>
            <a:r>
              <a:rPr lang="en-AU" sz="1600" dirty="0"/>
              <a:t>O       55.0.7.1/32 [110/65] via 55.0.8.41, 00:32:24, Serial0/0/0</a:t>
            </a:r>
          </a:p>
          <a:p>
            <a:r>
              <a:rPr lang="en-AU" sz="1600" dirty="0"/>
              <a:t>O       55.0.4.0/23 [110/65] via 55.0.8.41, 00:25:58, Serial0/0/0</a:t>
            </a:r>
          </a:p>
          <a:p>
            <a:r>
              <a:rPr lang="en-AU" sz="1600" dirty="0"/>
              <a:t>O       55.0.0.0/22 [110/65] via 55.0.8.41, 00:25:58, Serial0/0/0</a:t>
            </a:r>
          </a:p>
          <a:p>
            <a:r>
              <a:rPr lang="en-AU" sz="1600" dirty="0"/>
              <a:t>C       55.0.8.0/27 is directly connected, Loopback0</a:t>
            </a:r>
          </a:p>
          <a:p>
            <a:r>
              <a:rPr lang="en-AU" sz="1600" dirty="0"/>
              <a:t>S*   0.0.0.0/0 is directly connected, Serial0/0/1</a:t>
            </a:r>
          </a:p>
          <a:p>
            <a:r>
              <a:rPr lang="en-AU" sz="1600" dirty="0"/>
              <a:t> 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5628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92696"/>
            <a:ext cx="70567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Rome (R3) Routing Table</a:t>
            </a:r>
            <a:endParaRPr lang="en-AU" sz="1400" dirty="0">
              <a:solidFill>
                <a:prstClr val="black"/>
              </a:solidFill>
            </a:endParaRP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Codes: C - connected, S - static, R - RIP, M - mobile, B - BGP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 D - EIGRP, EX - EIGRP external, O - OSPF, IA - OSPF inter area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* - candidate default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Gateway of last resort is not set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201.5.5.0/30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201.5.5.0 is directly connected, Serial0/0/1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S    55.0.0.0/8 [1/0] via 201.5.5.2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160.1.0.0/32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160.1.1.1 is directly connected, Loopback0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</a:t>
            </a:r>
            <a:endParaRPr lang="en-AU" sz="16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276674" y="292494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995939" y="3023716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16016" y="2971110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331" y="228976"/>
            <a:ext cx="456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00FF"/>
                </a:solidFill>
              </a:rPr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468665" y="310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srgbClr val="336666"/>
                </a:solidFill>
                <a:latin typeface="Arial" charset="0"/>
              </a:rPr>
              <a:t>R1</a:t>
            </a:r>
            <a:endParaRPr lang="en-AU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8007" y="32112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7930" y="32904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 smtClean="0">
                <a:solidFill>
                  <a:srgbClr val="336666"/>
                </a:solidFill>
                <a:latin typeface="Arial" charset="0"/>
              </a:rPr>
              <a:t>R3</a:t>
            </a:r>
            <a:endParaRPr lang="en-AU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331" y="2785603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55.0.8.32/29 f0/1.1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392" y="3182525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55.0.4.0/23 f0/1.25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392" y="3578606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55.0.0.0/22 f0/1.15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5134" y="227679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55.0.7.0/27 Loopback 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2350574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55.0.8.0/27 Loopback 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4399" y="2350575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161.1.1.1 Loopback 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cxnSp>
        <p:nvCxnSpPr>
          <p:cNvPr id="5" name="Elbow Connector 4"/>
          <p:cNvCxnSpPr>
            <a:stCxn id="2" idx="6"/>
            <a:endCxn id="6" idx="2"/>
          </p:cNvCxnSpPr>
          <p:nvPr/>
        </p:nvCxnSpPr>
        <p:spPr>
          <a:xfrm>
            <a:off x="3140274" y="3321025"/>
            <a:ext cx="1575742" cy="46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6"/>
            <a:endCxn id="4" idx="2"/>
          </p:cNvCxnSpPr>
          <p:nvPr/>
        </p:nvCxnSpPr>
        <p:spPr>
          <a:xfrm>
            <a:off x="5579616" y="3367191"/>
            <a:ext cx="1416323" cy="526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34928" y="3440106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rgbClr val="336666"/>
                </a:solidFill>
                <a:latin typeface="Arial" charset="0"/>
              </a:rPr>
              <a:t>.41 S0/0/0</a:t>
            </a:r>
            <a:endParaRPr lang="en-AU" sz="1200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09124" y="3055315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rgbClr val="336666"/>
                </a:solidFill>
                <a:latin typeface="Arial" charset="0"/>
              </a:rPr>
              <a:t>.42 S0/0/0</a:t>
            </a:r>
            <a:endParaRPr lang="en-AU" sz="1200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6096" y="3459524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rgbClr val="336666"/>
                </a:solidFill>
                <a:latin typeface="Arial" charset="0"/>
              </a:rPr>
              <a:t>.2 S0/0/1</a:t>
            </a:r>
            <a:endParaRPr lang="en-AU" sz="1200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1833" y="3151928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rgbClr val="336666"/>
                </a:solidFill>
                <a:latin typeface="Arial" charset="0"/>
              </a:rPr>
              <a:t>.1 S0/0/1</a:t>
            </a:r>
            <a:endParaRPr lang="en-AU" sz="1200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6798" y="374967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55.0.8.40/30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8640" y="371710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201.5.5.0/30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cxnSp>
        <p:nvCxnSpPr>
          <p:cNvPr id="28" name="Straight Connector 27"/>
          <p:cNvCxnSpPr>
            <a:stCxn id="2" idx="0"/>
            <a:endCxn id="16" idx="2"/>
          </p:cNvCxnSpPr>
          <p:nvPr/>
        </p:nvCxnSpPr>
        <p:spPr>
          <a:xfrm flipV="1">
            <a:off x="2708474" y="2553791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 flipV="1">
            <a:off x="5147816" y="2627574"/>
            <a:ext cx="0" cy="34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flipV="1">
            <a:off x="7427739" y="2553791"/>
            <a:ext cx="0" cy="46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3"/>
          </p:cNvCxnSpPr>
          <p:nvPr/>
        </p:nvCxnSpPr>
        <p:spPr>
          <a:xfrm>
            <a:off x="1734531" y="2924103"/>
            <a:ext cx="15061" cy="79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  <a:endCxn id="2" idx="2"/>
          </p:cNvCxnSpPr>
          <p:nvPr/>
        </p:nvCxnSpPr>
        <p:spPr>
          <a:xfrm>
            <a:off x="1749592" y="3321025"/>
            <a:ext cx="527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49294" y="329702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3333FF"/>
                </a:solidFill>
              </a:rPr>
              <a:t>f0/1</a:t>
            </a:r>
            <a:endParaRPr lang="en-AU" sz="1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routers that use OSPF 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R2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static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routes  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R2,R3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 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exit interfaces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next hop IP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is the gateway to Internet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list the networks learnt via OSPF </a:t>
            </a: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does[110/65]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is </a:t>
            </a:r>
            <a:r>
              <a:rPr lang="pt-PT" sz="1200" dirty="0">
                <a:solidFill>
                  <a:srgbClr val="3333FF"/>
                </a:solidFill>
                <a:latin typeface="Arial" charset="0"/>
              </a:rPr>
              <a:t>Administrative Distance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cost (based on metric bandwidth)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London what does 00:25:58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time </a:t>
            </a:r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last update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 is the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R3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have LANs, and how many LANs are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3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the London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(R2) router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201.5.5.2 S0/0/1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55.0.8.42 S0/0/0</a:t>
            </a:r>
          </a:p>
          <a:p>
            <a:pPr lvl="2"/>
            <a:r>
              <a:rPr lang="en-AU" sz="1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55.0.8.1 loopback 0</a:t>
            </a:r>
            <a:endParaRPr lang="en-AU" sz="12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846</Words>
  <Application>Microsoft Office PowerPoint</Application>
  <PresentationFormat>On-screen Show (4:3)</PresentationFormat>
  <Paragraphs>159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Network Topology Exercise B V1.0 </vt:lpstr>
      <vt:lpstr>Task 1 - Create a Network Topology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 – Questions regarding the Topology Diagram                  and Routing Tables</vt:lpstr>
      <vt:lpstr>Task 2 – Questions regarding the Topology Diagram                  and Routing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Peter Granville</cp:lastModifiedBy>
  <cp:revision>94</cp:revision>
  <dcterms:created xsi:type="dcterms:W3CDTF">2013-09-25T00:58:21Z</dcterms:created>
  <dcterms:modified xsi:type="dcterms:W3CDTF">2022-10-17T05:10:36Z</dcterms:modified>
</cp:coreProperties>
</file>