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9" r:id="rId2"/>
    <p:sldId id="289" r:id="rId3"/>
    <p:sldId id="290" r:id="rId4"/>
    <p:sldId id="291" r:id="rId5"/>
    <p:sldId id="335" r:id="rId6"/>
    <p:sldId id="336" r:id="rId7"/>
    <p:sldId id="333" r:id="rId8"/>
    <p:sldId id="293" r:id="rId9"/>
    <p:sldId id="295" r:id="rId10"/>
    <p:sldId id="296" r:id="rId11"/>
    <p:sldId id="297" r:id="rId12"/>
    <p:sldId id="298" r:id="rId13"/>
    <p:sldId id="319" r:id="rId14"/>
    <p:sldId id="301" r:id="rId15"/>
    <p:sldId id="302" r:id="rId16"/>
    <p:sldId id="311" r:id="rId17"/>
    <p:sldId id="303" r:id="rId18"/>
    <p:sldId id="321" r:id="rId19"/>
    <p:sldId id="304" r:id="rId20"/>
    <p:sldId id="316" r:id="rId21"/>
    <p:sldId id="305" r:id="rId22"/>
    <p:sldId id="306" r:id="rId23"/>
    <p:sldId id="307" r:id="rId24"/>
    <p:sldId id="324" r:id="rId25"/>
    <p:sldId id="309" r:id="rId26"/>
    <p:sldId id="337" r:id="rId27"/>
    <p:sldId id="334" r:id="rId28"/>
    <p:sldId id="327" r:id="rId29"/>
    <p:sldId id="326" r:id="rId30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FF00FF"/>
    <a:srgbClr val="3333FF"/>
    <a:srgbClr val="0000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4488" autoAdjust="0"/>
    <p:restoredTop sz="94562" autoAdjust="0"/>
  </p:normalViewPr>
  <p:slideViewPr>
    <p:cSldViewPr>
      <p:cViewPr varScale="1">
        <p:scale>
          <a:sx n="72" d="100"/>
          <a:sy n="72" d="100"/>
        </p:scale>
        <p:origin x="-10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822A9CA4-2778-48F7-AFAD-A897669A5756}" type="slidenum">
              <a:rPr lang="en-AU" smtClean="0"/>
              <a:pPr defTabSz="909912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79378">
              <a:defRPr/>
            </a:pPr>
            <a:fld id="{A2770798-6D57-4081-BA6F-B77B65F4BBDC}" type="slidenum">
              <a:rPr lang="en-AU">
                <a:solidFill>
                  <a:srgbClr val="000000"/>
                </a:solidFill>
              </a:rPr>
              <a:pPr defTabSz="879378">
                <a:defRPr/>
              </a:pPr>
              <a:t>18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96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304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AU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1224136"/>
          </a:xfrm>
        </p:spPr>
        <p:txBody>
          <a:bodyPr/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B050"/>
                </a:solidFill>
              </a:rPr>
              <a:t>In Lab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B050"/>
                </a:solidFill>
              </a:rPr>
              <a:t>Scenario 4 </a:t>
            </a:r>
            <a:r>
              <a:rPr lang="en-AU" sz="2000" dirty="0" smtClean="0"/>
              <a:t>2022 </a:t>
            </a:r>
            <a:r>
              <a:rPr lang="en-AU" sz="2000" dirty="0" smtClean="0"/>
              <a:t>V1.2</a:t>
            </a:r>
            <a:r>
              <a:rPr lang="en-AU" sz="2000" dirty="0"/>
              <a:t/>
            </a:r>
            <a:br>
              <a:rPr lang="en-AU" sz="2000" dirty="0"/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640960" cy="2736305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0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333797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856663" cy="621749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Switch and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switches,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</a:t>
            </a:r>
            <a:r>
              <a:rPr lang="en-AU" sz="1000" dirty="0" err="1"/>
              <a:t>trunking</a:t>
            </a:r>
            <a:r>
              <a:rPr lang="en-AU" sz="1000" dirty="0"/>
              <a:t> !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r>
              <a:rPr lang="en-AU" sz="1000" dirty="0"/>
              <a:t>(command) – ensure you can ping from one end of each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Ping   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  to    ip address of  </a:t>
            </a:r>
            <a:r>
              <a:rPr lang="en-AU" sz="1000" dirty="0" err="1"/>
              <a:t>Latur</a:t>
            </a:r>
            <a:r>
              <a:rPr lang="en-AU" sz="1000" dirty="0"/>
              <a:t> Switch 1</a:t>
            </a:r>
          </a:p>
          <a:p>
            <a:pPr>
              <a:buNone/>
              <a:defRPr/>
            </a:pPr>
            <a:r>
              <a:rPr lang="en-AU" sz="1000" b="1" dirty="0"/>
              <a:t>      c) Telnet </a:t>
            </a:r>
            <a:r>
              <a:rPr lang="en-AU" sz="1000" dirty="0"/>
              <a:t>PC1 –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   to    ip address of  </a:t>
            </a:r>
            <a:r>
              <a:rPr lang="en-AU" sz="1000" dirty="0" err="1"/>
              <a:t>Latur</a:t>
            </a:r>
            <a:r>
              <a:rPr lang="en-AU" sz="1000" dirty="0"/>
              <a:t> Switch 1</a:t>
            </a:r>
            <a:endParaRPr lang="en-AU" sz="1000" b="1" dirty="0"/>
          </a:p>
          <a:p>
            <a:pPr>
              <a:buNone/>
              <a:defRPr/>
            </a:pPr>
            <a:r>
              <a:rPr lang="en-AU" sz="1000" b="1" dirty="0"/>
              <a:t>      d) Ping   </a:t>
            </a:r>
            <a:r>
              <a:rPr lang="en-AU" sz="1000" dirty="0"/>
              <a:t>PC2 –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  to    ip address of </a:t>
            </a:r>
            <a:r>
              <a:rPr lang="en-AU" sz="1000" dirty="0" err="1"/>
              <a:t>Udgir</a:t>
            </a:r>
            <a:r>
              <a:rPr lang="en-AU" sz="1000" dirty="0"/>
              <a:t> Switch 2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 e) </a:t>
            </a:r>
            <a:r>
              <a:rPr lang="en-AU" sz="1000" dirty="0">
                <a:solidFill>
                  <a:srgbClr val="000000"/>
                </a:solidFill>
              </a:rPr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 18-20)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Latur</a:t>
            </a:r>
            <a:r>
              <a:rPr lang="en-AU" sz="1000" dirty="0"/>
              <a:t> and </a:t>
            </a:r>
            <a:r>
              <a:rPr lang="en-AU" sz="1000" dirty="0" err="1"/>
              <a:t>Udgir</a:t>
            </a:r>
            <a:endParaRPr lang="en-AU" sz="1000" dirty="0"/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 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 err="1"/>
              <a:t>Barshi</a:t>
            </a:r>
            <a:endParaRPr lang="en-AU" sz="1000" dirty="0"/>
          </a:p>
          <a:p>
            <a:pPr lvl="1">
              <a:defRPr/>
            </a:pPr>
            <a:r>
              <a:rPr lang="en-AU" sz="1000" b="1" dirty="0"/>
              <a:t>OSPF</a:t>
            </a:r>
            <a:r>
              <a:rPr lang="en-AU" sz="1000" dirty="0"/>
              <a:t> using wildcards for each subnet</a:t>
            </a:r>
          </a:p>
          <a:p>
            <a:pPr lvl="1">
              <a:defRPr/>
            </a:pPr>
            <a:r>
              <a:rPr lang="en-AU" sz="1000" dirty="0"/>
              <a:t>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other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OSPF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 and Packet Tracer Server Devices</a:t>
            </a:r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000" b="1" dirty="0"/>
              <a:t>15.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3333FF"/>
                </a:solidFill>
              </a:rPr>
              <a:t>OSPF Neighbor Adjacency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Verify that the routers have formed an adjacency with each other, use - </a:t>
            </a:r>
            <a:r>
              <a:rPr lang="en-AU" sz="1000" b="1" dirty="0"/>
              <a:t>show ip </a:t>
            </a:r>
            <a:r>
              <a:rPr lang="en-AU" sz="1000" b="1" dirty="0" err="1"/>
              <a:t>ospf</a:t>
            </a:r>
            <a:r>
              <a:rPr lang="en-AU" sz="1000" b="1" dirty="0"/>
              <a:t> neighbor</a:t>
            </a:r>
            <a:endParaRPr lang="en-AU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b) Adjacency NOT Formed ? - </a:t>
            </a:r>
            <a:r>
              <a:rPr lang="en-AU" sz="1000" dirty="0"/>
              <a:t>If an adjacency has not formed it could be due to: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</a:t>
            </a:r>
            <a:r>
              <a:rPr lang="en-AU" sz="1000" dirty="0" err="1"/>
              <a:t>i</a:t>
            </a:r>
            <a:r>
              <a:rPr lang="en-AU" sz="1000" dirty="0"/>
              <a:t>) subnet masks on each end of link do not match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ii) the directly connected network is not included in the </a:t>
            </a:r>
            <a:r>
              <a:rPr lang="en-AU" sz="1000" b="1" dirty="0"/>
              <a:t>network</a:t>
            </a:r>
            <a:r>
              <a:rPr lang="en-AU" sz="1000" dirty="0"/>
              <a:t> statements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Other trouble shooting commands: </a:t>
            </a:r>
            <a:r>
              <a:rPr lang="en-AU" sz="1000" b="1" dirty="0"/>
              <a:t>show ip protocols, debug ip ospf packets</a:t>
            </a:r>
            <a:endParaRPr lang="en-US" sz="1000" b="1" dirty="0"/>
          </a:p>
          <a:p>
            <a:pPr eaLnBrk="1" hangingPunct="1"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ISP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PC1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to PC2 in VLAN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Ping </a:t>
            </a:r>
            <a:r>
              <a:rPr lang="en-AU" sz="1000" dirty="0"/>
              <a:t>from PC Hosts in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 and the Internet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d)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e</a:t>
            </a:r>
            <a:r>
              <a:rPr lang="en-AU" sz="1000" b="1" dirty="0"/>
              <a:t>) </a:t>
            </a:r>
            <a:r>
              <a:rPr lang="en-AU" sz="1000" dirty="0"/>
              <a:t>Use </a:t>
            </a:r>
            <a:r>
              <a:rPr lang="en-AU" sz="1000" b="1" dirty="0"/>
              <a:t>debug ip icmp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f</a:t>
            </a:r>
            <a:r>
              <a:rPr lang="en-AU" sz="1000" b="1" dirty="0"/>
              <a:t>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g)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/>
              <a:t>Default route not propagated</a:t>
            </a:r>
            <a:endParaRPr lang="en-AU" sz="1000" b="1" dirty="0"/>
          </a:p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4 -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15375" cy="6025852"/>
          </a:xfrm>
        </p:spPr>
        <p:txBody>
          <a:bodyPr/>
          <a:lstStyle/>
          <a:p>
            <a:pPr>
              <a:buNone/>
            </a:pPr>
            <a:r>
              <a:rPr lang="en-AU" sz="1000" b="1" dirty="0"/>
              <a:t>18. </a:t>
            </a:r>
            <a:r>
              <a:rPr lang="en-AU" sz="1000" b="1" dirty="0">
                <a:solidFill>
                  <a:srgbClr val="3333FF"/>
                </a:solidFill>
              </a:rPr>
              <a:t>OSPF Link Bandwidth Settings</a:t>
            </a:r>
            <a:endParaRPr lang="en-AU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/>
              <a:t>Link </a:t>
            </a:r>
            <a:r>
              <a:rPr lang="en-AU" sz="1000" dirty="0" err="1"/>
              <a:t>Barshi</a:t>
            </a:r>
            <a:r>
              <a:rPr lang="en-AU" sz="1000" dirty="0"/>
              <a:t> to </a:t>
            </a:r>
            <a:r>
              <a:rPr lang="en-AU" sz="1000" dirty="0" err="1"/>
              <a:t>Udgir</a:t>
            </a:r>
            <a:r>
              <a:rPr lang="en-AU" sz="1000" dirty="0"/>
              <a:t>   configure bandwidth 512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b) </a:t>
            </a:r>
            <a:r>
              <a:rPr lang="en-AU" sz="1000" dirty="0"/>
              <a:t>Link  </a:t>
            </a:r>
            <a:r>
              <a:rPr lang="en-AU" sz="1000" dirty="0" err="1"/>
              <a:t>Latur</a:t>
            </a:r>
            <a:r>
              <a:rPr lang="en-AU" sz="1000" dirty="0"/>
              <a:t> to </a:t>
            </a:r>
            <a:r>
              <a:rPr lang="en-AU" sz="1000" dirty="0" err="1"/>
              <a:t>Barshi</a:t>
            </a:r>
            <a:r>
              <a:rPr lang="en-AU" sz="1000" dirty="0"/>
              <a:t>  configure bandwidth 128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c) </a:t>
            </a:r>
            <a:r>
              <a:rPr lang="en-AU" sz="1000" dirty="0"/>
              <a:t>Link </a:t>
            </a:r>
            <a:r>
              <a:rPr lang="en-AU" sz="1000" dirty="0" err="1"/>
              <a:t>Latur</a:t>
            </a:r>
            <a:r>
              <a:rPr lang="en-AU" sz="1000" dirty="0"/>
              <a:t> to </a:t>
            </a:r>
            <a:r>
              <a:rPr lang="en-AU" sz="1000" dirty="0" err="1"/>
              <a:t>Udgir</a:t>
            </a:r>
            <a:r>
              <a:rPr lang="en-AU" sz="1000" dirty="0"/>
              <a:t> configure bandwidth 512</a:t>
            </a:r>
          </a:p>
          <a:p>
            <a:pPr>
              <a:lnSpc>
                <a:spcPct val="80000"/>
              </a:lnSpc>
              <a:buNone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Check routing table in each router, use -  </a:t>
            </a:r>
            <a:r>
              <a:rPr lang="en-AU" sz="1000" b="1" dirty="0"/>
              <a:t>show ip route</a:t>
            </a:r>
            <a:r>
              <a:rPr lang="en-AU" sz="1000" dirty="0"/>
              <a:t>,  are  the best  routes shown ?</a:t>
            </a:r>
          </a:p>
          <a:p>
            <a:pPr>
              <a:lnSpc>
                <a:spcPct val="80000"/>
              </a:lnSpc>
              <a:buNone/>
            </a:pPr>
            <a:endParaRPr lang="en-AU" sz="1000" b="1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19. </a:t>
            </a:r>
            <a:r>
              <a:rPr lang="en-US" sz="1000" b="1" dirty="0">
                <a:solidFill>
                  <a:srgbClr val="FF0000"/>
                </a:solidFill>
              </a:rPr>
              <a:t>Link State Database </a:t>
            </a:r>
            <a:r>
              <a:rPr lang="en-AU" sz="1000" b="1" dirty="0">
                <a:solidFill>
                  <a:srgbClr val="3333FF"/>
                </a:solidFill>
              </a:rPr>
              <a:t>Have a Look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 </a:t>
            </a:r>
            <a:r>
              <a:rPr lang="en-AU" sz="1000" dirty="0"/>
              <a:t>On an internal router, use – </a:t>
            </a:r>
            <a:r>
              <a:rPr lang="en-AU" sz="1000" b="1" dirty="0"/>
              <a:t>show ip </a:t>
            </a:r>
            <a:r>
              <a:rPr lang="en-AU" sz="1000" b="1" dirty="0" err="1"/>
              <a:t>ospf</a:t>
            </a:r>
            <a:r>
              <a:rPr lang="en-AU" sz="1000" b="1" dirty="0"/>
              <a:t> database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20.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</a:t>
            </a:r>
            <a:r>
              <a:rPr lang="en-AU" sz="1000" b="1" dirty="0">
                <a:solidFill>
                  <a:srgbClr val="3333FF"/>
                </a:solidFill>
              </a:rPr>
              <a:t>Back Up Link Testing</a:t>
            </a:r>
          </a:p>
          <a:p>
            <a:pPr>
              <a:lnSpc>
                <a:spcPct val="80000"/>
              </a:lnSpc>
              <a:buNone/>
            </a:pPr>
            <a:r>
              <a:rPr lang="en-AU" sz="1000" b="1" dirty="0"/>
              <a:t>       a) </a:t>
            </a:r>
            <a:r>
              <a:rPr lang="en-AU" sz="1000" dirty="0"/>
              <a:t>On</a:t>
            </a:r>
            <a:r>
              <a:rPr lang="en-AU" sz="1000" b="1" dirty="0"/>
              <a:t> </a:t>
            </a:r>
            <a:r>
              <a:rPr lang="en-AU" sz="1000" b="1" dirty="0" err="1"/>
              <a:t>Latur</a:t>
            </a:r>
            <a:r>
              <a:rPr lang="en-AU" sz="1000" b="1" dirty="0"/>
              <a:t> </a:t>
            </a:r>
            <a:r>
              <a:rPr lang="en-AU" sz="1000" dirty="0"/>
              <a:t>router</a:t>
            </a:r>
            <a:r>
              <a:rPr lang="en-AU" sz="1000" b="1" dirty="0"/>
              <a:t>, </a:t>
            </a:r>
            <a:r>
              <a:rPr lang="en-AU" sz="1000" dirty="0"/>
              <a:t>check that if exit interface to ISP is shutdown a back up will appear in the routing table.</a:t>
            </a:r>
            <a:endParaRPr lang="en-AU" sz="1000" b="1" dirty="0"/>
          </a:p>
          <a:p>
            <a:pPr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21.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HTTP Servers</a:t>
            </a:r>
          </a:p>
          <a:p>
            <a:pPr lvl="0">
              <a:lnSpc>
                <a:spcPct val="80000"/>
              </a:lnSpc>
              <a:buNone/>
            </a:pP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      a) On In Lab Routers</a:t>
            </a:r>
            <a:endParaRPr lang="en-AU" sz="1000" b="1" dirty="0">
              <a:solidFill>
                <a:srgbClr val="00B050"/>
              </a:solidFill>
              <a:cs typeface="Arial" charset="0"/>
            </a:endParaRP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Configure a HTTP server on ISP Router, use  –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ip http server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b) </a:t>
            </a:r>
            <a:r>
              <a:rPr lang="en-AU" sz="1000" b="1" kern="1200" dirty="0">
                <a:solidFill>
                  <a:srgbClr val="3333FF"/>
                </a:solidFill>
                <a:latin typeface="Arial" charset="0"/>
                <a:cs typeface="Arial" charset="0"/>
              </a:rPr>
              <a:t>Packet tracer</a:t>
            </a:r>
          </a:p>
          <a:p>
            <a:pPr marL="628650" lvl="1" indent="-171450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If you are using Packet Tracer you must configure  Web Servers and connect the servers to the ISP Router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AU" sz="1000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AU" sz="1000" b="1" kern="1200" dirty="0">
                <a:solidFill>
                  <a:srgbClr val="000000"/>
                </a:solidFill>
                <a:latin typeface="Arial" charset="0"/>
                <a:cs typeface="Arial" charset="0"/>
              </a:rPr>
              <a:t>c) </a:t>
            </a:r>
            <a:r>
              <a:rPr lang="en-AU" sz="1000" kern="1200" dirty="0">
                <a:solidFill>
                  <a:srgbClr val="FF0000"/>
                </a:solidFill>
                <a:latin typeface="Arial" charset="0"/>
                <a:cs typeface="Arial" charset="0"/>
              </a:rPr>
              <a:t>Allows you to test your ACLs using a Browser. </a:t>
            </a:r>
          </a:p>
          <a:p>
            <a:pPr>
              <a:lnSpc>
                <a:spcPct val="80000"/>
              </a:lnSpc>
              <a:buNone/>
            </a:pP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22. </a:t>
            </a:r>
            <a:r>
              <a:rPr lang="en-AU" sz="1000" b="1" dirty="0">
                <a:solidFill>
                  <a:srgbClr val="3333FF"/>
                </a:solidFill>
              </a:rPr>
              <a:t>Telnet Access to Routers</a:t>
            </a:r>
          </a:p>
          <a:p>
            <a:pPr>
              <a:buFontTx/>
              <a:buNone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Configure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9933FF"/>
                </a:solidFill>
              </a:rPr>
              <a:t>cisco</a:t>
            </a:r>
            <a:r>
              <a:rPr lang="en-AU" sz="1000" dirty="0"/>
              <a:t> and login, so you can connect to each router can via Telnet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 b) NO enable password </a:t>
            </a:r>
            <a:r>
              <a:rPr lang="en-AU" sz="1000" dirty="0"/>
              <a:t>is required as you are </a:t>
            </a:r>
            <a:r>
              <a:rPr lang="en-AU" sz="1000" b="1" dirty="0"/>
              <a:t>NOT </a:t>
            </a:r>
            <a:r>
              <a:rPr lang="en-AU" sz="1000" dirty="0"/>
              <a:t>configuring the router</a:t>
            </a:r>
            <a:endParaRPr lang="en-AU" sz="1000" b="1" dirty="0"/>
          </a:p>
          <a:p>
            <a:pPr>
              <a:buFontTx/>
              <a:buNone/>
            </a:pPr>
            <a:r>
              <a:rPr lang="en-AU" sz="1000" b="1" dirty="0"/>
              <a:t>       c) </a:t>
            </a:r>
            <a:r>
              <a:rPr lang="en-AU" sz="1000" b="1" dirty="0">
                <a:solidFill>
                  <a:srgbClr val="FF0000"/>
                </a:solidFill>
              </a:rPr>
              <a:t>This allows you to test your ACLs using Telnet. </a:t>
            </a:r>
            <a:endParaRPr lang="en-AU" sz="1000" b="1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4 -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23. </a:t>
            </a:r>
            <a:r>
              <a:rPr lang="en-AU" sz="1000" b="1" dirty="0">
                <a:solidFill>
                  <a:srgbClr val="3333FF"/>
                </a:solidFill>
              </a:rPr>
              <a:t>Access List Requirements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15  to 17 and</a:t>
            </a:r>
            <a:r>
              <a:rPr lang="en-AU" sz="1000" dirty="0"/>
              <a:t>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ACL for VLAN</a:t>
            </a:r>
            <a:r>
              <a:rPr lang="en-AU" sz="1000" b="1" dirty="0">
                <a:solidFill>
                  <a:srgbClr val="00B050"/>
                </a:solidFill>
              </a:rPr>
              <a:t> XXX </a:t>
            </a:r>
            <a:r>
              <a:rPr lang="en-AU" sz="1000" dirty="0"/>
              <a:t>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HTTP</a:t>
            </a:r>
            <a:r>
              <a:rPr lang="en-AU" sz="1000" dirty="0"/>
              <a:t> access to  </a:t>
            </a:r>
            <a:r>
              <a:rPr lang="en-AU" sz="1000" b="1" dirty="0">
                <a:solidFill>
                  <a:srgbClr val="0099FF"/>
                </a:solidFill>
                <a:ea typeface="+mn-ea"/>
                <a:cs typeface="+mn-cs"/>
              </a:rPr>
              <a:t>ISP</a:t>
            </a:r>
            <a:r>
              <a:rPr lang="en-AU" sz="1000" b="1" dirty="0">
                <a:solidFill>
                  <a:srgbClr val="FF9900"/>
                </a:solidFill>
                <a:ea typeface="+mn-ea"/>
                <a:cs typeface="+mn-cs"/>
              </a:rPr>
              <a:t> </a:t>
            </a:r>
            <a:r>
              <a:rPr lang="en-AU" sz="1000" b="1" dirty="0">
                <a:solidFill>
                  <a:srgbClr val="0099FF"/>
                </a:solidFill>
                <a:ea typeface="+mn-ea"/>
                <a:cs typeface="+mn-cs"/>
              </a:rPr>
              <a:t>Packet Tracer </a:t>
            </a:r>
            <a:r>
              <a:rPr lang="en-US" sz="1000" b="1" dirty="0">
                <a:solidFill>
                  <a:srgbClr val="0099FF"/>
                </a:solidFill>
                <a:ea typeface="+mn-ea"/>
                <a:cs typeface="+mn-cs"/>
              </a:rPr>
              <a:t>Server0</a:t>
            </a:r>
            <a:r>
              <a:rPr lang="en-US" sz="1000" b="1" dirty="0">
                <a:solidFill>
                  <a:srgbClr val="FF0000"/>
                </a:solidFill>
              </a:rPr>
              <a:t>  or </a:t>
            </a:r>
            <a:r>
              <a:rPr lang="en-US" sz="1000" dirty="0">
                <a:solidFill>
                  <a:srgbClr val="0099FF"/>
                </a:solidFill>
              </a:rPr>
              <a:t> ISP Loopback 0 if in Lab Router</a:t>
            </a:r>
            <a:r>
              <a:rPr lang="en-AU" sz="1000" b="1" dirty="0"/>
              <a:t>  </a:t>
            </a:r>
            <a:r>
              <a:rPr lang="en-AU" sz="1000" dirty="0"/>
              <a:t>and denied </a:t>
            </a:r>
            <a:r>
              <a:rPr lang="en-AU" sz="1000" b="1" dirty="0"/>
              <a:t> ALL </a:t>
            </a:r>
            <a:r>
              <a:rPr lang="en-AU" sz="1000" dirty="0"/>
              <a:t>other access to this Server.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 – all the other Servers.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c)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ACL for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  <a:r>
              <a:rPr lang="en-AU" sz="1000" dirty="0"/>
              <a:t> denied      </a:t>
            </a:r>
            <a:r>
              <a:rPr lang="en-AU" sz="1000" b="1" dirty="0"/>
              <a:t>PING </a:t>
            </a:r>
            <a:r>
              <a:rPr lang="en-AU" sz="1000" dirty="0"/>
              <a:t> access to 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9933FF"/>
                </a:solidFill>
              </a:rPr>
              <a:t>YYY </a:t>
            </a:r>
            <a:r>
              <a:rPr lang="en-AU" sz="1000" dirty="0"/>
              <a:t>permitted </a:t>
            </a:r>
            <a:r>
              <a:rPr lang="en-AU" sz="1000" b="1" dirty="0"/>
              <a:t>ALL</a:t>
            </a:r>
            <a:r>
              <a:rPr lang="en-AU" sz="1000" dirty="0"/>
              <a:t> access to  the Internet. The Internet is represented be a single Loopback for testing, your ACL must allow access to all addresses in the Internet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  <a:endParaRPr lang="en-AU" sz="1000" dirty="0"/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You must create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0000FF"/>
                </a:solidFill>
              </a:rPr>
              <a:t>Standard</a:t>
            </a:r>
            <a:r>
              <a:rPr lang="en-AU" sz="1000" dirty="0"/>
              <a:t> ACLs to control Telnet access to the routers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permitted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/>
              <a:t>Latur</a:t>
            </a:r>
            <a:r>
              <a:rPr lang="en-AU" sz="1000" dirty="0"/>
              <a:t> Router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ONLY PCs in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denied     </a:t>
            </a:r>
            <a:r>
              <a:rPr lang="en-AU" sz="1000" b="1" dirty="0"/>
              <a:t>TELNET</a:t>
            </a:r>
            <a:r>
              <a:rPr lang="en-AU" sz="1000" dirty="0"/>
              <a:t> access to  </a:t>
            </a:r>
            <a:r>
              <a:rPr lang="en-AU" sz="1000" dirty="0" err="1"/>
              <a:t>Barshi</a:t>
            </a:r>
            <a:r>
              <a:rPr lang="en-AU" sz="1000" dirty="0"/>
              <a:t>  Router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e)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   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 </a:t>
            </a:r>
            <a:r>
              <a:rPr lang="en-AU" sz="1000" b="1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ACLs    for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using the template on page 17,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</a:t>
            </a:r>
            <a:r>
              <a:rPr lang="en-AU" sz="1000" b="1" dirty="0"/>
              <a:t>Test 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ACLs    for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/>
              <a:t> and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refer Task 25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iii) </a:t>
            </a:r>
            <a:r>
              <a:rPr lang="en-AU" sz="1000" b="1" dirty="0"/>
              <a:t>Create</a:t>
            </a:r>
            <a:r>
              <a:rPr lang="en-AU" sz="1000" dirty="0"/>
              <a:t>       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b="1" dirty="0">
                <a:solidFill>
                  <a:srgbClr val="0000FF"/>
                </a:solidFill>
              </a:rPr>
              <a:t>Standard </a:t>
            </a:r>
            <a:r>
              <a:rPr lang="en-AU" sz="1000" dirty="0"/>
              <a:t>ACLs  for Telnet access using the template on page 18, refer Task 24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iv) </a:t>
            </a:r>
            <a:r>
              <a:rPr lang="en-AU" sz="1000" b="1" dirty="0"/>
              <a:t>Test     </a:t>
            </a:r>
            <a:r>
              <a:rPr lang="en-AU" sz="1000" dirty="0"/>
              <a:t> the 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ACLs  for Telnet access refer Task 25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7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4 -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  <a:r>
              <a:rPr lang="en-AU" sz="1000" b="1" dirty="0"/>
              <a:t>24.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</a:t>
            </a:r>
            <a:r>
              <a:rPr lang="en-AU" sz="1000" dirty="0" err="1"/>
              <a:t>aclvanXXX</a:t>
            </a:r>
            <a:r>
              <a:rPr lang="en-AU" sz="1000" dirty="0"/>
              <a:t> and </a:t>
            </a:r>
            <a:r>
              <a:rPr lang="en-AU" sz="1000" dirty="0" err="1"/>
              <a:t>AclvlanXXX</a:t>
            </a:r>
            <a:r>
              <a:rPr lang="en-AU" sz="1000" dirty="0"/>
              <a:t>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ip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               &lt;Your  ACL rules&gt;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ip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25.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Check syntax and order of rules – make changes (in Notepad, then paste into </a:t>
            </a:r>
            <a:r>
              <a:rPr lang="en-AU" sz="1000" dirty="0" err="1"/>
              <a:t>config</a:t>
            </a:r>
            <a:r>
              <a:rPr lang="en-AU" sz="1000" dirty="0"/>
              <a:t>)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4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8929116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 </a:t>
            </a:r>
            <a:r>
              <a:rPr lang="en-AU" sz="1600" dirty="0">
                <a:solidFill>
                  <a:srgbClr val="00B050"/>
                </a:solidFill>
              </a:rPr>
              <a:t>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FF0000"/>
                </a:solidFill>
              </a:rPr>
              <a:t>Latur</a:t>
            </a:r>
            <a:r>
              <a:rPr lang="en-AU" sz="1600" dirty="0">
                <a:solidFill>
                  <a:srgbClr val="FF0000"/>
                </a:solidFill>
              </a:rPr>
              <a:t> Router</a:t>
            </a:r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>
                <a:solidFill>
                  <a:srgbClr val="0000FF"/>
                </a:solidFill>
              </a:rPr>
              <a:t>create in Notepad</a:t>
            </a:r>
            <a:r>
              <a:rPr lang="en-AU" sz="1200" dirty="0">
                <a:solidFill>
                  <a:srgbClr val="FF0000"/>
                </a:solidFill>
              </a:rPr>
              <a:t>, then paste into router config mode)</a:t>
            </a:r>
          </a:p>
          <a:p>
            <a:pPr lvl="0" eaLnBrk="1" hangingPunct="1">
              <a:buNone/>
            </a:pP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extended   </a:t>
            </a:r>
            <a:r>
              <a:rPr lang="en-AU" sz="1200" dirty="0">
                <a:solidFill>
                  <a:srgbClr val="0000FF"/>
                </a:solidFill>
              </a:rPr>
              <a:t>ACLVLAN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FF"/>
                </a:solidFill>
              </a:rPr>
              <a:t>  </a:t>
            </a:r>
            <a:r>
              <a:rPr lang="en-AU" sz="12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 )</a:t>
            </a:r>
            <a:endParaRPr lang="en-AU" sz="1200" dirty="0"/>
          </a:p>
          <a:p>
            <a:pPr eaLnBrk="1" hangingPunct="1">
              <a:buNone/>
            </a:pPr>
            <a:r>
              <a:rPr lang="en-AU" sz="1200" dirty="0"/>
              <a:t>Ip      access-list extended   </a:t>
            </a:r>
            <a:r>
              <a:rPr lang="en-AU" sz="1200" dirty="0">
                <a:solidFill>
                  <a:srgbClr val="0000FF"/>
                </a:solidFill>
              </a:rPr>
              <a:t>ACLVLAN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None/>
            </a:pPr>
            <a:r>
              <a:rPr lang="en-AU" sz="1200" dirty="0">
                <a:solidFill>
                  <a:srgbClr val="FF9900"/>
                </a:solidFill>
              </a:rPr>
              <a:t>! Only permit HTTP access to the 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 </a:t>
            </a:r>
            <a:r>
              <a:rPr lang="en-AU" sz="1200" b="1" dirty="0"/>
              <a:t> </a:t>
            </a:r>
            <a:r>
              <a:rPr lang="en-AU" sz="1200" dirty="0">
                <a:solidFill>
                  <a:srgbClr val="FF0000"/>
                </a:solidFill>
              </a:rPr>
              <a:t>( ! means comment)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permit  tcp    source subnet   wildcard   host  ip address </a:t>
            </a:r>
            <a:r>
              <a:rPr lang="en-AU" sz="1200" dirty="0" err="1"/>
              <a:t>eq</a:t>
            </a:r>
            <a:r>
              <a:rPr lang="en-AU" sz="1200" dirty="0"/>
              <a:t>  www</a:t>
            </a:r>
            <a:endParaRPr lang="en-AU" sz="12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00FF"/>
                </a:solidFill>
              </a:rPr>
              <a:t>! Deny ALL other access to the </a:t>
            </a:r>
            <a:r>
              <a:rPr lang="en-AU" sz="1200" b="1" dirty="0">
                <a:solidFill>
                  <a:srgbClr val="0099FF"/>
                </a:solidFill>
              </a:rPr>
              <a:t>ISP</a:t>
            </a:r>
            <a:r>
              <a:rPr lang="en-AU" sz="1200" b="1" dirty="0">
                <a:solidFill>
                  <a:srgbClr val="FF9900"/>
                </a:solidFill>
              </a:rPr>
              <a:t> </a:t>
            </a:r>
            <a:r>
              <a:rPr lang="en-AU" sz="1200" b="1" dirty="0">
                <a:solidFill>
                  <a:srgbClr val="0099FF"/>
                </a:solidFill>
              </a:rPr>
              <a:t>Packet Tracer </a:t>
            </a:r>
            <a:r>
              <a:rPr lang="en-US" sz="1200" b="1" dirty="0">
                <a:solidFill>
                  <a:srgbClr val="0099FF"/>
                </a:solidFill>
              </a:rPr>
              <a:t>Server0</a:t>
            </a:r>
            <a:r>
              <a:rPr lang="en-AU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or</a:t>
            </a:r>
            <a:r>
              <a:rPr lang="en-US" sz="1200" dirty="0">
                <a:solidFill>
                  <a:srgbClr val="0099FF"/>
                </a:solidFill>
              </a:rPr>
              <a:t>  </a:t>
            </a:r>
            <a:r>
              <a:rPr lang="en-US" sz="1200" b="1" dirty="0">
                <a:solidFill>
                  <a:srgbClr val="0099FF"/>
                </a:solidFill>
              </a:rPr>
              <a:t>ISP Loopback 0 if in Lab Router </a:t>
            </a:r>
            <a:endParaRPr lang="en-AU" sz="1200" b="1" dirty="0"/>
          </a:p>
          <a:p>
            <a:pPr eaLnBrk="1" hangingPunct="1">
              <a:buFontTx/>
              <a:buNone/>
            </a:pPr>
            <a:r>
              <a:rPr lang="en-AU" sz="1200" dirty="0"/>
              <a:t>deny     ip     source subnet   wildcard   host   ip address</a:t>
            </a: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200" b="1" dirty="0">
                <a:solidFill>
                  <a:srgbClr val="FF0000"/>
                </a:solidFill>
              </a:rPr>
              <a:t>G0/0/1.</a:t>
            </a:r>
            <a:r>
              <a:rPr lang="en-AU" sz="1200" b="1" dirty="0">
                <a:solidFill>
                  <a:srgbClr val="00B050"/>
                </a:solidFill>
              </a:rPr>
              <a:t>XXX</a:t>
            </a:r>
            <a:r>
              <a:rPr lang="en-AU" sz="1200" b="1" dirty="0">
                <a:solidFill>
                  <a:srgbClr val="3333FF"/>
                </a:solidFill>
              </a:rPr>
              <a:t>  on </a:t>
            </a:r>
            <a:r>
              <a:rPr lang="en-AU" sz="1200" b="1" dirty="0" err="1">
                <a:solidFill>
                  <a:srgbClr val="3333FF"/>
                </a:solidFill>
              </a:rPr>
              <a:t>Latur</a:t>
            </a:r>
            <a:r>
              <a:rPr lang="en-AU" sz="1200" b="1" dirty="0">
                <a:solidFill>
                  <a:srgbClr val="3333FF"/>
                </a:solidFill>
              </a:rPr>
              <a:t>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</a:p>
          <a:p>
            <a:pPr eaLnBrk="1" hangingPunct="1">
              <a:buFontTx/>
              <a:buNone/>
            </a:pPr>
            <a:r>
              <a:rPr lang="en-AU" sz="1200" dirty="0"/>
              <a:t>ip access-group ACLVLAN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/>
              <a:t>in </a:t>
            </a:r>
          </a:p>
          <a:p>
            <a:pPr eaLnBrk="1" hangingPunct="1">
              <a:buFontTx/>
              <a:buNone/>
            </a:pPr>
            <a:r>
              <a:rPr lang="en-AU" sz="1800" dirty="0">
                <a:solidFill>
                  <a:srgbClr val="FF0000"/>
                </a:solidFill>
              </a:rPr>
              <a:t>ACL for VLAN </a:t>
            </a:r>
            <a:r>
              <a:rPr lang="en-AU" sz="1800" dirty="0">
                <a:solidFill>
                  <a:srgbClr val="9933FF"/>
                </a:solidFill>
              </a:rPr>
              <a:t>YYY</a:t>
            </a:r>
            <a:r>
              <a:rPr lang="en-AU" sz="1800" dirty="0">
                <a:solidFill>
                  <a:srgbClr val="FF0000"/>
                </a:solidFill>
              </a:rPr>
              <a:t> on </a:t>
            </a:r>
            <a:r>
              <a:rPr lang="en-AU" sz="1800" dirty="0" err="1">
                <a:solidFill>
                  <a:srgbClr val="FF0000"/>
                </a:solidFill>
              </a:rPr>
              <a:t>Udgir</a:t>
            </a:r>
            <a:r>
              <a:rPr lang="en-AU" sz="1800" dirty="0">
                <a:solidFill>
                  <a:srgbClr val="FF0000"/>
                </a:solidFill>
              </a:rPr>
              <a:t> Router</a:t>
            </a:r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200" b="1" dirty="0">
                <a:solidFill>
                  <a:srgbClr val="FF0000"/>
                </a:solidFill>
              </a:rPr>
              <a:t>Named 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>
                <a:solidFill>
                  <a:srgbClr val="0000FF"/>
                </a:solidFill>
              </a:rPr>
              <a:t>create in Notepad</a:t>
            </a:r>
            <a:r>
              <a:rPr lang="en-AU" sz="1200" dirty="0">
                <a:solidFill>
                  <a:srgbClr val="FF0000"/>
                </a:solidFill>
              </a:rPr>
              <a:t>, then paste into router config mode)</a:t>
            </a:r>
          </a:p>
          <a:p>
            <a:pPr lvl="0" eaLnBrk="1" hangingPunct="1">
              <a:buNone/>
            </a:pP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r>
              <a:rPr lang="en-AU" sz="1200" dirty="0">
                <a:solidFill>
                  <a:srgbClr val="000000"/>
                </a:solidFill>
              </a:rPr>
              <a:t>no ip access-list extended   </a:t>
            </a:r>
            <a:r>
              <a:rPr lang="en-AU" sz="1200" dirty="0">
                <a:solidFill>
                  <a:srgbClr val="9933FF"/>
                </a:solidFill>
              </a:rPr>
              <a:t>ACLVLANYYY</a:t>
            </a:r>
            <a:r>
              <a:rPr lang="en-AU" sz="1200" dirty="0">
                <a:solidFill>
                  <a:srgbClr val="0000FF"/>
                </a:solidFill>
              </a:rPr>
              <a:t>  </a:t>
            </a:r>
            <a:r>
              <a:rPr lang="en-AU" sz="12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FF0000"/>
                </a:solidFill>
              </a:rPr>
              <a:t> )</a:t>
            </a:r>
            <a:endParaRPr lang="en-AU" sz="1200" dirty="0"/>
          </a:p>
          <a:p>
            <a:pPr eaLnBrk="1" hangingPunct="1">
              <a:buNone/>
            </a:pPr>
            <a:r>
              <a:rPr lang="en-AU" sz="1200" dirty="0"/>
              <a:t>Ip      access-list extended   </a:t>
            </a:r>
            <a:r>
              <a:rPr lang="en-AU" sz="1200" dirty="0">
                <a:solidFill>
                  <a:srgbClr val="0000FF"/>
                </a:solidFill>
              </a:rPr>
              <a:t>ACLVLAN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00B050"/>
                </a:solidFill>
              </a:rPr>
              <a:t>! Deny PING access to a destination - PCs in VLAN XXX subnet</a:t>
            </a:r>
          </a:p>
          <a:p>
            <a:pPr eaLnBrk="1" hangingPunct="1">
              <a:buNone/>
            </a:pPr>
            <a:r>
              <a:rPr lang="en-AU" sz="1200" dirty="0"/>
              <a:t> deny icmp  source subnet   wildcard   destination subnet   wildcard </a:t>
            </a:r>
            <a:endParaRPr lang="en-AU" sz="1200" dirty="0">
              <a:solidFill>
                <a:srgbClr val="6600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6600FF"/>
                </a:solidFill>
              </a:rPr>
              <a:t>! Permit access to The Internet</a:t>
            </a:r>
          </a:p>
          <a:p>
            <a:pPr eaLnBrk="1" hangingPunct="1">
              <a:buFontTx/>
              <a:buNone/>
            </a:pPr>
            <a:r>
              <a:rPr lang="en-AU" sz="1200" dirty="0"/>
              <a:t>permit  ip      any   </a:t>
            </a:r>
            <a:r>
              <a:rPr lang="en-AU" sz="1200" dirty="0" err="1"/>
              <a:t>any</a:t>
            </a:r>
            <a:r>
              <a:rPr lang="en-AU" sz="1200" dirty="0"/>
              <a:t>  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200" b="1" dirty="0">
                <a:solidFill>
                  <a:srgbClr val="FF0000"/>
                </a:solidFill>
              </a:rPr>
              <a:t>G0/0/1.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b="1" dirty="0">
                <a:solidFill>
                  <a:srgbClr val="3333FF"/>
                </a:solidFill>
              </a:rPr>
              <a:t>  on </a:t>
            </a:r>
            <a:r>
              <a:rPr lang="en-AU" sz="1200" b="1" dirty="0" err="1">
                <a:solidFill>
                  <a:srgbClr val="3333FF"/>
                </a:solidFill>
              </a:rPr>
              <a:t>Udgir</a:t>
            </a:r>
            <a:r>
              <a:rPr lang="en-AU" sz="1200" b="1" dirty="0">
                <a:solidFill>
                  <a:srgbClr val="3333FF"/>
                </a:solidFill>
              </a:rPr>
              <a:t> Router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interface G0/0/1.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</a:p>
          <a:p>
            <a:pPr eaLnBrk="1" hangingPunct="1">
              <a:buFontTx/>
              <a:buNone/>
            </a:pPr>
            <a:r>
              <a:rPr lang="en-AU" sz="1200" dirty="0"/>
              <a:t>ip access-group ACLVLAN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/>
              <a:t> in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4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641084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to control Telnet Access  to  </a:t>
            </a:r>
            <a:r>
              <a:rPr lang="en-AU" sz="1400" dirty="0" err="1">
                <a:solidFill>
                  <a:srgbClr val="FF0000"/>
                </a:solidFill>
              </a:rPr>
              <a:t>Latur</a:t>
            </a:r>
            <a:r>
              <a:rPr lang="en-AU" sz="1400" dirty="0">
                <a:solidFill>
                  <a:srgbClr val="FF0000"/>
                </a:solidFill>
              </a:rPr>
              <a:t> and </a:t>
            </a:r>
            <a:r>
              <a:rPr lang="en-AU" sz="1400" dirty="0" err="1">
                <a:solidFill>
                  <a:srgbClr val="FF0000"/>
                </a:solidFill>
              </a:rPr>
              <a:t>Barshi</a:t>
            </a:r>
            <a:r>
              <a:rPr lang="en-AU" sz="1400" dirty="0">
                <a:solidFill>
                  <a:srgbClr val="FF0000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lvl="0" eaLnBrk="1" hangingPunct="1">
              <a:buNone/>
            </a:pPr>
            <a:r>
              <a:rPr lang="en-AU" sz="1200" b="1" dirty="0">
                <a:solidFill>
                  <a:srgbClr val="3333FF"/>
                </a:solidFill>
              </a:rPr>
              <a:t>The Access List – Standard Named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dirty="0">
                <a:solidFill>
                  <a:srgbClr val="0000FF"/>
                </a:solidFill>
              </a:rPr>
              <a:t>create in Notepad</a:t>
            </a:r>
            <a:r>
              <a:rPr lang="en-AU" sz="1100" dirty="0">
                <a:solidFill>
                  <a:srgbClr val="FF0000"/>
                </a:solidFill>
              </a:rPr>
              <a:t>, then paste into router config mode)</a:t>
            </a: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9933FF"/>
                </a:solidFill>
              </a:rPr>
              <a:t>Latur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Permit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</a:t>
            </a:r>
            <a:r>
              <a:rPr lang="en-AU" sz="1200" dirty="0" err="1">
                <a:solidFill>
                  <a:srgbClr val="9933FF"/>
                </a:solidFill>
              </a:rPr>
              <a:t>Latur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permit source subnet   wildcard  (inverse of subnet mask)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deny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On </a:t>
            </a:r>
            <a:r>
              <a:rPr lang="en-AU" sz="1200" dirty="0" err="1">
                <a:solidFill>
                  <a:srgbClr val="9933FF"/>
                </a:solidFill>
              </a:rPr>
              <a:t>Barshi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None/>
            </a:pPr>
            <a:r>
              <a:rPr lang="en-AU" sz="1200" dirty="0"/>
              <a:t>no 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/>
              <a:t>ip  access-list  standard  ACLTELNET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9933FF"/>
                </a:solidFill>
              </a:rPr>
              <a:t>! </a:t>
            </a:r>
            <a:r>
              <a:rPr lang="en-AU" sz="1200" b="1" dirty="0">
                <a:solidFill>
                  <a:srgbClr val="9933FF"/>
                </a:solidFill>
              </a:rPr>
              <a:t>Deny</a:t>
            </a:r>
            <a:r>
              <a:rPr lang="en-AU" sz="1200" dirty="0">
                <a:solidFill>
                  <a:srgbClr val="9933FF"/>
                </a:solidFill>
              </a:rPr>
              <a:t> VLAN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9933FF"/>
                </a:solidFill>
              </a:rPr>
              <a:t>Telnet Access to </a:t>
            </a:r>
            <a:r>
              <a:rPr lang="en-AU" sz="1200" dirty="0" err="1">
                <a:solidFill>
                  <a:srgbClr val="9933FF"/>
                </a:solidFill>
              </a:rPr>
              <a:t>Barshi</a:t>
            </a:r>
            <a:endParaRPr lang="en-AU" sz="1200" dirty="0">
              <a:solidFill>
                <a:srgbClr val="9933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/>
              <a:t>    deny source subnet   wildcard </a:t>
            </a:r>
            <a:r>
              <a:rPr lang="en-AU" sz="1200" dirty="0">
                <a:solidFill>
                  <a:srgbClr val="000000"/>
                </a:solidFill>
              </a:rPr>
              <a:t> (inverse of </a:t>
            </a:r>
            <a:r>
              <a:rPr lang="en-AU" sz="1200">
                <a:solidFill>
                  <a:srgbClr val="000000"/>
                </a:solidFill>
              </a:rPr>
              <a:t>subnet mask)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permit any </a:t>
            </a:r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b="1" dirty="0">
                <a:solidFill>
                  <a:srgbClr val="3333FF"/>
                </a:solidFill>
              </a:rPr>
              <a:t>Interface Placement - line </a:t>
            </a:r>
            <a:r>
              <a:rPr lang="en-AU" sz="1200" b="1" dirty="0" err="1">
                <a:solidFill>
                  <a:srgbClr val="3333FF"/>
                </a:solidFill>
              </a:rPr>
              <a:t>vty</a:t>
            </a:r>
            <a:r>
              <a:rPr lang="en-AU" sz="1200" b="1" dirty="0">
                <a:solidFill>
                  <a:srgbClr val="3333FF"/>
                </a:solidFill>
              </a:rPr>
              <a:t> 0 4, on </a:t>
            </a:r>
            <a:r>
              <a:rPr lang="en-AU" sz="1200" b="1" dirty="0" err="1">
                <a:solidFill>
                  <a:srgbClr val="3333FF"/>
                </a:solidFill>
              </a:rPr>
              <a:t>Latur</a:t>
            </a:r>
            <a:r>
              <a:rPr lang="en-AU" sz="1200" b="1" dirty="0">
                <a:solidFill>
                  <a:srgbClr val="3333FF"/>
                </a:solidFill>
              </a:rPr>
              <a:t> and </a:t>
            </a:r>
            <a:r>
              <a:rPr lang="en-AU" sz="1200" b="1" dirty="0" err="1">
                <a:solidFill>
                  <a:srgbClr val="3333FF"/>
                </a:solidFill>
              </a:rPr>
              <a:t>Barshi</a:t>
            </a:r>
            <a:r>
              <a:rPr lang="en-AU" sz="1200" b="1" dirty="0">
                <a:solidFill>
                  <a:srgbClr val="3333FF"/>
                </a:solidFill>
              </a:rPr>
              <a:t> Routers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line </a:t>
            </a:r>
            <a:r>
              <a:rPr lang="en-AU" sz="1200" dirty="0" err="1"/>
              <a:t>vty</a:t>
            </a:r>
            <a:r>
              <a:rPr lang="en-AU" sz="1200" dirty="0"/>
              <a:t> 0 4</a:t>
            </a:r>
          </a:p>
          <a:p>
            <a:pPr eaLnBrk="1" hangingPunct="1">
              <a:buFontTx/>
              <a:buNone/>
            </a:pPr>
            <a:r>
              <a:rPr lang="en-AU" sz="1200" dirty="0"/>
              <a:t>  password </a:t>
            </a:r>
            <a:r>
              <a:rPr lang="en-AU" sz="1200" b="1" dirty="0">
                <a:solidFill>
                  <a:srgbClr val="9933FF"/>
                </a:solidFill>
              </a:rPr>
              <a:t>cisco</a:t>
            </a:r>
          </a:p>
          <a:p>
            <a:pPr eaLnBrk="1" hangingPunct="1">
              <a:buFontTx/>
              <a:buNone/>
            </a:pPr>
            <a:r>
              <a:rPr lang="en-AU" sz="1200" dirty="0"/>
              <a:t>  login</a:t>
            </a:r>
          </a:p>
          <a:p>
            <a:pPr eaLnBrk="1" hangingPunct="1">
              <a:buFontTx/>
              <a:buNone/>
            </a:pPr>
            <a:r>
              <a:rPr lang="en-AU" sz="1200" dirty="0"/>
              <a:t>  access-class ACLTELNET in 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796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4 –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>
                <a:solidFill>
                  <a:srgbClr val="9933FF"/>
                </a:solidFill>
              </a:rPr>
              <a:t>aclvlan361</a:t>
            </a:r>
            <a:r>
              <a:rPr lang="en-AU" sz="1200" dirty="0"/>
              <a:t>   and   </a:t>
            </a:r>
            <a:r>
              <a:rPr lang="en-AU" sz="1200" dirty="0">
                <a:solidFill>
                  <a:srgbClr val="0000FF"/>
                </a:solidFill>
              </a:rPr>
              <a:t>AclVlan361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ACLVLAN361 </a:t>
            </a:r>
            <a:r>
              <a:rPr lang="en-AU" sz="1200" dirty="0"/>
              <a:t>or all lowercase – </a:t>
            </a:r>
            <a:r>
              <a:rPr lang="en-AU" sz="1200" dirty="0">
                <a:solidFill>
                  <a:srgbClr val="0000FF"/>
                </a:solidFill>
              </a:rPr>
              <a:t>aclvlan361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Placement Rules</a:t>
            </a:r>
            <a:endParaRPr lang="en-AU" sz="12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Standard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>
                <a:solidFill>
                  <a:srgbClr val="000000"/>
                </a:solidFill>
              </a:rPr>
              <a:t>network or device, to avoid unnecessarily blocking traffic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Extended ACL 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>
                <a:solidFill>
                  <a:srgbClr val="000000"/>
                </a:solidFill>
              </a:rPr>
              <a:t>network or device, to block traffic early to reduce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Trouble Shooting Commands</a:t>
            </a:r>
            <a:endParaRPr lang="en-AU" sz="1400" dirty="0"/>
          </a:p>
          <a:p>
            <a:pPr eaLnBrk="1" hangingPunct="1"/>
            <a:r>
              <a:rPr lang="en-AU" sz="1400" dirty="0"/>
              <a:t>show access-lists </a:t>
            </a:r>
            <a:r>
              <a:rPr lang="en-AU" sz="1400" dirty="0">
                <a:solidFill>
                  <a:srgbClr val="FF0000"/>
                </a:solidFill>
              </a:rPr>
              <a:t>(shows all access lists)</a:t>
            </a:r>
            <a:endParaRPr lang="en-AU" sz="1400" dirty="0"/>
          </a:p>
          <a:p>
            <a:pPr eaLnBrk="1" hangingPunct="1"/>
            <a:r>
              <a:rPr lang="en-AU" sz="1400" dirty="0"/>
              <a:t>clear access-list counters </a:t>
            </a:r>
            <a:r>
              <a:rPr lang="en-AU" sz="1200" dirty="0">
                <a:solidFill>
                  <a:srgbClr val="FF0000"/>
                </a:solidFill>
              </a:rPr>
              <a:t>(clears </a:t>
            </a:r>
            <a:r>
              <a:rPr lang="en-AU" sz="1200" dirty="0">
                <a:solidFill>
                  <a:srgbClr val="0000FF"/>
                </a:solidFill>
              </a:rPr>
              <a:t>ip packet hits </a:t>
            </a:r>
            <a:r>
              <a:rPr lang="en-AU" sz="1200" dirty="0">
                <a:solidFill>
                  <a:srgbClr val="FF0000"/>
                </a:solidFill>
              </a:rPr>
              <a:t>against a rule)</a:t>
            </a:r>
          </a:p>
          <a:p>
            <a:pPr lvl="0" eaLnBrk="1" hangingPunct="1">
              <a:buNone/>
            </a:pPr>
            <a:endParaRPr lang="en-AU" sz="1200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AU" sz="1400" dirty="0">
                <a:solidFill>
                  <a:srgbClr val="FF0000"/>
                </a:solidFill>
              </a:rPr>
              <a:t>Trouble Shooting Commands</a:t>
            </a:r>
            <a:endParaRPr lang="en-AU" sz="12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show access-lists </a:t>
            </a:r>
            <a:r>
              <a:rPr lang="en-AU" sz="1200" dirty="0">
                <a:solidFill>
                  <a:srgbClr val="FF0000"/>
                </a:solidFill>
              </a:rPr>
              <a:t>(shows all access lists)</a:t>
            </a:r>
            <a:endParaRPr lang="en-AU" sz="1200" dirty="0">
              <a:solidFill>
                <a:srgbClr val="000000"/>
              </a:solidFill>
            </a:endParaRP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clear access-list counters </a:t>
            </a:r>
            <a:r>
              <a:rPr lang="en-AU" sz="1200" dirty="0">
                <a:solidFill>
                  <a:srgbClr val="FF0000"/>
                </a:solidFill>
              </a:rPr>
              <a:t>(clears </a:t>
            </a:r>
            <a:r>
              <a:rPr lang="en-AU" sz="1200" dirty="0">
                <a:solidFill>
                  <a:srgbClr val="0000FF"/>
                </a:solidFill>
              </a:rPr>
              <a:t>ip packet hits </a:t>
            </a:r>
            <a:r>
              <a:rPr lang="en-AU" sz="1200" dirty="0">
                <a:solidFill>
                  <a:srgbClr val="FF0000"/>
                </a:solidFill>
              </a:rPr>
              <a:t>against a rule)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Use the following to test the rules:  ping, telnet, a browser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</a:rPr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The ISP router should have a static route pointing to the corporate’s Network with the relevant class A, B, C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59E69-41D3-46E6-94B7-C349B4542012}" type="slidenum"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1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Latur</a:t>
            </a:r>
            <a:r>
              <a:rPr lang="en-AU" sz="1400" dirty="0"/>
              <a:t> Router</a:t>
            </a:r>
          </a:p>
          <a:p>
            <a:pPr lvl="0">
              <a:buNone/>
            </a:pPr>
            <a:r>
              <a:rPr lang="en-AU" sz="1400" dirty="0"/>
              <a:t>       router OSPF 1 </a:t>
            </a:r>
            <a:r>
              <a:rPr lang="en-AU" sz="1100" dirty="0">
                <a:solidFill>
                  <a:srgbClr val="FF0000"/>
                </a:solidFill>
              </a:rPr>
              <a:t>(1 is just a process id, for OSPF routers may use different process ids)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200" dirty="0"/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</a:t>
            </a:r>
            <a:r>
              <a:rPr lang="en-AU" sz="1200" dirty="0"/>
              <a:t>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2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100" dirty="0">
                <a:solidFill>
                  <a:srgbClr val="FF0000"/>
                </a:solidFill>
              </a:rPr>
              <a:t> (VLAN </a:t>
            </a:r>
            <a:r>
              <a:rPr lang="en-AU" sz="1100" dirty="0">
                <a:solidFill>
                  <a:srgbClr val="00B050"/>
                </a:solidFill>
              </a:rPr>
              <a:t>XXX</a:t>
            </a:r>
            <a:r>
              <a:rPr lang="en-AU" sz="1100" dirty="0">
                <a:solidFill>
                  <a:srgbClr val="FF0000"/>
                </a:solidFill>
              </a:rPr>
              <a:t>, ospf routers exchange updates with routers in the same </a:t>
            </a:r>
            <a:r>
              <a:rPr lang="en-AU" sz="1100" dirty="0">
                <a:solidFill>
                  <a:srgbClr val="9933FF"/>
                </a:solidFill>
              </a:rPr>
              <a:t>area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</a:t>
            </a:r>
            <a:r>
              <a:rPr lang="en-AU" sz="1200" dirty="0">
                <a:solidFill>
                  <a:srgbClr val="9933FF"/>
                </a:solidFill>
              </a:rPr>
              <a:t>  ?.?.?.? 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replace)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  </a:t>
            </a:r>
            <a:r>
              <a:rPr lang="en-AU" sz="1200" dirty="0">
                <a:solidFill>
                  <a:srgbClr val="9933FF"/>
                </a:solidFill>
              </a:rPr>
              <a:t>?.?.?.? 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  </a:t>
            </a:r>
            <a:r>
              <a:rPr lang="en-AU" sz="1200" dirty="0">
                <a:solidFill>
                  <a:srgbClr val="9933FF"/>
                </a:solidFill>
              </a:rPr>
              <a:t>?.?.?.? 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>
                <a:solidFill>
                  <a:srgbClr val="FF0000"/>
                </a:solidFill>
              </a:rPr>
              <a:t>Passive  Interface Options: </a:t>
            </a:r>
          </a:p>
          <a:p>
            <a:pPr>
              <a:buNone/>
            </a:pPr>
            <a:r>
              <a:rPr lang="en-AU" sz="1400" dirty="0"/>
              <a:t>             </a:t>
            </a:r>
            <a:r>
              <a:rPr lang="en-AU" sz="1200" dirty="0"/>
              <a:t>passive-interface G0/0/1.83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</a:t>
            </a:r>
            <a:r>
              <a:rPr lang="en-AU" sz="1200" dirty="0">
                <a:solidFill>
                  <a:srgbClr val="000000"/>
                </a:solidFill>
              </a:rPr>
              <a:t>passive-interface G0/0/1.XXX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200" dirty="0">
                <a:solidFill>
                  <a:srgbClr val="FF0000"/>
                </a:solidFill>
              </a:rPr>
              <a:t>                                                  OR</a:t>
            </a:r>
          </a:p>
          <a:p>
            <a:pPr>
              <a:buNone/>
            </a:pPr>
            <a:r>
              <a:rPr lang="en-AU" sz="1200" dirty="0"/>
              <a:t>               passive-interface default </a:t>
            </a:r>
            <a:r>
              <a:rPr lang="en-AU" sz="1100" dirty="0">
                <a:solidFill>
                  <a:srgbClr val="FF0000"/>
                </a:solidFill>
              </a:rPr>
              <a:t>(Configure passive interface as default for all interfaces)</a:t>
            </a:r>
            <a:endParaRPr lang="en-AU" sz="12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S0/1/0 </a:t>
            </a:r>
            <a:r>
              <a:rPr lang="en-AU" sz="1100" dirty="0">
                <a:solidFill>
                  <a:srgbClr val="FF0000"/>
                </a:solidFill>
              </a:rPr>
              <a:t>(Configure S0/1/0 to allow the flow of routing information)</a:t>
            </a:r>
          </a:p>
          <a:p>
            <a:pPr>
              <a:buFontTx/>
              <a:buNone/>
            </a:pPr>
            <a:r>
              <a:rPr lang="en-AU" sz="1200" dirty="0">
                <a:solidFill>
                  <a:srgbClr val="000000"/>
                </a:solidFill>
              </a:rPr>
              <a:t>               no  passive-interface S0/1/1 </a:t>
            </a:r>
            <a:r>
              <a:rPr lang="en-AU" sz="1100" dirty="0">
                <a:solidFill>
                  <a:srgbClr val="FF0000"/>
                </a:solidFill>
              </a:rPr>
              <a:t>(Configure S0/1/1 to allow the flow of routing information)</a:t>
            </a:r>
          </a:p>
          <a:p>
            <a:endParaRPr lang="en-AU" sz="1400" dirty="0">
              <a:solidFill>
                <a:srgbClr val="0000FF"/>
              </a:solidFill>
            </a:endParaRPr>
          </a:p>
          <a:p>
            <a:r>
              <a:rPr lang="en-AU" sz="1400" dirty="0">
                <a:solidFill>
                  <a:srgbClr val="0000FF"/>
                </a:solidFill>
              </a:rPr>
              <a:t>Configure</a:t>
            </a:r>
            <a:r>
              <a:rPr lang="en-AU" sz="1400" dirty="0"/>
              <a:t> on </a:t>
            </a:r>
            <a:r>
              <a:rPr lang="en-AU" sz="1400" dirty="0" err="1"/>
              <a:t>Udgir</a:t>
            </a:r>
            <a:r>
              <a:rPr lang="en-AU" sz="1400" dirty="0"/>
              <a:t> Router</a:t>
            </a:r>
          </a:p>
          <a:p>
            <a:pPr lvl="0">
              <a:buNone/>
            </a:pPr>
            <a:r>
              <a:rPr lang="en-AU" sz="1400" dirty="0"/>
              <a:t>        router OSPF 2 </a:t>
            </a:r>
            <a:endParaRPr lang="en-AU" sz="11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AU" sz="1100" dirty="0">
                <a:solidFill>
                  <a:srgbClr val="FF0000"/>
                </a:solidFill>
              </a:rPr>
              <a:t>  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 ?.?.?.?  </a:t>
            </a:r>
            <a:r>
              <a:rPr lang="en-AU" sz="1200" dirty="0">
                <a:solidFill>
                  <a:srgbClr val="9933FF"/>
                </a:solidFill>
              </a:rPr>
              <a:t>?.?.?.?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100" dirty="0">
                <a:solidFill>
                  <a:srgbClr val="FF0000"/>
                </a:solidFill>
              </a:rPr>
              <a:t> (VLAN </a:t>
            </a:r>
            <a:r>
              <a:rPr lang="en-AU" sz="1100" b="1" dirty="0">
                <a:solidFill>
                  <a:srgbClr val="9933FF"/>
                </a:solidFill>
              </a:rPr>
              <a:t>YYY, </a:t>
            </a:r>
            <a:r>
              <a:rPr lang="en-AU" sz="1100" dirty="0">
                <a:solidFill>
                  <a:srgbClr val="FF0000"/>
                </a:solidFill>
              </a:rPr>
              <a:t>ospf routers exchange updates with routers in the same </a:t>
            </a:r>
            <a:r>
              <a:rPr lang="en-AU" sz="1100" dirty="0">
                <a:solidFill>
                  <a:srgbClr val="9933FF"/>
                </a:solidFill>
              </a:rPr>
              <a:t>area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?.?.?.? 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(VLAN 1 wildcard is inverse of subnet mask, </a:t>
            </a:r>
            <a:r>
              <a:rPr lang="en-AU" sz="1100" b="1" dirty="0">
                <a:solidFill>
                  <a:srgbClr val="9933FF"/>
                </a:solidFill>
              </a:rPr>
              <a:t>? means </a:t>
            </a:r>
            <a:r>
              <a:rPr lang="en-AU" sz="1100" dirty="0">
                <a:solidFill>
                  <a:srgbClr val="FF0000"/>
                </a:solidFill>
              </a:rPr>
              <a:t>replace)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 ?.?.?.?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network </a:t>
            </a:r>
            <a:r>
              <a:rPr lang="en-US" sz="1200" b="1" dirty="0">
                <a:solidFill>
                  <a:srgbClr val="3333FF"/>
                </a:solidFill>
              </a:rPr>
              <a:t> ?.?.?.?  </a:t>
            </a:r>
            <a:r>
              <a:rPr lang="en-AU" sz="1200" dirty="0">
                <a:solidFill>
                  <a:srgbClr val="9933FF"/>
                </a:solidFill>
              </a:rPr>
              <a:t>?.?.?.?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200" dirty="0">
                <a:solidFill>
                  <a:srgbClr val="9933FF"/>
                </a:solidFill>
              </a:rPr>
              <a:t>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(Serial Link –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AU" sz="1400" dirty="0"/>
              <a:t>        </a:t>
            </a:r>
            <a:r>
              <a:rPr lang="en-AU" sz="1200" dirty="0"/>
              <a:t>passive-interface G0/0/1.83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200" dirty="0">
                <a:solidFill>
                  <a:srgbClr val="000000"/>
                </a:solidFill>
              </a:rPr>
              <a:t>passive-interface G0/0/1.YYY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OSPF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Latur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R1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Latur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  <a:endCxn id="2061" idx="2"/>
          </p:cNvCxnSpPr>
          <p:nvPr/>
        </p:nvCxnSpPr>
        <p:spPr bwMode="auto">
          <a:xfrm flipV="1">
            <a:off x="1474788" y="1880394"/>
            <a:ext cx="1584325" cy="7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928205" y="4835498"/>
            <a:ext cx="2058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Your Address Space</a:t>
            </a:r>
          </a:p>
          <a:p>
            <a:pPr algn="ctr" eaLnBrk="1" hangingPunct="1"/>
            <a:r>
              <a:rPr lang="en-US" sz="1200" b="1" dirty="0">
                <a:solidFill>
                  <a:srgbClr val="3333FF"/>
                </a:solidFill>
              </a:rPr>
              <a:t>145.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3333FF"/>
                </a:solidFill>
              </a:rPr>
              <a:t>.0.0/18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006827" y="122781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4 </a:t>
            </a:r>
            <a:r>
              <a:rPr lang="en-US" sz="1100" b="1" dirty="0">
                <a:solidFill>
                  <a:srgbClr val="3333FF"/>
                </a:solidFill>
              </a:rPr>
              <a:t> </a:t>
            </a:r>
            <a:r>
              <a:rPr lang="en-US" sz="1400" b="1" dirty="0"/>
              <a:t>-  OSPF, ACLs, 4R </a:t>
            </a:r>
            <a:r>
              <a:rPr lang="en-US" sz="1400" dirty="0"/>
              <a:t> </a:t>
            </a:r>
            <a:r>
              <a:rPr lang="en-US" sz="1400" b="1" dirty="0" smtClean="0">
                <a:solidFill>
                  <a:srgbClr val="3333FF"/>
                </a:solidFill>
              </a:rPr>
              <a:t>V1.2</a:t>
            </a:r>
            <a:endParaRPr lang="en-US" sz="1400" b="1" dirty="0">
              <a:solidFill>
                <a:srgbClr val="3333FF"/>
              </a:solidFill>
            </a:endParaRP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3067277" y="4300296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03350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86758" y="1643063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1140025" y="3603823"/>
            <a:ext cx="17988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OSPF</a:t>
            </a:r>
            <a:r>
              <a:rPr lang="en-US" sz="1050" b="1" dirty="0">
                <a:solidFill>
                  <a:srgbClr val="3333FF"/>
                </a:solidFill>
              </a:rPr>
              <a:t> Routing Protocol</a:t>
            </a:r>
            <a:endParaRPr lang="en-AU" sz="105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Barshi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R3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48664" y="3840578"/>
            <a:ext cx="6492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R4</a:t>
            </a:r>
            <a:endParaRPr lang="en-AU" sz="1000" dirty="0">
              <a:solidFill>
                <a:srgbClr val="3333FF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977592" y="2812107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028494" y="1989138"/>
            <a:ext cx="12362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201.11.5</a:t>
            </a:r>
            <a:r>
              <a:rPr lang="en-US" sz="1000" b="1" dirty="0">
                <a:solidFill>
                  <a:srgbClr val="00B0F0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3930968" y="958850"/>
            <a:ext cx="29049" cy="216777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  <a:endParaRPr lang="en-US" sz="900" dirty="0">
              <a:solidFill>
                <a:srgbClr val="3333FF"/>
              </a:solidFill>
            </a:endParaRP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00B050"/>
                </a:solidFill>
              </a:rPr>
              <a:t>XXX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3460750" y="5410200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900" dirty="0"/>
              <a:t>VLAN</a:t>
            </a:r>
            <a:r>
              <a:rPr lang="en-US" sz="900" b="1" dirty="0">
                <a:solidFill>
                  <a:srgbClr val="9933FF"/>
                </a:solidFill>
              </a:rPr>
              <a:t>YYY</a:t>
            </a:r>
            <a:endParaRPr lang="en-AU" sz="9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99298" y="4519141"/>
            <a:ext cx="7387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G1/0/13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V="1">
            <a:off x="3748881" y="4954628"/>
            <a:ext cx="31030" cy="455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3714977" y="4989874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7" name="Text Box 60"/>
          <p:cNvSpPr txBox="1">
            <a:spLocks noChangeArrowheads="1"/>
          </p:cNvSpPr>
          <p:nvPr/>
        </p:nvSpPr>
        <p:spPr bwMode="auto">
          <a:xfrm>
            <a:off x="2230656" y="2379662"/>
            <a:ext cx="10711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Internal Serials </a:t>
            </a:r>
            <a:endParaRPr lang="en-AU" sz="1000" dirty="0"/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484438" y="981075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/>
              <a:t>Loopback 0</a:t>
            </a:r>
          </a:p>
          <a:p>
            <a:pPr algn="ctr" eaLnBrk="1" hangingPunct="1"/>
            <a:r>
              <a:rPr lang="en-US" sz="800"/>
              <a:t>Server LAN</a:t>
            </a:r>
          </a:p>
          <a:p>
            <a:pPr algn="ctr" eaLnBrk="1" hangingPunct="1"/>
            <a:r>
              <a:rPr lang="en-US" sz="80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132138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929063" y="1571625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87900" y="1557338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83300" y="1880394"/>
            <a:ext cx="1066876" cy="8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1908175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230656" y="2698274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192294" y="2615962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44" name="AutoShape 48"/>
          <p:cNvCxnSpPr>
            <a:cxnSpLocks noChangeShapeType="1"/>
            <a:stCxn id="2051" idx="0"/>
          </p:cNvCxnSpPr>
          <p:nvPr/>
        </p:nvCxnSpPr>
        <p:spPr bwMode="auto">
          <a:xfrm rot="16200000" flipV="1">
            <a:off x="440531" y="954880"/>
            <a:ext cx="846138" cy="35877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448952" y="1106755"/>
            <a:ext cx="1508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Connection to rest of 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Internal network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3040137" y="3126622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Udgir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R2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21806" y="4522828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Udgir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dirty="0">
                <a:solidFill>
                  <a:srgbClr val="3333FF"/>
                </a:solidFill>
              </a:rPr>
              <a:t>S2</a:t>
            </a:r>
          </a:p>
          <a:p>
            <a:pPr algn="ctr"/>
            <a:r>
              <a:rPr lang="en-US" sz="1000" dirty="0">
                <a:solidFill>
                  <a:srgbClr val="3333FF"/>
                </a:solidFill>
              </a:rPr>
              <a:t>2960</a:t>
            </a:r>
            <a:endParaRPr lang="en-AU" sz="1000" dirty="0">
              <a:solidFill>
                <a:srgbClr val="3333FF"/>
              </a:solidFill>
            </a:endParaRPr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H="1" flipV="1">
            <a:off x="3490912" y="3918781"/>
            <a:ext cx="0" cy="600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3418066" y="4011309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867893" y="3840578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66018" y="2371487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54" name="AutoShape 11"/>
          <p:cNvCxnSpPr>
            <a:cxnSpLocks noChangeShapeType="1"/>
            <a:stCxn id="45" idx="0"/>
          </p:cNvCxnSpPr>
          <p:nvPr/>
        </p:nvCxnSpPr>
        <p:spPr bwMode="auto">
          <a:xfrm rot="5400000" flipH="1" flipV="1">
            <a:off x="3068692" y="2679721"/>
            <a:ext cx="850146" cy="4365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3405981" y="286226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3448843" y="2267546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cxnSp>
        <p:nvCxnSpPr>
          <p:cNvPr id="65" name="AutoShape 11"/>
          <p:cNvCxnSpPr>
            <a:cxnSpLocks noChangeShapeType="1"/>
            <a:stCxn id="45" idx="2"/>
          </p:cNvCxnSpPr>
          <p:nvPr/>
        </p:nvCxnSpPr>
        <p:spPr bwMode="auto">
          <a:xfrm rot="10800000">
            <a:off x="1321669" y="2233613"/>
            <a:ext cx="1718468" cy="12890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1258415" y="2268142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2498578" y="3268546"/>
            <a:ext cx="6335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4" name="Line 52"/>
          <p:cNvSpPr>
            <a:spLocks noChangeShapeType="1"/>
          </p:cNvSpPr>
          <p:nvPr/>
        </p:nvSpPr>
        <p:spPr bwMode="auto">
          <a:xfrm>
            <a:off x="3960019" y="3126623"/>
            <a:ext cx="1116012" cy="193025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7268546" y="1101932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182.18.0.0/16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4" name="Text Box 77"/>
          <p:cNvSpPr txBox="1">
            <a:spLocks noChangeArrowheads="1"/>
          </p:cNvSpPr>
          <p:nvPr/>
        </p:nvSpPr>
        <p:spPr bwMode="auto">
          <a:xfrm>
            <a:off x="7268546" y="2394028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121.0.0.0/8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7268546" y="3680767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141.66.0.0/16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67" name="Text Box 77"/>
          <p:cNvSpPr txBox="1">
            <a:spLocks noChangeArrowheads="1"/>
          </p:cNvSpPr>
          <p:nvPr/>
        </p:nvSpPr>
        <p:spPr bwMode="auto">
          <a:xfrm>
            <a:off x="7268546" y="4218961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b="1" dirty="0"/>
              <a:t>Loopback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217.2.45.0/24</a:t>
            </a:r>
          </a:p>
          <a:p>
            <a:pPr algn="ctr" eaLnBrk="1" hangingPunct="1"/>
            <a:r>
              <a:rPr lang="en-US" sz="800" b="1" dirty="0"/>
              <a:t>External Network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39692" y="789781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rgbClr val="00B050"/>
                </a:solidFill>
              </a:rPr>
              <a:t>“The Internet”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150176" y="748553"/>
            <a:ext cx="1241481" cy="401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87175" y="5767997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3438761" y="5972735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904656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Barshi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r>
              <a:rPr lang="en-AU" sz="1400" dirty="0"/>
              <a:t>      router OSPF 3</a:t>
            </a:r>
          </a:p>
          <a:p>
            <a:pPr lvl="0"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000000"/>
                </a:solidFill>
              </a:rPr>
              <a:t>network </a:t>
            </a:r>
            <a:r>
              <a:rPr lang="en-US" sz="1400" b="1" dirty="0">
                <a:solidFill>
                  <a:srgbClr val="3333FF"/>
                </a:solidFill>
              </a:rPr>
              <a:t>?.?.?.?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400" dirty="0"/>
              <a:t>  </a:t>
            </a:r>
            <a:r>
              <a:rPr lang="en-AU" sz="1100" dirty="0">
                <a:solidFill>
                  <a:srgbClr val="FF0000"/>
                </a:solidFill>
              </a:rPr>
              <a:t>(Loopback Database LAN)</a:t>
            </a:r>
            <a:endParaRPr lang="en-AU" sz="1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 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/>
              <a:t> </a:t>
            </a:r>
            <a:r>
              <a:rPr lang="en-AU" sz="1400" dirty="0">
                <a:solidFill>
                  <a:srgbClr val="000000"/>
                </a:solidFill>
              </a:rPr>
              <a:t>area 0</a:t>
            </a:r>
            <a:r>
              <a:rPr lang="en-AU" sz="1100" dirty="0">
                <a:solidFill>
                  <a:srgbClr val="FF0000"/>
                </a:solidFill>
              </a:rPr>
              <a:t> (Serial Link –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Latur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?.?.?.? </a:t>
            </a:r>
            <a:r>
              <a:rPr lang="en-AU" sz="1400" dirty="0">
                <a:solidFill>
                  <a:srgbClr val="9933FF"/>
                </a:solidFill>
              </a:rPr>
              <a:t>?.?.?.?</a:t>
            </a:r>
            <a:r>
              <a:rPr lang="en-AU" sz="1400" dirty="0">
                <a:solidFill>
                  <a:srgbClr val="000000"/>
                </a:solidFill>
              </a:rPr>
              <a:t> area 0</a:t>
            </a:r>
            <a:r>
              <a:rPr lang="en-AU" sz="1100" dirty="0">
                <a:solidFill>
                  <a:srgbClr val="FF0000"/>
                </a:solidFill>
              </a:rPr>
              <a:t> (Serial Link – </a:t>
            </a:r>
            <a:r>
              <a:rPr lang="en-AU" sz="1100" dirty="0" err="1">
                <a:solidFill>
                  <a:srgbClr val="FF0000"/>
                </a:solidFill>
              </a:rPr>
              <a:t>Barshi</a:t>
            </a:r>
            <a:r>
              <a:rPr lang="en-AU" sz="1100" dirty="0">
                <a:solidFill>
                  <a:srgbClr val="FF0000"/>
                </a:solidFill>
              </a:rPr>
              <a:t> to </a:t>
            </a:r>
            <a:r>
              <a:rPr lang="en-AU" sz="1100" dirty="0" err="1">
                <a:solidFill>
                  <a:srgbClr val="FF0000"/>
                </a:solidFill>
              </a:rPr>
              <a:t>Udgir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ip route 0.0.0.0  0.0.0.0 </a:t>
            </a:r>
            <a:r>
              <a:rPr lang="en-AU" sz="1400" dirty="0">
                <a:solidFill>
                  <a:srgbClr val="9933FF"/>
                </a:solidFill>
              </a:rPr>
              <a:t>  </a:t>
            </a:r>
            <a:r>
              <a:rPr lang="en-AU" sz="1400" i="1" dirty="0">
                <a:solidFill>
                  <a:srgbClr val="9933FF"/>
                </a:solidFill>
              </a:rPr>
              <a:t>exit interface or next hop ip address</a:t>
            </a:r>
            <a:r>
              <a:rPr lang="en-AU" sz="1400" dirty="0"/>
              <a:t>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passive-interface loopback0  </a:t>
            </a:r>
            <a:r>
              <a:rPr lang="en-AU" sz="1100" dirty="0">
                <a:solidFill>
                  <a:srgbClr val="FF0000"/>
                </a:solidFill>
              </a:rPr>
              <a:t>(Do not send routing information to Server LAN)</a:t>
            </a:r>
          </a:p>
          <a:p>
            <a:pPr lvl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(OSPF is not configured in ISP)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 ?.?.?.?  </a:t>
            </a:r>
            <a:r>
              <a:rPr lang="en-AU" sz="1400" dirty="0">
                <a:solidFill>
                  <a:srgbClr val="9933FF"/>
                </a:solidFill>
              </a:rPr>
              <a:t>?.?.?.?  </a:t>
            </a:r>
            <a:r>
              <a:rPr lang="en-AU" sz="1400" i="1" dirty="0">
                <a:solidFill>
                  <a:srgbClr val="9933FF"/>
                </a:solidFill>
              </a:rPr>
              <a:t>exit interface  or  next hop ip address</a:t>
            </a:r>
            <a:r>
              <a:rPr lang="en-AU" sz="1400" dirty="0">
                <a:solidFill>
                  <a:srgbClr val="9933FF"/>
                </a:solidFill>
              </a:rPr>
              <a:t> 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internal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OSPF Configuration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7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 </a:t>
            </a:r>
            <a:r>
              <a:rPr lang="en-AU" sz="1400" dirty="0">
                <a:solidFill>
                  <a:srgbClr val="000000"/>
                </a:solidFill>
              </a:rPr>
              <a:t>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ip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Switch S3 Configure</a:t>
            </a:r>
            <a:r>
              <a:rPr lang="en-AU" sz="1600" dirty="0"/>
              <a:t> VLANs      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B05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Orange</a:t>
            </a:r>
          </a:p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Switch S2 Configure</a:t>
            </a:r>
            <a:r>
              <a:rPr lang="en-AU" sz="1600" dirty="0"/>
              <a:t> VLANs               </a:t>
            </a:r>
          </a:p>
          <a:p>
            <a:pPr>
              <a:buFontTx/>
              <a:buNone/>
            </a:pPr>
            <a:r>
              <a:rPr lang="en-AU" sz="1600" dirty="0"/>
              <a:t>        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</a:t>
            </a:r>
          </a:p>
          <a:p>
            <a:pPr>
              <a:buFontTx/>
              <a:buNone/>
            </a:pPr>
            <a:r>
              <a:rPr lang="en-AU" sz="1600" dirty="0"/>
              <a:t>            name White</a:t>
            </a:r>
          </a:p>
          <a:p>
            <a:pPr>
              <a:buFontTx/>
              <a:buNone/>
            </a:pPr>
            <a:r>
              <a:rPr lang="en-AU" sz="1600" dirty="0"/>
              <a:t>         vlan 154 </a:t>
            </a:r>
            <a:r>
              <a:rPr lang="en-AU" sz="1200" b="1" dirty="0">
                <a:solidFill>
                  <a:srgbClr val="FF0000"/>
                </a:solidFill>
              </a:rPr>
              <a:t>(154 may change, refer rules page 5)</a:t>
            </a:r>
            <a:endParaRPr lang="en-AU" sz="1200" dirty="0"/>
          </a:p>
          <a:p>
            <a:pPr>
              <a:buFontTx/>
              <a:buNone/>
            </a:pPr>
            <a:r>
              <a:rPr lang="en-AU" sz="1600" dirty="0"/>
              <a:t>            name Grey</a:t>
            </a:r>
          </a:p>
          <a:p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0" indent="0" eaLnBrk="1" hangingPunct="1">
              <a:buNone/>
            </a:pPr>
            <a:r>
              <a:rPr lang="en-AU" sz="1600" dirty="0"/>
              <a:t>         interface vlan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ip address </a:t>
            </a:r>
            <a:r>
              <a:rPr lang="en-AU" sz="1600" i="1" dirty="0"/>
              <a:t>  ip address   mask  </a:t>
            </a:r>
            <a:r>
              <a:rPr lang="en-AU" sz="1100" dirty="0">
                <a:solidFill>
                  <a:srgbClr val="FF0000"/>
                </a:solidFill>
              </a:rPr>
              <a:t>(This allows the switch to be configured remotely via Telnet)</a:t>
            </a:r>
            <a:endParaRPr lang="en-AU" sz="1600" dirty="0"/>
          </a:p>
          <a:p>
            <a:pPr eaLnBrk="1" hangingPunct="1"/>
            <a:endParaRPr lang="en-AU" sz="1600" dirty="0">
              <a:solidFill>
                <a:srgbClr val="3333FF"/>
              </a:solidFill>
            </a:endParaRPr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marL="0" lvl="0" indent="0" eaLnBrk="1" hangingPunct="1">
              <a:buNone/>
            </a:pPr>
            <a:r>
              <a:rPr lang="en-AU" sz="1600" dirty="0"/>
              <a:t>         ip default-gateway </a:t>
            </a:r>
            <a:r>
              <a:rPr lang="en-AU" sz="1600" i="1" dirty="0"/>
              <a:t>  ip address of router interface  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</a:t>
            </a:r>
            <a:r>
              <a:rPr lang="en-AU" sz="1600" dirty="0" err="1"/>
              <a:t>fa</a:t>
            </a:r>
            <a:r>
              <a:rPr lang="en-AU" sz="1600" dirty="0"/>
              <a:t> 0/3  (or interface range </a:t>
            </a:r>
            <a:r>
              <a:rPr lang="en-AU" sz="1600" dirty="0" err="1"/>
              <a:t>fa</a:t>
            </a:r>
            <a:r>
              <a:rPr lang="en-AU" sz="1600" dirty="0"/>
              <a:t>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</a:t>
            </a:r>
            <a:endParaRPr lang="en-AU" sz="1400" b="1" dirty="0">
              <a:solidFill>
                <a:srgbClr val="9933FF"/>
              </a:solidFill>
            </a:endParaRPr>
          </a:p>
          <a:p>
            <a:pPr lvl="0"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</a:t>
            </a:r>
            <a:r>
              <a:rPr lang="en-AU" sz="1200" dirty="0" err="1"/>
              <a:t>switchport</a:t>
            </a:r>
            <a:r>
              <a:rPr lang="en-AU" sz="1200" dirty="0"/>
              <a:t>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G1/0/11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</a:t>
            </a:r>
            <a:endParaRPr lang="en-AU" sz="1200" dirty="0"/>
          </a:p>
          <a:p>
            <a:pPr eaLnBrk="1" hangingPunct="1">
              <a:buNone/>
            </a:pPr>
            <a:r>
              <a:rPr lang="en-AU" sz="1200" dirty="0">
                <a:solidFill>
                  <a:srgbClr val="3333FF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AU" sz="1200" dirty="0">
                <a:solidFill>
                  <a:srgbClr val="3333FF"/>
                </a:solidFill>
              </a:rPr>
              <a:t>      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4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 smtClean="0"/>
              <a:t>Other Management  </a:t>
            </a:r>
            <a:r>
              <a:rPr lang="en-AU" sz="2000" dirty="0"/>
              <a:t>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save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copy run start </a:t>
            </a:r>
            <a:endParaRPr lang="en-AU" sz="1600" dirty="0">
              <a:solidFill>
                <a:srgbClr val="3333F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remove a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Router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/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configuration:  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write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erase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, then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reload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(say no when asked if want to save the changes)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How to remove the VLAN configuration on a </a:t>
            </a:r>
            <a:r>
              <a:rPr lang="en-US" sz="1600" b="1" dirty="0" smtClean="0">
                <a:solidFill>
                  <a:srgbClr val="008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Switch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delete vlan.dat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Some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show 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commands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ip interface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brief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very important to know how to read the output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run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displays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the running configuration file (check running settings) 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show </a:t>
            </a:r>
            <a:r>
              <a:rPr lang="en-US" sz="1600" dirty="0" smtClean="0">
                <a:solidFill>
                  <a:srgbClr val="3333F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start</a:t>
            </a:r>
            <a:r>
              <a:rPr lang="en-US" sz="16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displays the startup </a:t>
            </a:r>
            <a:r>
              <a:rPr lang="en-US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config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file (check the settings that will take effect after a reboot)</a:t>
            </a:r>
            <a:endParaRPr lang="en-AU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show </a:t>
            </a:r>
            <a:r>
              <a:rPr lang="en-AU" sz="1600" dirty="0" smtClean="0">
                <a:solidFill>
                  <a:srgbClr val="3333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version:  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IOS version, image file name, last rebooted, </a:t>
            </a:r>
            <a:r>
              <a:rPr lang="en-AU" sz="16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config-reg</a:t>
            </a:r>
            <a:r>
              <a:rPr lang="en-AU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value</a:t>
            </a:r>
            <a:r>
              <a:rPr lang="en-AU" sz="1600" dirty="0">
                <a:latin typeface="Calibri"/>
                <a:ea typeface="Calibri"/>
                <a:cs typeface="Times New Roman"/>
              </a:rPr>
              <a:t>, </a:t>
            </a:r>
            <a:r>
              <a:rPr lang="en-AU" sz="1600" dirty="0" err="1">
                <a:latin typeface="Calibri"/>
                <a:ea typeface="Calibri"/>
                <a:cs typeface="Times New Roman"/>
              </a:rPr>
              <a:t>etc</a:t>
            </a:r>
            <a:endParaRPr lang="en-AU" sz="1600" dirty="0">
              <a:solidFill>
                <a:srgbClr val="3333FF"/>
              </a:solidFill>
              <a:latin typeface="Calibri"/>
              <a:ea typeface="Times New Roman"/>
              <a:cs typeface="Times New Roman"/>
            </a:endParaRP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7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856881"/>
            <a:ext cx="8229600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S3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lvl="0" indent="0">
              <a:buNone/>
            </a:pPr>
            <a:r>
              <a:rPr lang="en-AU" sz="1800" dirty="0"/>
              <a:t>           username labuser privilege 15 secret </a:t>
            </a:r>
            <a:r>
              <a:rPr lang="en-AU" sz="1800" dirty="0">
                <a:solidFill>
                  <a:srgbClr val="FF0000"/>
                </a:solidFill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  <a:endParaRPr lang="en-A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63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To request the DHCP server to release or renew the PC’s IP address use:</a:t>
            </a:r>
          </a:p>
          <a:p>
            <a:pPr lvl="2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/release, ipconfig /renew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9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4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integrate the different topics (theory and practical)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</a:t>
            </a:r>
          </a:p>
          <a:p>
            <a:pPr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16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2875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4 -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714375"/>
            <a:ext cx="8712968" cy="592931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pages 15 to 26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Your instructor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How to Configure Guide,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b="1" kern="0" dirty="0">
                <a:solidFill>
                  <a:srgbClr val="FF0000"/>
                </a:solidFill>
              </a:rPr>
              <a:t>OSPF</a:t>
            </a:r>
            <a:r>
              <a:rPr lang="en-AU" sz="1400" kern="0" dirty="0">
                <a:solidFill>
                  <a:srgbClr val="FF0000"/>
                </a:solidFill>
              </a:rPr>
              <a:t> </a:t>
            </a:r>
            <a:r>
              <a:rPr lang="en-AU" sz="1400" kern="0" dirty="0"/>
              <a:t>(</a:t>
            </a:r>
            <a:r>
              <a:rPr lang="en-AU" sz="1400" kern="0" dirty="0">
                <a:solidFill>
                  <a:srgbClr val="FF0000"/>
                </a:solidFill>
              </a:rPr>
              <a:t>O</a:t>
            </a:r>
            <a:r>
              <a:rPr lang="en-AU" sz="1400" kern="0" dirty="0"/>
              <a:t>pen </a:t>
            </a:r>
            <a:r>
              <a:rPr lang="en-AU" sz="1400" kern="0" dirty="0">
                <a:solidFill>
                  <a:srgbClr val="FF0000"/>
                </a:solidFill>
              </a:rPr>
              <a:t>S</a:t>
            </a:r>
            <a:r>
              <a:rPr lang="en-AU" sz="1400" kern="0" dirty="0"/>
              <a:t>hortest </a:t>
            </a:r>
            <a:r>
              <a:rPr lang="en-AU" sz="1400" kern="0" dirty="0">
                <a:solidFill>
                  <a:srgbClr val="FF0000"/>
                </a:solidFill>
              </a:rPr>
              <a:t>P</a:t>
            </a:r>
            <a:r>
              <a:rPr lang="en-AU" sz="1400" kern="0" dirty="0"/>
              <a:t>ath </a:t>
            </a:r>
            <a:r>
              <a:rPr lang="en-AU" sz="1400" kern="0" dirty="0">
                <a:solidFill>
                  <a:srgbClr val="FF0000"/>
                </a:solidFill>
              </a:rPr>
              <a:t>F</a:t>
            </a:r>
            <a:r>
              <a:rPr lang="en-AU" sz="1400" kern="0" dirty="0"/>
              <a:t>irst) Routing Protocol </a:t>
            </a:r>
            <a:r>
              <a:rPr lang="en-AU" sz="1400" kern="0" dirty="0">
                <a:solidFill>
                  <a:srgbClr val="000000"/>
                </a:solidFill>
              </a:rPr>
              <a:t>on the routers</a:t>
            </a:r>
            <a:r>
              <a:rPr lang="en-AU" sz="1400" kern="0" dirty="0"/>
              <a:t>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ACLs to </a:t>
            </a:r>
            <a:r>
              <a:rPr lang="en-AU" sz="1400" kern="0" dirty="0">
                <a:solidFill>
                  <a:srgbClr val="FF0000"/>
                </a:solidFill>
              </a:rPr>
              <a:t>control pings between subnets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FF"/>
                </a:solidFill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4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</a:rPr>
              <a:t>External</a:t>
            </a:r>
            <a:r>
              <a:rPr lang="en-AU" sz="1400" kern="0" dirty="0"/>
              <a:t>, the link to the ISP and the Internet</a:t>
            </a:r>
            <a:endParaRPr lang="en-AU" sz="14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Use </a:t>
            </a: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following Network addresses </a:t>
            </a:r>
            <a:r>
              <a:rPr lang="en-AU" sz="1400" kern="0" dirty="0">
                <a:solidFill>
                  <a:srgbClr val="00B050"/>
                </a:solidFill>
                <a:latin typeface="+mn-lt"/>
                <a:cs typeface="+mn-cs"/>
              </a:rPr>
              <a:t>for Scenario 4,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</a:t>
            </a:r>
            <a:r>
              <a:rPr lang="en-AU" sz="14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4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400" b="1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4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Corporate Network Address, </a:t>
            </a:r>
            <a:r>
              <a:rPr lang="en-US" sz="1400" b="1" dirty="0">
                <a:solidFill>
                  <a:srgbClr val="9933FF"/>
                </a:solidFill>
              </a:rPr>
              <a:t>145.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9933FF"/>
                </a:solidFill>
              </a:rPr>
              <a:t>.0.0</a:t>
            </a:r>
            <a:r>
              <a:rPr lang="en-AU" sz="1400" b="1" kern="0" dirty="0">
                <a:solidFill>
                  <a:srgbClr val="9933FF"/>
                </a:solidFill>
              </a:rPr>
              <a:t>/16.                                                                                         </a:t>
            </a: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The corporate address has been </a:t>
            </a:r>
            <a:r>
              <a:rPr lang="en-AU" sz="1400" b="1" kern="0" dirty="0">
                <a:solidFill>
                  <a:srgbClr val="FF0000"/>
                </a:solidFill>
              </a:rPr>
              <a:t>divided up </a:t>
            </a:r>
            <a:r>
              <a:rPr lang="en-AU" sz="1400" kern="0" dirty="0"/>
              <a:t>and you have been given </a:t>
            </a:r>
            <a:r>
              <a:rPr lang="en-AU" sz="1400" kern="0" dirty="0">
                <a:solidFill>
                  <a:srgbClr val="FF0000"/>
                </a:solidFill>
              </a:rPr>
              <a:t>a part of the address space</a:t>
            </a:r>
            <a:r>
              <a:rPr lang="en-AU" sz="1400" kern="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145.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.0.0/18 </a:t>
            </a:r>
            <a:r>
              <a:rPr lang="en-US" sz="1400" dirty="0"/>
              <a:t> to build your section of the Corporate Network.</a:t>
            </a:r>
            <a:endParaRPr lang="en-AU" sz="1400" kern="0" dirty="0"/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Do </a:t>
            </a:r>
            <a:r>
              <a:rPr lang="en-US" sz="1400" dirty="0">
                <a:solidFill>
                  <a:srgbClr val="FF0000"/>
                </a:solidFill>
              </a:rPr>
              <a:t>not configure </a:t>
            </a:r>
            <a:r>
              <a:rPr lang="en-US" sz="1400" dirty="0"/>
              <a:t>the connection to the rest of the internal network</a:t>
            </a:r>
            <a:endParaRPr lang="en-AU" sz="1400" kern="0" dirty="0">
              <a:latin typeface="+mn-lt"/>
              <a:cs typeface="+mn-c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400" dirty="0"/>
              <a:t>ISP Link Address, </a:t>
            </a:r>
            <a:r>
              <a:rPr lang="en-US" sz="1400" b="1" dirty="0">
                <a:solidFill>
                  <a:srgbClr val="3333FF"/>
                </a:solidFill>
              </a:rPr>
              <a:t>201.11.5</a:t>
            </a:r>
            <a:r>
              <a:rPr lang="en-US" sz="1400" b="1" dirty="0">
                <a:solidFill>
                  <a:srgbClr val="00B0F0"/>
                </a:solidFill>
              </a:rPr>
              <a:t>W</a:t>
            </a:r>
            <a:r>
              <a:rPr lang="en-US" sz="1400" b="1" dirty="0">
                <a:solidFill>
                  <a:srgbClr val="3333FF"/>
                </a:solidFill>
              </a:rPr>
              <a:t>.0/30</a:t>
            </a:r>
            <a:endParaRPr lang="en-AU" sz="1400" b="1" dirty="0">
              <a:solidFill>
                <a:srgbClr val="3333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B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100" dirty="0">
                <a:solidFill>
                  <a:srgbClr val="FF0000"/>
                </a:solidFill>
              </a:rPr>
              <a:t>(</a:t>
            </a:r>
            <a:r>
              <a:rPr lang="en-AU" sz="1100" b="1" dirty="0">
                <a:solidFill>
                  <a:srgbClr val="FF0000"/>
                </a:solidFill>
              </a:rPr>
              <a:t>Example Only, use your student ID)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145.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C00000"/>
                </a:solidFill>
              </a:rPr>
              <a:t>V </a:t>
            </a:r>
            <a:r>
              <a:rPr lang="en-US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C00000"/>
                </a:solidFill>
              </a:rPr>
              <a:t>seventh </a:t>
            </a:r>
            <a:r>
              <a:rPr lang="en-US" sz="1200" dirty="0">
                <a:solidFill>
                  <a:srgbClr val="000000"/>
                </a:solidFill>
              </a:rPr>
              <a:t>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FF0000"/>
                </a:solidFill>
              </a:rPr>
              <a:t>fifth</a:t>
            </a:r>
            <a:r>
              <a:rPr lang="en-US" sz="1200" dirty="0">
                <a:solidFill>
                  <a:srgbClr val="000000"/>
                </a:solidFill>
              </a:rPr>
              <a:t> 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V=2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and</a:t>
            </a:r>
            <a:r>
              <a:rPr lang="en-US" sz="1200" b="1" dirty="0">
                <a:solidFill>
                  <a:srgbClr val="FF0000"/>
                </a:solidFill>
              </a:rPr>
              <a:t>  Z=5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145.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sz="1200" b="1" dirty="0">
                <a:solidFill>
                  <a:srgbClr val="FF0000"/>
                </a:solidFill>
              </a:rPr>
              <a:t>5.0/18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201.11.5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B0F0"/>
                </a:solidFill>
              </a:rPr>
              <a:t>eighth </a:t>
            </a:r>
            <a:r>
              <a:rPr lang="en-US" sz="1200" dirty="0">
                <a:solidFill>
                  <a:srgbClr val="000000"/>
                </a:solidFill>
              </a:rPr>
              <a:t> 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201.11.51.0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(Example Only, use your Student ID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fifth, sixth and seventh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sixth, seventh  and eighth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154 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 154 then 154- 3 = 151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: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= 572  hence   VLAN572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: </a:t>
            </a:r>
            <a:r>
              <a:rPr lang="en-AU" sz="1200" b="1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=721 hence     VLAN721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2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4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B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  <a:p>
            <a:pPr algn="ctr">
              <a:defRPr/>
            </a:pPr>
            <a:endParaRPr lang="en-AU" sz="2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40" y="1169368"/>
            <a:ext cx="8856984" cy="535597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AU" sz="1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Corporate Network Address space </a:t>
            </a:r>
            <a:r>
              <a:rPr lang="en-US" sz="1600" b="1" dirty="0">
                <a:solidFill>
                  <a:srgbClr val="3333FF"/>
                </a:solidFill>
              </a:rPr>
              <a:t>145.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3333FF"/>
                </a:solidFill>
              </a:rPr>
              <a:t>.0.0/18   </a:t>
            </a:r>
            <a:r>
              <a:rPr lang="en-US" sz="1600" b="1" dirty="0">
                <a:solidFill>
                  <a:srgbClr val="C00000"/>
                </a:solidFill>
              </a:rPr>
              <a:t>V 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C00000"/>
                </a:solidFill>
              </a:rPr>
              <a:t>        </a:t>
            </a:r>
            <a:r>
              <a:rPr lang="en-US" sz="1600" b="1" dirty="0">
                <a:solidFill>
                  <a:srgbClr val="FF0000"/>
                </a:solidFill>
              </a:rPr>
              <a:t>Z </a:t>
            </a:r>
            <a:r>
              <a:rPr lang="en-US" sz="1600" b="1" dirty="0">
                <a:solidFill>
                  <a:srgbClr val="0000FF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   </a:t>
            </a:r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b="1" dirty="0">
                <a:solidFill>
                  <a:srgbClr val="3333FF"/>
                </a:solidFill>
              </a:rPr>
              <a:t>201.11.5</a:t>
            </a:r>
            <a:r>
              <a:rPr lang="en-US" b="1" dirty="0">
                <a:solidFill>
                  <a:srgbClr val="00B0F0"/>
                </a:solidFill>
              </a:rPr>
              <a:t>W</a:t>
            </a:r>
            <a:r>
              <a:rPr lang="en-US" b="1" dirty="0">
                <a:solidFill>
                  <a:srgbClr val="3333FF"/>
                </a:solidFill>
              </a:rPr>
              <a:t>.0/30   </a:t>
            </a:r>
            <a:r>
              <a:rPr lang="en-US" b="1" dirty="0">
                <a:solidFill>
                  <a:srgbClr val="00B0F0"/>
                </a:solidFill>
              </a:rPr>
              <a:t>W 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endParaRPr lang="en-AU" b="1" dirty="0">
              <a:solidFill>
                <a:srgbClr val="0000FF"/>
              </a:solidFill>
            </a:endParaRPr>
          </a:p>
          <a:p>
            <a:pPr marL="342900" lvl="2" indent="-342900">
              <a:spcBef>
                <a:spcPct val="20000"/>
              </a:spcBef>
              <a:buFontTx/>
              <a:buChar char="•"/>
              <a:defRPr/>
            </a:pPr>
            <a:endParaRPr lang="en-AU" sz="1400" b="1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62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r>
              <a:rPr lang="en-AU" sz="2400" dirty="0"/>
              <a:t/>
            </a:r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r>
              <a:rPr lang="en-AU" sz="2400" dirty="0"/>
              <a:t/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4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5931" y="24358"/>
            <a:ext cx="8229600" cy="405805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30164"/>
            <a:ext cx="8856663" cy="623892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>
                <a:cs typeface="Times New Roman" pitchFamily="18" charset="0"/>
              </a:rPr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</a:t>
            </a:r>
            <a:r>
              <a:rPr lang="en-AU" sz="1000" b="1" dirty="0">
                <a:solidFill>
                  <a:srgbClr val="3333FF"/>
                </a:solidFill>
              </a:rPr>
              <a:t>nternal Network VLSM  Design –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Design IP VLSM Addressing Scheme with: 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FF0000"/>
                </a:solidFill>
              </a:rPr>
              <a:t>Refer rules page 5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S3 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b="1" dirty="0"/>
              <a:t> </a:t>
            </a:r>
            <a:r>
              <a:rPr lang="en-AU" sz="1000" dirty="0"/>
              <a:t>Orange 400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S3 </a:t>
            </a:r>
            <a:r>
              <a:rPr lang="en-AU" sz="1000" b="1" dirty="0"/>
              <a:t>VLAN 1 </a:t>
            </a:r>
            <a:r>
              <a:rPr lang="en-AU" sz="1000" dirty="0"/>
              <a:t>18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b="1" dirty="0"/>
              <a:t> </a:t>
            </a:r>
            <a:r>
              <a:rPr lang="en-AU" sz="1000" dirty="0"/>
              <a:t>White 140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</a:t>
            </a:r>
            <a:r>
              <a:rPr lang="en-AU" sz="1000" b="1" dirty="0"/>
              <a:t>VLAN 154 </a:t>
            </a:r>
            <a:r>
              <a:rPr lang="en-AU" sz="1000" dirty="0"/>
              <a:t>Grey  68 hosts </a:t>
            </a:r>
            <a:r>
              <a:rPr lang="en-AU" sz="1000" b="1" dirty="0">
                <a:solidFill>
                  <a:srgbClr val="FF0000"/>
                </a:solidFill>
              </a:rPr>
              <a:t>(154 may change, refer rules page 5)</a:t>
            </a:r>
            <a:endParaRPr lang="en-AU" sz="1000" dirty="0"/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1</a:t>
            </a:r>
            <a:r>
              <a:rPr lang="en-AU" sz="1000" dirty="0"/>
              <a:t> 12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 </a:t>
            </a:r>
            <a:r>
              <a:rPr lang="en-AU" sz="1000" dirty="0" err="1"/>
              <a:t>Barshi</a:t>
            </a:r>
            <a:r>
              <a:rPr lang="en-AU" sz="1000" dirty="0"/>
              <a:t> </a:t>
            </a:r>
            <a:r>
              <a:rPr lang="en-AU" sz="1000" b="1" dirty="0"/>
              <a:t>Database Server LAN </a:t>
            </a:r>
            <a:r>
              <a:rPr lang="en-AU" sz="1000" dirty="0"/>
              <a:t>loopback 0 20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3</a:t>
            </a:r>
            <a:r>
              <a:rPr lang="en-AU" sz="1000" b="1" dirty="0"/>
              <a:t> Internal Serials </a:t>
            </a:r>
            <a:r>
              <a:rPr lang="en-AU" sz="1000" dirty="0"/>
              <a:t>2 hosts each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Document assignment of ip addresses to router interfaces and PC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c)  </a:t>
            </a:r>
            <a:r>
              <a:rPr lang="en-AU" sz="1000" dirty="0">
                <a:solidFill>
                  <a:srgbClr val="FF0000"/>
                </a:solidFill>
              </a:rPr>
              <a:t>Use a VLSM calculator</a:t>
            </a:r>
          </a:p>
          <a:p>
            <a:pPr>
              <a:buFontTx/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</a:t>
            </a:r>
          </a:p>
          <a:p>
            <a:pPr marL="0" indent="0" eaLnBrk="1" hangingPunct="1">
              <a:buNone/>
            </a:pPr>
            <a:r>
              <a:rPr lang="en-US" sz="1000" b="1" dirty="0"/>
              <a:t>   a) </a:t>
            </a:r>
            <a:r>
              <a:rPr lang="en-US" sz="1000" dirty="0"/>
              <a:t>Connect  </a:t>
            </a:r>
            <a:r>
              <a:rPr lang="en-US" sz="1000" dirty="0" err="1"/>
              <a:t>Latur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 </a:t>
            </a:r>
            <a:r>
              <a:rPr lang="en-US" sz="1000" dirty="0"/>
              <a:t> to </a:t>
            </a:r>
            <a:r>
              <a:rPr lang="en-US" sz="1000" dirty="0" err="1"/>
              <a:t>Latur</a:t>
            </a:r>
            <a:r>
              <a:rPr lang="en-US" sz="1000" dirty="0"/>
              <a:t>    switch 3  port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  <a:p>
            <a:pPr>
              <a:buNone/>
              <a:defRPr/>
            </a:pPr>
            <a:r>
              <a:rPr lang="en-US" sz="1000" dirty="0"/>
              <a:t>   </a:t>
            </a:r>
            <a:r>
              <a:rPr lang="en-US" sz="1000" b="1" dirty="0"/>
              <a:t> b) </a:t>
            </a:r>
            <a:r>
              <a:rPr lang="en-US" sz="1000" dirty="0"/>
              <a:t>Connect </a:t>
            </a:r>
            <a:r>
              <a:rPr lang="en-US" sz="1000" dirty="0" err="1"/>
              <a:t>Udgir</a:t>
            </a:r>
            <a:r>
              <a:rPr lang="en-US" sz="1000" dirty="0"/>
              <a:t>   router </a:t>
            </a:r>
            <a:r>
              <a:rPr lang="en-US" sz="1000" b="1" dirty="0">
                <a:solidFill>
                  <a:srgbClr val="0000FF"/>
                </a:solidFill>
              </a:rPr>
              <a:t>G0/0/1</a:t>
            </a:r>
            <a:r>
              <a:rPr lang="en-US" sz="1000" dirty="0"/>
              <a:t>  to </a:t>
            </a:r>
            <a:r>
              <a:rPr lang="en-US" sz="1000" dirty="0" err="1"/>
              <a:t>Udgir</a:t>
            </a:r>
            <a:r>
              <a:rPr lang="en-US" sz="1000" dirty="0"/>
              <a:t>    switch 2  port </a:t>
            </a:r>
            <a:r>
              <a:rPr lang="en-US" sz="1000" b="1" dirty="0">
                <a:solidFill>
                  <a:srgbClr val="0000FF"/>
                </a:solidFill>
              </a:rPr>
              <a:t>G0/1 </a:t>
            </a:r>
            <a:r>
              <a:rPr lang="en-US" sz="1000" dirty="0"/>
              <a:t> 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c)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None/>
              <a:defRPr/>
            </a:pPr>
            <a:r>
              <a:rPr lang="en-US" sz="1000" b="1" dirty="0"/>
              <a:t>    d) </a:t>
            </a:r>
            <a:r>
              <a:rPr lang="en-AU" sz="1000" dirty="0"/>
              <a:t>Connect  PC1 to  </a:t>
            </a:r>
            <a:r>
              <a:rPr lang="en-US" sz="1000" b="1" dirty="0">
                <a:solidFill>
                  <a:srgbClr val="0000FF"/>
                </a:solidFill>
              </a:rPr>
              <a:t>G1/0/13 S3 </a:t>
            </a:r>
            <a:r>
              <a:rPr lang="en-AU" sz="1000" dirty="0"/>
              <a:t>using the patch panel  in Lab or directly t</a:t>
            </a:r>
            <a:r>
              <a:rPr lang="en-US" sz="1000" dirty="0"/>
              <a:t>o</a:t>
            </a:r>
            <a:r>
              <a:rPr lang="en-US" sz="1000" b="1" dirty="0">
                <a:solidFill>
                  <a:srgbClr val="0000FF"/>
                </a:solidFill>
              </a:rPr>
              <a:t> G1/0/13 S3 </a:t>
            </a:r>
            <a:r>
              <a:rPr lang="en-AU" sz="1000" dirty="0"/>
              <a:t>in Packet Tracer,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using the VAN in Lab or directly t</a:t>
            </a:r>
            <a:r>
              <a:rPr lang="en-US" sz="1000" b="1" dirty="0">
                <a:solidFill>
                  <a:srgbClr val="0000FF"/>
                </a:solidFill>
              </a:rPr>
              <a:t>o </a:t>
            </a:r>
            <a:r>
              <a:rPr lang="en-AU" sz="1000" b="1" dirty="0">
                <a:solidFill>
                  <a:srgbClr val="0000FF"/>
                </a:solidFill>
              </a:rPr>
              <a:t>Fa 0/24  S2 </a:t>
            </a:r>
            <a:r>
              <a:rPr lang="en-AU" sz="1000" dirty="0"/>
              <a:t>in Packet Tracer</a:t>
            </a:r>
            <a:endParaRPr lang="en-AU" sz="1000" b="1" dirty="0">
              <a:solidFill>
                <a:srgbClr val="33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    e)</a:t>
            </a:r>
            <a:r>
              <a:rPr lang="en-AU" sz="1000" dirty="0">
                <a:cs typeface="Times New Roman" pitchFamily="18" charset="0"/>
              </a:rPr>
              <a:t> 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Connect Packet Tracer Servers to ISP via ethernet cables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</a:t>
            </a:r>
            <a:r>
              <a:rPr lang="en-US" sz="1000" dirty="0" err="1"/>
              <a:t>ip</a:t>
            </a:r>
            <a:r>
              <a:rPr lang="en-US" sz="1000" dirty="0"/>
              <a:t>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5. </a:t>
            </a:r>
            <a:r>
              <a:rPr lang="en-US" sz="1200" b="1" dirty="0">
                <a:solidFill>
                  <a:srgbClr val="00B0F0"/>
                </a:solidFill>
              </a:rPr>
              <a:t>Message of the Day (MOTD)  Banner Configuration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session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  <a:endParaRPr lang="en-US" sz="10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LaturR1, LaturS1 </a:t>
            </a:r>
            <a:r>
              <a:rPr lang="en-AU" sz="1000" dirty="0" err="1"/>
              <a:t>etc</a:t>
            </a:r>
            <a:r>
              <a:rPr lang="en-AU" sz="1000" dirty="0"/>
              <a:t>   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13787" cy="433387"/>
          </a:xfrm>
        </p:spPr>
        <p:txBody>
          <a:bodyPr/>
          <a:lstStyle/>
          <a:p>
            <a:r>
              <a:rPr lang="en-AU" sz="2000" dirty="0"/>
              <a:t>Scenario 4 -Tasks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785225" cy="61926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22 to 25 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startup-config</a:t>
            </a:r>
            <a:r>
              <a:rPr lang="en-AU" sz="1000" b="1" dirty="0"/>
              <a:t>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</a:p>
          <a:p>
            <a:pPr lvl="0">
              <a:buNone/>
              <a:defRPr/>
            </a:pPr>
            <a:r>
              <a:rPr lang="en-AU" sz="1000" b="1" dirty="0">
                <a:solidFill>
                  <a:srgbClr val="000000"/>
                </a:solidFill>
              </a:rPr>
              <a:t>     c) </a:t>
            </a:r>
            <a:r>
              <a:rPr lang="en-AU" sz="1000" dirty="0">
                <a:solidFill>
                  <a:srgbClr val="000000"/>
                </a:solidFill>
              </a:rPr>
              <a:t>On switch </a:t>
            </a:r>
            <a:r>
              <a:rPr lang="en-AU" sz="1000" b="1" dirty="0">
                <a:solidFill>
                  <a:srgbClr val="0000FF"/>
                </a:solidFill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</a:rPr>
              <a:t>create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>
                <a:solidFill>
                  <a:srgbClr val="000000"/>
                </a:solidFill>
              </a:rPr>
              <a:t> Grape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</a:rPr>
              <a:t>Configure switch 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</a:t>
            </a:r>
            <a:r>
              <a:rPr lang="en-AU" sz="1000" dirty="0">
                <a:solidFill>
                  <a:srgbClr val="000000"/>
                </a:solidFill>
              </a:rPr>
              <a:t> as VLAN </a:t>
            </a:r>
            <a:r>
              <a:rPr lang="en-AU" sz="1000" b="1" dirty="0">
                <a:solidFill>
                  <a:srgbClr val="00B050"/>
                </a:solidFill>
              </a:rPr>
              <a:t>XXX</a:t>
            </a:r>
            <a:r>
              <a:rPr lang="en-AU" sz="1000" dirty="0">
                <a:solidFill>
                  <a:srgbClr val="000000"/>
                </a:solidFill>
              </a:rPr>
              <a:t> 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>
                <a:solidFill>
                  <a:srgbClr val="000000"/>
                </a:solidFill>
              </a:rPr>
              <a:t>configure Port Security, mac address sticky on ports </a:t>
            </a:r>
            <a:r>
              <a:rPr lang="en-US" sz="1000" b="1" dirty="0">
                <a:solidFill>
                  <a:srgbClr val="0000FF"/>
                </a:solidFill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</a:rPr>
              <a:t>4,</a:t>
            </a:r>
            <a:r>
              <a:rPr lang="en-AU" sz="1000" dirty="0">
                <a:solidFill>
                  <a:srgbClr val="000000"/>
                </a:solidFill>
              </a:rPr>
              <a:t> max 2, with </a:t>
            </a:r>
            <a:r>
              <a:rPr lang="en-AU" sz="1000" b="1" dirty="0">
                <a:solidFill>
                  <a:srgbClr val="000000"/>
                </a:solidFill>
              </a:rPr>
              <a:t>violation protect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d)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3333FF"/>
                </a:solidFill>
              </a:rPr>
              <a:t>S2 2960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Create VLAN </a:t>
            </a:r>
            <a:r>
              <a:rPr lang="en-AU" sz="1000" b="1" dirty="0">
                <a:solidFill>
                  <a:srgbClr val="7030A0"/>
                </a:solidFill>
              </a:rPr>
              <a:t>YYY</a:t>
            </a:r>
            <a:r>
              <a:rPr lang="en-AU" sz="1000" dirty="0"/>
              <a:t>  White,  VLAN 154 Grey </a:t>
            </a:r>
            <a:r>
              <a:rPr lang="en-AU" sz="1000" b="1" dirty="0">
                <a:solidFill>
                  <a:srgbClr val="FF0000"/>
                </a:solidFill>
              </a:rPr>
              <a:t>(154  may change, refer rules page 5)</a:t>
            </a:r>
            <a:endParaRPr lang="en-AU" sz="1000" dirty="0"/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Configure port 24 as VLAN </a:t>
            </a:r>
            <a:r>
              <a:rPr lang="en-AU" sz="1000" b="1" dirty="0">
                <a:solidFill>
                  <a:srgbClr val="7030A0"/>
                </a:solidFill>
              </a:rPr>
              <a:t>YYY</a:t>
            </a:r>
            <a:r>
              <a:rPr lang="en-AU" sz="1000" dirty="0"/>
              <a:t> access port 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9933FF"/>
                </a:solidFill>
              </a:rPr>
              <a:t>If Lab Kit </a:t>
            </a:r>
            <a:r>
              <a:rPr lang="en-AU" sz="1000" dirty="0"/>
              <a:t>- Configure a static mac address on port</a:t>
            </a:r>
            <a:r>
              <a:rPr lang="en-AU" sz="1000" b="1" dirty="0">
                <a:solidFill>
                  <a:srgbClr val="0000FF"/>
                </a:solidFill>
              </a:rPr>
              <a:t> 24 </a:t>
            </a:r>
            <a:r>
              <a:rPr lang="en-AU" sz="1000" dirty="0"/>
              <a:t>use the MAC address of PC2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FF00FF"/>
                </a:solidFill>
              </a:rPr>
              <a:t>If Packet Tracer </a:t>
            </a:r>
            <a:r>
              <a:rPr lang="en-AU" sz="1000" dirty="0"/>
              <a:t>- </a:t>
            </a:r>
            <a:r>
              <a:rPr lang="en-AU" sz="1000" dirty="0">
                <a:solidFill>
                  <a:srgbClr val="000000"/>
                </a:solidFill>
              </a:rPr>
              <a:t>configure Port Security, mac address sticky on port </a:t>
            </a:r>
            <a:r>
              <a:rPr lang="en-AU" sz="1000" b="1" dirty="0">
                <a:solidFill>
                  <a:srgbClr val="0000FF"/>
                </a:solidFill>
              </a:rPr>
              <a:t>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shutdown</a:t>
            </a:r>
            <a:endParaRPr lang="en-AU" sz="1000" b="1" dirty="0">
              <a:solidFill>
                <a:srgbClr val="FF00FF"/>
              </a:solidFill>
            </a:endParaRPr>
          </a:p>
          <a:p>
            <a:pPr marL="57150" indent="0">
              <a:buNone/>
              <a:defRPr/>
            </a:pPr>
            <a:r>
              <a:rPr lang="en-AU" sz="1000" b="1" dirty="0"/>
              <a:t>    e) </a:t>
            </a:r>
            <a:r>
              <a:rPr lang="en-AU" sz="1000" dirty="0"/>
              <a:t>On</a:t>
            </a:r>
            <a:r>
              <a:rPr lang="en-AU" sz="1000" b="1" dirty="0">
                <a:solidFill>
                  <a:srgbClr val="3333FF"/>
                </a:solidFill>
              </a:rPr>
              <a:t> S3 </a:t>
            </a:r>
            <a:r>
              <a:rPr lang="en-AU" sz="1000" dirty="0"/>
              <a:t>switch configure </a:t>
            </a:r>
            <a:r>
              <a:rPr lang="en-AU" sz="1000" dirty="0">
                <a:solidFill>
                  <a:srgbClr val="3333FF"/>
                </a:solidFill>
              </a:rPr>
              <a:t>G1/0/11</a:t>
            </a:r>
            <a:r>
              <a:rPr lang="en-AU" sz="1000" dirty="0"/>
              <a:t> as a </a:t>
            </a:r>
            <a:r>
              <a:rPr lang="en-AU" sz="1000" b="1" dirty="0"/>
              <a:t>trunk</a:t>
            </a:r>
            <a:r>
              <a:rPr lang="en-AU" sz="1000" dirty="0"/>
              <a:t> port,</a:t>
            </a:r>
            <a:r>
              <a:rPr lang="en-AU" sz="1000" dirty="0">
                <a:solidFill>
                  <a:srgbClr val="000000"/>
                </a:solidFill>
              </a:rPr>
              <a:t> On </a:t>
            </a:r>
            <a:r>
              <a:rPr lang="en-AU" sz="1000" b="1" dirty="0">
                <a:solidFill>
                  <a:srgbClr val="3333FF"/>
                </a:solidFill>
              </a:rPr>
              <a:t>S2</a:t>
            </a:r>
            <a:r>
              <a:rPr lang="en-AU" sz="1000" dirty="0">
                <a:solidFill>
                  <a:srgbClr val="000000"/>
                </a:solidFill>
              </a:rPr>
              <a:t> switch configure </a:t>
            </a:r>
            <a:r>
              <a:rPr lang="en-AU" sz="1000" dirty="0">
                <a:solidFill>
                  <a:srgbClr val="3333FF"/>
                </a:solidFill>
              </a:rPr>
              <a:t>G0/1 </a:t>
            </a:r>
            <a:r>
              <a:rPr lang="en-AU" sz="1000" dirty="0">
                <a:solidFill>
                  <a:srgbClr val="000000"/>
                </a:solidFill>
              </a:rPr>
              <a:t> as a </a:t>
            </a:r>
            <a:r>
              <a:rPr lang="en-AU" sz="1000" b="1" dirty="0">
                <a:solidFill>
                  <a:srgbClr val="000000"/>
                </a:solidFill>
              </a:rPr>
              <a:t>trunk</a:t>
            </a:r>
            <a:r>
              <a:rPr lang="en-AU" sz="1000" dirty="0">
                <a:solidFill>
                  <a:srgbClr val="000000"/>
                </a:solidFill>
              </a:rPr>
              <a:t> port.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f) Switch Management –  </a:t>
            </a:r>
            <a:r>
              <a:rPr lang="en-AU" sz="1000" dirty="0"/>
              <a:t>on both switches 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each switch can be configured via Telnet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AU" sz="1100" b="1" dirty="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) 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Packet Tracer Servers </a:t>
            </a:r>
            <a:r>
              <a:rPr lang="en-AU" sz="1100" dirty="0">
                <a:solidFill>
                  <a:srgbClr val="000000"/>
                </a:solidFill>
                <a:cs typeface="Times New Roman" pitchFamily="18" charset="0"/>
              </a:rPr>
              <a:t>with ip addresses, connect to ISP via ethernet cable</a:t>
            </a:r>
            <a:endParaRPr lang="en-AU" sz="11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c) </a:t>
            </a:r>
            <a:r>
              <a:rPr lang="en-AU" sz="1100" dirty="0" err="1">
                <a:cs typeface="Times New Roman" pitchFamily="18" charset="0"/>
              </a:rPr>
              <a:t>Latur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dirty="0" err="1">
                <a:cs typeface="Times New Roman" pitchFamily="18" charset="0"/>
              </a:rPr>
              <a:t>Udgir</a:t>
            </a:r>
            <a:r>
              <a:rPr lang="en-AU" sz="1100" dirty="0">
                <a:cs typeface="Times New Roman" pitchFamily="18" charset="0"/>
              </a:rPr>
              <a:t> Router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21 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</a:t>
            </a:r>
            <a:r>
              <a:rPr lang="en-AU" sz="1100" dirty="0">
                <a:solidFill>
                  <a:srgbClr val="3333FF"/>
                </a:solidFill>
              </a:rPr>
              <a:t>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>
                <a:solidFill>
                  <a:srgbClr val="00B050"/>
                </a:solidFill>
              </a:rPr>
              <a:t>Latur</a:t>
            </a:r>
            <a:r>
              <a:rPr lang="en-AU" sz="1100" dirty="0"/>
              <a:t> configure separate sub-interfaces for VLAN 1  (the management VLAN) and VLAN </a:t>
            </a:r>
            <a:r>
              <a:rPr lang="en-AU" sz="1100" b="1" dirty="0">
                <a:solidFill>
                  <a:srgbClr val="00B050"/>
                </a:solidFill>
              </a:rPr>
              <a:t>XXX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AU" sz="1100" dirty="0" err="1">
                <a:solidFill>
                  <a:srgbClr val="00B050"/>
                </a:solidFill>
              </a:rPr>
              <a:t>Udgir</a:t>
            </a:r>
            <a:r>
              <a:rPr lang="en-AU" sz="1100" dirty="0"/>
              <a:t>    configure separate sub-interfaces for VLAN 1  (the management VLAN) and VLAN </a:t>
            </a:r>
            <a:r>
              <a:rPr lang="en-AU" sz="1100" b="1" dirty="0">
                <a:solidFill>
                  <a:srgbClr val="7030A0"/>
                </a:solidFill>
              </a:rPr>
              <a:t>YYY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Configure each sub-interface with an ip address</a:t>
            </a:r>
            <a:endParaRPr lang="en-AU" sz="1000" dirty="0"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AU" sz="1000" dirty="0">
                <a:cs typeface="Times New Roman" pitchFamily="18" charset="0"/>
              </a:rPr>
              <a:t>    </a:t>
            </a:r>
            <a:r>
              <a:rPr lang="en-AU" sz="1050" dirty="0">
                <a:cs typeface="Times New Roman" pitchFamily="18" charset="0"/>
              </a:rPr>
              <a:t> </a:t>
            </a:r>
            <a:r>
              <a:rPr lang="en-AU" sz="1100" b="1" dirty="0">
                <a:cs typeface="Times New Roman" pitchFamily="18" charset="0"/>
              </a:rPr>
              <a:t>d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e) </a:t>
            </a:r>
            <a:r>
              <a:rPr lang="en-AU" sz="1000" b="1" dirty="0"/>
              <a:t>Check </a:t>
            </a:r>
            <a:r>
              <a:rPr lang="en-AU" sz="1000" dirty="0"/>
              <a:t>default gateways configured on switches</a:t>
            </a:r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4827</Words>
  <Application>Microsoft Office PowerPoint</Application>
  <PresentationFormat>On-screen Show (4:3)</PresentationFormat>
  <Paragraphs>797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 In Lab Scenario 4 2022 V1.2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4 -Tasks</vt:lpstr>
      <vt:lpstr>Scenario 4 -Tasks</vt:lpstr>
      <vt:lpstr>Scenario 4 -Tasks</vt:lpstr>
      <vt:lpstr>Scenario 4 -Tasks</vt:lpstr>
      <vt:lpstr>Scenario 4 - Tasks</vt:lpstr>
      <vt:lpstr>Scenario 4 - Tasks</vt:lpstr>
      <vt:lpstr>Scenario 4 - Tasks</vt:lpstr>
      <vt:lpstr>Scenario 4 – ACL Templates</vt:lpstr>
      <vt:lpstr>Scenario 4 – ACL Templates</vt:lpstr>
      <vt:lpstr>Scenario 4 – ACL Overview</vt:lpstr>
      <vt:lpstr>Routing Configuration Rules</vt:lpstr>
      <vt:lpstr>OSPF Configuration</vt:lpstr>
      <vt:lpstr>OSPF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Other Management  Commands</vt:lpstr>
      <vt:lpstr>How to configure SSH – Secure Shell</vt:lpstr>
      <vt:lpstr>PC Command Window Useful Trouble Shooting Commands</vt:lpstr>
      <vt:lpstr>PC Command Window Useful Trouble Shooting Commands</vt:lpstr>
    </vt:vector>
  </TitlesOfParts>
  <Company>Monash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Peter Granville</cp:lastModifiedBy>
  <cp:revision>628</cp:revision>
  <cp:lastPrinted>2020-07-28T04:15:18Z</cp:lastPrinted>
  <dcterms:created xsi:type="dcterms:W3CDTF">2006-07-20T01:21:50Z</dcterms:created>
  <dcterms:modified xsi:type="dcterms:W3CDTF">2022-08-22T04:35:41Z</dcterms:modified>
</cp:coreProperties>
</file>