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6" r:id="rId2"/>
    <p:sldId id="289" r:id="rId3"/>
    <p:sldId id="290" r:id="rId4"/>
    <p:sldId id="291" r:id="rId5"/>
    <p:sldId id="332" r:id="rId6"/>
    <p:sldId id="333" r:id="rId7"/>
    <p:sldId id="328" r:id="rId8"/>
    <p:sldId id="293" r:id="rId9"/>
    <p:sldId id="295" r:id="rId10"/>
    <p:sldId id="296" r:id="rId11"/>
    <p:sldId id="297" r:id="rId12"/>
    <p:sldId id="298" r:id="rId13"/>
    <p:sldId id="319" r:id="rId14"/>
    <p:sldId id="301" r:id="rId15"/>
    <p:sldId id="302" r:id="rId16"/>
    <p:sldId id="311" r:id="rId17"/>
    <p:sldId id="303" r:id="rId18"/>
    <p:sldId id="320" r:id="rId19"/>
    <p:sldId id="304" r:id="rId20"/>
    <p:sldId id="316" r:id="rId21"/>
    <p:sldId id="305" r:id="rId22"/>
    <p:sldId id="306" r:id="rId23"/>
    <p:sldId id="307" r:id="rId24"/>
    <p:sldId id="325" r:id="rId25"/>
    <p:sldId id="309" r:id="rId26"/>
    <p:sldId id="334" r:id="rId27"/>
    <p:sldId id="329" r:id="rId28"/>
    <p:sldId id="321" r:id="rId29"/>
    <p:sldId id="322" r:id="rId30"/>
  </p:sldIdLst>
  <p:sldSz cx="9144000" cy="6858000" type="screen4x3"/>
  <p:notesSz cx="10234613" cy="70993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  <a:srgbClr val="FF0000"/>
    <a:srgbClr val="9933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7312" autoAdjust="0"/>
    <p:restoredTop sz="99857" autoAdjust="0"/>
  </p:normalViewPr>
  <p:slideViewPr>
    <p:cSldViewPr>
      <p:cViewPr varScale="1">
        <p:scale>
          <a:sx n="72" d="100"/>
          <a:sy n="72" d="100"/>
        </p:scale>
        <p:origin x="-1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B509A930-40AE-45B4-B7FD-2C5ED7CFD14C}" type="slidenum">
              <a:rPr lang="en-AU" smtClean="0"/>
              <a:pPr defTabSz="946150"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B509A930-40AE-45B4-B7FD-2C5ED7CFD14C}" type="slidenum">
              <a:rPr lang="en-AU" smtClean="0"/>
              <a:pPr defTabSz="946150"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822A9CA4-2778-48F7-AFAD-A897669A5756}" type="slidenum">
              <a:rPr lang="en-AU" smtClean="0"/>
              <a:pPr defTabSz="946150"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70798-6D57-4081-BA6F-B77B65F4BBDC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160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777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A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38" y="260648"/>
            <a:ext cx="8496944" cy="936104"/>
          </a:xfrm>
        </p:spPr>
        <p:txBody>
          <a:bodyPr/>
          <a:lstStyle/>
          <a:p>
            <a:br>
              <a:rPr lang="en-AU" sz="2000" dirty="0"/>
            </a:br>
            <a:br>
              <a:rPr lang="en-AU" sz="2000" dirty="0"/>
            </a:br>
            <a:r>
              <a:rPr lang="en-AU" sz="2000" dirty="0">
                <a:solidFill>
                  <a:srgbClr val="00B050"/>
                </a:solidFill>
              </a:rPr>
              <a:t>In Lab Scenario 3 </a:t>
            </a:r>
            <a:r>
              <a:rPr lang="en-AU" sz="2000" dirty="0"/>
              <a:t>2022 V1.2</a:t>
            </a:r>
            <a:br>
              <a:rPr lang="en-AU" sz="2000" dirty="0"/>
            </a:br>
            <a:br>
              <a:rPr lang="en-AU" sz="2000" dirty="0">
                <a:solidFill>
                  <a:srgbClr val="0000FF"/>
                </a:solidFill>
              </a:rPr>
            </a:br>
            <a:endParaRPr lang="en-AU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2664296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1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432048"/>
          </a:xfrm>
        </p:spPr>
        <p:txBody>
          <a:bodyPr/>
          <a:lstStyle/>
          <a:p>
            <a:r>
              <a:rPr lang="en-AU" sz="1800" dirty="0"/>
              <a:t>Scenario 3 -Tasks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663" cy="626469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11.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Trunking – between Switch and Router</a:t>
            </a: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a)</a:t>
            </a:r>
            <a:r>
              <a:rPr lang="en-AU" sz="1000" dirty="0"/>
              <a:t> To check Trunking is activated, on switches, use – </a:t>
            </a:r>
            <a:r>
              <a:rPr lang="en-AU" sz="1000" b="1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Check correct interface has been configured for </a:t>
            </a:r>
            <a:r>
              <a:rPr lang="en-AU" sz="1000" dirty="0" err="1"/>
              <a:t>trunking</a:t>
            </a:r>
            <a:r>
              <a:rPr lang="en-AU" sz="1000" dirty="0"/>
              <a:t> !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12.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This test is to check that each individual link in the network is working.</a:t>
            </a:r>
          </a:p>
          <a:p>
            <a:pPr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 b) Ping </a:t>
            </a:r>
            <a:r>
              <a:rPr lang="en-AU" sz="1000" dirty="0"/>
              <a:t>(command) – ensure you can ping from one end of each link to the other: </a:t>
            </a:r>
          </a:p>
          <a:p>
            <a:pPr lvl="1">
              <a:defRPr/>
            </a:pPr>
            <a:r>
              <a:rPr lang="en-AU" sz="1000" dirty="0"/>
              <a:t>PC to Router in same subnet/VLAN/network.</a:t>
            </a:r>
          </a:p>
          <a:p>
            <a:pPr lvl="1">
              <a:defRPr/>
            </a:pPr>
            <a:r>
              <a:rPr lang="en-AU" sz="1000" dirty="0"/>
              <a:t>PC to PC in same subnet/VLAN/network</a:t>
            </a:r>
          </a:p>
          <a:p>
            <a:pPr lvl="1">
              <a:defRPr/>
            </a:pPr>
            <a:r>
              <a:rPr lang="en-AU" sz="1000" dirty="0"/>
              <a:t>Switch to Router.</a:t>
            </a:r>
          </a:p>
          <a:p>
            <a:pPr lvl="1">
              <a:defRPr/>
            </a:pPr>
            <a:r>
              <a:rPr lang="en-AU" sz="1000" dirty="0"/>
              <a:t>Router to each direct neighbour Router over a serial link.  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Link NOT working ? - </a:t>
            </a:r>
            <a:r>
              <a:rPr lang="en-AU" sz="1000" dirty="0"/>
              <a:t>Common problems:</a:t>
            </a:r>
          </a:p>
          <a:p>
            <a:pPr lvl="1">
              <a:defRPr/>
            </a:pPr>
            <a:r>
              <a:rPr lang="en-AU" sz="1000" dirty="0"/>
              <a:t>Physical connection not made.</a:t>
            </a:r>
          </a:p>
          <a:p>
            <a:pPr lvl="1">
              <a:defRPr/>
            </a:pPr>
            <a:r>
              <a:rPr lang="en-AU" sz="1000" dirty="0"/>
              <a:t>The clock rate is not configured on DCE interface of a serial link.</a:t>
            </a:r>
          </a:p>
          <a:p>
            <a:pPr lvl="1">
              <a:defRPr/>
            </a:pPr>
            <a:r>
              <a:rPr lang="en-AU" sz="1000" dirty="0"/>
              <a:t> An incorrect IP address or subnet mask is configured on one interface of a link</a:t>
            </a:r>
          </a:p>
          <a:p>
            <a:pPr lvl="1">
              <a:defRPr/>
            </a:pPr>
            <a:r>
              <a:rPr lang="en-AU" sz="1000" dirty="0"/>
              <a:t> The interface is shutdown.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US" sz="1000" b="1" dirty="0"/>
              <a:t>13.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Inter-VLAN Routing Test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a)</a:t>
            </a:r>
            <a:r>
              <a:rPr lang="en-AU" sz="1000" dirty="0"/>
              <a:t> This test is to check Inter-VLAN routing is working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Ping </a:t>
            </a:r>
            <a:r>
              <a:rPr lang="en-AU" sz="1000" dirty="0"/>
              <a:t>PC1 – VLAN </a:t>
            </a:r>
            <a:r>
              <a:rPr lang="en-AU" sz="1000" b="1" dirty="0">
                <a:solidFill>
                  <a:srgbClr val="00B050"/>
                </a:solidFill>
              </a:rPr>
              <a:t>XXX </a:t>
            </a:r>
            <a:r>
              <a:rPr lang="en-AU" sz="1000" dirty="0"/>
              <a:t>   to  VLAN 1  ip address of </a:t>
            </a:r>
            <a:r>
              <a:rPr lang="en-AU" sz="1000" dirty="0" err="1"/>
              <a:t>Kunri</a:t>
            </a:r>
            <a:r>
              <a:rPr lang="en-AU" sz="1000" dirty="0"/>
              <a:t>  Switch S3, </a:t>
            </a:r>
            <a:r>
              <a:rPr lang="en-AU" sz="1000" b="1" dirty="0"/>
              <a:t>Telnet</a:t>
            </a:r>
            <a:r>
              <a:rPr lang="en-AU" sz="1000" dirty="0"/>
              <a:t>  PC1 to Switch S3</a:t>
            </a:r>
            <a:endParaRPr lang="en-AU" sz="1000" b="1" dirty="0"/>
          </a:p>
          <a:p>
            <a:pPr>
              <a:buNone/>
              <a:defRPr/>
            </a:pPr>
            <a:r>
              <a:rPr lang="en-AU" sz="1000" b="1" dirty="0"/>
              <a:t>      c) Ping </a:t>
            </a:r>
            <a:r>
              <a:rPr lang="en-AU" sz="1000" dirty="0"/>
              <a:t>PC2 –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 VLAN 1 ip address of </a:t>
            </a:r>
            <a:r>
              <a:rPr lang="en-AU" sz="1000" dirty="0" err="1"/>
              <a:t>Mithi</a:t>
            </a:r>
            <a:r>
              <a:rPr lang="en-AU" sz="1000" dirty="0"/>
              <a:t> Switch S2, </a:t>
            </a:r>
            <a:r>
              <a:rPr lang="en-AU" sz="1000" b="1" dirty="0"/>
              <a:t>Telnet</a:t>
            </a:r>
            <a:r>
              <a:rPr lang="en-AU" sz="1000" dirty="0"/>
              <a:t>  PC2 to Switch S2</a:t>
            </a:r>
          </a:p>
          <a:p>
            <a:pPr lvl="0"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      d)  </a:t>
            </a:r>
            <a:r>
              <a:rPr lang="en-AU" sz="1000" dirty="0">
                <a:solidFill>
                  <a:srgbClr val="000000"/>
                </a:solidFill>
              </a:rPr>
              <a:t>Check IP address/Mac address mapping on the router, </a:t>
            </a:r>
            <a:r>
              <a:rPr lang="en-AU" sz="1000" b="1" dirty="0">
                <a:solidFill>
                  <a:srgbClr val="9933FF"/>
                </a:solidFill>
              </a:rPr>
              <a:t>show </a:t>
            </a:r>
            <a:r>
              <a:rPr lang="en-AU" sz="1000" b="1" dirty="0" err="1">
                <a:solidFill>
                  <a:srgbClr val="9933FF"/>
                </a:solidFill>
              </a:rPr>
              <a:t>arp</a:t>
            </a:r>
            <a:endParaRPr lang="en-AU" sz="1000" b="1" dirty="0">
              <a:solidFill>
                <a:srgbClr val="9933FF"/>
              </a:solidFill>
            </a:endParaRPr>
          </a:p>
          <a:p>
            <a:pPr>
              <a:buFontTx/>
              <a:buNone/>
              <a:defRPr/>
            </a:pPr>
            <a:r>
              <a:rPr lang="en-AU" sz="1000" b="1" dirty="0"/>
              <a:t>14.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r>
              <a:rPr lang="en-AU" sz="1000" dirty="0">
                <a:solidFill>
                  <a:srgbClr val="FF0000"/>
                </a:solidFill>
              </a:rPr>
              <a:t>(refer pages  18-20)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dirty="0" err="1"/>
              <a:t>Kunri</a:t>
            </a:r>
            <a:r>
              <a:rPr lang="en-AU" sz="1000" dirty="0"/>
              <a:t>  and </a:t>
            </a:r>
            <a:r>
              <a:rPr lang="en-AU" sz="1000" dirty="0" err="1"/>
              <a:t>Mithi</a:t>
            </a:r>
            <a:endParaRPr lang="en-AU" sz="1000" dirty="0"/>
          </a:p>
          <a:p>
            <a:pPr lvl="1">
              <a:defRPr/>
            </a:pPr>
            <a:r>
              <a:rPr lang="en-AU" sz="1000" b="1" dirty="0"/>
              <a:t>EIGRP</a:t>
            </a:r>
            <a:r>
              <a:rPr lang="en-AU" sz="1000" dirty="0"/>
              <a:t> using wildcards for each subnet. Autonomous system number </a:t>
            </a:r>
            <a:r>
              <a:rPr lang="en-AU" sz="1000" b="1" dirty="0">
                <a:solidFill>
                  <a:srgbClr val="00B050"/>
                </a:solidFill>
              </a:rPr>
              <a:t>65 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dirty="0"/>
              <a:t>Badin</a:t>
            </a:r>
          </a:p>
          <a:p>
            <a:pPr lvl="1">
              <a:defRPr/>
            </a:pPr>
            <a:r>
              <a:rPr lang="en-AU" sz="1000" b="1" dirty="0"/>
              <a:t>EIGRP</a:t>
            </a:r>
            <a:r>
              <a:rPr lang="en-AU" sz="1000" dirty="0"/>
              <a:t> using wildcards for each subnet. Autonomous system number </a:t>
            </a:r>
            <a:r>
              <a:rPr lang="en-AU" sz="1000" b="1" dirty="0">
                <a:solidFill>
                  <a:srgbClr val="00B050"/>
                </a:solidFill>
              </a:rPr>
              <a:t>65</a:t>
            </a:r>
          </a:p>
          <a:p>
            <a:pPr lvl="1">
              <a:defRPr/>
            </a:pPr>
            <a:r>
              <a:rPr lang="en-AU" sz="1000" dirty="0"/>
              <a:t>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other internal Routers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EIGRP</a:t>
            </a:r>
          </a:p>
          <a:p>
            <a:pPr lvl="1">
              <a:defRPr/>
            </a:pPr>
            <a:r>
              <a:rPr lang="en-AU" sz="1000" b="1" dirty="0"/>
              <a:t>Only</a:t>
            </a:r>
            <a:r>
              <a:rPr lang="en-AU" sz="1000" dirty="0"/>
              <a:t> configure a static route (default class B mask) to your internal  network</a:t>
            </a: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for Web Servers (If you are using Packet Tracer may need to use Server Devices)</a:t>
            </a:r>
          </a:p>
          <a:p>
            <a:pPr lvl="1"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3 -Tasks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000" b="1" dirty="0"/>
              <a:t>15.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3333FF"/>
                </a:solidFill>
              </a:rPr>
              <a:t>EIGRP Neighbor Adjacency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Verify that the routers have formed an adjacency with each other, use - </a:t>
            </a:r>
            <a:r>
              <a:rPr lang="en-AU" sz="1000" b="1" dirty="0"/>
              <a:t>show ip eigrp neighbors</a:t>
            </a:r>
            <a:endParaRPr lang="en-AU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b) Adjacency NOT Formed ? - </a:t>
            </a:r>
            <a:r>
              <a:rPr lang="en-AU" sz="1000" dirty="0"/>
              <a:t>If an adjacency has not formed it could be due to: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</a:t>
            </a:r>
            <a:r>
              <a:rPr lang="en-AU" sz="1000" dirty="0" err="1"/>
              <a:t>i</a:t>
            </a:r>
            <a:r>
              <a:rPr lang="en-AU" sz="1000" dirty="0"/>
              <a:t>) subnet masks on each end of link do not match 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ii) routers configured with different EIGRP AS values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iii) the directly connected network is not included in the </a:t>
            </a:r>
            <a:r>
              <a:rPr lang="en-AU" sz="1000" b="1" dirty="0"/>
              <a:t>network</a:t>
            </a:r>
            <a:r>
              <a:rPr lang="en-AU" sz="1000" dirty="0"/>
              <a:t> statements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Other trouble shooting commands: </a:t>
            </a:r>
            <a:r>
              <a:rPr lang="en-AU" sz="1000" b="1" dirty="0"/>
              <a:t>show ip protocols, show ip eigrp topology, debug eigrp neighbor</a:t>
            </a:r>
            <a:endParaRPr lang="en-US" sz="1000" b="1" dirty="0"/>
          </a:p>
          <a:p>
            <a:pPr eaLnBrk="1" hangingPunct="1">
              <a:buFontTx/>
              <a:buNone/>
            </a:pPr>
            <a:r>
              <a:rPr lang="en-US" sz="1000" b="1" dirty="0"/>
              <a:t>16.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 Check there is a default route </a:t>
            </a:r>
            <a:endParaRPr lang="en-US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 b) ISP Router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</a:t>
            </a:r>
            <a:r>
              <a:rPr lang="en-AU" sz="1000" dirty="0"/>
              <a:t>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Check there is  static route back to your internal network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AU" sz="1000" b="1" dirty="0"/>
              <a:t>      c) </a:t>
            </a:r>
            <a:r>
              <a:rPr lang="en-AU" sz="1000" dirty="0"/>
              <a:t>Common problems:</a:t>
            </a:r>
          </a:p>
          <a:p>
            <a:pPr lvl="1" eaLnBrk="1" hangingPunct="1"/>
            <a:r>
              <a:rPr lang="en-AU" sz="1000" dirty="0"/>
              <a:t>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Static or Default route not configured</a:t>
            </a: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17.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Ping </a:t>
            </a:r>
            <a:r>
              <a:rPr lang="en-AU" sz="1000" dirty="0"/>
              <a:t>from PC1 in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to PC2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>
              <a:buNone/>
            </a:pPr>
            <a:r>
              <a:rPr lang="en-AU" sz="1000" dirty="0"/>
              <a:t>      </a:t>
            </a:r>
            <a:r>
              <a:rPr lang="en-AU" sz="1000" b="1" dirty="0"/>
              <a:t>c) Ping </a:t>
            </a:r>
            <a:r>
              <a:rPr lang="en-AU" sz="1000" dirty="0"/>
              <a:t>from PC Hosts in VLAN 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 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External Web Server and the Internet</a:t>
            </a:r>
          </a:p>
          <a:p>
            <a:pPr>
              <a:buFontTx/>
              <a:buNone/>
            </a:pPr>
            <a:r>
              <a:rPr lang="en-AU" sz="1000" dirty="0"/>
              <a:t>      d</a:t>
            </a:r>
            <a:r>
              <a:rPr lang="en-AU" sz="1000" b="1" dirty="0"/>
              <a:t>) </a:t>
            </a:r>
            <a:r>
              <a:rPr lang="en-AU" sz="1000" dirty="0"/>
              <a:t>Use </a:t>
            </a:r>
            <a:r>
              <a:rPr lang="en-AU" sz="1000" b="1" dirty="0"/>
              <a:t>traceroute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Use </a:t>
            </a:r>
            <a:r>
              <a:rPr lang="en-AU" sz="1000" b="1" dirty="0"/>
              <a:t>debug ip icmp </a:t>
            </a:r>
            <a:r>
              <a:rPr lang="en-AU" sz="1000" dirty="0"/>
              <a:t>on ISP router 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f</a:t>
            </a:r>
            <a:r>
              <a:rPr lang="en-AU" sz="1000" b="1" dirty="0"/>
              <a:t>) </a:t>
            </a:r>
            <a:r>
              <a:rPr lang="en-AU" sz="1000" dirty="0"/>
              <a:t>Check if a subnet is missing from a routing table, use - </a:t>
            </a:r>
            <a:r>
              <a:rPr lang="en-AU" sz="1000" b="1" dirty="0"/>
              <a:t>show ip route </a:t>
            </a:r>
          </a:p>
          <a:p>
            <a:pPr>
              <a:buFontTx/>
              <a:buNone/>
            </a:pPr>
            <a:r>
              <a:rPr lang="en-AU" sz="1000" dirty="0"/>
              <a:t>       g</a:t>
            </a:r>
            <a:r>
              <a:rPr lang="en-AU" sz="1000" b="1" dirty="0"/>
              <a:t>)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Incorrect static route on ISP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/>
              <a:t>Default route not propagated</a:t>
            </a:r>
            <a:endParaRPr lang="en-AU" sz="1000" b="1" dirty="0"/>
          </a:p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8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3 -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buNone/>
            </a:pPr>
            <a:r>
              <a:rPr lang="en-AU" sz="1000" b="1" dirty="0"/>
              <a:t>18. </a:t>
            </a:r>
            <a:r>
              <a:rPr lang="en-AU" sz="1000" b="1" dirty="0">
                <a:solidFill>
                  <a:srgbClr val="3333FF"/>
                </a:solidFill>
              </a:rPr>
              <a:t>EIGRP Link Bandwidth Settings</a:t>
            </a:r>
            <a:endParaRPr lang="en-AU" sz="1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/>
              <a:t>Link Badin to </a:t>
            </a:r>
            <a:r>
              <a:rPr lang="en-AU" sz="1000" dirty="0" err="1"/>
              <a:t>Mithi</a:t>
            </a:r>
            <a:r>
              <a:rPr lang="en-AU" sz="1000" dirty="0"/>
              <a:t>               configure bandwidth 512    </a:t>
            </a:r>
            <a:r>
              <a:rPr lang="en-AU" sz="1000" dirty="0">
                <a:solidFill>
                  <a:srgbClr val="FF0000"/>
                </a:solidFill>
              </a:rPr>
              <a:t>(on each end of the link)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b) </a:t>
            </a:r>
            <a:r>
              <a:rPr lang="en-AU" sz="1000" dirty="0"/>
              <a:t>Link </a:t>
            </a:r>
            <a:r>
              <a:rPr lang="en-AU" sz="1000" dirty="0" err="1"/>
              <a:t>Kunri</a:t>
            </a:r>
            <a:r>
              <a:rPr lang="en-AU" sz="1000" dirty="0"/>
              <a:t>  to Badin           configure bandwidth 64      </a:t>
            </a:r>
            <a:r>
              <a:rPr lang="en-AU" sz="1000" dirty="0">
                <a:solidFill>
                  <a:srgbClr val="FF0000"/>
                </a:solidFill>
              </a:rPr>
              <a:t>(on each end of the link)</a:t>
            </a:r>
            <a:endParaRPr lang="en-AU" sz="1000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c) </a:t>
            </a:r>
            <a:r>
              <a:rPr lang="en-AU" sz="1000" dirty="0"/>
              <a:t>Link </a:t>
            </a:r>
            <a:r>
              <a:rPr lang="en-AU" sz="1000" dirty="0" err="1"/>
              <a:t>Kunri</a:t>
            </a:r>
            <a:r>
              <a:rPr lang="en-AU" sz="1000" dirty="0"/>
              <a:t>  to </a:t>
            </a:r>
            <a:r>
              <a:rPr lang="en-AU" sz="1000" dirty="0" err="1"/>
              <a:t>Mithi</a:t>
            </a:r>
            <a:r>
              <a:rPr lang="en-AU" sz="1000" dirty="0"/>
              <a:t>            configure bandwidth 128   </a:t>
            </a:r>
            <a:r>
              <a:rPr lang="en-AU" sz="1000" dirty="0">
                <a:solidFill>
                  <a:srgbClr val="FF0000"/>
                </a:solidFill>
              </a:rPr>
              <a:t>(on each end of the link)</a:t>
            </a:r>
            <a:endParaRPr lang="en-AU" sz="1000" dirty="0"/>
          </a:p>
          <a:p>
            <a:pPr>
              <a:lnSpc>
                <a:spcPct val="80000"/>
              </a:lnSpc>
              <a:buNone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Check routing table in each router, use -  </a:t>
            </a:r>
            <a:r>
              <a:rPr lang="en-AU" sz="1000" b="1" dirty="0"/>
              <a:t>show ip route</a:t>
            </a:r>
            <a:r>
              <a:rPr lang="en-AU" sz="1000" dirty="0"/>
              <a:t>,  are  the best  routes shown ?</a:t>
            </a:r>
          </a:p>
          <a:p>
            <a:pPr>
              <a:lnSpc>
                <a:spcPct val="80000"/>
              </a:lnSpc>
              <a:buNone/>
            </a:pPr>
            <a:endParaRPr lang="en-AU" sz="1000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19.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Check for EIGRP Feasible Successors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 a)  </a:t>
            </a:r>
            <a:r>
              <a:rPr lang="en-AU" sz="1000" dirty="0"/>
              <a:t>On each internal router, use – </a:t>
            </a:r>
            <a:r>
              <a:rPr lang="en-AU" sz="1000" b="1" dirty="0"/>
              <a:t>show ip eigrp topology,</a:t>
            </a:r>
            <a:r>
              <a:rPr lang="en-AU" sz="1000" dirty="0"/>
              <a:t> does a  feasible successor exist in the topology table ?</a:t>
            </a:r>
            <a:endParaRPr lang="en-AU" sz="1000" b="1" dirty="0"/>
          </a:p>
          <a:p>
            <a:pPr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20.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Testing Backup Link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 a) </a:t>
            </a:r>
            <a:r>
              <a:rPr lang="en-AU" sz="1000" dirty="0"/>
              <a:t>On</a:t>
            </a:r>
            <a:r>
              <a:rPr lang="en-AU" sz="1000" b="1" dirty="0"/>
              <a:t> </a:t>
            </a:r>
            <a:r>
              <a:rPr lang="en-AU" sz="1000" b="1" dirty="0" err="1"/>
              <a:t>Kunri</a:t>
            </a:r>
            <a:r>
              <a:rPr lang="en-AU" sz="1000" b="1" dirty="0"/>
              <a:t>  </a:t>
            </a:r>
            <a:r>
              <a:rPr lang="en-AU" sz="1000" dirty="0"/>
              <a:t>router</a:t>
            </a:r>
            <a:r>
              <a:rPr lang="en-AU" sz="1000" b="1" dirty="0"/>
              <a:t>, </a:t>
            </a:r>
            <a:r>
              <a:rPr lang="en-AU" sz="1000" dirty="0"/>
              <a:t>check that if exit interface to ISP is shutdown, a back up will appear in the routing table.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AU" sz="10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21.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HTTP Servers</a:t>
            </a:r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      a) On In Lab Routers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Configure a HTTP server on ISP Router, use  –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ip http server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b)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Packet tracer</a:t>
            </a: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If you are using Packet Tracer you must configure  Web Servers and connect the servers to the ISP Router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c) </a:t>
            </a:r>
            <a:r>
              <a:rPr lang="en-AU" sz="1000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Allows you to test your ACLs using a Browser.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r>
              <a:rPr lang="en-AU" sz="1000" b="1" dirty="0"/>
              <a:t>22. </a:t>
            </a:r>
            <a:r>
              <a:rPr lang="en-AU" sz="1000" b="1" dirty="0">
                <a:solidFill>
                  <a:srgbClr val="3333FF"/>
                </a:solidFill>
              </a:rPr>
              <a:t>Telnet Access to Routers</a:t>
            </a:r>
          </a:p>
          <a:p>
            <a:pPr>
              <a:buFontTx/>
              <a:buNone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Configure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9933FF"/>
                </a:solidFill>
              </a:rPr>
              <a:t>cisco</a:t>
            </a:r>
            <a:r>
              <a:rPr lang="en-AU" sz="1000" dirty="0"/>
              <a:t> and login, so you can connect to each router can via Telnet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 b) NO enable password </a:t>
            </a:r>
            <a:r>
              <a:rPr lang="en-AU" sz="1000" dirty="0"/>
              <a:t>is required as you are </a:t>
            </a:r>
            <a:r>
              <a:rPr lang="en-AU" sz="1000" b="1" dirty="0"/>
              <a:t>NOT </a:t>
            </a:r>
            <a:r>
              <a:rPr lang="en-AU" sz="1000" dirty="0"/>
              <a:t>configuring the router</a:t>
            </a:r>
            <a:endParaRPr lang="en-AU" sz="1000" b="1" dirty="0"/>
          </a:p>
          <a:p>
            <a:pPr>
              <a:buFontTx/>
              <a:buNone/>
            </a:pPr>
            <a:r>
              <a:rPr lang="en-AU" sz="1000" b="1" dirty="0"/>
              <a:t>       c) </a:t>
            </a:r>
            <a:r>
              <a:rPr lang="en-AU" sz="1000" b="1" dirty="0">
                <a:solidFill>
                  <a:srgbClr val="FF0000"/>
                </a:solidFill>
              </a:rPr>
              <a:t>This allows you to test your ACLs using Telnet. </a:t>
            </a:r>
            <a:endParaRPr lang="en-AU" sz="1000" b="1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58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3 -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buNone/>
            </a:pPr>
            <a:r>
              <a:rPr lang="en-AU" sz="1000" b="1" dirty="0">
                <a:solidFill>
                  <a:srgbClr val="FF0000"/>
                </a:solidFill>
              </a:rPr>
              <a:t> </a:t>
            </a:r>
            <a:r>
              <a:rPr lang="en-AU" sz="1000" b="1" dirty="0"/>
              <a:t>23. </a:t>
            </a:r>
            <a:r>
              <a:rPr lang="en-AU" sz="1000" b="1" dirty="0">
                <a:solidFill>
                  <a:srgbClr val="3333FF"/>
                </a:solidFill>
              </a:rPr>
              <a:t>Access List Requirements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rgbClr val="0000FF"/>
                </a:solidFill>
              </a:rPr>
              <a:t>Kunri</a:t>
            </a:r>
            <a:r>
              <a:rPr lang="en-US" sz="1000" b="1" dirty="0">
                <a:solidFill>
                  <a:srgbClr val="0000FF"/>
                </a:solidFill>
              </a:rPr>
              <a:t>  and Badin Routers</a:t>
            </a:r>
            <a:endParaRPr lang="en-AU" sz="10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15 to 17  and</a:t>
            </a:r>
            <a:r>
              <a:rPr lang="en-AU" sz="1000" dirty="0"/>
              <a:t>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b)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/>
              <a:t> ACL for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permitted  </a:t>
            </a:r>
            <a:r>
              <a:rPr lang="en-AU" sz="1000" b="1" dirty="0"/>
              <a:t>HTTP</a:t>
            </a:r>
            <a:r>
              <a:rPr lang="en-AU" sz="1000" dirty="0"/>
              <a:t> access to </a:t>
            </a:r>
            <a:r>
              <a:rPr lang="en-AU" sz="1000" dirty="0">
                <a:solidFill>
                  <a:srgbClr val="0099FF"/>
                </a:solidFill>
              </a:rPr>
              <a:t>ISP</a:t>
            </a:r>
            <a:r>
              <a:rPr lang="en-AU" sz="1000" dirty="0">
                <a:solidFill>
                  <a:srgbClr val="FF9900"/>
                </a:solidFill>
              </a:rPr>
              <a:t> </a:t>
            </a:r>
            <a:r>
              <a:rPr lang="en-AU" sz="1000" dirty="0">
                <a:solidFill>
                  <a:srgbClr val="0099FF"/>
                </a:solidFill>
              </a:rPr>
              <a:t>Packet Tracer </a:t>
            </a:r>
            <a:r>
              <a:rPr lang="en-US" sz="1000" dirty="0">
                <a:solidFill>
                  <a:srgbClr val="0099FF"/>
                </a:solidFill>
              </a:rPr>
              <a:t>Server0</a:t>
            </a:r>
            <a:r>
              <a:rPr lang="en-US" sz="1000" b="1" dirty="0">
                <a:solidFill>
                  <a:srgbClr val="FF0000"/>
                </a:solidFill>
              </a:rPr>
              <a:t> or </a:t>
            </a:r>
            <a:r>
              <a:rPr lang="en-US" sz="1000" dirty="0">
                <a:solidFill>
                  <a:srgbClr val="0099FF"/>
                </a:solidFill>
              </a:rPr>
              <a:t> ISP Loopback 0 if in Lab Router</a:t>
            </a:r>
            <a:r>
              <a:rPr lang="en-AU" sz="1000" dirty="0"/>
              <a:t>  and deny </a:t>
            </a:r>
            <a:r>
              <a:rPr lang="en-AU" sz="1000" b="1" dirty="0"/>
              <a:t> ALL </a:t>
            </a:r>
            <a:r>
              <a:rPr lang="en-AU" sz="1000" dirty="0"/>
              <a:t>other access to  this  Server.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ALL</a:t>
            </a:r>
            <a:r>
              <a:rPr lang="en-AU" sz="1000" dirty="0"/>
              <a:t> access to  the Internet – all the other Servers.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/>
              <a:t>ALL</a:t>
            </a:r>
            <a:r>
              <a:rPr lang="en-AU" sz="1000" dirty="0"/>
              <a:t> means </a:t>
            </a:r>
            <a:r>
              <a:rPr lang="en-AU" sz="1000" b="1" dirty="0"/>
              <a:t>IP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c) </a:t>
            </a:r>
            <a:r>
              <a:rPr lang="en-AU" sz="1000" dirty="0"/>
              <a:t>You must create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0000FF"/>
                </a:solidFill>
              </a:rPr>
              <a:t>Standard</a:t>
            </a:r>
            <a:r>
              <a:rPr lang="en-AU" sz="1000" dirty="0"/>
              <a:t> ACLs to control Telnet access to the routers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>
                <a:solidFill>
                  <a:srgbClr val="FF0000"/>
                </a:solidFill>
              </a:rPr>
              <a:t>ONLY</a:t>
            </a:r>
            <a:r>
              <a:rPr lang="en-AU" sz="1000" dirty="0"/>
              <a:t> 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TELNET</a:t>
            </a:r>
            <a:r>
              <a:rPr lang="en-AU" sz="1000" dirty="0"/>
              <a:t> access to  </a:t>
            </a:r>
            <a:r>
              <a:rPr lang="en-AU" sz="1000" dirty="0" err="1"/>
              <a:t>Kunri</a:t>
            </a:r>
            <a:r>
              <a:rPr lang="en-AU" sz="1000" dirty="0"/>
              <a:t>  Router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>
                <a:solidFill>
                  <a:srgbClr val="FF0000"/>
                </a:solidFill>
              </a:rPr>
              <a:t>ONLY </a:t>
            </a: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denied     </a:t>
            </a:r>
            <a:r>
              <a:rPr lang="en-AU" sz="1000" b="1" dirty="0"/>
              <a:t>TELNET</a:t>
            </a:r>
            <a:r>
              <a:rPr lang="en-AU" sz="1000" dirty="0"/>
              <a:t> access to  Badin  Router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d) </a:t>
            </a:r>
            <a:r>
              <a:rPr lang="en-AU" sz="1000" dirty="0"/>
              <a:t>You need to be </a:t>
            </a:r>
            <a:r>
              <a:rPr lang="en-AU" sz="1000" b="1" dirty="0">
                <a:solidFill>
                  <a:srgbClr val="FF0000"/>
                </a:solidFill>
              </a:rPr>
              <a:t>analytical and systematic  </a:t>
            </a:r>
            <a:r>
              <a:rPr lang="en-AU" sz="1000" dirty="0"/>
              <a:t>in our approach to translating the above requirements into a set of rules – the ACL statements, which  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then must be tested to ensure the above requirements have been satisfied: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</a:t>
            </a:r>
            <a:r>
              <a:rPr lang="en-AU" sz="1000" dirty="0" err="1"/>
              <a:t>i</a:t>
            </a:r>
            <a:r>
              <a:rPr lang="en-AU" sz="1000" dirty="0"/>
              <a:t>) </a:t>
            </a:r>
            <a:r>
              <a:rPr lang="en-AU" sz="1000" b="1" dirty="0"/>
              <a:t>Create</a:t>
            </a:r>
            <a:r>
              <a:rPr lang="en-AU" sz="1000" dirty="0"/>
              <a:t>   a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/>
              <a:t> ACL   for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using the template on page 15, refer Task 24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ii) </a:t>
            </a:r>
            <a:r>
              <a:rPr lang="en-AU" sz="1000" b="1" dirty="0"/>
              <a:t>Test      </a:t>
            </a:r>
            <a:r>
              <a:rPr lang="en-AU" sz="1000" dirty="0"/>
              <a:t> the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ACL   for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refer Task 25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iii) </a:t>
            </a:r>
            <a:r>
              <a:rPr lang="en-AU" sz="1000" b="1" dirty="0"/>
              <a:t>Create</a:t>
            </a:r>
            <a:r>
              <a:rPr lang="en-AU" sz="1000" dirty="0"/>
              <a:t>    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</a:t>
            </a:r>
            <a:r>
              <a:rPr lang="en-AU" sz="1000" b="1" dirty="0">
                <a:solidFill>
                  <a:srgbClr val="0000FF"/>
                </a:solidFill>
              </a:rPr>
              <a:t>Standard </a:t>
            </a:r>
            <a:r>
              <a:rPr lang="en-AU" sz="1000" dirty="0"/>
              <a:t>ACLs  for Telnet access using the template on page 16, refer Task 24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iv) </a:t>
            </a:r>
            <a:r>
              <a:rPr lang="en-AU" sz="1000" b="1" dirty="0"/>
              <a:t>Test     </a:t>
            </a:r>
            <a:r>
              <a:rPr lang="en-AU" sz="1000" dirty="0"/>
              <a:t> the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ACLs  for Telnet access refer Task 25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18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3 - Tasks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5857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  <a:r>
              <a:rPr lang="en-AU" sz="1000" b="1" dirty="0"/>
              <a:t>24. </a:t>
            </a:r>
            <a:r>
              <a:rPr lang="en-AU" sz="1000" b="1" dirty="0">
                <a:solidFill>
                  <a:srgbClr val="0000FF"/>
                </a:solidFill>
              </a:rPr>
              <a:t>Creating and Configuring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b="1" dirty="0">
                <a:solidFill>
                  <a:srgbClr val="0000FF"/>
                </a:solidFill>
              </a:rPr>
              <a:t> Access Lists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b="1" dirty="0">
                <a:solidFill>
                  <a:srgbClr val="0000FF"/>
                </a:solidFill>
              </a:rPr>
              <a:t>           </a:t>
            </a:r>
            <a:r>
              <a:rPr lang="en-AU" sz="1000" b="1" dirty="0"/>
              <a:t>a) </a:t>
            </a:r>
            <a:r>
              <a:rPr lang="en-AU" sz="1000" dirty="0"/>
              <a:t>Refer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b) </a:t>
            </a:r>
            <a:r>
              <a:rPr lang="en-AU" sz="1000" dirty="0"/>
              <a:t>Use </a:t>
            </a:r>
            <a:r>
              <a:rPr lang="en-AU" sz="1000" b="1" dirty="0"/>
              <a:t>Notepad</a:t>
            </a:r>
            <a:r>
              <a:rPr lang="en-AU" sz="1000" dirty="0"/>
              <a:t> to create your ACLs, note ACL names are </a:t>
            </a:r>
            <a:r>
              <a:rPr lang="en-AU" sz="1000" b="1" dirty="0">
                <a:solidFill>
                  <a:srgbClr val="FF0000"/>
                </a:solidFill>
              </a:rPr>
              <a:t>case sensitive </a:t>
            </a:r>
            <a:r>
              <a:rPr lang="en-AU" sz="1000" dirty="0"/>
              <a:t>eg aclvan215 and Aclvlan215 are different </a:t>
            </a:r>
            <a:r>
              <a:rPr lang="en-AU" sz="1000" dirty="0" err="1"/>
              <a:t>acls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c) </a:t>
            </a:r>
            <a:r>
              <a:rPr lang="en-AU" sz="1000" dirty="0"/>
              <a:t>Identify each requirement then configure an ACL rule for each requirement.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d) </a:t>
            </a:r>
            <a:r>
              <a:rPr lang="en-AU" sz="1000" dirty="0"/>
              <a:t>Create a </a:t>
            </a:r>
            <a:r>
              <a:rPr lang="en-AU" sz="1000" b="1" dirty="0"/>
              <a:t>NAMED</a:t>
            </a:r>
            <a:r>
              <a:rPr lang="en-AU" sz="1000" dirty="0"/>
              <a:t> access list in </a:t>
            </a:r>
            <a:r>
              <a:rPr lang="en-AU" sz="1000" b="1" dirty="0"/>
              <a:t>Notepad</a:t>
            </a:r>
            <a:r>
              <a:rPr lang="en-AU" sz="1000" dirty="0"/>
              <a:t>, consider the ordering of the rules, use the following structure: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! Deletes previous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no  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Insert Latest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i="1" dirty="0">
                <a:solidFill>
                  <a:srgbClr val="0000FF"/>
                </a:solidFill>
              </a:rPr>
              <a:t>                                      &lt;Your  ACL rules&gt;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For most situations this should be the last rule </a:t>
            </a:r>
            <a:r>
              <a:rPr lang="en-AU" sz="1000" dirty="0" err="1"/>
              <a:t>ie</a:t>
            </a:r>
            <a:r>
              <a:rPr lang="en-AU" sz="1000" dirty="0"/>
              <a:t> permit all other access to “The Internet”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permit ip any </a:t>
            </a:r>
            <a:r>
              <a:rPr lang="en-AU" sz="1000" b="1" dirty="0" err="1"/>
              <a:t>any</a:t>
            </a:r>
            <a:r>
              <a:rPr lang="en-AU" sz="10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e) </a:t>
            </a:r>
            <a:r>
              <a:rPr lang="en-AU" sz="1000" dirty="0"/>
              <a:t>Combine ACL rules as required to form your access list, carefully consider the order in which the rules should be arranged.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f) </a:t>
            </a:r>
            <a:r>
              <a:rPr lang="en-AU" sz="1000" dirty="0"/>
              <a:t>Paste ACL from Notepad into router (router must be in global configuration mode)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g) </a:t>
            </a:r>
            <a:r>
              <a:rPr lang="en-AU" sz="1000" dirty="0"/>
              <a:t>Configure ACL on correct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25.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Access Lists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        </a:t>
            </a:r>
            <a:r>
              <a:rPr lang="en-AU" sz="1000" dirty="0"/>
              <a:t>It is important to verify that the </a:t>
            </a:r>
            <a:r>
              <a:rPr lang="en-AU" sz="1000" b="1" dirty="0">
                <a:solidFill>
                  <a:srgbClr val="0000FF"/>
                </a:solidFill>
              </a:rPr>
              <a:t>ACL rules </a:t>
            </a:r>
            <a:r>
              <a:rPr lang="en-AU" sz="1000" dirty="0"/>
              <a:t>actually work as intended, refer to the </a:t>
            </a:r>
            <a:r>
              <a:rPr lang="en-AU" sz="1000" b="1" dirty="0"/>
              <a:t>steps </a:t>
            </a:r>
            <a:r>
              <a:rPr lang="en-AU" sz="1000" dirty="0"/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>
                <a:solidFill>
                  <a:srgbClr val="FF0000"/>
                </a:solidFill>
              </a:rPr>
              <a:t>1. </a:t>
            </a:r>
            <a:r>
              <a:rPr lang="en-AU" sz="1000" b="1" dirty="0">
                <a:solidFill>
                  <a:srgbClr val="0000FF"/>
                </a:solidFill>
              </a:rPr>
              <a:t>Use  </a:t>
            </a:r>
            <a:r>
              <a:rPr lang="en-AU" sz="1000" dirty="0"/>
              <a:t> </a:t>
            </a:r>
            <a:r>
              <a:rPr lang="en-AU" sz="1000" b="1" dirty="0"/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If all rules tested </a:t>
            </a:r>
            <a:r>
              <a:rPr lang="en-AU" sz="1000" b="1" dirty="0">
                <a:solidFill>
                  <a:srgbClr val="00B050"/>
                </a:solidFill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3. </a:t>
            </a:r>
            <a:r>
              <a:rPr lang="en-AU" sz="1000" dirty="0"/>
              <a:t>Go to PC in VLAN&lt;Id&gt;  perform test </a:t>
            </a:r>
            <a:r>
              <a:rPr lang="en-AU" sz="1000" dirty="0" err="1"/>
              <a:t>eg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Ping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Telnet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Browser </a:t>
            </a:r>
            <a:r>
              <a:rPr lang="en-AU" sz="1000" dirty="0" err="1"/>
              <a:t>etc</a:t>
            </a:r>
            <a:r>
              <a:rPr lang="en-AU" sz="1000" dirty="0"/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4.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Yes – rule action correct, Repeat process,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No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>
                <a:solidFill>
                  <a:srgbClr val="000000"/>
                </a:solidFill>
              </a:rPr>
              <a:t>Check syntax and order of rules – make changes (in Notepad, then paste into </a:t>
            </a:r>
            <a:r>
              <a:rPr lang="en-AU" sz="1000" dirty="0" err="1">
                <a:solidFill>
                  <a:srgbClr val="000000"/>
                </a:solidFill>
              </a:rPr>
              <a:t>config</a:t>
            </a:r>
            <a:r>
              <a:rPr lang="en-AU" sz="1000" dirty="0">
                <a:solidFill>
                  <a:srgbClr val="000000"/>
                </a:solidFill>
              </a:rPr>
              <a:t>) – Repeat process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</a:t>
            </a:r>
            <a:r>
              <a:rPr lang="en-AU" sz="1000" b="1" dirty="0">
                <a:solidFill>
                  <a:srgbClr val="00B050"/>
                </a:solidFill>
              </a:rPr>
              <a:t> 5. </a:t>
            </a:r>
            <a:r>
              <a:rPr lang="en-AU" sz="1000" b="1" dirty="0"/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8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3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ACL for VLAN</a:t>
            </a:r>
            <a:r>
              <a:rPr lang="en-AU" sz="1600" dirty="0">
                <a:solidFill>
                  <a:srgbClr val="00B050"/>
                </a:solidFill>
              </a:rPr>
              <a:t>XXX </a:t>
            </a:r>
            <a:r>
              <a:rPr lang="en-AU" sz="1600" dirty="0">
                <a:solidFill>
                  <a:srgbClr val="FF0000"/>
                </a:solidFill>
              </a:rPr>
              <a:t>on </a:t>
            </a:r>
            <a:r>
              <a:rPr lang="en-AU" sz="1600" dirty="0" err="1">
                <a:solidFill>
                  <a:srgbClr val="FF0000"/>
                </a:solidFill>
              </a:rPr>
              <a:t>Kunri</a:t>
            </a:r>
            <a:r>
              <a:rPr lang="en-AU" sz="1600" dirty="0">
                <a:solidFill>
                  <a:srgbClr val="FF0000"/>
                </a:solidFill>
              </a:rPr>
              <a:t>  Router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Extended   </a:t>
            </a:r>
            <a:r>
              <a:rPr lang="en-AU" sz="1200" b="1" dirty="0">
                <a:solidFill>
                  <a:srgbClr val="FF0000"/>
                </a:solidFill>
              </a:rPr>
              <a:t>Named  </a:t>
            </a:r>
            <a:r>
              <a:rPr lang="en-AU" sz="1100" dirty="0">
                <a:solidFill>
                  <a:srgbClr val="FF0000"/>
                </a:solidFill>
              </a:rPr>
              <a:t>(create in </a:t>
            </a:r>
            <a:r>
              <a:rPr lang="en-AU" sz="1100" b="1" dirty="0">
                <a:solidFill>
                  <a:srgbClr val="0000FF"/>
                </a:solidFill>
              </a:rPr>
              <a:t>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400" dirty="0"/>
          </a:p>
          <a:p>
            <a:pPr lvl="0" eaLnBrk="1" hangingPunct="1">
              <a:buNone/>
            </a:pPr>
            <a:r>
              <a:rPr lang="en-AU" sz="1400" dirty="0">
                <a:solidFill>
                  <a:srgbClr val="000000"/>
                </a:solidFill>
              </a:rPr>
              <a:t>no ip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B050"/>
                </a:solidFill>
              </a:rPr>
              <a:t>XXX </a:t>
            </a:r>
            <a:r>
              <a:rPr lang="en-AU" sz="1400" dirty="0">
                <a:solidFill>
                  <a:srgbClr val="0000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(Delete previous version of the ACL for VLAN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eaLnBrk="1" hangingPunct="1">
              <a:buNone/>
            </a:pPr>
            <a:r>
              <a:rPr lang="en-AU" sz="1400" dirty="0"/>
              <a:t>Ip     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B050"/>
                </a:solidFill>
              </a:rPr>
              <a:t>XXX 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100" dirty="0">
                <a:solidFill>
                  <a:srgbClr val="00B05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, ! means comment)</a:t>
            </a: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FF99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FF9900"/>
                </a:solidFill>
              </a:rPr>
              <a:t>! Permit  ONLY HTTP access to </a:t>
            </a:r>
            <a:r>
              <a:rPr lang="en-AU" sz="1200" dirty="0">
                <a:solidFill>
                  <a:srgbClr val="0099FF"/>
                </a:solidFill>
              </a:rPr>
              <a:t>ISP</a:t>
            </a:r>
            <a:r>
              <a:rPr lang="en-AU" sz="1200" dirty="0">
                <a:solidFill>
                  <a:srgbClr val="FF9900"/>
                </a:solidFill>
              </a:rPr>
              <a:t> </a:t>
            </a:r>
            <a:r>
              <a:rPr lang="en-AU" sz="1200" dirty="0">
                <a:solidFill>
                  <a:srgbClr val="0099FF"/>
                </a:solidFill>
              </a:rPr>
              <a:t>Packet Tracer </a:t>
            </a:r>
            <a:r>
              <a:rPr lang="en-US" sz="1200" dirty="0">
                <a:solidFill>
                  <a:srgbClr val="0099FF"/>
                </a:solidFill>
              </a:rPr>
              <a:t>Server0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ISP Loopback 0 if in Lab Router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permit  tcp    source subnet   wildcard   host  ip address </a:t>
            </a:r>
            <a:r>
              <a:rPr lang="en-AU" sz="1200" dirty="0" err="1"/>
              <a:t>eq</a:t>
            </a:r>
            <a:r>
              <a:rPr lang="en-AU" sz="1200" dirty="0"/>
              <a:t>  www</a:t>
            </a:r>
            <a:endParaRPr lang="en-AU" sz="12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00FF"/>
                </a:solidFill>
              </a:rPr>
              <a:t>! Deny ALL other access to </a:t>
            </a:r>
            <a:r>
              <a:rPr lang="en-AU" sz="1200" dirty="0">
                <a:solidFill>
                  <a:srgbClr val="0099FF"/>
                </a:solidFill>
              </a:rPr>
              <a:t>ISP</a:t>
            </a:r>
            <a:r>
              <a:rPr lang="en-AU" sz="1200" dirty="0">
                <a:solidFill>
                  <a:srgbClr val="FF9900"/>
                </a:solidFill>
              </a:rPr>
              <a:t> </a:t>
            </a:r>
            <a:r>
              <a:rPr lang="en-AU" sz="1200" dirty="0">
                <a:solidFill>
                  <a:srgbClr val="0099FF"/>
                </a:solidFill>
              </a:rPr>
              <a:t>Packet Tracer </a:t>
            </a:r>
            <a:r>
              <a:rPr lang="en-US" sz="1200" dirty="0">
                <a:solidFill>
                  <a:srgbClr val="0099FF"/>
                </a:solidFill>
              </a:rPr>
              <a:t>Server0 </a:t>
            </a:r>
            <a:r>
              <a:rPr lang="en-US" sz="1200" b="1" dirty="0">
                <a:solidFill>
                  <a:srgbClr val="FF0000"/>
                </a:solidFill>
              </a:rPr>
              <a:t> or </a:t>
            </a:r>
            <a:r>
              <a:rPr lang="en-US" sz="1200" dirty="0">
                <a:solidFill>
                  <a:srgbClr val="0099FF"/>
                </a:solidFill>
              </a:rPr>
              <a:t> ISP Loopback 0 if in Lab Router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deny     ip     source subnet   wildcard   host   ip address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66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6600FF"/>
                </a:solidFill>
              </a:rPr>
              <a:t>! Permit access to The Internet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ip      any   </a:t>
            </a:r>
            <a:r>
              <a:rPr lang="en-AU" sz="1200" dirty="0" err="1"/>
              <a:t>any</a:t>
            </a:r>
            <a:r>
              <a:rPr lang="en-AU" sz="1200" dirty="0"/>
              <a:t>  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b="1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400" b="1" dirty="0">
                <a:solidFill>
                  <a:srgbClr val="FF0000"/>
                </a:solidFill>
              </a:rPr>
              <a:t>G0/0/1.</a:t>
            </a:r>
            <a:r>
              <a:rPr lang="en-AU" sz="1400" b="1" dirty="0">
                <a:solidFill>
                  <a:srgbClr val="00B050"/>
                </a:solidFill>
              </a:rPr>
              <a:t>XXX </a:t>
            </a:r>
            <a:r>
              <a:rPr lang="en-AU" sz="1400" b="1" dirty="0">
                <a:solidFill>
                  <a:srgbClr val="3333FF"/>
                </a:solidFill>
              </a:rPr>
              <a:t> on </a:t>
            </a:r>
            <a:r>
              <a:rPr lang="en-AU" sz="1400" b="1" dirty="0" err="1">
                <a:solidFill>
                  <a:srgbClr val="3333FF"/>
                </a:solidFill>
              </a:rPr>
              <a:t>Kunri</a:t>
            </a:r>
            <a:r>
              <a:rPr lang="en-AU" sz="1400" b="1" dirty="0">
                <a:solidFill>
                  <a:srgbClr val="3333FF"/>
                </a:solidFill>
              </a:rPr>
              <a:t>  Router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interface G0/0/1.</a:t>
            </a:r>
            <a:r>
              <a:rPr lang="en-AU" sz="1200" b="1" dirty="0">
                <a:solidFill>
                  <a:srgbClr val="00B050"/>
                </a:solidFill>
              </a:rPr>
              <a:t>XXX</a:t>
            </a:r>
          </a:p>
          <a:p>
            <a:pPr lvl="0" eaLnBrk="1" hangingPunct="1">
              <a:buNone/>
            </a:pPr>
            <a:r>
              <a:rPr lang="en-AU" sz="1200" dirty="0"/>
              <a:t>ip access-group  ACLVLAN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/>
              <a:t>in </a:t>
            </a:r>
            <a:r>
              <a:rPr lang="en-AU" sz="1400" dirty="0"/>
              <a:t>   </a:t>
            </a:r>
            <a:r>
              <a:rPr lang="en-AU" sz="1200" dirty="0">
                <a:solidFill>
                  <a:srgbClr val="FF0000"/>
                </a:solidFill>
              </a:rPr>
              <a:t>(This access list is filtering inbound ip traffic from VLAN </a:t>
            </a:r>
            <a:r>
              <a:rPr lang="en-AU" sz="1200" b="1" dirty="0">
                <a:solidFill>
                  <a:srgbClr val="008000"/>
                </a:solidFill>
              </a:rPr>
              <a:t>XXX</a:t>
            </a:r>
            <a:r>
              <a:rPr lang="en-AU" sz="1200" dirty="0">
                <a:solidFill>
                  <a:srgbClr val="FF0000"/>
                </a:solidFill>
              </a:rPr>
              <a:t> to the router)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4804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3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to control Telnet Access  to  </a:t>
            </a:r>
            <a:r>
              <a:rPr lang="en-AU" sz="1400" dirty="0" err="1">
                <a:solidFill>
                  <a:srgbClr val="FF0000"/>
                </a:solidFill>
              </a:rPr>
              <a:t>Kunri</a:t>
            </a:r>
            <a:r>
              <a:rPr lang="en-AU" sz="1400" dirty="0">
                <a:solidFill>
                  <a:srgbClr val="FF0000"/>
                </a:solidFill>
              </a:rPr>
              <a:t>  and Badin Routers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Standard   Named </a:t>
            </a:r>
            <a:r>
              <a:rPr lang="en-AU" sz="1100" dirty="0">
                <a:solidFill>
                  <a:srgbClr val="FF0000"/>
                </a:solidFill>
              </a:rPr>
              <a:t>(create in </a:t>
            </a:r>
            <a:r>
              <a:rPr lang="en-AU" sz="1100" b="1" dirty="0">
                <a:solidFill>
                  <a:srgbClr val="0000FF"/>
                </a:solidFill>
              </a:rPr>
              <a:t>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endParaRPr lang="en-AU" sz="1200" dirty="0"/>
          </a:p>
          <a:p>
            <a:pPr eaLnBrk="1" hangingPunct="1"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err="1">
                <a:solidFill>
                  <a:srgbClr val="9933FF"/>
                </a:solidFill>
              </a:rPr>
              <a:t>Kunri</a:t>
            </a:r>
            <a:r>
              <a:rPr lang="en-AU" sz="1200" dirty="0">
                <a:solidFill>
                  <a:srgbClr val="9933FF"/>
                </a:solidFill>
              </a:rPr>
              <a:t> </a:t>
            </a:r>
            <a:endParaRPr lang="en-AU" sz="1200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AU" sz="1200" dirty="0">
                <a:solidFill>
                  <a:srgbClr val="000000"/>
                </a:solidFill>
              </a:rPr>
              <a:t>no ip access-list standard </a:t>
            </a:r>
            <a:r>
              <a:rPr lang="en-AU" sz="1200" dirty="0"/>
              <a:t>ACLTELNET</a:t>
            </a:r>
          </a:p>
          <a:p>
            <a:pPr eaLnBrk="1" hangingPunct="1"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Permit</a:t>
            </a:r>
            <a:r>
              <a:rPr lang="en-AU" sz="1200" dirty="0">
                <a:solidFill>
                  <a:srgbClr val="9933FF"/>
                </a:solidFill>
              </a:rPr>
              <a:t> ONLY VLAN</a:t>
            </a:r>
            <a:r>
              <a:rPr lang="en-AU" sz="1200" b="1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9933FF"/>
                </a:solidFill>
              </a:rPr>
              <a:t> Telnet Access to </a:t>
            </a:r>
            <a:r>
              <a:rPr lang="en-AU" sz="1200" dirty="0" err="1">
                <a:solidFill>
                  <a:srgbClr val="9933FF"/>
                </a:solidFill>
              </a:rPr>
              <a:t>Kunri</a:t>
            </a:r>
            <a:r>
              <a:rPr lang="en-AU" sz="1200" dirty="0">
                <a:solidFill>
                  <a:srgbClr val="9933FF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permit  source subnet   wildcard  </a:t>
            </a:r>
            <a:r>
              <a:rPr lang="en-AU" sz="1200" dirty="0">
                <a:solidFill>
                  <a:srgbClr val="9933FF"/>
                </a:solidFill>
              </a:rPr>
              <a:t>(inverse of subnet mask)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deny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Badin</a:t>
            </a:r>
          </a:p>
          <a:p>
            <a:pPr eaLnBrk="1" hangingPunct="1">
              <a:buNone/>
            </a:pPr>
            <a:r>
              <a:rPr lang="en-AU" sz="1200" dirty="0">
                <a:solidFill>
                  <a:srgbClr val="000000"/>
                </a:solidFill>
              </a:rPr>
              <a:t>no ip access-list standard </a:t>
            </a:r>
            <a:r>
              <a:rPr lang="en-AU" sz="1200" dirty="0"/>
              <a:t>ACLTELNET</a:t>
            </a:r>
          </a:p>
          <a:p>
            <a:pPr eaLnBrk="1" hangingPunct="1"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Deny</a:t>
            </a:r>
            <a:r>
              <a:rPr lang="en-AU" sz="1200" dirty="0">
                <a:solidFill>
                  <a:srgbClr val="9933FF"/>
                </a:solidFill>
              </a:rPr>
              <a:t> ONLY VLAN</a:t>
            </a:r>
            <a:r>
              <a:rPr lang="en-AU" sz="1200" b="1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9933FF"/>
                </a:solidFill>
              </a:rPr>
              <a:t>Telnet Access to Badin</a:t>
            </a:r>
          </a:p>
          <a:p>
            <a:pPr lvl="0" eaLnBrk="1" hangingPunct="1">
              <a:buNone/>
            </a:pPr>
            <a:r>
              <a:rPr lang="en-AU" sz="1200" dirty="0"/>
              <a:t>    deny  source subnet   wildcard </a:t>
            </a:r>
            <a:r>
              <a:rPr lang="en-AU" sz="1200" dirty="0">
                <a:solidFill>
                  <a:srgbClr val="9933FF"/>
                </a:solidFill>
              </a:rPr>
              <a:t>(inverse of subnet mask)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permit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Interface Placement - line </a:t>
            </a:r>
            <a:r>
              <a:rPr lang="en-AU" sz="1200" b="1" dirty="0" err="1">
                <a:solidFill>
                  <a:srgbClr val="3333FF"/>
                </a:solidFill>
              </a:rPr>
              <a:t>vty</a:t>
            </a:r>
            <a:r>
              <a:rPr lang="en-AU" sz="1200" b="1" dirty="0">
                <a:solidFill>
                  <a:srgbClr val="3333FF"/>
                </a:solidFill>
              </a:rPr>
              <a:t> 0 4, on </a:t>
            </a:r>
            <a:r>
              <a:rPr lang="en-AU" sz="1200" b="1" dirty="0" err="1">
                <a:solidFill>
                  <a:srgbClr val="3333FF"/>
                </a:solidFill>
              </a:rPr>
              <a:t>Kunri</a:t>
            </a:r>
            <a:r>
              <a:rPr lang="en-AU" sz="1200" b="1" dirty="0">
                <a:solidFill>
                  <a:srgbClr val="3333FF"/>
                </a:solidFill>
              </a:rPr>
              <a:t>  and Badin Routers</a:t>
            </a: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/>
              <a:t>line </a:t>
            </a:r>
            <a:r>
              <a:rPr lang="en-AU" sz="1200" dirty="0" err="1"/>
              <a:t>vty</a:t>
            </a:r>
            <a:r>
              <a:rPr lang="en-AU" sz="1200" dirty="0"/>
              <a:t> 0 4</a:t>
            </a:r>
          </a:p>
          <a:p>
            <a:pPr eaLnBrk="1" hangingPunct="1">
              <a:buFontTx/>
              <a:buNone/>
            </a:pPr>
            <a:r>
              <a:rPr lang="en-AU" sz="1200" dirty="0"/>
              <a:t>  password </a:t>
            </a:r>
            <a:r>
              <a:rPr lang="en-AU" sz="1200" b="1" dirty="0">
                <a:solidFill>
                  <a:srgbClr val="9933FF"/>
                </a:solidFill>
              </a:rPr>
              <a:t>cisco</a:t>
            </a:r>
          </a:p>
          <a:p>
            <a:pPr eaLnBrk="1" hangingPunct="1">
              <a:buFontTx/>
              <a:buNone/>
            </a:pPr>
            <a:r>
              <a:rPr lang="en-AU" sz="1200" dirty="0"/>
              <a:t>  login</a:t>
            </a:r>
          </a:p>
          <a:p>
            <a:pPr eaLnBrk="1" hangingPunct="1">
              <a:buNone/>
            </a:pPr>
            <a:r>
              <a:rPr lang="en-AU" sz="1200" dirty="0"/>
              <a:t>  access-class ACLTELNET in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8796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3 – ACL 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Case Sensitivity</a:t>
            </a:r>
          </a:p>
          <a:p>
            <a:pPr eaLnBrk="1" hangingPunct="1"/>
            <a:r>
              <a:rPr lang="en-AU" sz="1200" dirty="0"/>
              <a:t>ACL names  are case sensitive  eg   </a:t>
            </a:r>
            <a:r>
              <a:rPr lang="en-AU" sz="1200" dirty="0">
                <a:solidFill>
                  <a:srgbClr val="9933FF"/>
                </a:solidFill>
              </a:rPr>
              <a:t>aclvlan215</a:t>
            </a:r>
            <a:r>
              <a:rPr lang="en-AU" sz="1200" dirty="0"/>
              <a:t>   and   </a:t>
            </a:r>
            <a:r>
              <a:rPr lang="en-AU" sz="1200" dirty="0">
                <a:solidFill>
                  <a:srgbClr val="0000FF"/>
                </a:solidFill>
              </a:rPr>
              <a:t>AclVlan215</a:t>
            </a:r>
            <a:r>
              <a:rPr lang="en-AU" sz="1200" dirty="0"/>
              <a:t>   are   </a:t>
            </a:r>
            <a:r>
              <a:rPr lang="en-AU" sz="1200" b="1" dirty="0">
                <a:solidFill>
                  <a:srgbClr val="FF0000"/>
                </a:solidFill>
              </a:rPr>
              <a:t>different   </a:t>
            </a:r>
            <a:r>
              <a:rPr lang="en-AU" sz="1200" dirty="0"/>
              <a:t>ACLs</a:t>
            </a:r>
          </a:p>
          <a:p>
            <a:pPr eaLnBrk="1" hangingPunct="1"/>
            <a:r>
              <a:rPr lang="en-AU" sz="1200" dirty="0"/>
              <a:t>Should decide to use either   all uppercase - </a:t>
            </a:r>
            <a:r>
              <a:rPr lang="en-AU" sz="1200" dirty="0">
                <a:solidFill>
                  <a:srgbClr val="9933FF"/>
                </a:solidFill>
              </a:rPr>
              <a:t>ACLVLAN215 </a:t>
            </a:r>
            <a:r>
              <a:rPr lang="en-AU" sz="1200" dirty="0"/>
              <a:t>or all lowercase – </a:t>
            </a:r>
            <a:r>
              <a:rPr lang="en-AU" sz="1200" dirty="0">
                <a:solidFill>
                  <a:srgbClr val="0000FF"/>
                </a:solidFill>
              </a:rPr>
              <a:t>aclvlan215</a:t>
            </a:r>
            <a:r>
              <a:rPr lang="en-AU" sz="1200" dirty="0"/>
              <a:t>     names    to reduce errors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Placement Rules</a:t>
            </a:r>
            <a:endParaRPr lang="en-AU" sz="1400" dirty="0"/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Standard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destination </a:t>
            </a:r>
            <a:r>
              <a:rPr lang="en-AU" sz="1200" dirty="0">
                <a:solidFill>
                  <a:srgbClr val="000000"/>
                </a:solidFill>
              </a:rPr>
              <a:t>network or device, to avoid unnecessarily blocking traffic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Extended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source </a:t>
            </a:r>
            <a:r>
              <a:rPr lang="en-AU" sz="1200" dirty="0">
                <a:solidFill>
                  <a:srgbClr val="000000"/>
                </a:solidFill>
              </a:rPr>
              <a:t>network or device, to block traffic early to reduce congestion</a:t>
            </a:r>
          </a:p>
          <a:p>
            <a:pPr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Rule Order</a:t>
            </a:r>
            <a:endParaRPr lang="en-AU" sz="1400" dirty="0"/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ACL rules in the access list should be </a:t>
            </a:r>
            <a:r>
              <a:rPr lang="en-AU" sz="1200" dirty="0">
                <a:solidFill>
                  <a:srgbClr val="3333FF"/>
                </a:solidFill>
              </a:rPr>
              <a:t>in order </a:t>
            </a:r>
            <a:r>
              <a:rPr lang="en-AU" sz="1200" dirty="0">
                <a:solidFill>
                  <a:srgbClr val="000000"/>
                </a:solidFill>
              </a:rPr>
              <a:t>of </a:t>
            </a:r>
            <a:r>
              <a:rPr lang="en-AU" sz="1200" dirty="0">
                <a:solidFill>
                  <a:srgbClr val="3333FF"/>
                </a:solidFill>
              </a:rPr>
              <a:t>most specific</a:t>
            </a:r>
            <a:r>
              <a:rPr lang="en-AU" sz="1200" dirty="0">
                <a:solidFill>
                  <a:srgbClr val="000000"/>
                </a:solidFill>
              </a:rPr>
              <a:t> to </a:t>
            </a:r>
            <a:r>
              <a:rPr lang="en-AU" sz="1200" dirty="0">
                <a:solidFill>
                  <a:srgbClr val="3333FF"/>
                </a:solidFill>
              </a:rPr>
              <a:t>least specific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The last rule should be permit All other access</a:t>
            </a:r>
            <a:endParaRPr lang="en-AU" sz="12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Trouble Shooting Commands</a:t>
            </a:r>
            <a:endParaRPr lang="en-AU" sz="1400" dirty="0"/>
          </a:p>
          <a:p>
            <a:pPr eaLnBrk="1" hangingPunct="1"/>
            <a:r>
              <a:rPr lang="en-AU" sz="1200" dirty="0"/>
              <a:t>show access-lists </a:t>
            </a:r>
            <a:r>
              <a:rPr lang="en-AU" sz="1200" dirty="0">
                <a:solidFill>
                  <a:srgbClr val="FF0000"/>
                </a:solidFill>
              </a:rPr>
              <a:t>(shows all access lists)</a:t>
            </a:r>
            <a:endParaRPr lang="en-AU" sz="1200" dirty="0"/>
          </a:p>
          <a:p>
            <a:pPr eaLnBrk="1" hangingPunct="1"/>
            <a:r>
              <a:rPr lang="en-AU" sz="1200" dirty="0"/>
              <a:t>clear access-list counters </a:t>
            </a:r>
            <a:r>
              <a:rPr lang="en-AU" sz="1200" dirty="0">
                <a:solidFill>
                  <a:srgbClr val="FF0000"/>
                </a:solidFill>
              </a:rPr>
              <a:t>(clears </a:t>
            </a:r>
            <a:r>
              <a:rPr lang="en-AU" sz="1200" dirty="0">
                <a:solidFill>
                  <a:srgbClr val="0000FF"/>
                </a:solidFill>
              </a:rPr>
              <a:t>ip packet hits </a:t>
            </a:r>
            <a:r>
              <a:rPr lang="en-AU" sz="1200" dirty="0">
                <a:solidFill>
                  <a:srgbClr val="FF0000"/>
                </a:solidFill>
              </a:rPr>
              <a:t>against a rule)</a:t>
            </a:r>
          </a:p>
          <a:p>
            <a:pPr eaLnBrk="1" hangingPunct="1"/>
            <a:r>
              <a:rPr lang="en-AU" sz="1200" dirty="0"/>
              <a:t>Use the following to test the rules:  ping, telnet, a browser</a:t>
            </a:r>
          </a:p>
        </p:txBody>
      </p:sp>
    </p:spTree>
    <p:extLst>
      <p:ext uri="{BB962C8B-B14F-4D97-AF65-F5344CB8AC3E}">
        <p14:creationId xmlns:p14="http://schemas.microsoft.com/office/powerpoint/2010/main" val="86554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</a:rPr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FF0000"/>
                </a:solidFill>
              </a:rPr>
              <a:t>The ISP router should have a static route pointing to the corporate’s Network with the relevant class A, B, C default mask </a:t>
            </a:r>
          </a:p>
          <a:p>
            <a:endParaRPr lang="en-AU" sz="1600" dirty="0"/>
          </a:p>
          <a:p>
            <a:r>
              <a:rPr lang="en-AU" sz="1600" dirty="0"/>
              <a:t>Do not configure the ISP router with a routing protocol advertising the corporate’s network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59E69-41D3-46E6-94B7-C349B4542012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92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904656"/>
          </a:xfrm>
        </p:spPr>
        <p:txBody>
          <a:bodyPr/>
          <a:lstStyle/>
          <a:p>
            <a:r>
              <a:rPr lang="en-AU" sz="1400" dirty="0">
                <a:solidFill>
                  <a:srgbClr val="0000FF"/>
                </a:solidFill>
              </a:rPr>
              <a:t>Configure</a:t>
            </a:r>
            <a:r>
              <a:rPr lang="en-AU" sz="1400" dirty="0"/>
              <a:t> on </a:t>
            </a:r>
            <a:r>
              <a:rPr lang="en-AU" sz="1400" dirty="0" err="1"/>
              <a:t>Kunri</a:t>
            </a:r>
            <a:r>
              <a:rPr lang="en-AU" sz="1400" dirty="0"/>
              <a:t>  Router</a:t>
            </a:r>
          </a:p>
          <a:p>
            <a:pPr lvl="0">
              <a:buNone/>
            </a:pPr>
            <a:r>
              <a:rPr lang="en-AU" sz="1400" dirty="0"/>
              <a:t>       router EIGRP </a:t>
            </a:r>
            <a:r>
              <a:rPr lang="en-AU" sz="1400" dirty="0">
                <a:solidFill>
                  <a:srgbClr val="FF0000"/>
                </a:solidFill>
              </a:rPr>
              <a:t>65</a:t>
            </a:r>
            <a:r>
              <a:rPr lang="en-AU" sz="1400" dirty="0"/>
              <a:t> </a:t>
            </a:r>
            <a:r>
              <a:rPr lang="en-AU" sz="1050" dirty="0">
                <a:solidFill>
                  <a:srgbClr val="FF0000"/>
                </a:solidFill>
              </a:rPr>
              <a:t>(65 the autonomous system number, </a:t>
            </a:r>
            <a:r>
              <a:rPr lang="en-AU" sz="1050" dirty="0">
                <a:solidFill>
                  <a:srgbClr val="00B050"/>
                </a:solidFill>
              </a:rPr>
              <a:t>all internal routers need to use the same number </a:t>
            </a:r>
            <a:r>
              <a:rPr lang="en-AU" sz="1050" dirty="0">
                <a:solidFill>
                  <a:srgbClr val="FF0000"/>
                </a:solidFill>
              </a:rPr>
              <a:t>in order to exchange updates)</a:t>
            </a:r>
            <a:endParaRPr lang="en-AU" sz="1200" dirty="0"/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/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.?.?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9933FF"/>
                </a:solidFill>
              </a:rPr>
              <a:t>&lt;?.?.?.?&gt;</a:t>
            </a:r>
            <a:r>
              <a:rPr lang="en-AU" sz="12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(VLAN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 wildcard is inverse of subnet mask,</a:t>
            </a:r>
            <a:r>
              <a:rPr lang="en-AU" sz="1100" b="1" dirty="0">
                <a:solidFill>
                  <a:srgbClr val="9933FF"/>
                </a:solidFill>
              </a:rPr>
              <a:t> 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1  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 to Badin)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 to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>
                <a:solidFill>
                  <a:srgbClr val="FF0000"/>
                </a:solidFill>
              </a:rPr>
              <a:t>Passive  Interface Options: </a:t>
            </a:r>
          </a:p>
          <a:p>
            <a:pPr>
              <a:buNone/>
            </a:pPr>
            <a:r>
              <a:rPr lang="en-AU" sz="1400" dirty="0"/>
              <a:t>             </a:t>
            </a:r>
            <a:r>
              <a:rPr lang="en-AU" sz="1200" dirty="0"/>
              <a:t>passive-interface G0/0/1.1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</a:t>
            </a:r>
            <a:r>
              <a:rPr lang="en-AU" sz="1200" dirty="0">
                <a:solidFill>
                  <a:srgbClr val="000000"/>
                </a:solidFill>
              </a:rPr>
              <a:t>passive-interface G0/0/1.</a:t>
            </a:r>
            <a:r>
              <a:rPr lang="en-AU" sz="1200" b="1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200" dirty="0">
                <a:solidFill>
                  <a:srgbClr val="FF0000"/>
                </a:solidFill>
              </a:rPr>
              <a:t>                                                  OR</a:t>
            </a:r>
          </a:p>
          <a:p>
            <a:pPr>
              <a:buNone/>
            </a:pPr>
            <a:r>
              <a:rPr lang="en-AU" sz="1200" dirty="0"/>
              <a:t>               passive-interface default </a:t>
            </a:r>
            <a:r>
              <a:rPr lang="en-AU" sz="1100" dirty="0">
                <a:solidFill>
                  <a:srgbClr val="FF0000"/>
                </a:solidFill>
              </a:rPr>
              <a:t>(Configure passive interface as default for all interfaces)</a:t>
            </a:r>
            <a:endParaRPr lang="en-AU" sz="12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200" dirty="0">
                <a:solidFill>
                  <a:srgbClr val="000000"/>
                </a:solidFill>
              </a:rPr>
              <a:t>               no  passive-interface S0/1/1 </a:t>
            </a:r>
            <a:r>
              <a:rPr lang="en-AU" sz="1100" dirty="0">
                <a:solidFill>
                  <a:srgbClr val="FF0000"/>
                </a:solidFill>
              </a:rPr>
              <a:t>(Configure S0/1/1 to allow the flow of routing information)</a:t>
            </a:r>
          </a:p>
          <a:p>
            <a:pPr>
              <a:buFontTx/>
              <a:buNone/>
            </a:pPr>
            <a:r>
              <a:rPr lang="en-AU" sz="1200" dirty="0">
                <a:solidFill>
                  <a:srgbClr val="000000"/>
                </a:solidFill>
              </a:rPr>
              <a:t>               no  passive-interface S0/1/0 </a:t>
            </a:r>
            <a:r>
              <a:rPr lang="en-AU" sz="1100" dirty="0">
                <a:solidFill>
                  <a:srgbClr val="FF0000"/>
                </a:solidFill>
              </a:rPr>
              <a:t>(Configure S0/1/0 to allow the flow of routing information)</a:t>
            </a:r>
          </a:p>
          <a:p>
            <a:endParaRPr lang="en-AU" sz="1400" dirty="0">
              <a:solidFill>
                <a:srgbClr val="0000FF"/>
              </a:solidFill>
            </a:endParaRPr>
          </a:p>
          <a:p>
            <a:r>
              <a:rPr lang="en-AU" sz="1400" dirty="0">
                <a:solidFill>
                  <a:srgbClr val="0000FF"/>
                </a:solidFill>
              </a:rPr>
              <a:t>Configure</a:t>
            </a:r>
            <a:r>
              <a:rPr lang="en-AU" sz="1400" dirty="0"/>
              <a:t> on </a:t>
            </a:r>
            <a:r>
              <a:rPr lang="en-AU" sz="1400" dirty="0" err="1"/>
              <a:t>Mithi</a:t>
            </a:r>
            <a:r>
              <a:rPr lang="en-AU" sz="1400" dirty="0"/>
              <a:t> Router</a:t>
            </a:r>
          </a:p>
          <a:p>
            <a:pPr lvl="0">
              <a:buNone/>
            </a:pPr>
            <a:r>
              <a:rPr lang="en-AU" sz="1400" dirty="0"/>
              <a:t>        router EIGRP </a:t>
            </a:r>
            <a:r>
              <a:rPr lang="en-AU" sz="1400" dirty="0">
                <a:solidFill>
                  <a:srgbClr val="FF0000"/>
                </a:solidFill>
              </a:rPr>
              <a:t>65</a:t>
            </a:r>
            <a:r>
              <a:rPr lang="en-AU" sz="1400" dirty="0"/>
              <a:t> </a:t>
            </a:r>
            <a:r>
              <a:rPr lang="en-AU" sz="1050" dirty="0">
                <a:solidFill>
                  <a:srgbClr val="FF0000"/>
                </a:solidFill>
              </a:rPr>
              <a:t>(65 the autonomous system number, all internal routers need to use the same number in order to exchange updates)</a:t>
            </a:r>
            <a:endParaRPr lang="en-AU" sz="12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100" dirty="0">
                <a:solidFill>
                  <a:srgbClr val="FF0000"/>
                </a:solidFill>
              </a:rPr>
              <a:t>  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</a:t>
            </a:r>
            <a:r>
              <a:rPr lang="en-AU" sz="1200" dirty="0">
                <a:solidFill>
                  <a:srgbClr val="9933FF"/>
                </a:solidFill>
              </a:rPr>
              <a:t>&lt;?.?.?.?&gt;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  <a:r>
              <a:rPr lang="en-AU" sz="1100" dirty="0">
                <a:solidFill>
                  <a:srgbClr val="FF0000"/>
                </a:solidFill>
              </a:rPr>
              <a:t>  wildcard is inverse of subnet mask,</a:t>
            </a:r>
            <a:r>
              <a:rPr lang="en-AU" sz="1100" b="1" dirty="0">
                <a:solidFill>
                  <a:srgbClr val="9933FF"/>
                </a:solidFill>
              </a:rPr>
              <a:t> ? means </a:t>
            </a:r>
            <a:r>
              <a:rPr lang="en-AU" sz="1100" dirty="0">
                <a:solidFill>
                  <a:srgbClr val="FF0000"/>
                </a:solidFill>
              </a:rPr>
              <a:t>insert 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1  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 to Badin)</a:t>
            </a:r>
          </a:p>
          <a:p>
            <a:pPr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)</a:t>
            </a:r>
            <a:endParaRPr lang="en-AU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/>
              <a:t>passive-interface G0/0/1.1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passive-interface G0/0/1.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EIGRP Configuration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36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Kunri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R1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548550" y="4076238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Kunri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B050"/>
                </a:solidFill>
              </a:rPr>
              <a:t>S3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3650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  <a:endCxn id="2061" idx="2"/>
          </p:cNvCxnSpPr>
          <p:nvPr/>
        </p:nvCxnSpPr>
        <p:spPr bwMode="auto">
          <a:xfrm flipV="1">
            <a:off x="1474788" y="1880394"/>
            <a:ext cx="1584325" cy="7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956395" y="4788397"/>
            <a:ext cx="2058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Your Address Space</a:t>
            </a:r>
          </a:p>
          <a:p>
            <a:pPr algn="ctr" eaLnBrk="1" hangingPunct="1"/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.0.0/17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230656" y="142875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3 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-  EIGRP, ACLs 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3333FF"/>
                </a:solidFill>
              </a:rPr>
              <a:t>V1.2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3056150" y="42829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86758" y="1643063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104758" y="3603823"/>
            <a:ext cx="1869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EIGRP</a:t>
            </a:r>
            <a:r>
              <a:rPr lang="en-US" sz="1050" b="1" dirty="0">
                <a:solidFill>
                  <a:srgbClr val="3333FF"/>
                </a:solidFill>
              </a:rPr>
              <a:t> Routing Protocol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Badin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(Gateway)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R3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82352" y="3780680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ISP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R4</a:t>
            </a:r>
            <a:endParaRPr lang="en-AU" sz="1000" b="1" dirty="0">
              <a:solidFill>
                <a:srgbClr val="3333FF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977592" y="2812107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132755" y="1876399"/>
            <a:ext cx="12362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ISP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211.13.8</a:t>
            </a:r>
            <a:r>
              <a:rPr lang="en-AU" sz="1000" b="1" dirty="0">
                <a:solidFill>
                  <a:srgbClr val="00B0F0"/>
                </a:solidFill>
              </a:rPr>
              <a:t>W</a:t>
            </a:r>
            <a:r>
              <a:rPr lang="en-AU" sz="1000" b="1" dirty="0">
                <a:solidFill>
                  <a:srgbClr val="3333FF"/>
                </a:solidFill>
              </a:rPr>
              <a:t>.0/30</a:t>
            </a: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>
            <a:off x="3930968" y="958850"/>
            <a:ext cx="29049" cy="21677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00B050"/>
                </a:solidFill>
              </a:rPr>
              <a:t>XXX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3460750" y="5410200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9933FF"/>
                </a:solidFill>
              </a:rPr>
              <a:t>YYY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121422" y="4519141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V="1">
            <a:off x="3748881" y="4954628"/>
            <a:ext cx="31030" cy="455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3703850" y="5035549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Fa 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7" name="Text Box 60"/>
          <p:cNvSpPr txBox="1">
            <a:spLocks noChangeArrowheads="1"/>
          </p:cNvSpPr>
          <p:nvPr/>
        </p:nvSpPr>
        <p:spPr bwMode="auto">
          <a:xfrm>
            <a:off x="2230656" y="2379662"/>
            <a:ext cx="10711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Internal Serials </a:t>
            </a:r>
            <a:endParaRPr lang="en-AU" sz="1000" dirty="0"/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2484438" y="981075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/>
              <a:t>Loopback 0</a:t>
            </a:r>
          </a:p>
          <a:p>
            <a:pPr algn="ctr" eaLnBrk="1" hangingPunct="1"/>
            <a:r>
              <a:rPr lang="en-US" sz="800"/>
              <a:t>Server LAN</a:t>
            </a:r>
          </a:p>
          <a:p>
            <a:pPr algn="ctr" eaLnBrk="1" hangingPunct="1"/>
            <a:r>
              <a:rPr lang="en-US" sz="80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3276600" y="1412876"/>
            <a:ext cx="258763" cy="158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S0/2/0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 flipV="1">
            <a:off x="6083300" y="1916905"/>
            <a:ext cx="105680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1908175" y="404813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 dirty="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230656" y="2698274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192294" y="2615962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44" name="AutoShape 48"/>
          <p:cNvCxnSpPr>
            <a:cxnSpLocks noChangeShapeType="1"/>
            <a:stCxn id="2051" idx="0"/>
          </p:cNvCxnSpPr>
          <p:nvPr/>
        </p:nvCxnSpPr>
        <p:spPr bwMode="auto">
          <a:xfrm rot="16200000" flipV="1">
            <a:off x="440531" y="954880"/>
            <a:ext cx="846138" cy="35877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48283" y="1099831"/>
            <a:ext cx="15728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50" b="1" dirty="0">
                <a:solidFill>
                  <a:srgbClr val="3333FF"/>
                </a:solidFill>
              </a:rPr>
              <a:t>Connection to rest of </a:t>
            </a:r>
          </a:p>
          <a:p>
            <a:pPr algn="ctr" eaLnBrk="1" hangingPunct="1"/>
            <a:r>
              <a:rPr lang="en-US" sz="1050" b="1" dirty="0">
                <a:solidFill>
                  <a:srgbClr val="3333FF"/>
                </a:solidFill>
              </a:rPr>
              <a:t>Internal network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3040137" y="312662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Mithi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R2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021806" y="4522828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Mithi</a:t>
            </a:r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00FF"/>
                </a:solidFill>
              </a:rPr>
              <a:t>S2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2960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 flipV="1">
            <a:off x="3490912" y="3918781"/>
            <a:ext cx="0" cy="600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3418066" y="401130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2867893" y="3840578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540114" y="2366618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54" name="AutoShape 11"/>
          <p:cNvCxnSpPr>
            <a:cxnSpLocks noChangeShapeType="1"/>
            <a:stCxn id="45" idx="0"/>
          </p:cNvCxnSpPr>
          <p:nvPr/>
        </p:nvCxnSpPr>
        <p:spPr bwMode="auto">
          <a:xfrm rot="5400000" flipH="1" flipV="1">
            <a:off x="3068692" y="2679721"/>
            <a:ext cx="850146" cy="436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3405981" y="286226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3448843" y="2267546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65" name="AutoShape 11"/>
          <p:cNvCxnSpPr>
            <a:cxnSpLocks noChangeShapeType="1"/>
            <a:stCxn id="45" idx="2"/>
          </p:cNvCxnSpPr>
          <p:nvPr/>
        </p:nvCxnSpPr>
        <p:spPr bwMode="auto">
          <a:xfrm rot="10800000">
            <a:off x="1321669" y="2233613"/>
            <a:ext cx="1718468" cy="12890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1258415" y="2268142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2498578" y="3268546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3960019" y="3126623"/>
            <a:ext cx="1116012" cy="193025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7150176" y="748552"/>
            <a:ext cx="1241481" cy="3892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 Box 39"/>
          <p:cNvSpPr txBox="1">
            <a:spLocks noChangeArrowheads="1"/>
          </p:cNvSpPr>
          <p:nvPr/>
        </p:nvSpPr>
        <p:spPr bwMode="auto">
          <a:xfrm>
            <a:off x="7224026" y="1031934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143.18.0.0/16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0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6" name="Text Box 77"/>
          <p:cNvSpPr txBox="1">
            <a:spLocks noChangeArrowheads="1"/>
          </p:cNvSpPr>
          <p:nvPr/>
        </p:nvSpPr>
        <p:spPr bwMode="auto">
          <a:xfrm>
            <a:off x="7234556" y="2282775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74.0.0.0/8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1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7" name="Text Box 77"/>
          <p:cNvSpPr txBox="1">
            <a:spLocks noChangeArrowheads="1"/>
          </p:cNvSpPr>
          <p:nvPr/>
        </p:nvSpPr>
        <p:spPr bwMode="auto">
          <a:xfrm>
            <a:off x="7243368" y="3549644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169.33.0.0/16</a:t>
            </a:r>
          </a:p>
          <a:p>
            <a:pPr algn="ctr" eaLnBrk="1" hangingPunct="1"/>
            <a:r>
              <a:rPr lang="en-US" sz="800" dirty="0"/>
              <a:t>External Network   </a:t>
            </a:r>
            <a:endParaRPr lang="en-AU" sz="800" b="1" dirty="0"/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7257796" y="4073688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211.5.31.0/24</a:t>
            </a:r>
          </a:p>
          <a:p>
            <a:pPr algn="ctr" eaLnBrk="1" hangingPunct="1"/>
            <a:r>
              <a:rPr lang="en-US" sz="800" dirty="0"/>
              <a:t>External Network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40964" y="727159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>
                <a:solidFill>
                  <a:srgbClr val="00B050"/>
                </a:solidFill>
              </a:rPr>
              <a:t>“The Internet”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61843" y="5742302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72114" y="6019301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904656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Badin Router</a:t>
            </a:r>
          </a:p>
          <a:p>
            <a:pPr lvl="0">
              <a:buNone/>
            </a:pPr>
            <a:r>
              <a:rPr lang="en-AU" sz="1400" dirty="0"/>
              <a:t>  </a:t>
            </a:r>
          </a:p>
          <a:p>
            <a:pPr lvl="0">
              <a:buNone/>
            </a:pPr>
            <a:r>
              <a:rPr lang="en-AU" sz="1400" dirty="0"/>
              <a:t>       </a:t>
            </a:r>
            <a:r>
              <a:rPr lang="en-AU" sz="1400" dirty="0" err="1"/>
              <a:t>ip</a:t>
            </a:r>
            <a:r>
              <a:rPr lang="en-AU" sz="1400" dirty="0"/>
              <a:t> route 0.0.0.0  0.0.0.0 </a:t>
            </a:r>
            <a:r>
              <a:rPr lang="en-AU" sz="1400" dirty="0">
                <a:solidFill>
                  <a:srgbClr val="9933FF"/>
                </a:solidFill>
              </a:rPr>
              <a:t>&lt;</a:t>
            </a:r>
            <a:r>
              <a:rPr lang="en-AU" sz="1400" i="1" dirty="0">
                <a:solidFill>
                  <a:srgbClr val="9933FF"/>
                </a:solidFill>
              </a:rPr>
              <a:t>exit interface or next hop </a:t>
            </a:r>
            <a:r>
              <a:rPr lang="en-AU" sz="1400" i="1" dirty="0" err="1">
                <a:solidFill>
                  <a:srgbClr val="9933FF"/>
                </a:solidFill>
              </a:rPr>
              <a:t>ip</a:t>
            </a:r>
            <a:r>
              <a:rPr lang="en-AU" sz="1400" i="1" dirty="0">
                <a:solidFill>
                  <a:srgbClr val="9933FF"/>
                </a:solidFill>
              </a:rPr>
              <a:t> address</a:t>
            </a:r>
            <a:r>
              <a:rPr lang="en-AU" sz="1400" dirty="0">
                <a:solidFill>
                  <a:srgbClr val="9933FF"/>
                </a:solidFill>
              </a:rPr>
              <a:t>&gt;</a:t>
            </a:r>
            <a:r>
              <a:rPr lang="en-AU" sz="1400" dirty="0"/>
              <a:t>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dirty="0"/>
              <a:t>   </a:t>
            </a:r>
          </a:p>
          <a:p>
            <a:pPr>
              <a:buFontTx/>
              <a:buNone/>
            </a:pPr>
            <a:r>
              <a:rPr lang="en-AU" sz="1400" dirty="0"/>
              <a:t>     router EIGRP 65</a:t>
            </a:r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network </a:t>
            </a:r>
            <a:r>
              <a:rPr lang="en-US" sz="1400" b="1" dirty="0">
                <a:solidFill>
                  <a:srgbClr val="3333FF"/>
                </a:solidFill>
              </a:rPr>
              <a:t>131.V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.?.?</a:t>
            </a:r>
            <a:r>
              <a:rPr lang="en-AU" sz="1400" dirty="0"/>
              <a:t>  </a:t>
            </a:r>
            <a:r>
              <a:rPr lang="en-AU" sz="1400" dirty="0">
                <a:solidFill>
                  <a:srgbClr val="9933FF"/>
                </a:solidFill>
              </a:rPr>
              <a:t>&lt;?.?.?.?&gt;</a:t>
            </a:r>
            <a:r>
              <a:rPr lang="en-AU" sz="1400" dirty="0"/>
              <a:t>   </a:t>
            </a:r>
            <a:r>
              <a:rPr lang="en-AU" sz="1100" dirty="0">
                <a:solidFill>
                  <a:srgbClr val="FF0000"/>
                </a:solidFill>
              </a:rPr>
              <a:t>(Loopback Database LAN)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131.V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.?.?</a:t>
            </a:r>
            <a:r>
              <a:rPr lang="en-AU" sz="1400" dirty="0"/>
              <a:t>  </a:t>
            </a:r>
            <a:r>
              <a:rPr lang="en-AU" sz="1400" dirty="0">
                <a:solidFill>
                  <a:srgbClr val="9933FF"/>
                </a:solidFill>
              </a:rPr>
              <a:t>&lt;?.?.?.?&gt;</a:t>
            </a:r>
            <a:r>
              <a:rPr lang="en-AU" sz="1400" dirty="0"/>
              <a:t>  </a:t>
            </a:r>
            <a:r>
              <a:rPr lang="en-AU" sz="1100" dirty="0">
                <a:solidFill>
                  <a:srgbClr val="FF0000"/>
                </a:solidFill>
              </a:rPr>
              <a:t>(Serial Link – Badin to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131.V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.?.?</a:t>
            </a:r>
            <a:r>
              <a:rPr lang="en-AU" sz="1400" dirty="0">
                <a:solidFill>
                  <a:srgbClr val="000000"/>
                </a:solidFill>
              </a:rPr>
              <a:t>  </a:t>
            </a:r>
            <a:r>
              <a:rPr lang="en-AU" sz="1400" dirty="0">
                <a:solidFill>
                  <a:srgbClr val="9933FF"/>
                </a:solidFill>
              </a:rPr>
              <a:t>&lt;?.?.?.?&gt;</a:t>
            </a:r>
            <a:r>
              <a:rPr lang="en-AU" sz="1400" dirty="0">
                <a:solidFill>
                  <a:srgbClr val="00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(Serial Link – Badin to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redistribute static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passive-interface loopback0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Database Server LAN)</a:t>
            </a:r>
          </a:p>
          <a:p>
            <a:pPr lvl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ISP Router  </a:t>
            </a:r>
            <a:r>
              <a:rPr lang="en-AU" sz="1100" dirty="0">
                <a:solidFill>
                  <a:srgbClr val="FF0000"/>
                </a:solidFill>
              </a:rPr>
              <a:t>(EIGRP is not configured in ISP)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AU" sz="1400" dirty="0">
                <a:solidFill>
                  <a:srgbClr val="0000FF"/>
                </a:solidFill>
              </a:rPr>
              <a:t>&lt;</a:t>
            </a:r>
            <a:r>
              <a:rPr lang="en-US" sz="1400" dirty="0">
                <a:solidFill>
                  <a:srgbClr val="0000FF"/>
                </a:solidFill>
              </a:rPr>
              <a:t>?.?.?.?&gt;</a:t>
            </a:r>
            <a:r>
              <a:rPr lang="en-AU" sz="1400" dirty="0">
                <a:solidFill>
                  <a:srgbClr val="0000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&lt;?.?.?.?&gt;  &lt; </a:t>
            </a:r>
            <a:r>
              <a:rPr lang="en-AU" sz="1400" i="1" dirty="0">
                <a:solidFill>
                  <a:srgbClr val="9933FF"/>
                </a:solidFill>
              </a:rPr>
              <a:t>exit interface  or  next hop ip address</a:t>
            </a:r>
            <a:r>
              <a:rPr lang="en-AU" sz="1400" dirty="0">
                <a:solidFill>
                  <a:srgbClr val="9933FF"/>
                </a:solidFill>
              </a:rPr>
              <a:t>&gt;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internal network)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EIGRP Configuration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77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 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ip address &lt;</a:t>
            </a:r>
            <a:r>
              <a:rPr lang="en-AU" sz="1200" i="1" dirty="0">
                <a:solidFill>
                  <a:srgbClr val="000000"/>
                </a:solidFill>
              </a:rPr>
              <a:t>dotted decimal</a:t>
            </a:r>
            <a:r>
              <a:rPr lang="en-AU" sz="1400" dirty="0">
                <a:solidFill>
                  <a:srgbClr val="000000"/>
                </a:solidFill>
              </a:rPr>
              <a:t>&gt; &lt;</a:t>
            </a:r>
            <a:r>
              <a:rPr lang="en-AU" sz="1200" i="1" dirty="0">
                <a:solidFill>
                  <a:srgbClr val="000000"/>
                </a:solidFill>
              </a:rPr>
              <a:t>subnet mask</a:t>
            </a:r>
            <a:r>
              <a:rPr lang="en-AU" sz="1400" dirty="0">
                <a:solidFill>
                  <a:srgbClr val="000000"/>
                </a:solidFill>
              </a:rPr>
              <a:t>&gt;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/>
              <a:t>G0/0/1.</a:t>
            </a:r>
            <a:r>
              <a:rPr lang="en-AU" sz="1200" i="1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id&gt;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 &lt;</a:t>
            </a:r>
            <a:r>
              <a:rPr lang="en-AU" sz="1200" i="1" dirty="0" err="1"/>
              <a:t>vlan</a:t>
            </a:r>
            <a:r>
              <a:rPr lang="en-AU" sz="1200" i="1" dirty="0"/>
              <a:t> name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ip address &lt;</a:t>
            </a:r>
            <a:r>
              <a:rPr lang="en-AU" sz="1200" i="1" dirty="0"/>
              <a:t>dotted decimal</a:t>
            </a:r>
            <a:r>
              <a:rPr lang="en-AU" sz="1400" dirty="0"/>
              <a:t>&gt; &lt;</a:t>
            </a:r>
            <a:r>
              <a:rPr lang="en-AU" sz="1200" i="1" dirty="0"/>
              <a:t>subnet mask</a:t>
            </a:r>
            <a:r>
              <a:rPr lang="en-AU" sz="1400" dirty="0"/>
              <a:t>&gt;</a:t>
            </a: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5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 dirty="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Switch S3 Configure</a:t>
            </a:r>
            <a:r>
              <a:rPr lang="en-AU" sz="1600" dirty="0"/>
              <a:t> VLANs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b="1" dirty="0">
                <a:solidFill>
                  <a:srgbClr val="00B05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Peas </a:t>
            </a:r>
          </a:p>
          <a:p>
            <a:pPr>
              <a:buFontTx/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Switch S2 Configure</a:t>
            </a:r>
            <a:r>
              <a:rPr lang="en-AU" sz="1600" dirty="0"/>
              <a:t> VLANs              </a:t>
            </a:r>
          </a:p>
          <a:p>
            <a:pPr>
              <a:buFontTx/>
              <a:buNone/>
            </a:pPr>
            <a:r>
              <a:rPr lang="en-AU" sz="1600" dirty="0"/>
              <a:t>         vlan </a:t>
            </a:r>
            <a:r>
              <a:rPr lang="en-AU" sz="1600" b="1" dirty="0">
                <a:solidFill>
                  <a:srgbClr val="9933FF"/>
                </a:solidFill>
              </a:rPr>
              <a:t>YYY </a:t>
            </a:r>
          </a:p>
          <a:p>
            <a:pPr>
              <a:buFontTx/>
              <a:buNone/>
            </a:pPr>
            <a:r>
              <a:rPr lang="en-AU" sz="1600" dirty="0"/>
              <a:t>            name Flour</a:t>
            </a:r>
          </a:p>
          <a:p>
            <a:pPr>
              <a:buFontTx/>
              <a:buNone/>
            </a:pPr>
            <a:r>
              <a:rPr lang="en-AU" sz="1600" dirty="0"/>
              <a:t>         vlan 112 </a:t>
            </a:r>
            <a:r>
              <a:rPr lang="en-AU" sz="1100" b="1" dirty="0">
                <a:solidFill>
                  <a:srgbClr val="FF0000"/>
                </a:solidFill>
              </a:rPr>
              <a:t>(112 may change, refer rules page 5)</a:t>
            </a:r>
          </a:p>
          <a:p>
            <a:pPr>
              <a:buFontTx/>
              <a:buNone/>
            </a:pPr>
            <a:r>
              <a:rPr lang="en-AU" sz="1600" dirty="0"/>
              <a:t>            name Rice</a:t>
            </a:r>
          </a:p>
          <a:p>
            <a:pPr>
              <a:buFontTx/>
              <a:buNone/>
            </a:pPr>
            <a:r>
              <a:rPr lang="en-AU" sz="1600" dirty="0"/>
              <a:t>    </a:t>
            </a:r>
          </a:p>
          <a:p>
            <a:r>
              <a:rPr lang="en-AU" sz="1600" dirty="0">
                <a:solidFill>
                  <a:srgbClr val="3333FF"/>
                </a:solidFill>
              </a:rPr>
              <a:t>On each Switch:</a:t>
            </a:r>
          </a:p>
          <a:p>
            <a:pPr lvl="1"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</a:p>
          <a:p>
            <a:pPr marL="400050" lvl="1" indent="0" eaLnBrk="1" hangingPunct="1">
              <a:buNone/>
            </a:pPr>
            <a:r>
              <a:rPr lang="en-AU" sz="1600" dirty="0"/>
              <a:t>         interface vlan 1</a:t>
            </a:r>
          </a:p>
          <a:p>
            <a:pPr marL="400050" lvl="1" indent="0" eaLnBrk="1" hangingPunct="1">
              <a:buNone/>
            </a:pPr>
            <a:r>
              <a:rPr lang="en-AU" sz="1600" dirty="0"/>
              <a:t>           ip address </a:t>
            </a:r>
            <a:r>
              <a:rPr lang="en-AU" sz="1600" i="1" dirty="0"/>
              <a:t>&lt;ip address&gt;  &lt;mask&gt;  </a:t>
            </a:r>
            <a:r>
              <a:rPr lang="en-AU" sz="1100" dirty="0">
                <a:solidFill>
                  <a:srgbClr val="FF0000"/>
                </a:solidFill>
              </a:rPr>
              <a:t>(This allows the switch to be configured remotely via Telnet)</a:t>
            </a:r>
            <a:endParaRPr lang="en-AU" sz="1600" i="1" dirty="0"/>
          </a:p>
          <a:p>
            <a:pPr lvl="1" eaLnBrk="1" hangingPunct="1">
              <a:buFontTx/>
              <a:buNone/>
            </a:pPr>
            <a:endParaRPr lang="en-AU" sz="1600" dirty="0"/>
          </a:p>
          <a:p>
            <a:pPr lvl="1"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marL="400050" lvl="1" indent="0" eaLnBrk="1" hangingPunct="1">
              <a:buNone/>
            </a:pPr>
            <a:r>
              <a:rPr lang="en-AU" sz="1600" dirty="0"/>
              <a:t>         ip default-gateway </a:t>
            </a:r>
            <a:r>
              <a:rPr lang="en-AU" sz="1600" i="1" dirty="0"/>
              <a:t>&lt;ip address of router interface&gt; </a:t>
            </a:r>
            <a:r>
              <a:rPr lang="en-AU" sz="1100" dirty="0">
                <a:solidFill>
                  <a:srgbClr val="FF0000"/>
                </a:solidFill>
              </a:rPr>
              <a:t>(Use VLAN 55 subinterface IP address)</a:t>
            </a:r>
            <a:endParaRPr lang="en-AU" sz="11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1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</a:t>
            </a:r>
            <a:r>
              <a:rPr lang="en-AU" sz="1600" dirty="0" err="1"/>
              <a:t>fa</a:t>
            </a:r>
            <a:r>
              <a:rPr lang="en-AU" sz="1600" dirty="0"/>
              <a:t> 0/3  (or interface range </a:t>
            </a:r>
            <a:r>
              <a:rPr lang="en-AU" sz="1600" dirty="0" err="1"/>
              <a:t>fa</a:t>
            </a:r>
            <a:r>
              <a:rPr lang="en-AU" sz="1600" dirty="0"/>
              <a:t> 0/3 – 5)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maximum 1 </a:t>
            </a:r>
            <a:r>
              <a:rPr lang="en-AU" sz="1100" dirty="0">
                <a:solidFill>
                  <a:srgbClr val="FF0000"/>
                </a:solidFill>
              </a:rPr>
              <a:t>(maximum of 1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interface fa 0/24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2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TRUNK</a:t>
            </a:r>
            <a:r>
              <a:rPr lang="en-AU" sz="1600" dirty="0"/>
              <a:t> port</a:t>
            </a:r>
            <a:endParaRPr lang="en-AU" sz="1200" dirty="0"/>
          </a:p>
          <a:p>
            <a:pPr marL="0" lvl="0" indent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  <a:r>
              <a:rPr lang="en-AU" sz="12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    </a:t>
            </a:r>
            <a:r>
              <a:rPr lang="en-AU" sz="1200" dirty="0"/>
              <a:t>interface G1/0/11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3560 Series Switch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</a:t>
            </a:r>
            <a:r>
              <a:rPr lang="en-AU" sz="1200" dirty="0" err="1"/>
              <a:t>switchport</a:t>
            </a:r>
            <a:r>
              <a:rPr lang="en-AU" sz="1200" dirty="0"/>
              <a:t>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06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fa0/10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05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Other Management 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save a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Router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/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configuration: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copy run start </a:t>
            </a:r>
            <a:endParaRPr lang="en-AU" sz="1600" dirty="0">
              <a:solidFill>
                <a:srgbClr val="3333FF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remove a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Router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/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configuration: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write erase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, then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reload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(say no when asked if want to save the changes)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remove the VLAN configuration on a </a:t>
            </a:r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delete vlan.dat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Some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show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commands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ip interface brief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 very important to know how to read the output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run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displays the running configuration file (check running settings)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start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displays the startup </a:t>
            </a:r>
            <a:r>
              <a:rPr lang="en-US" sz="16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config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file (check the settings that will take effect after a reboot)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3333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show version:  </a:t>
            </a:r>
            <a:r>
              <a:rPr lang="en-AU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IOS version, image file name, last rebooted, </a:t>
            </a:r>
            <a:r>
              <a:rPr lang="en-AU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config-reg</a:t>
            </a:r>
            <a:r>
              <a:rPr lang="en-AU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value</a:t>
            </a:r>
            <a:r>
              <a:rPr lang="en-AU" sz="1600" dirty="0">
                <a:latin typeface="Calibri"/>
                <a:ea typeface="Calibri"/>
                <a:cs typeface="Times New Roman"/>
              </a:rPr>
              <a:t>, </a:t>
            </a:r>
            <a:r>
              <a:rPr lang="en-AU" sz="1600" dirty="0" err="1">
                <a:latin typeface="Calibri"/>
                <a:ea typeface="Calibri"/>
                <a:cs typeface="Times New Roman"/>
              </a:rPr>
              <a:t>etc</a:t>
            </a:r>
            <a:endParaRPr lang="en-AU" sz="1600" dirty="0">
              <a:solidFill>
                <a:srgbClr val="3333FF"/>
              </a:solidFill>
              <a:latin typeface="Calibri"/>
              <a:ea typeface="Times New Roman"/>
              <a:cs typeface="Times New Roman"/>
            </a:endParaRP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82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56881"/>
            <a:ext cx="8229600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S3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lvl="0" indent="0">
              <a:buNone/>
            </a:pPr>
            <a:r>
              <a:rPr lang="en-AU" sz="1800" dirty="0"/>
              <a:t>           username labuser privilege 15 secret </a:t>
            </a:r>
            <a:r>
              <a:rPr lang="en-AU" sz="1800" dirty="0">
                <a:solidFill>
                  <a:srgbClr val="FF0000"/>
                </a:solidFill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(always use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password)</a:t>
            </a:r>
            <a:endParaRPr lang="en-A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971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request the DHCP server to release or renew the PC’s IP address use:</a:t>
            </a:r>
          </a:p>
          <a:p>
            <a:pPr lvl="2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/release, ipconfig /renew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285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03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/>
              <a:t>The aim of this approach is to allow you to integrate the different topics (theory and practical) covered in the Unit, into the building of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is designed to be </a:t>
            </a:r>
            <a:r>
              <a:rPr lang="en-AU" sz="1600" dirty="0">
                <a:solidFill>
                  <a:srgbClr val="FF0000"/>
                </a:solidFill>
              </a:rPr>
              <a:t>self re-enforcing</a:t>
            </a:r>
            <a:r>
              <a:rPr lang="en-AU" sz="1600" dirty="0"/>
              <a:t>, as what you have learnt in previous scenarios is required in future scenarios.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emphasizes an </a:t>
            </a:r>
            <a:r>
              <a:rPr lang="en-AU" sz="1600" dirty="0">
                <a:solidFill>
                  <a:srgbClr val="3333FF"/>
                </a:solidFill>
              </a:rPr>
              <a:t>Analytical and Systematic approach </a:t>
            </a:r>
            <a:r>
              <a:rPr lang="en-AU" sz="1600" dirty="0"/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Produce a Network Topology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Follow a </a:t>
            </a:r>
            <a:r>
              <a:rPr lang="en-AU" sz="1600" dirty="0">
                <a:solidFill>
                  <a:srgbClr val="FF0000"/>
                </a:solidFill>
              </a:rPr>
              <a:t>step-by-step process </a:t>
            </a:r>
            <a:r>
              <a:rPr lang="en-AU" sz="1600" dirty="0"/>
              <a:t>to ensure that, </a:t>
            </a:r>
            <a:r>
              <a:rPr lang="en-AU" sz="1600" dirty="0">
                <a:solidFill>
                  <a:srgbClr val="3333FF"/>
                </a:solidFill>
              </a:rPr>
              <a:t>configuration, testing</a:t>
            </a:r>
            <a:r>
              <a:rPr lang="en-AU" sz="1600" dirty="0"/>
              <a:t>, and </a:t>
            </a:r>
            <a:r>
              <a:rPr lang="en-AU" sz="1600" dirty="0">
                <a:solidFill>
                  <a:srgbClr val="3333FF"/>
                </a:solidFill>
              </a:rPr>
              <a:t>troubleshooting</a:t>
            </a:r>
            <a:r>
              <a:rPr lang="en-AU" sz="1600" dirty="0"/>
              <a:t> is done in an order and sequence that will achieve a working network.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</a:t>
            </a:r>
          </a:p>
          <a:p>
            <a:pPr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16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2875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3 -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714375"/>
            <a:ext cx="8712968" cy="59293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This scenario can be completed independent of the lecture material as configuration details are provided on pages 15 to 26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Your tutor will give you an overview of the scenario at the beginning of the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dirty="0"/>
              <a:t>As a </a:t>
            </a:r>
            <a:r>
              <a:rPr lang="en-AU" sz="1400" dirty="0">
                <a:solidFill>
                  <a:srgbClr val="0000FF"/>
                </a:solidFill>
              </a:rPr>
              <a:t>How to Configure Guide</a:t>
            </a:r>
            <a:r>
              <a:rPr lang="en-AU" sz="1400" dirty="0"/>
              <a:t>, it is recommended you obtain a copy of “CCNA Portable Commands Guide (CCNA Self-Study)  2/3/4/5 Ed”, Scott </a:t>
            </a:r>
            <a:r>
              <a:rPr lang="en-AU" sz="1400" dirty="0" err="1"/>
              <a:t>Empson</a:t>
            </a:r>
            <a:r>
              <a:rPr lang="en-AU" sz="1400" dirty="0"/>
              <a:t>, Cisco Press 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What is new?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configure </a:t>
            </a:r>
            <a:r>
              <a:rPr lang="en-AU" sz="1400" b="1" kern="0" dirty="0">
                <a:solidFill>
                  <a:srgbClr val="FF0000"/>
                </a:solidFill>
              </a:rPr>
              <a:t>EIGRP</a:t>
            </a:r>
            <a:r>
              <a:rPr lang="en-AU" sz="1400" kern="0" dirty="0">
                <a:solidFill>
                  <a:srgbClr val="FF0000"/>
                </a:solidFill>
              </a:rPr>
              <a:t> </a:t>
            </a:r>
            <a:r>
              <a:rPr lang="en-AU" sz="1400" kern="0" dirty="0"/>
              <a:t>(</a:t>
            </a:r>
            <a:r>
              <a:rPr lang="en-AU" sz="1400" kern="0" dirty="0">
                <a:solidFill>
                  <a:srgbClr val="FF0000"/>
                </a:solidFill>
              </a:rPr>
              <a:t>E</a:t>
            </a:r>
            <a:r>
              <a:rPr lang="en-AU" sz="1400" kern="0" dirty="0"/>
              <a:t>nhanced </a:t>
            </a:r>
            <a:r>
              <a:rPr lang="en-AU" sz="1400" kern="0" dirty="0">
                <a:solidFill>
                  <a:srgbClr val="FF0000"/>
                </a:solidFill>
              </a:rPr>
              <a:t>I</a:t>
            </a:r>
            <a:r>
              <a:rPr lang="en-AU" sz="1400" kern="0" dirty="0"/>
              <a:t>nterior </a:t>
            </a:r>
            <a:r>
              <a:rPr lang="en-AU" sz="1400" kern="0" dirty="0">
                <a:solidFill>
                  <a:srgbClr val="FF0000"/>
                </a:solidFill>
              </a:rPr>
              <a:t>G</a:t>
            </a:r>
            <a:r>
              <a:rPr lang="en-AU" sz="1400" kern="0" dirty="0"/>
              <a:t>ateway </a:t>
            </a:r>
            <a:r>
              <a:rPr lang="en-AU" sz="1400" kern="0" dirty="0">
                <a:solidFill>
                  <a:srgbClr val="FF0000"/>
                </a:solidFill>
              </a:rPr>
              <a:t>R</a:t>
            </a:r>
            <a:r>
              <a:rPr lang="en-AU" sz="1400" kern="0" dirty="0"/>
              <a:t>outing </a:t>
            </a:r>
            <a:r>
              <a:rPr lang="en-AU" sz="1400" kern="0" dirty="0">
                <a:solidFill>
                  <a:srgbClr val="FF0000"/>
                </a:solidFill>
              </a:rPr>
              <a:t>P</a:t>
            </a:r>
            <a:r>
              <a:rPr lang="en-AU" sz="1400" kern="0" dirty="0"/>
              <a:t>rotocol)</a:t>
            </a:r>
            <a:r>
              <a:rPr lang="en-AU" sz="1400" kern="0" dirty="0">
                <a:solidFill>
                  <a:srgbClr val="000000"/>
                </a:solidFill>
              </a:rPr>
              <a:t> on the routers</a:t>
            </a:r>
            <a:r>
              <a:rPr lang="en-AU" sz="1400" kern="0" dirty="0"/>
              <a:t>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The use of </a:t>
            </a:r>
            <a:r>
              <a:rPr lang="en-AU" sz="1400" kern="0" dirty="0">
                <a:solidFill>
                  <a:srgbClr val="FF0000"/>
                </a:solidFill>
              </a:rPr>
              <a:t>standard</a:t>
            </a:r>
            <a:r>
              <a:rPr lang="en-AU" sz="1400" kern="0" dirty="0"/>
              <a:t> ACLs to </a:t>
            </a:r>
            <a:r>
              <a:rPr lang="en-AU" sz="1400" kern="0" dirty="0">
                <a:solidFill>
                  <a:srgbClr val="FF0000"/>
                </a:solidFill>
              </a:rPr>
              <a:t>control Telnet access to the routers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Network Topology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Internal</a:t>
            </a:r>
            <a:r>
              <a:rPr lang="en-AU" sz="1400" kern="0" dirty="0">
                <a:latin typeface="+mn-lt"/>
                <a:cs typeface="+mn-cs"/>
              </a:rPr>
              <a:t>, your internal network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External</a:t>
            </a:r>
            <a:r>
              <a:rPr lang="en-AU" sz="1400" kern="0" dirty="0">
                <a:latin typeface="+mn-lt"/>
                <a:cs typeface="+mn-cs"/>
              </a:rPr>
              <a:t>, the link to the ISP and the Internet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Use </a:t>
            </a:r>
            <a:r>
              <a:rPr lang="en-AU" sz="1400" kern="0" dirty="0">
                <a:solidFill>
                  <a:srgbClr val="FF0000"/>
                </a:solidFill>
                <a:latin typeface="+mn-lt"/>
                <a:cs typeface="+mn-cs"/>
              </a:rPr>
              <a:t>following Network addresses </a:t>
            </a: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for Scenario 3,</a:t>
            </a:r>
            <a:r>
              <a:rPr lang="en-AU" sz="1400" kern="0" dirty="0">
                <a:latin typeface="+mn-lt"/>
                <a:cs typeface="+mn-cs"/>
              </a:rPr>
              <a:t>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to determine </a:t>
            </a:r>
            <a:r>
              <a:rPr lang="en-AU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V,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400" b="1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14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The Corporate Network Address, </a:t>
            </a:r>
            <a:r>
              <a:rPr lang="en-AU" sz="1400" b="1" kern="0" dirty="0">
                <a:solidFill>
                  <a:srgbClr val="9933FF"/>
                </a:solidFill>
                <a:latin typeface="+mn-lt"/>
                <a:cs typeface="+mn-cs"/>
              </a:rPr>
              <a:t>131.</a:t>
            </a:r>
            <a:r>
              <a:rPr lang="en-AU" sz="1400" b="1" kern="0" dirty="0">
                <a:solidFill>
                  <a:srgbClr val="C00000"/>
                </a:solidFill>
                <a:latin typeface="+mn-lt"/>
                <a:cs typeface="+mn-cs"/>
              </a:rPr>
              <a:t>V</a:t>
            </a: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Z</a:t>
            </a:r>
            <a:r>
              <a:rPr lang="en-AU" sz="1400" b="1" kern="0" dirty="0">
                <a:solidFill>
                  <a:srgbClr val="9933FF"/>
                </a:solidFill>
                <a:latin typeface="+mn-lt"/>
                <a:cs typeface="+mn-cs"/>
              </a:rPr>
              <a:t>.0.0/16.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The corporate network address  has been </a:t>
            </a: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divided up </a:t>
            </a:r>
            <a:r>
              <a:rPr lang="en-AU" sz="1400" kern="0" dirty="0">
                <a:latin typeface="+mn-lt"/>
                <a:cs typeface="+mn-cs"/>
              </a:rPr>
              <a:t>and you have been given </a:t>
            </a:r>
            <a:r>
              <a:rPr lang="en-AU" sz="1400" kern="0" dirty="0">
                <a:solidFill>
                  <a:srgbClr val="FF0000"/>
                </a:solidFill>
                <a:latin typeface="+mn-lt"/>
                <a:cs typeface="+mn-cs"/>
              </a:rPr>
              <a:t>a  part of  the address space </a:t>
            </a:r>
            <a:r>
              <a:rPr lang="en-US" sz="1400" b="1" dirty="0">
                <a:solidFill>
                  <a:srgbClr val="3333FF"/>
                </a:solidFill>
              </a:rPr>
              <a:t>131.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.0.0/17 </a:t>
            </a:r>
            <a:r>
              <a:rPr lang="en-US" sz="1400" dirty="0"/>
              <a:t> to build your section of the Corporate Network.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 Do not configure the connection to the rest of the internal network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400" dirty="0"/>
              <a:t>ISP Link Address, </a:t>
            </a:r>
            <a:r>
              <a:rPr lang="en-US" sz="1400" b="1" dirty="0">
                <a:solidFill>
                  <a:srgbClr val="3333FF"/>
                </a:solidFill>
              </a:rPr>
              <a:t>211.13.8</a:t>
            </a:r>
            <a:r>
              <a:rPr lang="en-AU" sz="1400" b="1" dirty="0">
                <a:solidFill>
                  <a:srgbClr val="00B0F0"/>
                </a:solidFill>
              </a:rPr>
              <a:t>W.</a:t>
            </a:r>
            <a:r>
              <a:rPr lang="en-AU" sz="1400" b="1" dirty="0">
                <a:solidFill>
                  <a:srgbClr val="3333FF"/>
                </a:solidFill>
              </a:rPr>
              <a:t>0/30</a:t>
            </a: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A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00FF"/>
                </a:solidFill>
              </a:rPr>
              <a:t>Network Addresses </a:t>
            </a:r>
            <a:r>
              <a:rPr lang="en-AU" sz="1600" dirty="0">
                <a:solidFill>
                  <a:srgbClr val="00B050"/>
                </a:solidFill>
              </a:rPr>
              <a:t>– </a:t>
            </a:r>
            <a:r>
              <a:rPr lang="en-AU" sz="1100" b="1" dirty="0">
                <a:solidFill>
                  <a:srgbClr val="FF0000"/>
                </a:solidFill>
              </a:rPr>
              <a:t>(Example Only, use your student ID)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Rule 1: </a:t>
            </a:r>
            <a:r>
              <a:rPr lang="en-AU" sz="1200" b="1" kern="0" dirty="0">
                <a:solidFill>
                  <a:srgbClr val="FF0000"/>
                </a:solidFill>
                <a:latin typeface="Arial"/>
              </a:rPr>
              <a:t>Your part of the </a:t>
            </a:r>
            <a:r>
              <a:rPr lang="en-AU" sz="1200" b="1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rgbClr val="0000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0000FF"/>
                </a:solidFill>
              </a:rPr>
              <a:t>.0.0/17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dirty="0">
                <a:solidFill>
                  <a:srgbClr val="000000"/>
                </a:solidFill>
              </a:rPr>
              <a:t> is</a:t>
            </a:r>
            <a:r>
              <a:rPr lang="en-US" sz="1200" b="1" dirty="0">
                <a:solidFill>
                  <a:srgbClr val="000000"/>
                </a:solidFill>
              </a:rPr>
              <a:t> seventh</a:t>
            </a:r>
            <a:r>
              <a:rPr lang="en-US" sz="1200" dirty="0">
                <a:solidFill>
                  <a:srgbClr val="000000"/>
                </a:solidFill>
              </a:rPr>
              <a:t> number and 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last</a:t>
            </a:r>
            <a:r>
              <a:rPr lang="en-US" sz="1200" dirty="0">
                <a:solidFill>
                  <a:srgbClr val="000000"/>
                </a:solidFill>
              </a:rPr>
              <a:t> 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dirty="0">
                <a:solidFill>
                  <a:srgbClr val="C00000"/>
                </a:solidFill>
              </a:rPr>
              <a:t>V= 2</a:t>
            </a:r>
            <a:r>
              <a:rPr lang="en-US" sz="1200" b="1" dirty="0"/>
              <a:t> and </a:t>
            </a:r>
            <a:r>
              <a:rPr lang="en-US" sz="1200" b="1" dirty="0">
                <a:solidFill>
                  <a:srgbClr val="FF0000"/>
                </a:solidFill>
              </a:rPr>
              <a:t>Z=0</a:t>
            </a:r>
            <a:r>
              <a:rPr lang="en-US" sz="1200" b="1" dirty="0">
                <a:solidFill>
                  <a:srgbClr val="000000"/>
                </a:solidFill>
              </a:rPr>
              <a:t>, hence</a:t>
            </a:r>
            <a:r>
              <a:rPr lang="en-US" sz="1200" b="1" dirty="0">
                <a:solidFill>
                  <a:srgbClr val="FF0000"/>
                </a:solidFill>
              </a:rPr>
              <a:t> 131.20.0.0/17  </a:t>
            </a:r>
            <a:r>
              <a:rPr lang="en-US" sz="1200" b="1" dirty="0">
                <a:solidFill>
                  <a:srgbClr val="000000"/>
                </a:solidFill>
              </a:rPr>
              <a:t>is your  </a:t>
            </a:r>
            <a:r>
              <a:rPr lang="en-US" sz="1200" b="1" dirty="0">
                <a:solidFill>
                  <a:srgbClr val="FF0000"/>
                </a:solidFill>
              </a:rPr>
              <a:t>part</a:t>
            </a:r>
            <a:r>
              <a:rPr lang="en-US" sz="1200" b="1" dirty="0">
                <a:solidFill>
                  <a:srgbClr val="000000"/>
                </a:solidFill>
              </a:rPr>
              <a:t> of Corporate Network Address</a:t>
            </a:r>
            <a:endParaRPr lang="en-US" sz="1200" b="1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If the </a:t>
            </a:r>
            <a:r>
              <a:rPr lang="en-AU" sz="1200" b="1" dirty="0">
                <a:solidFill>
                  <a:srgbClr val="9933FF"/>
                </a:solidFill>
              </a:rPr>
              <a:t>ISP Link Address </a:t>
            </a:r>
            <a:r>
              <a:rPr lang="en-AU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3333FF"/>
                </a:solidFill>
              </a:rPr>
              <a:t>211.13.8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eighth</a:t>
            </a:r>
            <a:r>
              <a:rPr lang="en-US" sz="1200" dirty="0">
                <a:solidFill>
                  <a:srgbClr val="000000"/>
                </a:solidFill>
              </a:rPr>
              <a:t> 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dirty="0">
                <a:solidFill>
                  <a:srgbClr val="0099FF"/>
                </a:solidFill>
              </a:rPr>
              <a:t>W=1</a:t>
            </a:r>
            <a:r>
              <a:rPr lang="en-AU" sz="1200" b="1" dirty="0">
                <a:solidFill>
                  <a:srgbClr val="000000"/>
                </a:solidFill>
              </a:rPr>
              <a:t>, hence </a:t>
            </a:r>
            <a:r>
              <a:rPr lang="en-AU" sz="1200" b="1" dirty="0">
                <a:solidFill>
                  <a:srgbClr val="0099FF"/>
                </a:solidFill>
              </a:rPr>
              <a:t>211.13.81.0</a:t>
            </a:r>
            <a:r>
              <a:rPr lang="en-AU" sz="1200" b="1" dirty="0">
                <a:solidFill>
                  <a:srgbClr val="000000"/>
                </a:solidFill>
              </a:rPr>
              <a:t> is your ISP Link Address</a:t>
            </a:r>
            <a:endParaRPr lang="en-AU" sz="1200" b="1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(Example Only, use your Student ID)</a:t>
            </a:r>
            <a:endParaRPr lang="en-AU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 (from Left to Right)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1:  VLAN</a:t>
            </a:r>
            <a:r>
              <a:rPr lang="en-AU" sz="1200" dirty="0">
                <a:solidFill>
                  <a:srgbClr val="00B050"/>
                </a:solidFill>
              </a:rPr>
              <a:t>  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00B050"/>
                </a:solidFill>
              </a:rPr>
              <a:t>where  XXX are the last three numbers in you student ID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2:  VLAN  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9933FF"/>
                </a:solidFill>
              </a:rPr>
              <a:t>where  YYY  are the middle three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Rule 3: 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then 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+ 1</a:t>
            </a:r>
            <a:r>
              <a:rPr lang="en-AU" sz="1200" b="1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 Rule 4: VLAN 112 ,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or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= 112  then 112 - 3 = 109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1: VLAN  XXX : XXX= 210  hence   VLAN210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VLAN    YYY: YYY=057 hence     VLAN57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4:  No need to apply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67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00"/>
                </a:solidFill>
              </a:rPr>
              <a:t>Scenario 3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A</a:t>
            </a: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684" y="1163326"/>
            <a:ext cx="8932803" cy="568863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ID: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section of Corporate Network Address space </a:t>
            </a:r>
            <a:r>
              <a:rPr lang="en-US" b="1" dirty="0">
                <a:solidFill>
                  <a:srgbClr val="3333FF"/>
                </a:solidFill>
              </a:rPr>
              <a:t>131.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dirty="0">
                <a:solidFill>
                  <a:srgbClr val="3333FF"/>
                </a:solidFill>
              </a:rPr>
              <a:t>.0.0/17   </a:t>
            </a:r>
            <a:r>
              <a:rPr lang="en-US" b="1" dirty="0">
                <a:solidFill>
                  <a:srgbClr val="C00000"/>
                </a:solidFill>
              </a:rPr>
              <a:t>V </a:t>
            </a:r>
            <a:r>
              <a:rPr lang="en-US" b="1" dirty="0">
                <a:solidFill>
                  <a:srgbClr val="3333FF"/>
                </a:solidFill>
              </a:rPr>
              <a:t>=    </a:t>
            </a:r>
            <a:r>
              <a:rPr lang="en-US" b="1" dirty="0">
                <a:solidFill>
                  <a:srgbClr val="FF0000"/>
                </a:solidFill>
              </a:rPr>
              <a:t>Z 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3333FF"/>
                </a:solidFill>
              </a:rPr>
              <a:t>  </a:t>
            </a: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b="1" dirty="0">
                <a:solidFill>
                  <a:srgbClr val="3333FF"/>
                </a:solidFill>
              </a:rPr>
              <a:t>211.13.8</a:t>
            </a:r>
            <a:r>
              <a:rPr lang="en-AU" b="1" dirty="0">
                <a:solidFill>
                  <a:srgbClr val="00B0F0"/>
                </a:solidFill>
              </a:rPr>
              <a:t>W.</a:t>
            </a:r>
            <a:r>
              <a:rPr lang="en-AU" b="1" dirty="0">
                <a:solidFill>
                  <a:srgbClr val="3333FF"/>
                </a:solidFill>
              </a:rPr>
              <a:t>0/30    </a:t>
            </a:r>
            <a:r>
              <a:rPr lang="en-AU" b="1" dirty="0">
                <a:solidFill>
                  <a:srgbClr val="00B0F0"/>
                </a:solidFill>
              </a:rPr>
              <a:t>W  </a:t>
            </a:r>
            <a:r>
              <a:rPr lang="en-AU" b="1" dirty="0">
                <a:solidFill>
                  <a:srgbClr val="0000FF"/>
                </a:solidFill>
              </a:rPr>
              <a:t>=</a:t>
            </a:r>
          </a:p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/>
              </a:rPr>
              <a:t>Your VLAN Numbers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23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1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33797"/>
          </a:xfrm>
        </p:spPr>
        <p:txBody>
          <a:bodyPr/>
          <a:lstStyle/>
          <a:p>
            <a:r>
              <a:rPr lang="en-AU" sz="2000" dirty="0"/>
              <a:t>Scenario 3 -Tasks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68" y="523875"/>
            <a:ext cx="8856663" cy="607347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1. </a:t>
            </a:r>
            <a:r>
              <a:rPr lang="en-AU" sz="1000" dirty="0">
                <a:cs typeface="Times New Roman" pitchFamily="18" charset="0"/>
              </a:rPr>
              <a:t>Do not configure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   OR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I</a:t>
            </a:r>
            <a:r>
              <a:rPr lang="en-AU" sz="1000" b="1" dirty="0">
                <a:solidFill>
                  <a:srgbClr val="3333FF"/>
                </a:solidFill>
              </a:rPr>
              <a:t>nternal Network VLSM Design – Paste in page 7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</a:t>
            </a:r>
            <a:r>
              <a:rPr lang="en-AU" sz="1000" b="1" dirty="0"/>
              <a:t>a) </a:t>
            </a:r>
            <a:r>
              <a:rPr lang="en-AU" sz="1000" dirty="0"/>
              <a:t>Design IP VLSM Addressing Scheme with: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Refer rules page 5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S3 </a:t>
            </a:r>
            <a:r>
              <a:rPr lang="en-AU" sz="1000" b="1" dirty="0"/>
              <a:t>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b="1" dirty="0"/>
              <a:t> </a:t>
            </a:r>
            <a:r>
              <a:rPr lang="en-AU" sz="1000" dirty="0"/>
              <a:t>Peas 550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S3  </a:t>
            </a:r>
            <a:r>
              <a:rPr lang="en-AU" sz="1000" b="1" dirty="0"/>
              <a:t>VLAN 1 </a:t>
            </a:r>
            <a:r>
              <a:rPr lang="en-AU" sz="1000" dirty="0"/>
              <a:t>20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S2 </a:t>
            </a:r>
            <a:r>
              <a:rPr lang="en-AU" sz="1000" b="1" dirty="0"/>
              <a:t>VLAN 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b="1" dirty="0"/>
              <a:t> </a:t>
            </a:r>
            <a:r>
              <a:rPr lang="en-AU" sz="1000" dirty="0"/>
              <a:t>Flour 200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Switch S2 </a:t>
            </a:r>
            <a:r>
              <a:rPr lang="en-AU" sz="1000" b="1" dirty="0"/>
              <a:t>VLAN  112 </a:t>
            </a:r>
            <a:r>
              <a:rPr lang="en-AU" sz="1000" dirty="0"/>
              <a:t>Rice  50 hosts </a:t>
            </a:r>
            <a:r>
              <a:rPr lang="en-AU" sz="1000" b="1" dirty="0">
                <a:solidFill>
                  <a:srgbClr val="FF0000"/>
                </a:solidFill>
              </a:rPr>
              <a:t>(112 may change, refer rules page 5)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S2   </a:t>
            </a:r>
            <a:r>
              <a:rPr lang="en-AU" sz="1000" b="1" dirty="0"/>
              <a:t>VLAN1 </a:t>
            </a:r>
            <a:r>
              <a:rPr lang="en-AU" sz="1000" dirty="0"/>
              <a:t>6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Badin </a:t>
            </a:r>
            <a:r>
              <a:rPr lang="en-AU" sz="1000" b="1" dirty="0"/>
              <a:t>Database Server LAN </a:t>
            </a:r>
            <a:r>
              <a:rPr lang="en-AU" sz="1000" dirty="0"/>
              <a:t>loopback 0  24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</a:t>
            </a:r>
            <a:r>
              <a:rPr lang="en-AU" sz="1000" b="1" dirty="0"/>
              <a:t>3 Internal Serials </a:t>
            </a:r>
            <a:r>
              <a:rPr lang="en-AU" sz="1000" dirty="0"/>
              <a:t>2 hosts each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b)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  <a:r>
              <a:rPr lang="en-AU" sz="1000" dirty="0">
                <a:solidFill>
                  <a:srgbClr val="FF0000"/>
                </a:solidFill>
              </a:rPr>
              <a:t>Document </a:t>
            </a:r>
            <a:r>
              <a:rPr lang="en-AU" sz="1000" dirty="0"/>
              <a:t>assignment of ip addresses to router interfaces, switches and PC Hosts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c) </a:t>
            </a:r>
            <a:r>
              <a:rPr lang="en-AU" sz="1000" dirty="0">
                <a:solidFill>
                  <a:srgbClr val="FF0000"/>
                </a:solidFill>
              </a:rPr>
              <a:t>Use a VLSM calculator</a:t>
            </a:r>
          </a:p>
          <a:p>
            <a:pPr>
              <a:buFontTx/>
              <a:buNone/>
              <a:defRPr/>
            </a:pPr>
            <a:r>
              <a:rPr lang="en-AU" sz="1000" b="1" dirty="0"/>
              <a:t>3 </a:t>
            </a:r>
            <a:r>
              <a:rPr lang="en-AU" sz="1000" b="1" dirty="0">
                <a:solidFill>
                  <a:srgbClr val="3333FF"/>
                </a:solidFill>
              </a:rPr>
              <a:t>Cable Connection – Refer Network Topology Diagram</a:t>
            </a:r>
          </a:p>
          <a:p>
            <a:pPr marL="0" indent="0" eaLnBrk="1" hangingPunct="1">
              <a:buNone/>
            </a:pPr>
            <a:r>
              <a:rPr lang="en-US" sz="1000" b="1" dirty="0"/>
              <a:t>    a) </a:t>
            </a:r>
            <a:r>
              <a:rPr lang="en-US" sz="1000" dirty="0"/>
              <a:t>Connect </a:t>
            </a:r>
            <a:r>
              <a:rPr lang="en-US" sz="1000" dirty="0" err="1"/>
              <a:t>Kunri</a:t>
            </a:r>
            <a:r>
              <a:rPr lang="en-US" sz="1000" dirty="0"/>
              <a:t>   router </a:t>
            </a:r>
            <a:r>
              <a:rPr lang="en-US" sz="1000" b="1" dirty="0">
                <a:solidFill>
                  <a:srgbClr val="0000FF"/>
                </a:solidFill>
              </a:rPr>
              <a:t>G0/0/1 </a:t>
            </a:r>
            <a:r>
              <a:rPr lang="en-US" sz="1000" dirty="0"/>
              <a:t> to </a:t>
            </a:r>
            <a:r>
              <a:rPr lang="en-US" sz="1000" dirty="0" err="1"/>
              <a:t>Kunri</a:t>
            </a:r>
            <a:r>
              <a:rPr lang="en-US" sz="1000" dirty="0"/>
              <a:t>     switch 3  port </a:t>
            </a:r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  <a:p>
            <a:pPr>
              <a:buNone/>
              <a:defRPr/>
            </a:pPr>
            <a:r>
              <a:rPr lang="en-US" sz="1000" dirty="0"/>
              <a:t>   </a:t>
            </a:r>
            <a:r>
              <a:rPr lang="en-US" sz="1000" b="1" dirty="0"/>
              <a:t> b) </a:t>
            </a:r>
            <a:r>
              <a:rPr lang="en-US" sz="1000" dirty="0"/>
              <a:t>Connect </a:t>
            </a:r>
            <a:r>
              <a:rPr lang="en-US" sz="1000" dirty="0" err="1"/>
              <a:t>Mithi</a:t>
            </a:r>
            <a:r>
              <a:rPr lang="en-US" sz="1000" dirty="0"/>
              <a:t>   router </a:t>
            </a:r>
            <a:r>
              <a:rPr lang="en-US" sz="1000" b="1" dirty="0">
                <a:solidFill>
                  <a:srgbClr val="0000FF"/>
                </a:solidFill>
              </a:rPr>
              <a:t>G0/0/1</a:t>
            </a:r>
            <a:r>
              <a:rPr lang="en-US" sz="1000" dirty="0"/>
              <a:t>  to </a:t>
            </a:r>
            <a:r>
              <a:rPr lang="en-US" sz="1000" dirty="0" err="1"/>
              <a:t>Mithi</a:t>
            </a:r>
            <a:r>
              <a:rPr lang="en-US" sz="1000" dirty="0"/>
              <a:t>      switch 2  port </a:t>
            </a:r>
            <a:r>
              <a:rPr lang="en-US" sz="1000" b="1" dirty="0">
                <a:solidFill>
                  <a:srgbClr val="0000FF"/>
                </a:solidFill>
              </a:rPr>
              <a:t>G0/1 </a:t>
            </a:r>
            <a:r>
              <a:rPr lang="en-US" sz="1000" dirty="0"/>
              <a:t> 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</a:t>
            </a:r>
            <a:r>
              <a:rPr lang="en-US" sz="1000" dirty="0"/>
              <a:t> </a:t>
            </a:r>
            <a:r>
              <a:rPr lang="en-US" sz="1000" b="1" dirty="0"/>
              <a:t>c) </a:t>
            </a:r>
            <a:r>
              <a:rPr lang="en-US" sz="1000" dirty="0"/>
              <a:t>Check routers are connected via serial links 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US" sz="1000" b="1" dirty="0"/>
              <a:t>    d) </a:t>
            </a:r>
            <a:r>
              <a:rPr lang="en-AU" sz="1000" dirty="0"/>
              <a:t>Connect  PC1 to  </a:t>
            </a:r>
            <a:r>
              <a:rPr lang="en-US" sz="1000" b="1" dirty="0">
                <a:solidFill>
                  <a:srgbClr val="0000FF"/>
                </a:solidFill>
              </a:rPr>
              <a:t>G1/0/13 S3 </a:t>
            </a:r>
            <a:r>
              <a:rPr lang="en-AU" sz="1000" dirty="0"/>
              <a:t>using the patch panel  in Lab or directly t</a:t>
            </a:r>
            <a:r>
              <a:rPr lang="en-US" sz="1000" dirty="0"/>
              <a:t>o</a:t>
            </a:r>
            <a:r>
              <a:rPr lang="en-US" sz="1000" b="1" dirty="0">
                <a:solidFill>
                  <a:srgbClr val="0000FF"/>
                </a:solidFill>
              </a:rPr>
              <a:t> G1/0/13 S3 </a:t>
            </a:r>
            <a:r>
              <a:rPr lang="en-AU" sz="1000" dirty="0"/>
              <a:t>in Packet Tracer, </a:t>
            </a:r>
            <a:r>
              <a:rPr lang="en-US" sz="1000" dirty="0"/>
              <a:t>connect</a:t>
            </a:r>
            <a:r>
              <a:rPr lang="en-US" sz="1000" b="1" dirty="0"/>
              <a:t> </a:t>
            </a:r>
            <a:r>
              <a:rPr lang="en-AU" sz="1000" dirty="0"/>
              <a:t>PC2 to </a:t>
            </a:r>
            <a:r>
              <a:rPr lang="en-AU" sz="1000" b="1" dirty="0">
                <a:solidFill>
                  <a:srgbClr val="0000FF"/>
                </a:solidFill>
              </a:rPr>
              <a:t>Fa 0/24  S2 </a:t>
            </a:r>
            <a:r>
              <a:rPr lang="en-AU" sz="1000" dirty="0"/>
              <a:t>using the VAN in Lab or directly t</a:t>
            </a:r>
            <a:r>
              <a:rPr lang="en-US" sz="1000" b="1" dirty="0">
                <a:solidFill>
                  <a:srgbClr val="0000FF"/>
                </a:solidFill>
              </a:rPr>
              <a:t>o </a:t>
            </a:r>
            <a:r>
              <a:rPr lang="en-AU" sz="1000" b="1" dirty="0">
                <a:solidFill>
                  <a:srgbClr val="0000FF"/>
                </a:solidFill>
              </a:rPr>
              <a:t>Fa 0/24  S2 </a:t>
            </a:r>
            <a:r>
              <a:rPr lang="en-AU" sz="1000" dirty="0"/>
              <a:t>in Packet Tracer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e)</a:t>
            </a:r>
            <a:r>
              <a:rPr lang="en-AU" sz="1000" dirty="0">
                <a:cs typeface="Times New Roman" pitchFamily="18" charset="0"/>
              </a:rPr>
              <a:t> </a:t>
            </a:r>
            <a:r>
              <a:rPr lang="en-AU" sz="1000" b="1" dirty="0">
                <a:solidFill>
                  <a:srgbClr val="FF0000"/>
                </a:solidFill>
                <a:cs typeface="Times New Roman" pitchFamily="18" charset="0"/>
              </a:rPr>
              <a:t>Connect Packet Tracer Servers to ISP via ethernet cables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4. </a:t>
            </a:r>
            <a:r>
              <a:rPr lang="en-US" sz="1000" b="1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US" sz="1000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logging synchronous  </a:t>
            </a:r>
            <a:r>
              <a:rPr lang="en-US" sz="1000" i="1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exec-timeout 0 0   </a:t>
            </a:r>
            <a:r>
              <a:rPr lang="en-US" sz="1000" i="1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b)</a:t>
            </a:r>
            <a:r>
              <a:rPr lang="en-US" sz="1000" dirty="0"/>
              <a:t> Turn off  DNS (Domain Name Service)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         </a:t>
            </a:r>
            <a:r>
              <a:rPr lang="en-US" sz="1000" dirty="0"/>
              <a:t>no ip domain-lookup  </a:t>
            </a:r>
            <a:r>
              <a:rPr lang="en-US" sz="1000" i="1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  <a:endParaRPr lang="en-US" sz="1000" dirty="0"/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5</a:t>
            </a:r>
            <a:r>
              <a:rPr lang="en-US" sz="1000" b="1" dirty="0">
                <a:solidFill>
                  <a:srgbClr val="000000"/>
                </a:solidFill>
              </a:rPr>
              <a:t>. </a:t>
            </a:r>
            <a:r>
              <a:rPr lang="en-US" sz="1000" b="1" dirty="0">
                <a:solidFill>
                  <a:srgbClr val="00B0F0"/>
                </a:solidFill>
              </a:rPr>
              <a:t>Message of the Day (MOTD)  Banner Configuration </a:t>
            </a:r>
            <a:endParaRPr lang="en-US" sz="1000" b="1" dirty="0">
              <a:solidFill>
                <a:srgbClr val="FF0000"/>
              </a:solidFill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You must </a:t>
            </a:r>
            <a:r>
              <a:rPr lang="en-US" sz="1000" dirty="0">
                <a:solidFill>
                  <a:srgbClr val="000000"/>
                </a:solidFill>
              </a:rPr>
              <a:t>configure a MOTD Banner, recording your student id,  family name and session time, </a:t>
            </a:r>
            <a:r>
              <a:rPr lang="en-US" sz="1000" dirty="0">
                <a:solidFill>
                  <a:srgbClr val="FF0000"/>
                </a:solidFill>
              </a:rPr>
              <a:t>on all routers and switches</a:t>
            </a:r>
            <a:r>
              <a:rPr lang="en-US" sz="1000" dirty="0">
                <a:solidFill>
                  <a:srgbClr val="000000"/>
                </a:solidFill>
              </a:rPr>
              <a:t>, as shown below: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</a:t>
            </a:r>
            <a:r>
              <a:rPr lang="en-US" sz="1000" dirty="0">
                <a:solidFill>
                  <a:srgbClr val="000000"/>
                </a:solidFill>
              </a:rPr>
              <a:t>       banner </a:t>
            </a:r>
            <a:r>
              <a:rPr lang="en-US" sz="1000" dirty="0" err="1">
                <a:solidFill>
                  <a:srgbClr val="000000"/>
                </a:solidFill>
              </a:rPr>
              <a:t>motd</a:t>
            </a:r>
            <a:r>
              <a:rPr lang="en-US" sz="1000" dirty="0">
                <a:solidFill>
                  <a:srgbClr val="000000"/>
                </a:solidFill>
              </a:rPr>
              <a:t> &amp;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          </a:t>
            </a:r>
            <a:r>
              <a:rPr lang="en-US" sz="1000" i="1" dirty="0">
                <a:solidFill>
                  <a:srgbClr val="000000"/>
                </a:solidFill>
              </a:rPr>
              <a:t>Your Student Id</a:t>
            </a:r>
            <a:r>
              <a:rPr lang="en-US" sz="1000" dirty="0">
                <a:solidFill>
                  <a:srgbClr val="000000"/>
                </a:solidFill>
              </a:rPr>
              <a:t>,  </a:t>
            </a:r>
            <a:r>
              <a:rPr lang="en-US" sz="1000" i="1" dirty="0">
                <a:solidFill>
                  <a:srgbClr val="000000"/>
                </a:solidFill>
              </a:rPr>
              <a:t>Your Family Name</a:t>
            </a:r>
            <a:r>
              <a:rPr lang="en-US" sz="1000" dirty="0">
                <a:solidFill>
                  <a:srgbClr val="000000"/>
                </a:solidFill>
              </a:rPr>
              <a:t>,  Your </a:t>
            </a:r>
            <a:r>
              <a:rPr lang="en-US" sz="1000" i="1" dirty="0">
                <a:solidFill>
                  <a:srgbClr val="000000"/>
                </a:solidFill>
              </a:rPr>
              <a:t>Session Time</a:t>
            </a:r>
            <a:r>
              <a:rPr lang="en-US" sz="1000" dirty="0">
                <a:solidFill>
                  <a:srgbClr val="000000"/>
                </a:solidFill>
              </a:rPr>
              <a:t>             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&amp; 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6. </a:t>
            </a:r>
            <a:r>
              <a:rPr lang="en-US" sz="1000" b="1" dirty="0">
                <a:solidFill>
                  <a:srgbClr val="3333FF"/>
                </a:solidFill>
              </a:rPr>
              <a:t>Device Host Names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AU" sz="1000" dirty="0"/>
              <a:t>All devices must be configured with a host name  eg KunriR1, KunriS3 etc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4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512" y="-8273"/>
            <a:ext cx="8713787" cy="433387"/>
          </a:xfrm>
        </p:spPr>
        <p:txBody>
          <a:bodyPr/>
          <a:lstStyle/>
          <a:p>
            <a:r>
              <a:rPr lang="en-AU" sz="2000" dirty="0"/>
              <a:t>Scenario 3 -Tasks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785225" cy="626469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7. </a:t>
            </a:r>
            <a:r>
              <a:rPr lang="en-AU" sz="1000" b="1" dirty="0">
                <a:solidFill>
                  <a:srgbClr val="3333FF"/>
                </a:solidFill>
              </a:rPr>
              <a:t>Switch Configuration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22 to 25 </a:t>
            </a:r>
            <a:r>
              <a:rPr lang="en-AU" sz="1000" dirty="0"/>
              <a:t>and  to </a:t>
            </a:r>
            <a:r>
              <a:rPr lang="en-AU" sz="1000" b="1" dirty="0">
                <a:solidFill>
                  <a:srgbClr val="FF0000"/>
                </a:solidFill>
              </a:rPr>
              <a:t>your journal </a:t>
            </a:r>
            <a:r>
              <a:rPr lang="en-AU" sz="1000" dirty="0"/>
              <a:t>and lab exercises from prior unit on </a:t>
            </a:r>
            <a:r>
              <a:rPr lang="en-AU" sz="1000" b="1" dirty="0"/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</a:t>
            </a:r>
            <a:r>
              <a:rPr lang="en-AU" sz="1000" b="1" dirty="0">
                <a:solidFill>
                  <a:srgbClr val="FF0000"/>
                </a:solidFill>
              </a:rPr>
              <a:t>Check the switch is clean, if NOT then:</a:t>
            </a:r>
            <a:endParaRPr lang="en-AU" sz="1000" dirty="0"/>
          </a:p>
          <a:p>
            <a:pPr>
              <a:buNone/>
              <a:defRPr/>
            </a:pPr>
            <a:r>
              <a:rPr lang="en-AU" sz="1000" b="1" dirty="0"/>
              <a:t>          </a:t>
            </a:r>
            <a:r>
              <a:rPr lang="en-AU" sz="1000" dirty="0"/>
              <a:t> </a:t>
            </a:r>
            <a:r>
              <a:rPr lang="en-AU" sz="1000" dirty="0" err="1"/>
              <a:t>i</a:t>
            </a:r>
            <a:r>
              <a:rPr lang="en-AU" sz="1000" dirty="0"/>
              <a:t>) Delete the vlan.dat file to remove old VLANs from the Switch, use -  </a:t>
            </a:r>
            <a:r>
              <a:rPr lang="en-AU" sz="1000" b="1" dirty="0"/>
              <a:t>delete vlan.dat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 Use - </a:t>
            </a:r>
            <a:r>
              <a:rPr lang="en-AU" sz="1000" b="1" dirty="0"/>
              <a:t>erase </a:t>
            </a:r>
            <a:r>
              <a:rPr lang="en-AU" sz="1000" b="1" dirty="0" err="1"/>
              <a:t>startup</a:t>
            </a:r>
            <a:r>
              <a:rPr lang="en-AU" sz="1000" b="1" dirty="0"/>
              <a:t>-config </a:t>
            </a:r>
            <a:r>
              <a:rPr lang="en-AU" sz="1000" dirty="0"/>
              <a:t>then</a:t>
            </a:r>
            <a:r>
              <a:rPr lang="en-AU" sz="1000" b="1" dirty="0"/>
              <a:t> reload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c) </a:t>
            </a:r>
            <a:r>
              <a:rPr lang="en-AU" sz="1000" dirty="0"/>
              <a:t>On switch </a:t>
            </a:r>
            <a:r>
              <a:rPr lang="en-AU" sz="1000" b="1" dirty="0">
                <a:solidFill>
                  <a:srgbClr val="0000FF"/>
                </a:solidFill>
              </a:rPr>
              <a:t>S3 3650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create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Peas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Configure switch  ports </a:t>
            </a:r>
            <a:r>
              <a:rPr lang="en-US" sz="1000" b="1" dirty="0">
                <a:solidFill>
                  <a:srgbClr val="0000FF"/>
                </a:solidFill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</a:rPr>
              <a:t>4</a:t>
            </a:r>
            <a:r>
              <a:rPr lang="en-AU" sz="1000" dirty="0"/>
              <a:t> as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access ports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configure Port Security, mac address sticky on ports </a:t>
            </a:r>
            <a:r>
              <a:rPr lang="en-US" sz="1000" b="1" dirty="0">
                <a:solidFill>
                  <a:srgbClr val="0000FF"/>
                </a:solidFill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</a:rPr>
              <a:t>4,</a:t>
            </a:r>
            <a:r>
              <a:rPr lang="en-AU" sz="1000" dirty="0"/>
              <a:t> max 2, with </a:t>
            </a:r>
            <a:r>
              <a:rPr lang="en-AU" sz="1000" b="1" dirty="0"/>
              <a:t>violation shutdown</a:t>
            </a:r>
            <a:endParaRPr lang="en-AU" sz="1000" dirty="0"/>
          </a:p>
          <a:p>
            <a:pPr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On switch </a:t>
            </a:r>
            <a:r>
              <a:rPr lang="en-AU" sz="1000" b="1" dirty="0">
                <a:solidFill>
                  <a:srgbClr val="0000FF"/>
                </a:solidFill>
              </a:rPr>
              <a:t>S2 2960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create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Flour,  VLAN 112 Rice  </a:t>
            </a:r>
            <a:r>
              <a:rPr lang="en-AU" sz="1000" b="1" dirty="0">
                <a:solidFill>
                  <a:srgbClr val="FF0000"/>
                </a:solidFill>
              </a:rPr>
              <a:t>(112 may change, refer rules page 5)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dirty="0"/>
              <a:t> configure port 24 as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access port</a:t>
            </a:r>
          </a:p>
          <a:p>
            <a:pPr lvl="1">
              <a:buFont typeface="+mj-lt"/>
              <a:buAutoNum type="romanLcPeriod"/>
              <a:defRPr/>
            </a:pPr>
            <a:endParaRPr lang="en-AU" sz="1000" dirty="0"/>
          </a:p>
          <a:p>
            <a:pPr lvl="0"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On </a:t>
            </a:r>
            <a:r>
              <a:rPr lang="en-AU" sz="1000" b="1" dirty="0">
                <a:solidFill>
                  <a:srgbClr val="3333FF"/>
                </a:solidFill>
              </a:rPr>
              <a:t>S3 </a:t>
            </a:r>
            <a:r>
              <a:rPr lang="en-AU" sz="1000" dirty="0"/>
              <a:t>switch configure </a:t>
            </a:r>
            <a:r>
              <a:rPr lang="en-AU" sz="1000" dirty="0">
                <a:solidFill>
                  <a:srgbClr val="3333FF"/>
                </a:solidFill>
              </a:rPr>
              <a:t>G1/0/11</a:t>
            </a:r>
            <a:r>
              <a:rPr lang="en-AU" sz="1000" dirty="0"/>
              <a:t> as a </a:t>
            </a:r>
            <a:r>
              <a:rPr lang="en-AU" sz="1000" b="1" dirty="0"/>
              <a:t>trunk</a:t>
            </a:r>
            <a:r>
              <a:rPr lang="en-AU" sz="1000" dirty="0"/>
              <a:t> port,</a:t>
            </a:r>
            <a:r>
              <a:rPr lang="en-AU" sz="1000" dirty="0">
                <a:solidFill>
                  <a:srgbClr val="000000"/>
                </a:solidFill>
              </a:rPr>
              <a:t> On </a:t>
            </a:r>
            <a:r>
              <a:rPr lang="en-AU" sz="1000" b="1" dirty="0">
                <a:solidFill>
                  <a:srgbClr val="3333FF"/>
                </a:solidFill>
              </a:rPr>
              <a:t>S2</a:t>
            </a:r>
            <a:r>
              <a:rPr lang="en-AU" sz="1000" dirty="0">
                <a:solidFill>
                  <a:srgbClr val="000000"/>
                </a:solidFill>
              </a:rPr>
              <a:t> switch configure </a:t>
            </a:r>
            <a:r>
              <a:rPr lang="en-AU" sz="1000" dirty="0">
                <a:solidFill>
                  <a:srgbClr val="3333FF"/>
                </a:solidFill>
              </a:rPr>
              <a:t>G0/1</a:t>
            </a:r>
            <a:r>
              <a:rPr lang="en-AU" sz="1000" dirty="0">
                <a:solidFill>
                  <a:srgbClr val="000000"/>
                </a:solidFill>
              </a:rPr>
              <a:t>  as a </a:t>
            </a:r>
            <a:r>
              <a:rPr lang="en-AU" sz="1000" b="1" dirty="0">
                <a:solidFill>
                  <a:srgbClr val="000000"/>
                </a:solidFill>
              </a:rPr>
              <a:t>trunk</a:t>
            </a:r>
            <a:r>
              <a:rPr lang="en-AU" sz="1000" dirty="0">
                <a:solidFill>
                  <a:srgbClr val="000000"/>
                </a:solidFill>
              </a:rPr>
              <a:t> port.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      f) Switch Management – </a:t>
            </a:r>
            <a:r>
              <a:rPr lang="en-AU" sz="1000" dirty="0"/>
              <a:t>on both switches configure an  ip address on interface VLAN 1  and configure a default gateway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g) </a:t>
            </a:r>
            <a:r>
              <a:rPr lang="en-AU" sz="1000" dirty="0"/>
              <a:t>Configure </a:t>
            </a:r>
            <a:r>
              <a:rPr lang="en-AU" sz="1000" b="1" dirty="0"/>
              <a:t>enable password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7030A0"/>
                </a:solidFill>
              </a:rPr>
              <a:t>cisco </a:t>
            </a:r>
            <a:r>
              <a:rPr lang="en-AU" sz="1000" dirty="0"/>
              <a:t>and 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7030A0"/>
                </a:solidFill>
              </a:rPr>
              <a:t>cisco</a:t>
            </a:r>
            <a:r>
              <a:rPr lang="en-AU" sz="1000" dirty="0"/>
              <a:t> and </a:t>
            </a:r>
            <a:r>
              <a:rPr lang="en-AU" sz="1000" b="1" dirty="0"/>
              <a:t>login</a:t>
            </a:r>
            <a:r>
              <a:rPr lang="en-AU" sz="1000" dirty="0"/>
              <a:t>, so each switch can be configured via Telnet   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8.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3333FF"/>
                </a:solidFill>
                <a:cs typeface="Times New Roman" pitchFamily="18" charset="0"/>
              </a:rPr>
              <a:t>     </a:t>
            </a:r>
            <a:r>
              <a:rPr lang="en-AU" sz="1000" b="1" dirty="0">
                <a:cs typeface="Times New Roman" pitchFamily="18" charset="0"/>
              </a:rPr>
              <a:t>a)</a:t>
            </a:r>
            <a:r>
              <a:rPr lang="en-AU" sz="1000" dirty="0"/>
              <a:t> To check VLANs created, use – </a:t>
            </a:r>
            <a:r>
              <a:rPr lang="en-AU" sz="1000" b="1" dirty="0"/>
              <a:t>show </a:t>
            </a:r>
            <a:r>
              <a:rPr lang="en-AU" sz="1000" b="1" dirty="0" err="1"/>
              <a:t>vlan</a:t>
            </a:r>
            <a:r>
              <a:rPr lang="en-AU" sz="1000" b="1" dirty="0"/>
              <a:t> brief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9.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>
                <a:solidFill>
                  <a:srgbClr val="0000FF"/>
                </a:solidFill>
              </a:rPr>
              <a:t>     </a:t>
            </a:r>
            <a:r>
              <a:rPr lang="en-AU" sz="1000" b="1" dirty="0"/>
              <a:t>a)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To check port security is enabled,  use - </a:t>
            </a:r>
            <a:r>
              <a:rPr lang="en-AU" sz="1000" b="1" dirty="0"/>
              <a:t>show port-security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b)</a:t>
            </a:r>
            <a:r>
              <a:rPr lang="en-AU" sz="1000" dirty="0"/>
              <a:t> A table will be displayed showing the security status of the switch ports</a:t>
            </a: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10. </a:t>
            </a:r>
            <a:r>
              <a:rPr lang="en-AU" sz="1000" b="1" dirty="0">
                <a:solidFill>
                  <a:srgbClr val="3333FF"/>
                </a:solidFill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a) </a:t>
            </a:r>
            <a:r>
              <a:rPr lang="en-AU" sz="1100" dirty="0">
                <a:cs typeface="Times New Roman" pitchFamily="18" charset="0"/>
              </a:rPr>
              <a:t>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ALL </a:t>
            </a:r>
            <a:r>
              <a:rPr lang="en-AU" sz="1100" dirty="0">
                <a:cs typeface="Times New Roman" pitchFamily="18" charset="0"/>
              </a:rPr>
              <a:t>router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serial</a:t>
            </a:r>
            <a:r>
              <a:rPr lang="en-AU" sz="1100" dirty="0">
                <a:cs typeface="Times New Roman" pitchFamily="18" charset="0"/>
              </a:rPr>
              <a:t> and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loopback</a:t>
            </a:r>
            <a:r>
              <a:rPr lang="en-AU" sz="1100" dirty="0">
                <a:cs typeface="Times New Roman" pitchFamily="18" charset="0"/>
              </a:rPr>
              <a:t> interfaces with ip addresses and descriptions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AU" sz="1100" b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) 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Packet Tracer Servers 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with ip addresses, connect to ISP via ethernet cable</a:t>
            </a:r>
            <a:endParaRPr lang="en-AU" sz="11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c) </a:t>
            </a:r>
            <a:r>
              <a:rPr lang="en-AU" sz="1100" b="1" dirty="0" err="1">
                <a:solidFill>
                  <a:srgbClr val="00B050"/>
                </a:solidFill>
                <a:cs typeface="Times New Roman" pitchFamily="18" charset="0"/>
              </a:rPr>
              <a:t>Kunri</a:t>
            </a:r>
            <a:r>
              <a:rPr lang="en-AU" sz="1100" dirty="0">
                <a:cs typeface="Times New Roman" pitchFamily="18" charset="0"/>
              </a:rPr>
              <a:t>  and </a:t>
            </a:r>
            <a:r>
              <a:rPr lang="en-AU" sz="1100" b="1" dirty="0" err="1">
                <a:solidFill>
                  <a:srgbClr val="00B050"/>
                </a:solidFill>
                <a:cs typeface="Times New Roman" pitchFamily="18" charset="0"/>
              </a:rPr>
              <a:t>Mithi</a:t>
            </a:r>
            <a:r>
              <a:rPr lang="en-AU" sz="1100" dirty="0">
                <a:cs typeface="Times New Roman" pitchFamily="18" charset="0"/>
              </a:rPr>
              <a:t> Routers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   </a:t>
            </a:r>
            <a:r>
              <a:rPr lang="en-AU" sz="1100" dirty="0" err="1">
                <a:cs typeface="Times New Roman" pitchFamily="18" charset="0"/>
              </a:rPr>
              <a:t>i</a:t>
            </a:r>
            <a:r>
              <a:rPr lang="en-AU" sz="1100" dirty="0">
                <a:cs typeface="Times New Roman" pitchFamily="18" charset="0"/>
              </a:rPr>
              <a:t>) 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Refer page 21 </a:t>
            </a:r>
            <a:r>
              <a:rPr lang="en-AU" sz="1100" dirty="0">
                <a:cs typeface="Times New Roman" pitchFamily="18" charset="0"/>
              </a:rPr>
              <a:t>and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/>
              <a:t>and lab exercises from prior unit on </a:t>
            </a:r>
            <a:r>
              <a:rPr lang="en-AU" sz="1100" b="1" dirty="0"/>
              <a:t>Basic Inter-VLAN Routing</a:t>
            </a:r>
          </a:p>
          <a:p>
            <a:pPr lvl="0">
              <a:buNone/>
              <a:defRPr/>
            </a:pPr>
            <a:r>
              <a:rPr lang="en-AU" sz="1100" dirty="0">
                <a:cs typeface="Times New Roman" pitchFamily="18" charset="0"/>
              </a:rPr>
              <a:t>        ii) Configure </a:t>
            </a:r>
            <a:r>
              <a:rPr lang="en-AU" sz="1100" b="1" dirty="0">
                <a:solidFill>
                  <a:srgbClr val="FF0000"/>
                </a:solidFill>
              </a:rPr>
              <a:t>Inter-VLAN routing </a:t>
            </a:r>
            <a:r>
              <a:rPr lang="en-AU" sz="1100" dirty="0"/>
              <a:t>on</a:t>
            </a:r>
            <a:r>
              <a:rPr lang="en-AU" sz="1100" dirty="0">
                <a:solidFill>
                  <a:srgbClr val="3333FF"/>
                </a:solidFill>
              </a:rPr>
              <a:t> G0/0/1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AU" sz="1100" dirty="0" err="1"/>
              <a:t>Kunri</a:t>
            </a:r>
            <a:r>
              <a:rPr lang="en-AU" sz="1100" dirty="0"/>
              <a:t>  configure separate sub-interfaces for VLAN 1 (the management VLAN) and VLAN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AU" sz="1100" dirty="0" err="1"/>
              <a:t>Mithi</a:t>
            </a:r>
            <a:r>
              <a:rPr lang="en-AU" sz="1100" dirty="0"/>
              <a:t> configure separate sub-interfaces for VLAN 1  (the management VLAN) and VLAN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Configure each </a:t>
            </a:r>
            <a:r>
              <a:rPr lang="en-AU" sz="1100" b="1" dirty="0">
                <a:solidFill>
                  <a:srgbClr val="FF0000"/>
                </a:solidFill>
              </a:rPr>
              <a:t>sub-interface</a:t>
            </a:r>
            <a:r>
              <a:rPr lang="en-AU" sz="1100" dirty="0"/>
              <a:t> with an ip address</a:t>
            </a:r>
            <a:endParaRPr lang="en-AU" sz="1000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AU" sz="1000" dirty="0">
                <a:cs typeface="Times New Roman" pitchFamily="18" charset="0"/>
              </a:rPr>
              <a:t>    </a:t>
            </a:r>
            <a:r>
              <a:rPr lang="en-AU" sz="1050" dirty="0">
                <a:cs typeface="Times New Roman" pitchFamily="18" charset="0"/>
              </a:rPr>
              <a:t> </a:t>
            </a:r>
            <a:r>
              <a:rPr lang="en-AU" sz="1100" b="1" dirty="0">
                <a:cs typeface="Times New Roman" pitchFamily="18" charset="0"/>
              </a:rPr>
              <a:t>d</a:t>
            </a:r>
            <a:r>
              <a:rPr lang="en-AU" sz="1050" b="1" dirty="0">
                <a:cs typeface="Times New Roman" pitchFamily="18" charset="0"/>
              </a:rPr>
              <a:t>)</a:t>
            </a:r>
            <a:r>
              <a:rPr lang="en-AU" sz="1050" b="1" dirty="0"/>
              <a:t> </a:t>
            </a:r>
            <a:r>
              <a:rPr lang="en-AU" sz="1000" dirty="0"/>
              <a:t>Configure PC1 and PC2 Hosts with specified VLAN: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dirty="0" err="1"/>
              <a:t>i</a:t>
            </a:r>
            <a:r>
              <a:rPr lang="en-AU" sz="1000" dirty="0"/>
              <a:t>) IP address and subnet mask.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Default Gateway IP address.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 </a:t>
            </a:r>
            <a:r>
              <a:rPr lang="en-AU" sz="1050" b="1" dirty="0"/>
              <a:t>e) </a:t>
            </a:r>
            <a:r>
              <a:rPr lang="en-AU" sz="1000" b="1" dirty="0"/>
              <a:t>Check </a:t>
            </a:r>
            <a:r>
              <a:rPr lang="en-AU" sz="1000" dirty="0"/>
              <a:t>default gateway configured on both switches</a:t>
            </a: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158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7335</TotalTime>
  <Words>5295</Words>
  <Application>Microsoft Office PowerPoint</Application>
  <PresentationFormat>On-screen Show (4:3)</PresentationFormat>
  <Paragraphs>793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Symbol</vt:lpstr>
      <vt:lpstr>Default Design</vt:lpstr>
      <vt:lpstr>  In Lab Scenario 3 2022 V1.2  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3 -Tasks</vt:lpstr>
      <vt:lpstr>Scenario 3 -Tasks</vt:lpstr>
      <vt:lpstr>Scenario 3 -Tasks</vt:lpstr>
      <vt:lpstr>Scenario 3 -Tasks</vt:lpstr>
      <vt:lpstr>Scenario 3 - Tasks</vt:lpstr>
      <vt:lpstr>Scenario 3 - Tasks</vt:lpstr>
      <vt:lpstr>Scenario 3 - Tasks</vt:lpstr>
      <vt:lpstr>Scenario 3 – ACL Templates</vt:lpstr>
      <vt:lpstr>Scenario 3 – ACL Templates</vt:lpstr>
      <vt:lpstr>Scenario 3 – ACL Overview</vt:lpstr>
      <vt:lpstr>Routing Configuration Rules</vt:lpstr>
      <vt:lpstr>EIGRP Configuration</vt:lpstr>
      <vt:lpstr>EIGRP Configuration</vt:lpstr>
      <vt:lpstr>Inter-VLAN Routing Configuration</vt:lpstr>
      <vt:lpstr>Switch Configuration</vt:lpstr>
      <vt:lpstr>Switch Configuration</vt:lpstr>
      <vt:lpstr>Switch Configuration</vt:lpstr>
      <vt:lpstr>Switch Commands</vt:lpstr>
      <vt:lpstr>Other Management  Commands</vt:lpstr>
      <vt:lpstr>How to configure SSH – Secure Shell</vt:lpstr>
      <vt:lpstr>PC Command Window Useful Trouble Shooting Commands</vt:lpstr>
      <vt:lpstr>PC Command Window Useful Trouble Shooting Commands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Rubie Stannard</cp:lastModifiedBy>
  <cp:revision>640</cp:revision>
  <dcterms:created xsi:type="dcterms:W3CDTF">2006-07-20T01:21:50Z</dcterms:created>
  <dcterms:modified xsi:type="dcterms:W3CDTF">2023-09-05T02:18:27Z</dcterms:modified>
</cp:coreProperties>
</file>