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6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9B0"/>
    <a:srgbClr val="1F3038"/>
    <a:srgbClr val="141C2E"/>
    <a:srgbClr val="1B193F"/>
    <a:srgbClr val="13171D"/>
    <a:srgbClr val="181717"/>
    <a:srgbClr val="222A35"/>
    <a:srgbClr val="003399"/>
    <a:srgbClr val="1F2F37"/>
    <a:srgbClr val="0C2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2" autoAdjust="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99BD9-988D-4BA6-8268-AA39399AAC3C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E4E1D-3BD2-4867-A0DC-4E498270C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105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4E1D-3BD2-4867-A0DC-4E498270CF9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21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4E1D-3BD2-4867-A0DC-4E498270CF9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423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4E1D-3BD2-4867-A0DC-4E498270CF9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935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4E1D-3BD2-4867-A0DC-4E498270CF9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607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4E1D-3BD2-4867-A0DC-4E498270CF9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291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4E1D-3BD2-4867-A0DC-4E498270CF9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233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4E1D-3BD2-4867-A0DC-4E498270CF9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195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4E1D-3BD2-4867-A0DC-4E498270CF9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114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4E1D-3BD2-4867-A0DC-4E498270CF9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376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E4E1D-3BD2-4867-A0DC-4E498270CF9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76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C5E918-824B-40AC-BBA2-A500A88E2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4B7E526-8DF4-4297-AFD2-DC4194E5E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130130-218C-4693-875C-DF77D9F6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7C4D-AA8F-416F-B380-52AB7A8954C2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F57EBE-F6B9-47A7-8221-EF48202C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F0D08B-2334-4D6A-8E3D-6BECA7F0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075-F72A-4EF7-B783-D3D608C2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43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660F3A-4049-4427-89DE-FCA60BD3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617C8F-3C03-44A2-8BA0-A18671604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8D8947-AB86-4985-A3B5-6182BF494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7C4D-AA8F-416F-B380-52AB7A8954C2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013624-1096-4769-8051-8D7B0AE6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ED21C1-72FD-4A00-91DB-2467294C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075-F72A-4EF7-B783-D3D608C2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28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93CDEC7-D5FD-4061-8A0C-F098D293F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76B2FA-BD3A-475B-9DC8-92B5ECB97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714215-4E17-4E11-8821-52B9F41E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7C4D-AA8F-416F-B380-52AB7A8954C2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6797B7-04FB-43D5-8664-3F9AD41C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4C68BE-C092-4590-9008-6FB8D9E3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075-F72A-4EF7-B783-D3D608C2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48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3309A0-754F-4627-AC68-DBE1E284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A36620-14B2-44D0-8711-5C2406842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30DCA2-E5FD-467E-AE79-4618CB7D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7C4D-AA8F-416F-B380-52AB7A8954C2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562918-CBCE-440D-88BF-457F1B68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46A737-7CB4-49D7-9045-B768224D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075-F72A-4EF7-B783-D3D608C2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22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4F56A-9AC0-4B97-866B-3BE41C4B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767576-D536-450C-9784-707373DC1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D577BF-E129-46DA-99A5-32F9EC42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7C4D-AA8F-416F-B380-52AB7A8954C2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82A94B-B114-48F7-8E95-2CA463817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C1BFB9-6D8B-45C5-BFB3-EAEAF739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075-F72A-4EF7-B783-D3D608C2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51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6C7D0A-698B-42C6-A834-3D520EC1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C426DF-9F19-4EB4-B009-FE0CB80E5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637FCD-B002-4CCA-A6F6-015F1BA8F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490338-7D46-4731-B29C-F2F741CA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7C4D-AA8F-416F-B380-52AB7A8954C2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511C68-6BD5-4C43-9AB1-AD0A1CCC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7C3CBD-CE90-4A6C-856E-5EBA5731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075-F72A-4EF7-B783-D3D608C2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31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8006E4-E466-40D3-A550-DEE5EDC25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E510E5-6C6B-4DEA-8AC9-9E380F0A8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B43C66-5BF7-4C09-997B-C4A04C900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F8783C-D331-4D4C-8837-E2EA12461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EE8AAED-52E8-4F13-A7D7-BCC7D9888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A94D2D4-BBF5-46B1-9FA0-A4D77266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7C4D-AA8F-416F-B380-52AB7A8954C2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CD57ACD-138E-4F50-968F-1928FCB9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EE10366-F2D3-40F3-9A35-430FF7AD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075-F72A-4EF7-B783-D3D608C2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72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661997-57AF-4DDB-8810-3A9343CC9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1EC544-5F9A-4669-AB75-853B07B5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7C4D-AA8F-416F-B380-52AB7A8954C2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202F7E-E741-4C21-9F39-F9FE4D1B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B44FE9-9EBA-475A-B448-84668A55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075-F72A-4EF7-B783-D3D608C2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40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F1413AA-F9E8-4284-8F18-4FBDD82E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7C4D-AA8F-416F-B380-52AB7A8954C2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F99DAB-B800-41E7-81B9-83C71E18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4911DB-F474-4791-B80E-9885AEB6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075-F72A-4EF7-B783-D3D608C2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88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ADD060-46A2-49DB-B700-D9DA12DCF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A86CA2-1464-4EAB-8DE3-5811BE80C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E23F32-1A3A-4B35-A950-80ACA39E3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E9C88F-8EB7-4D4F-927C-2C95DC4A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7C4D-AA8F-416F-B380-52AB7A8954C2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B89871-DDDF-4371-A90D-4102C9B6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0EB487-669E-46CB-A7B8-D696CD2B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075-F72A-4EF7-B783-D3D608C2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73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806958-3F7C-41CC-8707-845C057A3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B17AA77-A64D-45C0-AB31-2B9295B6A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71B805-1E9B-4192-8613-64968AC0C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4198D6-77D0-4979-AA54-E1533A24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7C4D-AA8F-416F-B380-52AB7A8954C2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43FAD8-42F8-4318-956B-281B967D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3FA5B7-D43E-4123-AB62-802B7C3B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075-F72A-4EF7-B783-D3D608C2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82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9642B98-9F0E-4F7E-92DC-EDEBAB8E4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8C6F33-D95A-44A5-B376-BE042637D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4C5333-97E4-4A1B-8453-583F43120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C7C4D-AA8F-416F-B380-52AB7A8954C2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8C52D6-69E5-4819-97F8-F7B18E4C6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082D8E-7729-468C-8B88-2D2BC6AE1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C3075-F72A-4EF7-B783-D3D608C2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47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slide" Target="slide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C92F2948-4963-4131-852C-268FCCE82387}"/>
              </a:ext>
            </a:extLst>
          </p:cNvPr>
          <p:cNvSpPr txBox="1"/>
          <p:nvPr/>
        </p:nvSpPr>
        <p:spPr>
          <a:xfrm>
            <a:off x="544946" y="2921168"/>
            <a:ext cx="1110210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6000000"/>
              </a:lightRig>
            </a:scene3d>
            <a:sp3d prstMaterial="matte"/>
          </a:bodyPr>
          <a:lstStyle/>
          <a:p>
            <a:pPr algn="ctr"/>
            <a:r>
              <a:rPr lang="fr-FR" sz="6000" dirty="0" err="1">
                <a:solidFill>
                  <a:srgbClr val="9BA9B0"/>
                </a:solidFill>
                <a:effectLst>
                  <a:outerShdw dist="50800" dir="5400000" algn="t" rotWithShape="0">
                    <a:srgbClr val="1F2F37"/>
                  </a:outerShdw>
                </a:effectLst>
                <a:latin typeface="Pixellari" panose="02000603000000000000" pitchFamily="2" charset="0"/>
                <a:ea typeface="Pixellari" panose="02000603000000000000" pitchFamily="2" charset="0"/>
              </a:rPr>
              <a:t>PandemicClassroom</a:t>
            </a:r>
            <a:endParaRPr lang="fr-FR" sz="6000" dirty="0">
              <a:solidFill>
                <a:srgbClr val="9BA9B0"/>
              </a:solidFill>
              <a:effectLst>
                <a:outerShdw dist="50800" dir="5400000" algn="t" rotWithShape="0">
                  <a:srgbClr val="1F2F37"/>
                </a:outerShdw>
              </a:effectLst>
              <a:latin typeface="Pixellari" panose="02000603000000000000" pitchFamily="2" charset="0"/>
              <a:ea typeface="Pixellari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705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AFB60068-C6DC-4374-9942-3DFDC1489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4947" y="2311019"/>
            <a:ext cx="5979677" cy="3363569"/>
          </a:xfrm>
          <a:prstGeom prst="rect">
            <a:avLst/>
          </a:prstGeom>
          <a:effectLst>
            <a:outerShdw blurRad="1905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F686E37-0BEB-4D79-8B29-262343A20BF2}"/>
              </a:ext>
            </a:extLst>
          </p:cNvPr>
          <p:cNvSpPr txBox="1"/>
          <p:nvPr/>
        </p:nvSpPr>
        <p:spPr>
          <a:xfrm>
            <a:off x="6977642" y="1859572"/>
            <a:ext cx="4674753" cy="4266462"/>
          </a:xfrm>
          <a:prstGeom prst="rect">
            <a:avLst/>
          </a:prstGeom>
          <a:solidFill>
            <a:srgbClr val="141C2E">
              <a:alpha val="60000"/>
            </a:srgbClr>
          </a:solidFill>
        </p:spPr>
        <p:txBody>
          <a:bodyPr wrap="square" lIns="360000" tIns="360000" rIns="360000" bIns="360000" rtlCol="0">
            <a:spAutoFit/>
          </a:bodyPr>
          <a:lstStyle/>
          <a:p>
            <a:r>
              <a:rPr lang="fr-FR" sz="20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Interface des enfants.</a:t>
            </a:r>
          </a:p>
          <a:p>
            <a:endParaRPr lang="fr-FR" dirty="0">
              <a:solidFill>
                <a:srgbClr val="9BA9B0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  <a:p>
            <a:r>
              <a: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Chaque enfant y est représenté dans une plaque jaugée.</a:t>
            </a:r>
          </a:p>
          <a:p>
            <a:r>
              <a: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Rappel sur </a:t>
            </a:r>
            <a:r>
              <a:rPr lang="fr-FR" sz="160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ces plaques </a:t>
            </a:r>
            <a:r>
              <a: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:</a:t>
            </a:r>
          </a:p>
          <a:p>
            <a:endParaRPr lang="fr-FR" sz="1600" dirty="0">
              <a:solidFill>
                <a:srgbClr val="9BA9B0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  <a:p>
            <a:endParaRPr lang="fr-FR" sz="1600" dirty="0">
              <a:solidFill>
                <a:srgbClr val="9BA9B0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  <a:p>
            <a:endParaRPr lang="fr-FR" sz="1600" dirty="0">
              <a:solidFill>
                <a:srgbClr val="9BA9B0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  <a:p>
            <a:endParaRPr lang="fr-FR" sz="1600" dirty="0">
              <a:solidFill>
                <a:srgbClr val="9BA9B0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  <a:p>
            <a:endParaRPr lang="fr-FR" sz="1600" dirty="0">
              <a:solidFill>
                <a:srgbClr val="9BA9B0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  <a:p>
            <a:endParaRPr lang="fr-FR" sz="1600" dirty="0">
              <a:solidFill>
                <a:srgbClr val="9BA9B0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  <a:p>
            <a:r>
              <a: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Une infobulle fixe en haut à droite de l’écran indique à quoi correspond l’élément survolé.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Zoom de diapositive 9">
                <a:extLst>
                  <a:ext uri="{FF2B5EF4-FFF2-40B4-BE49-F238E27FC236}">
                    <a16:creationId xmlns:a16="http://schemas.microsoft.com/office/drawing/2014/main" id="{6B3ADAB2-06AC-4A97-85DB-FA6022A499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6441139"/>
                  </p:ext>
                </p:extLst>
              </p:nvPr>
            </p:nvGraphicFramePr>
            <p:xfrm>
              <a:off x="8405383" y="3754171"/>
              <a:ext cx="1819269" cy="1023339"/>
            </p:xfrm>
            <a:graphic>
              <a:graphicData uri="http://schemas.microsoft.com/office/powerpoint/2016/slidezoom">
                <pslz:sldZm>
                  <pslz:sldZmObj sldId="261" cId="387450109">
                    <pslz:zmPr id="{E16BE991-8975-4CAB-A2EA-7FB0ECC930CD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19269" cy="1023339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Zoom de diapositive 9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B3ADAB2-06AC-4A97-85DB-FA6022A499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5383" y="3754171"/>
                <a:ext cx="1819269" cy="1023339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5C5A5203-B016-4827-B87D-F7EB6355EB7D}"/>
              </a:ext>
            </a:extLst>
          </p:cNvPr>
          <p:cNvSpPr txBox="1"/>
          <p:nvPr/>
        </p:nvSpPr>
        <p:spPr>
          <a:xfrm>
            <a:off x="544947" y="175539"/>
            <a:ext cx="1110210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6000000"/>
              </a:lightRig>
            </a:scene3d>
            <a:sp3d prstMaterial="matte"/>
          </a:bodyPr>
          <a:lstStyle/>
          <a:p>
            <a:pPr algn="ctr"/>
            <a:r>
              <a:rPr lang="fr-FR" sz="6000" dirty="0">
                <a:solidFill>
                  <a:srgbClr val="9BA9B0"/>
                </a:solidFill>
                <a:effectLst>
                  <a:outerShdw dist="50800" dir="5400000" algn="t" rotWithShape="0">
                    <a:srgbClr val="1F2F37"/>
                  </a:outerShdw>
                </a:effectLst>
                <a:latin typeface="Pixellari" panose="02000603000000000000" pitchFamily="2" charset="0"/>
                <a:ea typeface="Pixellari" panose="02000603000000000000" pitchFamily="2" charset="0"/>
              </a:rPr>
              <a:t>Mode d’emplois</a:t>
            </a:r>
          </a:p>
        </p:txBody>
      </p:sp>
    </p:spTree>
    <p:extLst>
      <p:ext uri="{BB962C8B-B14F-4D97-AF65-F5344CB8AC3E}">
        <p14:creationId xmlns:p14="http://schemas.microsoft.com/office/powerpoint/2010/main" val="319492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AEF704D-C391-4D15-B725-1AD5517322C4}"/>
              </a:ext>
            </a:extLst>
          </p:cNvPr>
          <p:cNvSpPr txBox="1"/>
          <p:nvPr/>
        </p:nvSpPr>
        <p:spPr>
          <a:xfrm>
            <a:off x="544947" y="175539"/>
            <a:ext cx="1110210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6000000"/>
              </a:lightRig>
            </a:scene3d>
            <a:sp3d prstMaterial="matte"/>
          </a:bodyPr>
          <a:lstStyle/>
          <a:p>
            <a:pPr algn="ctr"/>
            <a:r>
              <a:rPr lang="fr-FR" sz="6000" dirty="0" err="1">
                <a:solidFill>
                  <a:srgbClr val="9BA9B0"/>
                </a:solidFill>
                <a:effectLst>
                  <a:outerShdw dist="50800" dir="5400000" algn="t" rotWithShape="0">
                    <a:srgbClr val="1F2F37"/>
                  </a:outerShdw>
                </a:effectLst>
                <a:latin typeface="Pixellari" panose="02000603000000000000" pitchFamily="2" charset="0"/>
                <a:ea typeface="Pixellari" panose="02000603000000000000" pitchFamily="2" charset="0"/>
              </a:rPr>
              <a:t>PandemicClassroom</a:t>
            </a:r>
            <a:endParaRPr lang="fr-FR" sz="6000" dirty="0">
              <a:solidFill>
                <a:srgbClr val="9BA9B0"/>
              </a:solidFill>
              <a:effectLst>
                <a:outerShdw dist="50800" dir="5400000" algn="t" rotWithShape="0">
                  <a:srgbClr val="1F2F37"/>
                </a:outerShdw>
              </a:effectLst>
              <a:latin typeface="Pixellari" panose="02000603000000000000" pitchFamily="2" charset="0"/>
              <a:ea typeface="Pixellari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31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C92F2948-4963-4131-852C-268FCCE82387}"/>
              </a:ext>
            </a:extLst>
          </p:cNvPr>
          <p:cNvSpPr txBox="1"/>
          <p:nvPr/>
        </p:nvSpPr>
        <p:spPr>
          <a:xfrm>
            <a:off x="544947" y="175539"/>
            <a:ext cx="1110210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6000000"/>
              </a:lightRig>
            </a:scene3d>
            <a:sp3d prstMaterial="matte"/>
          </a:bodyPr>
          <a:lstStyle/>
          <a:p>
            <a:pPr algn="ctr"/>
            <a:r>
              <a:rPr lang="fr-FR" sz="6000" dirty="0">
                <a:solidFill>
                  <a:srgbClr val="9BA9B0"/>
                </a:solidFill>
                <a:effectLst>
                  <a:outerShdw dist="50800" dir="5400000" algn="t" rotWithShape="0">
                    <a:srgbClr val="1F2F37"/>
                  </a:outerShdw>
                </a:effectLst>
                <a:latin typeface="Pixellari" panose="02000603000000000000" pitchFamily="2" charset="0"/>
                <a:ea typeface="Pixellari" panose="02000603000000000000" pitchFamily="2" charset="0"/>
              </a:rPr>
              <a:t>Instructions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9DA8AAB-277F-4FB7-B53B-2D0DED40D42A}"/>
              </a:ext>
            </a:extLst>
          </p:cNvPr>
          <p:cNvSpPr txBox="1"/>
          <p:nvPr/>
        </p:nvSpPr>
        <p:spPr>
          <a:xfrm>
            <a:off x="993776" y="1849546"/>
            <a:ext cx="9979024" cy="4112573"/>
          </a:xfrm>
          <a:prstGeom prst="rect">
            <a:avLst/>
          </a:prstGeom>
          <a:solidFill>
            <a:srgbClr val="141C2E">
              <a:alpha val="60000"/>
            </a:srgbClr>
          </a:solidFill>
        </p:spPr>
        <p:txBody>
          <a:bodyPr wrap="square" lIns="360000" tIns="360000" rIns="360000" bIns="360000" rtlCol="0">
            <a:spAutoFit/>
          </a:bodyPr>
          <a:lstStyle/>
          <a:p>
            <a:r>
              <a:rPr lang="fr-FR" sz="20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Instructions</a:t>
            </a:r>
          </a:p>
          <a:p>
            <a:endParaRPr lang="fr-FR" sz="2000" dirty="0">
              <a:solidFill>
                <a:srgbClr val="9BA9B0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Une fois le jeu téléchargé, vous devriez avoir une archive au format .zip accompagné de plusieurs fichiers au format .z0X.</a:t>
            </a:r>
            <a:br>
              <a:rPr lang="fr-FR" sz="20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</a:br>
            <a:r>
              <a:rPr lang="fr-FR" sz="20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Avec un logiciel tel que </a:t>
            </a:r>
            <a:r>
              <a:rPr lang="fr-FR" sz="2000" dirty="0" err="1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Winrar</a:t>
            </a:r>
            <a:r>
              <a:rPr lang="fr-FR" sz="20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 ou </a:t>
            </a:r>
            <a:r>
              <a:rPr lang="fr-FR" sz="2000" dirty="0" err="1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Winzip</a:t>
            </a:r>
            <a:r>
              <a:rPr lang="fr-FR" sz="20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, sélectionnez le .zip seul faite un clique droit, Extraite vers pour effectuer une décompression.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Ceci fait, il suffit de double-cliquer sur l’</a:t>
            </a:r>
            <a:r>
              <a:rPr lang="fr-FR" sz="2000" dirty="0" err="1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executable</a:t>
            </a:r>
            <a:r>
              <a:rPr lang="fr-FR" sz="20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   nw.exe dans le dossier (nommé Win32, Win64, ou osx64) pour lancer le jeu.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Si vous souhaitez créer un raccourcis pour lancer le jeu plus rapidement la prochaine fois, faites un clique droit sur   nw.exe puis cliquez sur Envoyez vers, et choisissez Bureau.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47E4F2BD-2EEE-4EDC-B691-0F8D152DA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5503" y="4129874"/>
            <a:ext cx="126131" cy="142875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E55AA88D-5D56-4E4F-934A-E0DB6B6D9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4684" y="5049187"/>
            <a:ext cx="126131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8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9C232CC8-A4E2-44E7-9852-99C6D75BB76C}"/>
              </a:ext>
            </a:extLst>
          </p:cNvPr>
          <p:cNvGrpSpPr/>
          <p:nvPr/>
        </p:nvGrpSpPr>
        <p:grpSpPr>
          <a:xfrm>
            <a:off x="993776" y="1848233"/>
            <a:ext cx="10204449" cy="4084422"/>
            <a:chOff x="1103170" y="1848233"/>
            <a:chExt cx="10204449" cy="4084422"/>
          </a:xfrm>
        </p:grpSpPr>
        <p:pic>
          <p:nvPicPr>
            <p:cNvPr id="10" name="Image 9" descr="Une image contenant dessin&#10;&#10;Description générée automatiquement">
              <a:extLst>
                <a:ext uri="{FF2B5EF4-FFF2-40B4-BE49-F238E27FC236}">
                  <a16:creationId xmlns:a16="http://schemas.microsoft.com/office/drawing/2014/main" id="{E52CC1B3-C70B-427B-9D6F-CDD2138A4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7384" y="1848233"/>
              <a:ext cx="3770235" cy="4084422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638CD328-8C48-414A-9576-6E30D4FB03E8}"/>
                </a:ext>
              </a:extLst>
            </p:cNvPr>
            <p:cNvSpPr txBox="1"/>
            <p:nvPr/>
          </p:nvSpPr>
          <p:spPr>
            <a:xfrm>
              <a:off x="1103170" y="1849546"/>
              <a:ext cx="5948218" cy="4081796"/>
            </a:xfrm>
            <a:prstGeom prst="rect">
              <a:avLst/>
            </a:prstGeom>
            <a:solidFill>
              <a:srgbClr val="141C2E">
                <a:alpha val="60000"/>
              </a:srgbClr>
            </a:solidFill>
          </p:spPr>
          <p:txBody>
            <a:bodyPr wrap="square" lIns="360000" tIns="360000" rIns="360000" bIns="360000" rtlCol="0">
              <a:spAutoFit/>
            </a:bodyPr>
            <a:lstStyle/>
            <a:p>
              <a:r>
                <a:rPr lang="fr-FR" sz="2000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Menu principal du jeu</a:t>
              </a:r>
            </a:p>
            <a:p>
              <a:endParaRPr lang="fr-FR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b="1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Jouer</a:t>
              </a:r>
              <a:r>
                <a:rPr lang="fr-FR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 lancera une partie ou permettra de revenir à celle en cours.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b="1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Tutoriel</a:t>
              </a:r>
              <a:r>
                <a:rPr lang="fr-FR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 permet de voir un rappel des contrôles de base du jeu et des menus, des objectifs et autres aides de jeu (Ce mode d’emploi en est un substitut).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b="1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Options</a:t>
              </a:r>
              <a:r>
                <a:rPr lang="fr-FR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 donne accès au contrôle du volume, quelques options de </a:t>
              </a:r>
              <a:r>
                <a:rPr lang="fr-FR" dirty="0" err="1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debug</a:t>
              </a:r>
              <a:r>
                <a:rPr lang="fr-FR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 (non fonctionnel après un export) et le mode plein écran pour les navigateurs.</a:t>
              </a:r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6728FB18-35FF-458A-BCE5-A84E9D42C369}"/>
              </a:ext>
            </a:extLst>
          </p:cNvPr>
          <p:cNvSpPr txBox="1"/>
          <p:nvPr/>
        </p:nvSpPr>
        <p:spPr>
          <a:xfrm>
            <a:off x="544947" y="175539"/>
            <a:ext cx="1110210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6000000"/>
              </a:lightRig>
            </a:scene3d>
            <a:sp3d prstMaterial="matte"/>
          </a:bodyPr>
          <a:lstStyle/>
          <a:p>
            <a:pPr algn="ctr"/>
            <a:r>
              <a:rPr lang="fr-FR" sz="6000" dirty="0">
                <a:solidFill>
                  <a:srgbClr val="9BA9B0"/>
                </a:solidFill>
                <a:effectLst>
                  <a:outerShdw dist="50800" dir="5400000" algn="t" rotWithShape="0">
                    <a:srgbClr val="1F2F37"/>
                  </a:outerShdw>
                </a:effectLst>
                <a:latin typeface="Pixellari" panose="02000603000000000000" pitchFamily="2" charset="0"/>
                <a:ea typeface="Pixellari" panose="02000603000000000000" pitchFamily="2" charset="0"/>
              </a:rPr>
              <a:t>Mode d’emplois</a:t>
            </a:r>
          </a:p>
        </p:txBody>
      </p:sp>
    </p:spTree>
    <p:extLst>
      <p:ext uri="{BB962C8B-B14F-4D97-AF65-F5344CB8AC3E}">
        <p14:creationId xmlns:p14="http://schemas.microsoft.com/office/powerpoint/2010/main" val="129307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8CABAAA-9524-4B80-9B88-CD1D37DEAE3D}"/>
              </a:ext>
            </a:extLst>
          </p:cNvPr>
          <p:cNvSpPr txBox="1"/>
          <p:nvPr/>
        </p:nvSpPr>
        <p:spPr>
          <a:xfrm>
            <a:off x="544947" y="175539"/>
            <a:ext cx="1110210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6000000"/>
              </a:lightRig>
            </a:scene3d>
            <a:sp3d prstMaterial="matte"/>
          </a:bodyPr>
          <a:lstStyle/>
          <a:p>
            <a:pPr algn="ctr"/>
            <a:r>
              <a:rPr lang="fr-FR" sz="6000" dirty="0">
                <a:solidFill>
                  <a:srgbClr val="9BA9B0"/>
                </a:solidFill>
                <a:effectLst>
                  <a:outerShdw dist="50800" dir="5400000" algn="t" rotWithShape="0">
                    <a:srgbClr val="1F2F37"/>
                  </a:outerShdw>
                </a:effectLst>
                <a:latin typeface="Pixellari" panose="02000603000000000000" pitchFamily="2" charset="0"/>
                <a:ea typeface="Pixellari" panose="02000603000000000000" pitchFamily="2" charset="0"/>
              </a:rPr>
              <a:t>Mode d’emplois</a:t>
            </a:r>
          </a:p>
        </p:txBody>
      </p:sp>
      <p:pic>
        <p:nvPicPr>
          <p:cNvPr id="3" name="Image 2" descr="Une image contenant jouet, photo, table, noir&#10;&#10;Description générée automatiquement">
            <a:extLst>
              <a:ext uri="{FF2B5EF4-FFF2-40B4-BE49-F238E27FC236}">
                <a16:creationId xmlns:a16="http://schemas.microsoft.com/office/drawing/2014/main" id="{F4FF628A-5282-4967-8711-2FBB0EE22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47" y="2311019"/>
            <a:ext cx="5979678" cy="3363569"/>
          </a:xfrm>
          <a:prstGeom prst="rect">
            <a:avLst/>
          </a:prstGeom>
          <a:effectLst>
            <a:outerShdw blurRad="1905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0CA66CD-4150-4574-80F1-B63DF186E999}"/>
              </a:ext>
            </a:extLst>
          </p:cNvPr>
          <p:cNvSpPr txBox="1"/>
          <p:nvPr/>
        </p:nvSpPr>
        <p:spPr>
          <a:xfrm>
            <a:off x="6972300" y="1828794"/>
            <a:ext cx="4674753" cy="4328017"/>
          </a:xfrm>
          <a:prstGeom prst="rect">
            <a:avLst/>
          </a:prstGeom>
          <a:solidFill>
            <a:srgbClr val="141C2E">
              <a:alpha val="60000"/>
            </a:srgbClr>
          </a:solidFill>
        </p:spPr>
        <p:txBody>
          <a:bodyPr wrap="square" lIns="360000" tIns="360000" rIns="360000" bIns="360000" rtlCol="0">
            <a:spAutoFit/>
          </a:bodyPr>
          <a:lstStyle/>
          <a:p>
            <a:r>
              <a:rPr lang="fr-FR" sz="20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Interface de jeu</a:t>
            </a:r>
          </a:p>
          <a:p>
            <a:endParaRPr lang="fr-FR" dirty="0">
              <a:solidFill>
                <a:srgbClr val="9BA9B0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  <a:p>
            <a:r>
              <a:rPr lang="fr-FR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En haut se trouve les boutons d’accès aux différents menu.</a:t>
            </a:r>
          </a:p>
          <a:p>
            <a:endParaRPr lang="fr-FR" dirty="0">
              <a:solidFill>
                <a:srgbClr val="9BA9B0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  <a:p>
            <a:r>
              <a:rPr lang="fr-FR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A gauche, l’indicateur d’état de l’ensemble des enfants.</a:t>
            </a:r>
          </a:p>
          <a:p>
            <a:endParaRPr lang="fr-FR" dirty="0">
              <a:solidFill>
                <a:srgbClr val="9BA9B0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  <a:p>
            <a:r>
              <a:rPr lang="fr-FR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Au centre, une représentation graphique de la classe.</a:t>
            </a:r>
          </a:p>
          <a:p>
            <a:endParaRPr lang="fr-FR" dirty="0">
              <a:solidFill>
                <a:srgbClr val="9BA9B0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  <a:p>
            <a:r>
              <a:rPr lang="fr-FR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A droite,  l’indicateur de temps et un panneau de contrôle  (temporaire).</a:t>
            </a:r>
            <a:endParaRPr lang="fr-FR" sz="1600" dirty="0">
              <a:solidFill>
                <a:srgbClr val="9BA9B0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78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AEF704D-C391-4D15-B725-1AD5517322C4}"/>
              </a:ext>
            </a:extLst>
          </p:cNvPr>
          <p:cNvSpPr txBox="1"/>
          <p:nvPr/>
        </p:nvSpPr>
        <p:spPr>
          <a:xfrm>
            <a:off x="544947" y="175539"/>
            <a:ext cx="1110210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6000000"/>
              </a:lightRig>
            </a:scene3d>
            <a:sp3d prstMaterial="matte"/>
          </a:bodyPr>
          <a:lstStyle/>
          <a:p>
            <a:pPr algn="ctr"/>
            <a:r>
              <a:rPr lang="fr-FR" sz="6000" dirty="0">
                <a:solidFill>
                  <a:srgbClr val="9BA9B0"/>
                </a:solidFill>
                <a:effectLst>
                  <a:outerShdw dist="50800" dir="5400000" algn="t" rotWithShape="0">
                    <a:srgbClr val="1F2F37"/>
                  </a:outerShdw>
                </a:effectLst>
                <a:latin typeface="Pixellari" panose="02000603000000000000" pitchFamily="2" charset="0"/>
                <a:ea typeface="Pixellari" panose="02000603000000000000" pitchFamily="2" charset="0"/>
              </a:rPr>
              <a:t>Mode d’emplois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DE666F56-DC1B-44B9-BDAF-9C33DBAFCEF4}"/>
              </a:ext>
            </a:extLst>
          </p:cNvPr>
          <p:cNvGrpSpPr/>
          <p:nvPr/>
        </p:nvGrpSpPr>
        <p:grpSpPr>
          <a:xfrm>
            <a:off x="1833563" y="2638425"/>
            <a:ext cx="8524875" cy="2190750"/>
            <a:chOff x="2105025" y="2638425"/>
            <a:chExt cx="8524875" cy="2190750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7782E9B6-16DA-4605-8CD8-F0BFE979EF04}"/>
                </a:ext>
              </a:extLst>
            </p:cNvPr>
            <p:cNvGrpSpPr/>
            <p:nvPr/>
          </p:nvGrpSpPr>
          <p:grpSpPr>
            <a:xfrm>
              <a:off x="2105025" y="2638425"/>
              <a:ext cx="3048000" cy="2190750"/>
              <a:chOff x="4572000" y="2571750"/>
              <a:chExt cx="3048000" cy="2190750"/>
            </a:xfrm>
          </p:grpSpPr>
          <p:pic>
            <p:nvPicPr>
              <p:cNvPr id="6" name="Image 5" descr="Une image contenant dessin, pièce, télévision, horloge&#10;&#10;Description générée automatiquement">
                <a:extLst>
                  <a:ext uri="{FF2B5EF4-FFF2-40B4-BE49-F238E27FC236}">
                    <a16:creationId xmlns:a16="http://schemas.microsoft.com/office/drawing/2014/main" id="{A5099728-641D-44FD-A5CD-E79BD04D4F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4130" y="3857620"/>
                <a:ext cx="571500" cy="476250"/>
              </a:xfrm>
              <a:prstGeom prst="rect">
                <a:avLst/>
              </a:prstGeom>
            </p:spPr>
          </p:pic>
          <p:pic>
            <p:nvPicPr>
              <p:cNvPr id="9" name="Image 8" descr="Une image contenant objet, texte, horloge, signe&#10;&#10;Description générée automatiquement">
                <a:extLst>
                  <a:ext uri="{FF2B5EF4-FFF2-40B4-BE49-F238E27FC236}">
                    <a16:creationId xmlns:a16="http://schemas.microsoft.com/office/drawing/2014/main" id="{EDAC3C7F-D448-40DB-BB99-1CA9025EC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85190" y="3857620"/>
                <a:ext cx="571500" cy="476250"/>
              </a:xfrm>
              <a:prstGeom prst="rect">
                <a:avLst/>
              </a:prstGeom>
            </p:spPr>
          </p:pic>
          <p:pic>
            <p:nvPicPr>
              <p:cNvPr id="4" name="Image 3" descr="Une image contenant objet, ordinateur, oiseau, pièce&#10;&#10;Description générée automatiquement">
                <a:extLst>
                  <a:ext uri="{FF2B5EF4-FFF2-40B4-BE49-F238E27FC236}">
                    <a16:creationId xmlns:a16="http://schemas.microsoft.com/office/drawing/2014/main" id="{F02DF6D0-EAD3-4925-AB0E-A315EF6CC2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0" y="2571750"/>
                <a:ext cx="3048000" cy="2190750"/>
              </a:xfrm>
              <a:prstGeom prst="rect">
                <a:avLst/>
              </a:prstGeom>
            </p:spPr>
          </p:pic>
        </p:grp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6E30B93-C1E8-412D-9C75-2768EA08F58D}"/>
                </a:ext>
              </a:extLst>
            </p:cNvPr>
            <p:cNvSpPr txBox="1"/>
            <p:nvPr/>
          </p:nvSpPr>
          <p:spPr>
            <a:xfrm>
              <a:off x="5866215" y="2754731"/>
              <a:ext cx="4763685" cy="1958138"/>
            </a:xfrm>
            <a:prstGeom prst="rect">
              <a:avLst/>
            </a:prstGeom>
            <a:solidFill>
              <a:srgbClr val="141C2E">
                <a:alpha val="60000"/>
              </a:srgbClr>
            </a:solidFill>
          </p:spPr>
          <p:txBody>
            <a:bodyPr wrap="square" lIns="360000" tIns="360000" rIns="360000" bIns="360000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fr-FR" sz="1600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Avancement de la journée.</a:t>
              </a:r>
            </a:p>
            <a:p>
              <a:pPr marL="342900" indent="-342900">
                <a:buAutoNum type="arabicPeriod"/>
              </a:pPr>
              <a:endPara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endParaRPr>
            </a:p>
            <a:p>
              <a:pPr marL="342900" indent="-342900">
                <a:buAutoNum type="arabicPeriod"/>
              </a:pPr>
              <a:r>
                <a:rPr lang="fr-FR" sz="1600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Indicateur météo.</a:t>
              </a:r>
            </a:p>
            <a:p>
              <a:pPr marL="342900" indent="-342900">
                <a:buAutoNum type="arabicPeriod"/>
              </a:pPr>
              <a:endPara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endParaRPr>
            </a:p>
            <a:p>
              <a:pPr marL="342900" indent="-342900">
                <a:buAutoNum type="arabicPeriod"/>
              </a:pPr>
              <a:r>
                <a:rPr lang="fr-FR" sz="1600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Numéro de la semaine courante.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498F4A0C-B5B8-4712-A68D-FF6742CD60F9}"/>
              </a:ext>
            </a:extLst>
          </p:cNvPr>
          <p:cNvSpPr txBox="1"/>
          <p:nvPr/>
        </p:nvSpPr>
        <p:spPr>
          <a:xfrm>
            <a:off x="1937411" y="2754731"/>
            <a:ext cx="2828553" cy="1958138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r>
              <a:rPr lang="fr-FR" sz="1600" dirty="0">
                <a:solidFill>
                  <a:srgbClr val="1F3038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1</a:t>
            </a:r>
          </a:p>
          <a:p>
            <a:endParaRPr lang="fr-FR" sz="1600" dirty="0">
              <a:solidFill>
                <a:srgbClr val="1F3038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  <a:p>
            <a:endParaRPr lang="fr-FR" sz="1600" dirty="0">
              <a:solidFill>
                <a:srgbClr val="1F3038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  <a:p>
            <a:endParaRPr lang="fr-FR" sz="1600" dirty="0">
              <a:solidFill>
                <a:srgbClr val="1F3038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  <a:p>
            <a:r>
              <a:rPr lang="fr-FR" sz="1600" dirty="0">
                <a:solidFill>
                  <a:srgbClr val="1F3038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2                  3</a:t>
            </a:r>
          </a:p>
        </p:txBody>
      </p:sp>
    </p:spTree>
    <p:extLst>
      <p:ext uri="{BB962C8B-B14F-4D97-AF65-F5344CB8AC3E}">
        <p14:creationId xmlns:p14="http://schemas.microsoft.com/office/powerpoint/2010/main" val="305021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AEF704D-C391-4D15-B725-1AD5517322C4}"/>
              </a:ext>
            </a:extLst>
          </p:cNvPr>
          <p:cNvSpPr txBox="1"/>
          <p:nvPr/>
        </p:nvSpPr>
        <p:spPr>
          <a:xfrm>
            <a:off x="544947" y="175539"/>
            <a:ext cx="1110210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6000000"/>
              </a:lightRig>
            </a:scene3d>
            <a:sp3d prstMaterial="matte"/>
          </a:bodyPr>
          <a:lstStyle/>
          <a:p>
            <a:pPr algn="ctr"/>
            <a:r>
              <a:rPr lang="fr-FR" sz="6000" dirty="0">
                <a:solidFill>
                  <a:srgbClr val="9BA9B0"/>
                </a:solidFill>
                <a:effectLst>
                  <a:outerShdw dist="50800" dir="5400000" algn="t" rotWithShape="0">
                    <a:srgbClr val="1F2F37"/>
                  </a:outerShdw>
                </a:effectLst>
                <a:latin typeface="Pixellari" panose="02000603000000000000" pitchFamily="2" charset="0"/>
                <a:ea typeface="Pixellari" panose="02000603000000000000" pitchFamily="2" charset="0"/>
              </a:rPr>
              <a:t>Mode d’emplois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5FFFA291-5DE9-455C-BF29-A1994E4694B4}"/>
              </a:ext>
            </a:extLst>
          </p:cNvPr>
          <p:cNvGrpSpPr/>
          <p:nvPr/>
        </p:nvGrpSpPr>
        <p:grpSpPr>
          <a:xfrm>
            <a:off x="2004070" y="2200792"/>
            <a:ext cx="8183860" cy="3435465"/>
            <a:chOff x="1569745" y="2200792"/>
            <a:chExt cx="8183860" cy="3435465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9236E1EE-5DC8-4BEC-9C25-C0E17A4E8987}"/>
                </a:ext>
              </a:extLst>
            </p:cNvPr>
            <p:cNvSpPr txBox="1"/>
            <p:nvPr/>
          </p:nvSpPr>
          <p:spPr>
            <a:xfrm>
              <a:off x="5486395" y="2200792"/>
              <a:ext cx="4267210" cy="3435465"/>
            </a:xfrm>
            <a:prstGeom prst="rect">
              <a:avLst/>
            </a:prstGeom>
            <a:solidFill>
              <a:srgbClr val="141C2E">
                <a:alpha val="60000"/>
              </a:srgbClr>
            </a:solidFill>
          </p:spPr>
          <p:txBody>
            <a:bodyPr wrap="square" lIns="360000" tIns="360000" rIns="360000" bIns="360000" rtlCol="0">
              <a:spAutoFit/>
            </a:bodyPr>
            <a:lstStyle/>
            <a:p>
              <a:r>
                <a:rPr lang="fr-FR" sz="1600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Plaque jaugée globale</a:t>
              </a:r>
            </a:p>
            <a:p>
              <a:pPr marL="342900" indent="-342900">
                <a:buAutoNum type="arabicPeriod"/>
              </a:pPr>
              <a:endPara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endParaRPr>
            </a:p>
            <a:p>
              <a:pPr marL="342900" indent="-342900">
                <a:buAutoNum type="arabicPeriod"/>
              </a:pPr>
              <a:r>
                <a:rPr lang="fr-FR" sz="1600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Niveau de santé</a:t>
              </a:r>
            </a:p>
            <a:p>
              <a:pPr marL="342900" indent="-342900">
                <a:buAutoNum type="arabicPeriod"/>
              </a:pPr>
              <a:endPara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endParaRPr>
            </a:p>
            <a:p>
              <a:pPr marL="342900" indent="-342900">
                <a:buAutoNum type="arabicPeriod"/>
              </a:pPr>
              <a:r>
                <a:rPr lang="fr-FR" sz="1600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Humeur</a:t>
              </a:r>
            </a:p>
            <a:p>
              <a:pPr marL="342900" indent="-342900">
                <a:buAutoNum type="arabicPeriod"/>
              </a:pPr>
              <a:endPara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endParaRPr>
            </a:p>
            <a:p>
              <a:pPr marL="342900" indent="-342900">
                <a:buAutoNum type="arabicPeriod"/>
              </a:pPr>
              <a:r>
                <a:rPr lang="fr-FR" sz="1600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Niveau d’anxiété</a:t>
              </a:r>
            </a:p>
            <a:p>
              <a:pPr marL="342900" indent="-342900">
                <a:buAutoNum type="arabicPeriod"/>
              </a:pPr>
              <a:endPara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endParaRPr>
            </a:p>
            <a:p>
              <a:pPr marL="342900" indent="-342900">
                <a:buAutoNum type="arabicPeriod"/>
              </a:pPr>
              <a:r>
                <a:rPr lang="fr-FR" sz="1600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Niveau de stress</a:t>
              </a:r>
            </a:p>
            <a:p>
              <a:pPr marL="342900" indent="-342900">
                <a:buAutoNum type="arabicPeriod"/>
              </a:pPr>
              <a:endPara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endParaRPr>
            </a:p>
            <a:p>
              <a:pPr marL="342900" indent="-342900">
                <a:buAutoNum type="arabicPeriod"/>
              </a:pPr>
              <a:r>
                <a:rPr lang="fr-FR" sz="1600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Retard scolaire</a:t>
              </a:r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F49BDF40-A323-4B20-A9D0-9665B59F12A7}"/>
                </a:ext>
              </a:extLst>
            </p:cNvPr>
            <p:cNvGrpSpPr/>
            <p:nvPr/>
          </p:nvGrpSpPr>
          <p:grpSpPr>
            <a:xfrm>
              <a:off x="1569745" y="3138053"/>
              <a:ext cx="3048000" cy="1753725"/>
              <a:chOff x="1264948" y="3138053"/>
              <a:chExt cx="3048000" cy="1753725"/>
            </a:xfrm>
          </p:grpSpPr>
          <p:pic>
            <p:nvPicPr>
              <p:cNvPr id="15" name="Image 14" descr="Une image contenant bâtiment, ordinateur, blanc, grand&#10;&#10;Description générée automatiquement">
                <a:extLst>
                  <a:ext uri="{FF2B5EF4-FFF2-40B4-BE49-F238E27FC236}">
                    <a16:creationId xmlns:a16="http://schemas.microsoft.com/office/drawing/2014/main" id="{FD0143F4-3D27-493A-BB9E-DEB0F70918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948" y="3138053"/>
                <a:ext cx="3048000" cy="1524000"/>
              </a:xfrm>
              <a:prstGeom prst="rect">
                <a:avLst/>
              </a:prstGeom>
            </p:spPr>
          </p:pic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677E8C2-D9C2-4FA3-B00B-D0930CE07272}"/>
                  </a:ext>
                </a:extLst>
              </p:cNvPr>
              <p:cNvSpPr txBox="1"/>
              <p:nvPr/>
            </p:nvSpPr>
            <p:spPr>
              <a:xfrm>
                <a:off x="2133598" y="3918525"/>
                <a:ext cx="2115127" cy="973253"/>
              </a:xfrm>
              <a:prstGeom prst="rect">
                <a:avLst/>
              </a:prstGeom>
              <a:noFill/>
            </p:spPr>
            <p:txBody>
              <a:bodyPr wrap="square" lIns="360000" tIns="360000" rIns="360000" bIns="360000" rtlCol="0">
                <a:spAutoFit/>
              </a:bodyPr>
              <a:lstStyle/>
              <a:p>
                <a:pPr algn="dist"/>
                <a:r>
                  <a:rPr lang="fr-FR" sz="1600" dirty="0">
                    <a:solidFill>
                      <a:srgbClr val="1F3038"/>
                    </a:solidFill>
                    <a:latin typeface="Bahnschrift" panose="020B0502040204020203" pitchFamily="34" charset="0"/>
                    <a:ea typeface="Pixellari" panose="02000603000000000000" pitchFamily="2" charset="0"/>
                  </a:rPr>
                  <a:t>1 2 3 4 5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477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AEF704D-C391-4D15-B725-1AD5517322C4}"/>
              </a:ext>
            </a:extLst>
          </p:cNvPr>
          <p:cNvSpPr txBox="1"/>
          <p:nvPr/>
        </p:nvSpPr>
        <p:spPr>
          <a:xfrm>
            <a:off x="544947" y="175539"/>
            <a:ext cx="1110210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6000000"/>
              </a:lightRig>
            </a:scene3d>
            <a:sp3d prstMaterial="matte"/>
          </a:bodyPr>
          <a:lstStyle/>
          <a:p>
            <a:pPr algn="ctr"/>
            <a:r>
              <a:rPr lang="fr-FR" sz="6000" dirty="0">
                <a:solidFill>
                  <a:srgbClr val="9BA9B0"/>
                </a:solidFill>
                <a:effectLst>
                  <a:outerShdw dist="50800" dir="5400000" algn="t" rotWithShape="0">
                    <a:srgbClr val="1F2F37"/>
                  </a:outerShdw>
                </a:effectLst>
                <a:latin typeface="Pixellari" panose="02000603000000000000" pitchFamily="2" charset="0"/>
                <a:ea typeface="Pixellari" panose="02000603000000000000" pitchFamily="2" charset="0"/>
              </a:rPr>
              <a:t>Mode d’emplois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6B064FA-4FFD-48EA-A28C-35BBACB07A6C}"/>
              </a:ext>
            </a:extLst>
          </p:cNvPr>
          <p:cNvGrpSpPr/>
          <p:nvPr/>
        </p:nvGrpSpPr>
        <p:grpSpPr>
          <a:xfrm>
            <a:off x="1579308" y="1812988"/>
            <a:ext cx="9033384" cy="4174129"/>
            <a:chOff x="2004070" y="1812988"/>
            <a:chExt cx="9033384" cy="4174129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CAE6C9FB-84F0-48B8-A2F9-18429A1F2FC4}"/>
                </a:ext>
              </a:extLst>
            </p:cNvPr>
            <p:cNvGrpSpPr/>
            <p:nvPr/>
          </p:nvGrpSpPr>
          <p:grpSpPr>
            <a:xfrm>
              <a:off x="2004070" y="2914047"/>
              <a:ext cx="3048000" cy="1959259"/>
              <a:chOff x="2004070" y="2914047"/>
              <a:chExt cx="3048000" cy="1959259"/>
            </a:xfrm>
          </p:grpSpPr>
          <p:pic>
            <p:nvPicPr>
              <p:cNvPr id="6" name="Image 5" descr="Une image contenant ordinateur, groupe, blanc, clavier&#10;&#10;Description générée automatiquement">
                <a:extLst>
                  <a:ext uri="{FF2B5EF4-FFF2-40B4-BE49-F238E27FC236}">
                    <a16:creationId xmlns:a16="http://schemas.microsoft.com/office/drawing/2014/main" id="{D43430F0-AFB5-464F-BD10-46F431E186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4070" y="3138053"/>
                <a:ext cx="3048000" cy="1524000"/>
              </a:xfrm>
              <a:prstGeom prst="rect">
                <a:avLst/>
              </a:prstGeom>
            </p:spPr>
          </p:pic>
          <p:pic>
            <p:nvPicPr>
              <p:cNvPr id="13" name="Image 12">
                <a:extLst>
                  <a:ext uri="{FF2B5EF4-FFF2-40B4-BE49-F238E27FC236}">
                    <a16:creationId xmlns:a16="http://schemas.microsoft.com/office/drawing/2014/main" id="{71B93C3D-E9CE-41B2-A1C3-6E958880B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6259" y="3543300"/>
                <a:ext cx="333375" cy="571500"/>
              </a:xfrm>
              <a:prstGeom prst="rect">
                <a:avLst/>
              </a:prstGeom>
            </p:spPr>
          </p:pic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FD6C5FB-08B8-4FA6-AFE9-DECB89B4DAAF}"/>
                  </a:ext>
                </a:extLst>
              </p:cNvPr>
              <p:cNvSpPr txBox="1"/>
              <p:nvPr/>
            </p:nvSpPr>
            <p:spPr>
              <a:xfrm>
                <a:off x="2442946" y="3900053"/>
                <a:ext cx="2175236" cy="973253"/>
              </a:xfrm>
              <a:prstGeom prst="rect">
                <a:avLst/>
              </a:prstGeom>
              <a:noFill/>
            </p:spPr>
            <p:txBody>
              <a:bodyPr wrap="square" lIns="360000" tIns="360000" rIns="360000" bIns="360000" rtlCol="0">
                <a:spAutoFit/>
              </a:bodyPr>
              <a:lstStyle/>
              <a:p>
                <a:pPr algn="dist"/>
                <a:r>
                  <a:rPr lang="fr-FR" sz="1600" dirty="0">
                    <a:solidFill>
                      <a:srgbClr val="1F3038"/>
                    </a:solidFill>
                    <a:latin typeface="Bahnschrift" panose="020B0502040204020203" pitchFamily="34" charset="0"/>
                    <a:ea typeface="Pixellari" panose="02000603000000000000" pitchFamily="2" charset="0"/>
                  </a:rPr>
                  <a:t>1 2 3 4 5</a:t>
                </a:r>
              </a:p>
            </p:txBody>
          </p:sp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229256A-2797-49B6-B335-644A9F902ACD}"/>
                  </a:ext>
                </a:extLst>
              </p:cNvPr>
              <p:cNvSpPr txBox="1"/>
              <p:nvPr/>
            </p:nvSpPr>
            <p:spPr>
              <a:xfrm>
                <a:off x="4132979" y="2914047"/>
                <a:ext cx="605564" cy="1784950"/>
              </a:xfrm>
              <a:prstGeom prst="rect">
                <a:avLst/>
              </a:prstGeom>
              <a:noFill/>
            </p:spPr>
            <p:txBody>
              <a:bodyPr wrap="square" lIns="360000" tIns="360000" rIns="360000" bIns="360000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fr-FR" sz="1600" dirty="0">
                    <a:solidFill>
                      <a:srgbClr val="1F3038"/>
                    </a:solidFill>
                    <a:latin typeface="Bahnschrift" panose="020B0502040204020203" pitchFamily="34" charset="0"/>
                    <a:ea typeface="Pixellari" panose="02000603000000000000" pitchFamily="2" charset="0"/>
                  </a:rPr>
                  <a:t>6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fr-FR" sz="1600" dirty="0">
                    <a:solidFill>
                      <a:srgbClr val="1F3038"/>
                    </a:solidFill>
                    <a:latin typeface="Bahnschrift" panose="020B0502040204020203" pitchFamily="34" charset="0"/>
                    <a:ea typeface="Pixellari" panose="02000603000000000000" pitchFamily="2" charset="0"/>
                  </a:rPr>
                  <a:t>7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fr-FR" sz="1600" dirty="0">
                    <a:solidFill>
                      <a:srgbClr val="1F3038"/>
                    </a:solidFill>
                    <a:latin typeface="Bahnschrift" panose="020B0502040204020203" pitchFamily="34" charset="0"/>
                    <a:ea typeface="Pixellari" panose="02000603000000000000" pitchFamily="2" charset="0"/>
                  </a:rPr>
                  <a:t>8</a:t>
                </a:r>
              </a:p>
            </p:txBody>
          </p:sp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3D915C6-0EC7-44B3-961A-8DA95055BF74}"/>
                  </a:ext>
                </a:extLst>
              </p:cNvPr>
              <p:cNvSpPr txBox="1"/>
              <p:nvPr/>
            </p:nvSpPr>
            <p:spPr>
              <a:xfrm>
                <a:off x="2140164" y="3794426"/>
                <a:ext cx="605564" cy="973253"/>
              </a:xfrm>
              <a:prstGeom prst="rect">
                <a:avLst/>
              </a:prstGeom>
              <a:noFill/>
            </p:spPr>
            <p:txBody>
              <a:bodyPr wrap="square" lIns="360000" tIns="360000" rIns="360000" bIns="360000" rtlCol="0" anchor="ctr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rgbClr val="1F3038"/>
                    </a:solidFill>
                    <a:latin typeface="Bahnschrift" panose="020B0502040204020203" pitchFamily="34" charset="0"/>
                    <a:ea typeface="Pixellari" panose="02000603000000000000" pitchFamily="2" charset="0"/>
                  </a:rPr>
                  <a:t>9</a:t>
                </a:r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FCD9688-79E7-45F0-ADC0-FA2BB6359116}"/>
                </a:ext>
              </a:extLst>
            </p:cNvPr>
            <p:cNvSpPr txBox="1"/>
            <p:nvPr/>
          </p:nvSpPr>
          <p:spPr>
            <a:xfrm>
              <a:off x="5920720" y="1812988"/>
              <a:ext cx="5116734" cy="4174129"/>
            </a:xfrm>
            <a:prstGeom prst="rect">
              <a:avLst/>
            </a:prstGeom>
            <a:solidFill>
              <a:srgbClr val="141C2E">
                <a:alpha val="60000"/>
              </a:srgbClr>
            </a:solidFill>
          </p:spPr>
          <p:txBody>
            <a:bodyPr wrap="square" lIns="360000" tIns="360000" rIns="360000" bIns="360000" rtlCol="0">
              <a:spAutoFit/>
            </a:bodyPr>
            <a:lstStyle/>
            <a:p>
              <a:r>
                <a:rPr lang="fr-FR" sz="1600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Plaque jaugée individuelle</a:t>
              </a:r>
            </a:p>
            <a:p>
              <a:pPr marL="342900" indent="-342900">
                <a:buAutoNum type="arabicPeriod"/>
              </a:pPr>
              <a:endPara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endParaRPr>
            </a:p>
            <a:p>
              <a:pPr marL="342900" indent="-342900">
                <a:buAutoNum type="arabicPeriod"/>
              </a:pPr>
              <a:r>
                <a:rPr lang="fr-FR" sz="1600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Niveau de santé</a:t>
              </a:r>
            </a:p>
            <a:p>
              <a:pPr marL="342900" indent="-342900">
                <a:buAutoNum type="arabicPeriod"/>
              </a:pPr>
              <a:r>
                <a:rPr lang="fr-FR" sz="1600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Humeur</a:t>
              </a:r>
            </a:p>
            <a:p>
              <a:pPr marL="342900" indent="-342900">
                <a:buAutoNum type="arabicPeriod"/>
              </a:pPr>
              <a:r>
                <a:rPr lang="fr-FR" sz="1600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Niveau d’anxiété</a:t>
              </a:r>
            </a:p>
            <a:p>
              <a:pPr marL="342900" indent="-342900">
                <a:buAutoNum type="arabicPeriod"/>
              </a:pPr>
              <a:r>
                <a:rPr lang="fr-FR" sz="1600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Niveau de stress</a:t>
              </a:r>
            </a:p>
            <a:p>
              <a:pPr marL="342900" indent="-342900">
                <a:buAutoNum type="arabicPeriod"/>
              </a:pPr>
              <a:r>
                <a:rPr lang="fr-FR" sz="1600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Retard scolaire</a:t>
              </a:r>
            </a:p>
            <a:p>
              <a:pPr marL="342900" indent="-342900">
                <a:buAutoNum type="arabicPeriod"/>
              </a:pPr>
              <a:endPara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endParaRPr>
            </a:p>
            <a:p>
              <a:pPr marL="342900" indent="-342900">
                <a:buAutoNum type="arabicPeriod"/>
              </a:pPr>
              <a:r>
                <a:rPr lang="fr-FR" sz="1600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Indique si l’enfant est malade</a:t>
              </a:r>
            </a:p>
            <a:p>
              <a:pPr marL="342900" indent="-342900">
                <a:buAutoNum type="arabicPeriod"/>
              </a:pPr>
              <a:r>
                <a:rPr lang="fr-FR" sz="1600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Indique si l’enfant est a une phobie scolaire</a:t>
              </a:r>
            </a:p>
            <a:p>
              <a:pPr marL="342900" indent="-342900">
                <a:buAutoNum type="arabicPeriod"/>
              </a:pPr>
              <a:r>
                <a:rPr lang="fr-FR" sz="1600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Indique si l’enfant est devenu dépressif</a:t>
              </a:r>
            </a:p>
            <a:p>
              <a:pPr marL="342900" indent="-342900">
                <a:buAutoNum type="arabicPeriod"/>
              </a:pPr>
              <a:endPara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endParaRPr>
            </a:p>
            <a:p>
              <a:pPr marL="342900" indent="-342900">
                <a:buAutoNum type="arabicPeriod"/>
              </a:pPr>
              <a:r>
                <a:rPr lang="fr-FR" sz="1600" dirty="0">
                  <a:solidFill>
                    <a:srgbClr val="9BA9B0"/>
                  </a:solidFill>
                  <a:latin typeface="Bahnschrift" panose="020B0502040204020203" pitchFamily="34" charset="0"/>
                  <a:ea typeface="Pixellari" panose="02000603000000000000" pitchFamily="2" charset="0"/>
                </a:rPr>
                <a:t>Représentation visuelle de l’enfant concerné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45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objet, dessin&#10;&#10;Description générée automatiquement">
            <a:extLst>
              <a:ext uri="{FF2B5EF4-FFF2-40B4-BE49-F238E27FC236}">
                <a16:creationId xmlns:a16="http://schemas.microsoft.com/office/drawing/2014/main" id="{B9847BEE-7626-4DDA-BF56-5DFF94972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5" y="1938195"/>
            <a:ext cx="4476750" cy="8572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5ACCCD2-5485-4CDE-9772-55812556A841}"/>
              </a:ext>
            </a:extLst>
          </p:cNvPr>
          <p:cNvSpPr txBox="1"/>
          <p:nvPr/>
        </p:nvSpPr>
        <p:spPr>
          <a:xfrm>
            <a:off x="2133600" y="3075709"/>
            <a:ext cx="7924801" cy="2943023"/>
          </a:xfrm>
          <a:prstGeom prst="rect">
            <a:avLst/>
          </a:prstGeom>
          <a:solidFill>
            <a:srgbClr val="141C2E">
              <a:alpha val="60000"/>
            </a:srgbClr>
          </a:solidFill>
        </p:spPr>
        <p:txBody>
          <a:bodyPr wrap="square" lIns="360000" tIns="360000" rIns="360000" bIns="360000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Retour au jeu (ferme le menu courant quel qu'il soit)</a:t>
            </a:r>
          </a:p>
          <a:p>
            <a:pPr marL="342900" indent="-342900">
              <a:buAutoNum type="arabicPeriod"/>
            </a:pPr>
            <a:endParaRPr lang="fr-FR" sz="1600" dirty="0">
              <a:solidFill>
                <a:srgbClr val="9BA9B0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  <a:p>
            <a:pPr marL="342900" indent="-342900">
              <a:buAutoNum type="arabicPeriod"/>
            </a:pPr>
            <a:r>
              <a: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Menu principal</a:t>
            </a:r>
          </a:p>
          <a:p>
            <a:pPr marL="342900" indent="-342900">
              <a:buAutoNum type="arabicPeriod"/>
            </a:pPr>
            <a:endParaRPr lang="fr-FR" sz="1600" dirty="0">
              <a:solidFill>
                <a:srgbClr val="9BA9B0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  <a:p>
            <a:pPr marL="342900" indent="-342900">
              <a:buAutoNum type="arabicPeriod"/>
            </a:pPr>
            <a:r>
              <a: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Menu de gestion, permet d’interagir avec l’environnement des enfants </a:t>
            </a:r>
          </a:p>
          <a:p>
            <a:pPr marL="342900" indent="-342900">
              <a:buAutoNum type="arabicPeriod"/>
            </a:pPr>
            <a:endParaRPr lang="fr-FR" sz="1600" dirty="0">
              <a:solidFill>
                <a:srgbClr val="9BA9B0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  <a:p>
            <a:pPr marL="342900" indent="-342900">
              <a:buAutoNum type="arabicPeriod"/>
            </a:pPr>
            <a:r>
              <a: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Menu des enfants, permets de voir l’état des enfants en temps réel</a:t>
            </a:r>
          </a:p>
          <a:p>
            <a:pPr marL="342900" indent="-342900">
              <a:buAutoNum type="arabicPeriod"/>
            </a:pPr>
            <a:endParaRPr lang="fr-FR" sz="1600" dirty="0">
              <a:solidFill>
                <a:srgbClr val="9BA9B0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  <a:p>
            <a:pPr marL="342900" indent="-342900">
              <a:buAutoNum type="arabicPeriod"/>
            </a:pPr>
            <a:r>
              <a: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Inutilisé dans cette version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4799C47-8C70-4FE6-8CC0-89BEE32AD7CF}"/>
              </a:ext>
            </a:extLst>
          </p:cNvPr>
          <p:cNvSpPr txBox="1"/>
          <p:nvPr/>
        </p:nvSpPr>
        <p:spPr>
          <a:xfrm>
            <a:off x="3857625" y="1317000"/>
            <a:ext cx="4476750" cy="973253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 algn="dist"/>
            <a:r>
              <a: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1 2 3 4 5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95F0A10-A7C7-41A0-AD60-6FD34992A3F0}"/>
              </a:ext>
            </a:extLst>
          </p:cNvPr>
          <p:cNvSpPr txBox="1"/>
          <p:nvPr/>
        </p:nvSpPr>
        <p:spPr>
          <a:xfrm>
            <a:off x="544947" y="175539"/>
            <a:ext cx="1110210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6000000"/>
              </a:lightRig>
            </a:scene3d>
            <a:sp3d prstMaterial="matte"/>
          </a:bodyPr>
          <a:lstStyle/>
          <a:p>
            <a:pPr algn="ctr"/>
            <a:r>
              <a:rPr lang="fr-FR" sz="6000" dirty="0">
                <a:solidFill>
                  <a:srgbClr val="9BA9B0"/>
                </a:solidFill>
                <a:effectLst>
                  <a:outerShdw dist="50800" dir="5400000" algn="t" rotWithShape="0">
                    <a:srgbClr val="1F2F37"/>
                  </a:outerShdw>
                </a:effectLst>
                <a:latin typeface="Pixellari" panose="02000603000000000000" pitchFamily="2" charset="0"/>
                <a:ea typeface="Pixellari" panose="02000603000000000000" pitchFamily="2" charset="0"/>
              </a:rPr>
              <a:t>Mode d’emplois</a:t>
            </a:r>
          </a:p>
        </p:txBody>
      </p:sp>
    </p:spTree>
    <p:extLst>
      <p:ext uri="{BB962C8B-B14F-4D97-AF65-F5344CB8AC3E}">
        <p14:creationId xmlns:p14="http://schemas.microsoft.com/office/powerpoint/2010/main" val="392773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32D2209F-4A66-4DA5-8508-12D36812F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4947" y="2311019"/>
            <a:ext cx="5979677" cy="3363569"/>
          </a:xfrm>
          <a:prstGeom prst="rect">
            <a:avLst/>
          </a:prstGeom>
          <a:effectLst>
            <a:outerShdw blurRad="1905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E0707B6-0E20-42EF-A733-D793C25BDBEE}"/>
              </a:ext>
            </a:extLst>
          </p:cNvPr>
          <p:cNvSpPr txBox="1"/>
          <p:nvPr/>
        </p:nvSpPr>
        <p:spPr>
          <a:xfrm>
            <a:off x="6972300" y="1951905"/>
            <a:ext cx="4674753" cy="4081796"/>
          </a:xfrm>
          <a:prstGeom prst="rect">
            <a:avLst/>
          </a:prstGeom>
          <a:solidFill>
            <a:srgbClr val="141C2E">
              <a:alpha val="60000"/>
            </a:srgbClr>
          </a:solidFill>
        </p:spPr>
        <p:txBody>
          <a:bodyPr wrap="square" lIns="360000" tIns="360000" rIns="360000" bIns="360000" rtlCol="0">
            <a:spAutoFit/>
          </a:bodyPr>
          <a:lstStyle/>
          <a:p>
            <a:r>
              <a:rPr lang="fr-FR" sz="20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Interface de gestion.</a:t>
            </a:r>
          </a:p>
          <a:p>
            <a:endParaRPr lang="fr-FR" dirty="0">
              <a:solidFill>
                <a:srgbClr val="9BA9B0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  <a:p>
            <a:r>
              <a:rPr lang="fr-FR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En cliquant sur les boutons poussoirs, il est possible d’activer ou de désactiver des évènements.</a:t>
            </a:r>
          </a:p>
          <a:p>
            <a:endParaRPr lang="fr-FR" sz="1600" dirty="0">
              <a:solidFill>
                <a:srgbClr val="9BA9B0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  <a:p>
            <a:r>
              <a: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Des informations sur l’évènement survolés sont disponibles à droite de l’écran.</a:t>
            </a:r>
          </a:p>
          <a:p>
            <a:endParaRPr lang="fr-FR" sz="1600" dirty="0">
              <a:solidFill>
                <a:srgbClr val="9BA9B0"/>
              </a:solidFill>
              <a:latin typeface="Bahnschrift" panose="020B0502040204020203" pitchFamily="34" charset="0"/>
              <a:ea typeface="Pixellari" panose="02000603000000000000" pitchFamily="2" charset="0"/>
            </a:endParaRPr>
          </a:p>
          <a:p>
            <a:r>
              <a: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La plaque jaugée en bas à droite permet de prévisualiser les effets qu’auront les-dit évènements sur les enfants.</a:t>
            </a:r>
          </a:p>
          <a:p>
            <a:r>
              <a:rPr lang="fr-FR" sz="1600" dirty="0">
                <a:solidFill>
                  <a:srgbClr val="9BA9B0"/>
                </a:solidFill>
                <a:latin typeface="Bahnschrift" panose="020B0502040204020203" pitchFamily="34" charset="0"/>
                <a:ea typeface="Pixellari" panose="02000603000000000000" pitchFamily="2" charset="0"/>
              </a:rPr>
              <a:t>(Non fonctionnel dans la version actuelle)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4203DCB-570E-4883-AA26-D540DC1C0A8C}"/>
              </a:ext>
            </a:extLst>
          </p:cNvPr>
          <p:cNvSpPr txBox="1"/>
          <p:nvPr/>
        </p:nvSpPr>
        <p:spPr>
          <a:xfrm>
            <a:off x="544947" y="175539"/>
            <a:ext cx="1110210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6000000"/>
              </a:lightRig>
            </a:scene3d>
            <a:sp3d prstMaterial="matte"/>
          </a:bodyPr>
          <a:lstStyle/>
          <a:p>
            <a:pPr algn="ctr"/>
            <a:r>
              <a:rPr lang="fr-FR" sz="6000" dirty="0">
                <a:solidFill>
                  <a:srgbClr val="9BA9B0"/>
                </a:solidFill>
                <a:effectLst>
                  <a:outerShdw dist="50800" dir="5400000" algn="t" rotWithShape="0">
                    <a:srgbClr val="1F2F37"/>
                  </a:outerShdw>
                </a:effectLst>
                <a:latin typeface="Pixellari" panose="02000603000000000000" pitchFamily="2" charset="0"/>
                <a:ea typeface="Pixellari" panose="02000603000000000000" pitchFamily="2" charset="0"/>
              </a:rPr>
              <a:t>Mode d’emplois</a:t>
            </a:r>
          </a:p>
        </p:txBody>
      </p:sp>
    </p:spTree>
    <p:extLst>
      <p:ext uri="{BB962C8B-B14F-4D97-AF65-F5344CB8AC3E}">
        <p14:creationId xmlns:p14="http://schemas.microsoft.com/office/powerpoint/2010/main" val="11796967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493</Words>
  <Application>Microsoft Office PowerPoint</Application>
  <PresentationFormat>Grand écran</PresentationFormat>
  <Paragraphs>109</Paragraphs>
  <Slides>11</Slides>
  <Notes>10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Bahnschrift</vt:lpstr>
      <vt:lpstr>Calibri</vt:lpstr>
      <vt:lpstr>Calibri Light</vt:lpstr>
      <vt:lpstr>Pixellari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Enguerran Lenne</dc:creator>
  <cp:lastModifiedBy>Enguerran Lenne</cp:lastModifiedBy>
  <cp:revision>41</cp:revision>
  <dcterms:created xsi:type="dcterms:W3CDTF">2020-06-18T10:51:52Z</dcterms:created>
  <dcterms:modified xsi:type="dcterms:W3CDTF">2020-06-19T00:21:00Z</dcterms:modified>
</cp:coreProperties>
</file>