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43"/>
  </p:notesMasterIdLst>
  <p:sldIdLst>
    <p:sldId id="256" r:id="rId5"/>
    <p:sldId id="290" r:id="rId6"/>
    <p:sldId id="257" r:id="rId7"/>
    <p:sldId id="258" r:id="rId8"/>
    <p:sldId id="291" r:id="rId9"/>
    <p:sldId id="289" r:id="rId10"/>
    <p:sldId id="259" r:id="rId11"/>
    <p:sldId id="260" r:id="rId12"/>
    <p:sldId id="261" r:id="rId13"/>
    <p:sldId id="277" r:id="rId14"/>
    <p:sldId id="262" r:id="rId15"/>
    <p:sldId id="263" r:id="rId16"/>
    <p:sldId id="264" r:id="rId17"/>
    <p:sldId id="265" r:id="rId18"/>
    <p:sldId id="266" r:id="rId19"/>
    <p:sldId id="283" r:id="rId20"/>
    <p:sldId id="276" r:id="rId21"/>
    <p:sldId id="280" r:id="rId22"/>
    <p:sldId id="281" r:id="rId23"/>
    <p:sldId id="268" r:id="rId24"/>
    <p:sldId id="279" r:id="rId25"/>
    <p:sldId id="278" r:id="rId26"/>
    <p:sldId id="269" r:id="rId27"/>
    <p:sldId id="292" r:id="rId28"/>
    <p:sldId id="284" r:id="rId29"/>
    <p:sldId id="267" r:id="rId30"/>
    <p:sldId id="270" r:id="rId31"/>
    <p:sldId id="271" r:id="rId32"/>
    <p:sldId id="282" r:id="rId33"/>
    <p:sldId id="285" r:id="rId34"/>
    <p:sldId id="272" r:id="rId35"/>
    <p:sldId id="273" r:id="rId36"/>
    <p:sldId id="274" r:id="rId37"/>
    <p:sldId id="275" r:id="rId38"/>
    <p:sldId id="293" r:id="rId39"/>
    <p:sldId id="294" r:id="rId40"/>
    <p:sldId id="286" r:id="rId41"/>
    <p:sldId id="295"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651C7D-B865-C19D-4576-DE7A13031E15}" v="317" dt="2023-04-17T21:33:55.5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galapudi, Neha" userId="S::nxg220043@utdallas.edu::4c0730e3-3299-4e37-96d3-08084d694dd4" providerId="AD" clId="Web-{F5651C7D-B865-C19D-4576-DE7A13031E15}"/>
    <pc:docChg chg="modSld">
      <pc:chgData name="Gangalapudi, Neha" userId="S::nxg220043@utdallas.edu::4c0730e3-3299-4e37-96d3-08084d694dd4" providerId="AD" clId="Web-{F5651C7D-B865-C19D-4576-DE7A13031E15}" dt="2023-04-17T21:33:55.155" v="160" actId="20577"/>
      <pc:docMkLst>
        <pc:docMk/>
      </pc:docMkLst>
      <pc:sldChg chg="addSp modSp">
        <pc:chgData name="Gangalapudi, Neha" userId="S::nxg220043@utdallas.edu::4c0730e3-3299-4e37-96d3-08084d694dd4" providerId="AD" clId="Web-{F5651C7D-B865-C19D-4576-DE7A13031E15}" dt="2023-04-17T21:33:55.155" v="160" actId="20577"/>
        <pc:sldMkLst>
          <pc:docMk/>
          <pc:sldMk cId="2931400974" sldId="266"/>
        </pc:sldMkLst>
        <pc:spChg chg="add mod">
          <ac:chgData name="Gangalapudi, Neha" userId="S::nxg220043@utdallas.edu::4c0730e3-3299-4e37-96d3-08084d694dd4" providerId="AD" clId="Web-{F5651C7D-B865-C19D-4576-DE7A13031E15}" dt="2023-04-17T21:33:55.155" v="160" actId="20577"/>
          <ac:spMkLst>
            <pc:docMk/>
            <pc:sldMk cId="2931400974" sldId="266"/>
            <ac:spMk id="2" creationId="{C4207A29-7D92-F897-E14A-82A836559D88}"/>
          </ac:spMkLst>
        </pc:spChg>
      </pc:sldChg>
    </pc:docChg>
  </pc:docChgLst>
  <pc:docChgLst>
    <pc:chgData name="Gangalapudi, Neha" userId="4c0730e3-3299-4e37-96d3-08084d694dd4" providerId="ADAL" clId="{C0142915-8E17-4AE8-ACE9-3D7442BD19C1}"/>
    <pc:docChg chg="addSld delSld modSld sldOrd">
      <pc:chgData name="Gangalapudi, Neha" userId="4c0730e3-3299-4e37-96d3-08084d694dd4" providerId="ADAL" clId="{C0142915-8E17-4AE8-ACE9-3D7442BD19C1}" dt="2023-04-17T21:36:36.547" v="16" actId="680"/>
      <pc:docMkLst>
        <pc:docMk/>
      </pc:docMkLst>
      <pc:sldChg chg="modSp mod">
        <pc:chgData name="Gangalapudi, Neha" userId="4c0730e3-3299-4e37-96d3-08084d694dd4" providerId="ADAL" clId="{C0142915-8E17-4AE8-ACE9-3D7442BD19C1}" dt="2023-04-15T23:11:55.341" v="1" actId="20577"/>
        <pc:sldMkLst>
          <pc:docMk/>
          <pc:sldMk cId="1108305360" sldId="260"/>
        </pc:sldMkLst>
        <pc:spChg chg="mod">
          <ac:chgData name="Gangalapudi, Neha" userId="4c0730e3-3299-4e37-96d3-08084d694dd4" providerId="ADAL" clId="{C0142915-8E17-4AE8-ACE9-3D7442BD19C1}" dt="2023-04-15T23:11:55.341" v="1" actId="20577"/>
          <ac:spMkLst>
            <pc:docMk/>
            <pc:sldMk cId="1108305360" sldId="260"/>
            <ac:spMk id="3" creationId="{BD4AF0B0-9441-62AD-6695-123660C7E8AA}"/>
          </ac:spMkLst>
        </pc:spChg>
      </pc:sldChg>
      <pc:sldChg chg="ord">
        <pc:chgData name="Gangalapudi, Neha" userId="4c0730e3-3299-4e37-96d3-08084d694dd4" providerId="ADAL" clId="{C0142915-8E17-4AE8-ACE9-3D7442BD19C1}" dt="2023-04-15T23:23:05.717" v="3"/>
        <pc:sldMkLst>
          <pc:docMk/>
          <pc:sldMk cId="1343051975" sldId="261"/>
        </pc:sldMkLst>
      </pc:sldChg>
      <pc:sldChg chg="new">
        <pc:chgData name="Gangalapudi, Neha" userId="4c0730e3-3299-4e37-96d3-08084d694dd4" providerId="ADAL" clId="{C0142915-8E17-4AE8-ACE9-3D7442BD19C1}" dt="2023-04-17T21:36:00.213" v="4" actId="680"/>
        <pc:sldMkLst>
          <pc:docMk/>
          <pc:sldMk cId="12297876" sldId="267"/>
        </pc:sldMkLst>
      </pc:sldChg>
      <pc:sldChg chg="new">
        <pc:chgData name="Gangalapudi, Neha" userId="4c0730e3-3299-4e37-96d3-08084d694dd4" providerId="ADAL" clId="{C0142915-8E17-4AE8-ACE9-3D7442BD19C1}" dt="2023-04-17T21:36:03.701" v="5" actId="680"/>
        <pc:sldMkLst>
          <pc:docMk/>
          <pc:sldMk cId="3251934742" sldId="268"/>
        </pc:sldMkLst>
      </pc:sldChg>
      <pc:sldChg chg="new">
        <pc:chgData name="Gangalapudi, Neha" userId="4c0730e3-3299-4e37-96d3-08084d694dd4" providerId="ADAL" clId="{C0142915-8E17-4AE8-ACE9-3D7442BD19C1}" dt="2023-04-17T21:36:06.656" v="6" actId="680"/>
        <pc:sldMkLst>
          <pc:docMk/>
          <pc:sldMk cId="4291779880" sldId="269"/>
        </pc:sldMkLst>
      </pc:sldChg>
      <pc:sldChg chg="new del">
        <pc:chgData name="Gangalapudi, Neha" userId="4c0730e3-3299-4e37-96d3-08084d694dd4" providerId="ADAL" clId="{C0142915-8E17-4AE8-ACE9-3D7442BD19C1}" dt="2023-04-17T21:36:18.668" v="10" actId="47"/>
        <pc:sldMkLst>
          <pc:docMk/>
          <pc:sldMk cId="509534437" sldId="270"/>
        </pc:sldMkLst>
      </pc:sldChg>
      <pc:sldChg chg="new del">
        <pc:chgData name="Gangalapudi, Neha" userId="4c0730e3-3299-4e37-96d3-08084d694dd4" providerId="ADAL" clId="{C0142915-8E17-4AE8-ACE9-3D7442BD19C1}" dt="2023-04-17T21:36:12.038" v="8" actId="47"/>
        <pc:sldMkLst>
          <pc:docMk/>
          <pc:sldMk cId="3626451613" sldId="270"/>
        </pc:sldMkLst>
      </pc:sldChg>
      <pc:sldChg chg="new">
        <pc:chgData name="Gangalapudi, Neha" userId="4c0730e3-3299-4e37-96d3-08084d694dd4" providerId="ADAL" clId="{C0142915-8E17-4AE8-ACE9-3D7442BD19C1}" dt="2023-04-17T21:36:22.299" v="11" actId="680"/>
        <pc:sldMkLst>
          <pc:docMk/>
          <pc:sldMk cId="3639155659" sldId="270"/>
        </pc:sldMkLst>
      </pc:sldChg>
      <pc:sldChg chg="new">
        <pc:chgData name="Gangalapudi, Neha" userId="4c0730e3-3299-4e37-96d3-08084d694dd4" providerId="ADAL" clId="{C0142915-8E17-4AE8-ACE9-3D7442BD19C1}" dt="2023-04-17T21:36:25.490" v="12" actId="680"/>
        <pc:sldMkLst>
          <pc:docMk/>
          <pc:sldMk cId="2581900369" sldId="271"/>
        </pc:sldMkLst>
      </pc:sldChg>
      <pc:sldChg chg="new">
        <pc:chgData name="Gangalapudi, Neha" userId="4c0730e3-3299-4e37-96d3-08084d694dd4" providerId="ADAL" clId="{C0142915-8E17-4AE8-ACE9-3D7442BD19C1}" dt="2023-04-17T21:36:28.829" v="13" actId="680"/>
        <pc:sldMkLst>
          <pc:docMk/>
          <pc:sldMk cId="4095445572" sldId="272"/>
        </pc:sldMkLst>
      </pc:sldChg>
      <pc:sldChg chg="new">
        <pc:chgData name="Gangalapudi, Neha" userId="4c0730e3-3299-4e37-96d3-08084d694dd4" providerId="ADAL" clId="{C0142915-8E17-4AE8-ACE9-3D7442BD19C1}" dt="2023-04-17T21:36:31.657" v="14" actId="680"/>
        <pc:sldMkLst>
          <pc:docMk/>
          <pc:sldMk cId="1533788374" sldId="273"/>
        </pc:sldMkLst>
      </pc:sldChg>
      <pc:sldChg chg="new">
        <pc:chgData name="Gangalapudi, Neha" userId="4c0730e3-3299-4e37-96d3-08084d694dd4" providerId="ADAL" clId="{C0142915-8E17-4AE8-ACE9-3D7442BD19C1}" dt="2023-04-17T21:36:34.327" v="15" actId="680"/>
        <pc:sldMkLst>
          <pc:docMk/>
          <pc:sldMk cId="1207080540" sldId="274"/>
        </pc:sldMkLst>
      </pc:sldChg>
      <pc:sldChg chg="new">
        <pc:chgData name="Gangalapudi, Neha" userId="4c0730e3-3299-4e37-96d3-08084d694dd4" providerId="ADAL" clId="{C0142915-8E17-4AE8-ACE9-3D7442BD19C1}" dt="2023-04-17T21:36:36.547" v="16" actId="680"/>
        <pc:sldMkLst>
          <pc:docMk/>
          <pc:sldMk cId="2866844488" sldId="275"/>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24.xml"/><Relationship Id="rId1" Type="http://schemas.microsoft.com/office/2011/relationships/chartStyle" Target="style24.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nxg220043\Downloads\Project%20output%20work.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Graph for BTB Miss Percentage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Sheet5!$C$1:$C$2</c:f>
              <c:strCache>
                <c:ptCount val="2"/>
                <c:pt idx="0">
                  <c:v>BTBMissPct</c:v>
                </c:pt>
                <c:pt idx="1">
                  <c:v> for Local BP</c:v>
                </c:pt>
              </c:strCache>
            </c:strRef>
          </c:tx>
          <c:spPr>
            <a:solidFill>
              <a:schemeClr val="accent1"/>
            </a:solidFill>
            <a:ln>
              <a:noFill/>
            </a:ln>
            <a:effectLst/>
            <a:sp3d/>
          </c:spPr>
          <c:invertIfNegative val="0"/>
          <c:cat>
            <c:strRef>
              <c:f>Sheet5!$B$3:$B$7</c:f>
              <c:strCache>
                <c:ptCount val="5"/>
                <c:pt idx="0">
                  <c:v>401.bzip2</c:v>
                </c:pt>
                <c:pt idx="1">
                  <c:v>429.mcf</c:v>
                </c:pt>
                <c:pt idx="2">
                  <c:v>456.hmmer</c:v>
                </c:pt>
                <c:pt idx="3">
                  <c:v>458.sjeng</c:v>
                </c:pt>
                <c:pt idx="4">
                  <c:v>470.lbm</c:v>
                </c:pt>
              </c:strCache>
            </c:strRef>
          </c:cat>
          <c:val>
            <c:numRef>
              <c:f>Sheet5!$C$3:$C$7</c:f>
              <c:numCache>
                <c:formatCode>General</c:formatCode>
                <c:ptCount val="5"/>
                <c:pt idx="0">
                  <c:v>0.18054999999999999</c:v>
                </c:pt>
                <c:pt idx="1">
                  <c:v>8.5223390000000006</c:v>
                </c:pt>
                <c:pt idx="2">
                  <c:v>2.4912100000000001</c:v>
                </c:pt>
                <c:pt idx="3">
                  <c:v>9.3013469999999998</c:v>
                </c:pt>
                <c:pt idx="4">
                  <c:v>22.490447</c:v>
                </c:pt>
              </c:numCache>
            </c:numRef>
          </c:val>
          <c:extLst>
            <c:ext xmlns:c16="http://schemas.microsoft.com/office/drawing/2014/chart" uri="{C3380CC4-5D6E-409C-BE32-E72D297353CC}">
              <c16:uniqueId val="{00000000-1036-4B05-A0BC-2B4B602AC5B8}"/>
            </c:ext>
          </c:extLst>
        </c:ser>
        <c:ser>
          <c:idx val="1"/>
          <c:order val="1"/>
          <c:tx>
            <c:strRef>
              <c:f>Sheet5!$D$1:$D$2</c:f>
              <c:strCache>
                <c:ptCount val="2"/>
                <c:pt idx="0">
                  <c:v>BTBMissPct</c:v>
                </c:pt>
                <c:pt idx="1">
                  <c:v>for Tournament BP</c:v>
                </c:pt>
              </c:strCache>
            </c:strRef>
          </c:tx>
          <c:spPr>
            <a:solidFill>
              <a:schemeClr val="accent2"/>
            </a:solidFill>
            <a:ln>
              <a:noFill/>
            </a:ln>
            <a:effectLst/>
            <a:sp3d/>
          </c:spPr>
          <c:invertIfNegative val="0"/>
          <c:cat>
            <c:strRef>
              <c:f>Sheet5!$B$3:$B$7</c:f>
              <c:strCache>
                <c:ptCount val="5"/>
                <c:pt idx="0">
                  <c:v>401.bzip2</c:v>
                </c:pt>
                <c:pt idx="1">
                  <c:v>429.mcf</c:v>
                </c:pt>
                <c:pt idx="2">
                  <c:v>456.hmmer</c:v>
                </c:pt>
                <c:pt idx="3">
                  <c:v>458.sjeng</c:v>
                </c:pt>
                <c:pt idx="4">
                  <c:v>470.lbm</c:v>
                </c:pt>
              </c:strCache>
            </c:strRef>
          </c:cat>
          <c:val>
            <c:numRef>
              <c:f>Sheet5!$D$3:$D$7</c:f>
              <c:numCache>
                <c:formatCode>General</c:formatCode>
                <c:ptCount val="5"/>
                <c:pt idx="0">
                  <c:v>0.137104</c:v>
                </c:pt>
                <c:pt idx="1">
                  <c:v>4.6382260000000004</c:v>
                </c:pt>
                <c:pt idx="2">
                  <c:v>1.7684260000000001</c:v>
                </c:pt>
                <c:pt idx="3">
                  <c:v>4.7762909999999996</c:v>
                </c:pt>
                <c:pt idx="4">
                  <c:v>46.46546</c:v>
                </c:pt>
              </c:numCache>
            </c:numRef>
          </c:val>
          <c:extLst>
            <c:ext xmlns:c16="http://schemas.microsoft.com/office/drawing/2014/chart" uri="{C3380CC4-5D6E-409C-BE32-E72D297353CC}">
              <c16:uniqueId val="{00000001-1036-4B05-A0BC-2B4B602AC5B8}"/>
            </c:ext>
          </c:extLst>
        </c:ser>
        <c:ser>
          <c:idx val="2"/>
          <c:order val="2"/>
          <c:tx>
            <c:strRef>
              <c:f>Sheet5!$E$1:$E$2</c:f>
              <c:strCache>
                <c:ptCount val="2"/>
                <c:pt idx="0">
                  <c:v>BTBMissPct</c:v>
                </c:pt>
                <c:pt idx="1">
                  <c:v>for Bi-Mode BP</c:v>
                </c:pt>
              </c:strCache>
            </c:strRef>
          </c:tx>
          <c:spPr>
            <a:solidFill>
              <a:schemeClr val="accent3"/>
            </a:solidFill>
            <a:ln>
              <a:noFill/>
            </a:ln>
            <a:effectLst/>
            <a:sp3d/>
          </c:spPr>
          <c:invertIfNegative val="0"/>
          <c:cat>
            <c:strRef>
              <c:f>Sheet5!$B$3:$B$7</c:f>
              <c:strCache>
                <c:ptCount val="5"/>
                <c:pt idx="0">
                  <c:v>401.bzip2</c:v>
                </c:pt>
                <c:pt idx="1">
                  <c:v>429.mcf</c:v>
                </c:pt>
                <c:pt idx="2">
                  <c:v>456.hmmer</c:v>
                </c:pt>
                <c:pt idx="3">
                  <c:v>458.sjeng</c:v>
                </c:pt>
                <c:pt idx="4">
                  <c:v>470.lbm</c:v>
                </c:pt>
              </c:strCache>
            </c:strRef>
          </c:cat>
          <c:val>
            <c:numRef>
              <c:f>Sheet5!$E$3:$E$7</c:f>
              <c:numCache>
                <c:formatCode>General</c:formatCode>
                <c:ptCount val="5"/>
                <c:pt idx="0">
                  <c:v>0.135964</c:v>
                </c:pt>
                <c:pt idx="1">
                  <c:v>2.5026160000000002</c:v>
                </c:pt>
                <c:pt idx="2">
                  <c:v>0.670678</c:v>
                </c:pt>
                <c:pt idx="3">
                  <c:v>7.1025539999999996</c:v>
                </c:pt>
                <c:pt idx="4">
                  <c:v>0.14566100000000001</c:v>
                </c:pt>
              </c:numCache>
            </c:numRef>
          </c:val>
          <c:extLst>
            <c:ext xmlns:c16="http://schemas.microsoft.com/office/drawing/2014/chart" uri="{C3380CC4-5D6E-409C-BE32-E72D297353CC}">
              <c16:uniqueId val="{00000002-1036-4B05-A0BC-2B4B602AC5B8}"/>
            </c:ext>
          </c:extLst>
        </c:ser>
        <c:dLbls>
          <c:showLegendKey val="0"/>
          <c:showVal val="0"/>
          <c:showCatName val="0"/>
          <c:showSerName val="0"/>
          <c:showPercent val="0"/>
          <c:showBubbleSize val="0"/>
        </c:dLbls>
        <c:gapWidth val="150"/>
        <c:shape val="box"/>
        <c:axId val="447193216"/>
        <c:axId val="447181696"/>
        <c:axId val="0"/>
      </c:bar3DChart>
      <c:catAx>
        <c:axId val="4471932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Benchmarks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7181696"/>
        <c:crosses val="autoZero"/>
        <c:auto val="1"/>
        <c:lblAlgn val="ctr"/>
        <c:lblOffset val="100"/>
        <c:noMultiLvlLbl val="0"/>
      </c:catAx>
      <c:valAx>
        <c:axId val="4471816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dirty="0"/>
                  <a:t>BTB</a:t>
                </a:r>
                <a:r>
                  <a:rPr lang="en-US" sz="1100" baseline="0" dirty="0"/>
                  <a:t> </a:t>
                </a:r>
                <a:r>
                  <a:rPr lang="en-US" sz="1100" baseline="0" dirty="0" err="1"/>
                  <a:t>MissPct</a:t>
                </a:r>
                <a:r>
                  <a:rPr lang="en-US" sz="1100" baseline="0" dirty="0"/>
                  <a:t> Values for the given combination </a:t>
                </a:r>
                <a:endParaRPr lang="en-US" sz="1100" dirty="0"/>
              </a:p>
              <a:p>
                <a:pPr>
                  <a:defRPr sz="1100"/>
                </a:pPr>
                <a:endParaRPr lang="en-US" sz="1100" dirty="0"/>
              </a:p>
            </c:rich>
          </c:tx>
          <c:layout>
            <c:manualLayout>
              <c:xMode val="edge"/>
              <c:yMode val="edge"/>
              <c:x val="2.1929172567670199E-2"/>
              <c:y val="0.10667190079557433"/>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7193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Percentage of BranchMissPrediction for Benchmark </a:t>
            </a:r>
            <a:r>
              <a:rPr lang="en-US"/>
              <a:t>456.hmmer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223614123652131"/>
          <c:y val="0.263991327095628"/>
          <c:w val="0.45894965560302281"/>
          <c:h val="0.58925666950874611"/>
        </c:manualLayout>
      </c:layout>
      <c:barChart>
        <c:barDir val="bar"/>
        <c:grouping val="clustered"/>
        <c:varyColors val="0"/>
        <c:ser>
          <c:idx val="0"/>
          <c:order val="0"/>
          <c:tx>
            <c:strRef>
              <c:f>Graphs!$B$41</c:f>
              <c:strCache>
                <c:ptCount val="1"/>
                <c:pt idx="0">
                  <c:v>456.hmmer</c:v>
                </c:pt>
              </c:strCache>
            </c:strRef>
          </c:tx>
          <c:spPr>
            <a:solidFill>
              <a:schemeClr val="accent1"/>
            </a:solidFill>
            <a:ln>
              <a:noFill/>
            </a:ln>
            <a:effectLst/>
          </c:spPr>
          <c:invertIfNegative val="0"/>
          <c:dPt>
            <c:idx val="0"/>
            <c:invertIfNegative val="0"/>
            <c:bubble3D val="0"/>
            <c:spPr>
              <a:solidFill>
                <a:srgbClr val="92D050"/>
              </a:solidFill>
              <a:ln>
                <a:noFill/>
              </a:ln>
              <a:effectLst/>
            </c:spPr>
            <c:extLst>
              <c:ext xmlns:c16="http://schemas.microsoft.com/office/drawing/2014/chart" uri="{C3380CC4-5D6E-409C-BE32-E72D297353CC}">
                <c16:uniqueId val="{00000001-A188-439B-8C14-F8375E475CE4}"/>
              </c:ext>
            </c:extLst>
          </c:dPt>
          <c:dPt>
            <c:idx val="1"/>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3-A188-439B-8C14-F8375E475CE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Graphs!$C$37:$E$38</c:f>
              <c:strCache>
                <c:ptCount val="3"/>
                <c:pt idx="0">
                  <c:v>for Local BP</c:v>
                </c:pt>
                <c:pt idx="1">
                  <c:v>for Tournament BP</c:v>
                </c:pt>
                <c:pt idx="2">
                  <c:v>for Bi-Mode BP</c:v>
                </c:pt>
              </c:strCache>
            </c:strRef>
          </c:cat>
          <c:val>
            <c:numRef>
              <c:f>Graphs!$C$41:$E$41</c:f>
              <c:numCache>
                <c:formatCode>General</c:formatCode>
                <c:ptCount val="3"/>
                <c:pt idx="0">
                  <c:v>14.405879000000001</c:v>
                </c:pt>
                <c:pt idx="1">
                  <c:v>9.4821390000000001</c:v>
                </c:pt>
                <c:pt idx="2">
                  <c:v>10.593052</c:v>
                </c:pt>
              </c:numCache>
            </c:numRef>
          </c:val>
          <c:extLst>
            <c:ext xmlns:c16="http://schemas.microsoft.com/office/drawing/2014/chart" uri="{C3380CC4-5D6E-409C-BE32-E72D297353CC}">
              <c16:uniqueId val="{00000004-A188-439B-8C14-F8375E475CE4}"/>
            </c:ext>
          </c:extLst>
        </c:ser>
        <c:dLbls>
          <c:dLblPos val="outEnd"/>
          <c:showLegendKey val="0"/>
          <c:showVal val="1"/>
          <c:showCatName val="0"/>
          <c:showSerName val="0"/>
          <c:showPercent val="0"/>
          <c:showBubbleSize val="0"/>
        </c:dLbls>
        <c:gapWidth val="182"/>
        <c:axId val="1112309775"/>
        <c:axId val="1112311695"/>
      </c:barChart>
      <c:catAx>
        <c:axId val="111230977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types of Predictors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2311695"/>
        <c:crosses val="autoZero"/>
        <c:auto val="1"/>
        <c:lblAlgn val="ctr"/>
        <c:lblOffset val="100"/>
        <c:noMultiLvlLbl val="0"/>
      </c:catAx>
      <c:valAx>
        <c:axId val="11123116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dirty="0">
                    <a:effectLst/>
                  </a:rPr>
                  <a:t>Branch Miss Prediction Percentage </a:t>
                </a:r>
                <a:endParaRPr lang="en-US" dirty="0"/>
              </a:p>
            </c:rich>
          </c:tx>
          <c:layout>
            <c:manualLayout>
              <c:xMode val="edge"/>
              <c:yMode val="edge"/>
              <c:x val="0.27339103756085459"/>
              <c:y val="0.9330043144860550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2309775"/>
        <c:crosses val="autoZero"/>
        <c:crossBetween val="between"/>
      </c:valAx>
      <c:spPr>
        <a:noFill/>
        <a:ln>
          <a:noFill/>
        </a:ln>
        <a:effectLst/>
      </c:spPr>
    </c:plotArea>
    <c:legend>
      <c:legendPos val="r"/>
      <c:layout>
        <c:manualLayout>
          <c:xMode val="edge"/>
          <c:yMode val="edge"/>
          <c:x val="0.76734464961334536"/>
          <c:y val="0.44968792886758513"/>
          <c:w val="0.20615889829383333"/>
          <c:h val="0.2172761254178211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Percentage of BranchMissPrediction for Benchmark </a:t>
            </a:r>
            <a:r>
              <a:rPr lang="en-US"/>
              <a:t>458.sjeng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Graphs!$B$42</c:f>
              <c:strCache>
                <c:ptCount val="1"/>
                <c:pt idx="0">
                  <c:v>458.sjeng</c:v>
                </c:pt>
              </c:strCache>
            </c:strRef>
          </c:tx>
          <c:spPr>
            <a:solidFill>
              <a:schemeClr val="accent1"/>
            </a:solidFill>
            <a:ln>
              <a:noFill/>
            </a:ln>
            <a:effectLst/>
          </c:spPr>
          <c:invertIfNegative val="0"/>
          <c:dPt>
            <c:idx val="0"/>
            <c:invertIfNegative val="0"/>
            <c:bubble3D val="0"/>
            <c:spPr>
              <a:solidFill>
                <a:srgbClr val="92D050"/>
              </a:solidFill>
              <a:ln>
                <a:noFill/>
              </a:ln>
              <a:effectLst/>
            </c:spPr>
            <c:extLst>
              <c:ext xmlns:c16="http://schemas.microsoft.com/office/drawing/2014/chart" uri="{C3380CC4-5D6E-409C-BE32-E72D297353CC}">
                <c16:uniqueId val="{00000001-4B9B-4F24-9B17-C1F0B0818B58}"/>
              </c:ext>
            </c:extLst>
          </c:dPt>
          <c:dPt>
            <c:idx val="1"/>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3-4B9B-4F24-9B17-C1F0B0818B5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Graphs!$C$37:$E$38</c:f>
              <c:strCache>
                <c:ptCount val="3"/>
                <c:pt idx="0">
                  <c:v>for Local BP</c:v>
                </c:pt>
                <c:pt idx="1">
                  <c:v>for Tournament BP</c:v>
                </c:pt>
                <c:pt idx="2">
                  <c:v>for Bi-Mode BP</c:v>
                </c:pt>
              </c:strCache>
            </c:strRef>
          </c:cat>
          <c:val>
            <c:numRef>
              <c:f>Graphs!$C$42:$E$42</c:f>
              <c:numCache>
                <c:formatCode>General</c:formatCode>
                <c:ptCount val="3"/>
                <c:pt idx="0">
                  <c:v>14.386075</c:v>
                </c:pt>
                <c:pt idx="1">
                  <c:v>9.7942839999999993</c:v>
                </c:pt>
                <c:pt idx="2">
                  <c:v>10.217297</c:v>
                </c:pt>
              </c:numCache>
            </c:numRef>
          </c:val>
          <c:extLst>
            <c:ext xmlns:c16="http://schemas.microsoft.com/office/drawing/2014/chart" uri="{C3380CC4-5D6E-409C-BE32-E72D297353CC}">
              <c16:uniqueId val="{00000004-4B9B-4F24-9B17-C1F0B0818B58}"/>
            </c:ext>
          </c:extLst>
        </c:ser>
        <c:dLbls>
          <c:showLegendKey val="0"/>
          <c:showVal val="0"/>
          <c:showCatName val="0"/>
          <c:showSerName val="0"/>
          <c:showPercent val="0"/>
          <c:showBubbleSize val="0"/>
        </c:dLbls>
        <c:gapWidth val="182"/>
        <c:axId val="1790731119"/>
        <c:axId val="1790741199"/>
      </c:barChart>
      <c:catAx>
        <c:axId val="179073111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types of Predictors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0741199"/>
        <c:crosses val="autoZero"/>
        <c:auto val="1"/>
        <c:lblAlgn val="ctr"/>
        <c:lblOffset val="100"/>
        <c:noMultiLvlLbl val="0"/>
      </c:catAx>
      <c:valAx>
        <c:axId val="17907411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dirty="0">
                    <a:effectLst/>
                  </a:rPr>
                  <a:t>Branch Miss Prediction Percentage </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0731119"/>
        <c:crosses val="autoZero"/>
        <c:crossBetween val="between"/>
      </c:valAx>
      <c:spPr>
        <a:noFill/>
        <a:ln>
          <a:noFill/>
        </a:ln>
        <a:effectLst/>
      </c:spPr>
    </c:plotArea>
    <c:legend>
      <c:legendPos val="r"/>
      <c:layout>
        <c:manualLayout>
          <c:xMode val="edge"/>
          <c:yMode val="edge"/>
          <c:x val="0.75850712444307455"/>
          <c:y val="0.23760688702347268"/>
          <c:w val="0.20368148765656963"/>
          <c:h val="0.1500269212562289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Percentage of BranchMissPrediction for Benchmark </a:t>
            </a:r>
            <a:r>
              <a:rPr lang="en-US"/>
              <a:t>470.lbm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Graphs!$B$43</c:f>
              <c:strCache>
                <c:ptCount val="1"/>
                <c:pt idx="0">
                  <c:v>470.lbm</c:v>
                </c:pt>
              </c:strCache>
            </c:strRef>
          </c:tx>
          <c:spPr>
            <a:solidFill>
              <a:schemeClr val="accent1"/>
            </a:solidFill>
            <a:ln>
              <a:noFill/>
            </a:ln>
            <a:effectLst/>
          </c:spPr>
          <c:invertIfNegative val="0"/>
          <c:dPt>
            <c:idx val="0"/>
            <c:invertIfNegative val="0"/>
            <c:bubble3D val="0"/>
            <c:spPr>
              <a:solidFill>
                <a:srgbClr val="92D050"/>
              </a:solidFill>
              <a:ln>
                <a:noFill/>
              </a:ln>
              <a:effectLst/>
            </c:spPr>
            <c:extLst>
              <c:ext xmlns:c16="http://schemas.microsoft.com/office/drawing/2014/chart" uri="{C3380CC4-5D6E-409C-BE32-E72D297353CC}">
                <c16:uniqueId val="{00000001-68ED-4B28-89AC-88F2F8A02692}"/>
              </c:ext>
            </c:extLst>
          </c:dPt>
          <c:dPt>
            <c:idx val="1"/>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3-68ED-4B28-89AC-88F2F8A0269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Graphs!$C$37:$E$38</c:f>
              <c:strCache>
                <c:ptCount val="3"/>
                <c:pt idx="0">
                  <c:v>for Local BP</c:v>
                </c:pt>
                <c:pt idx="1">
                  <c:v>for Tournament BP</c:v>
                </c:pt>
                <c:pt idx="2">
                  <c:v>for Bi-Mode BP</c:v>
                </c:pt>
              </c:strCache>
            </c:strRef>
          </c:cat>
          <c:val>
            <c:numRef>
              <c:f>Graphs!$C$43:$E$43</c:f>
              <c:numCache>
                <c:formatCode>General</c:formatCode>
                <c:ptCount val="3"/>
                <c:pt idx="0">
                  <c:v>0.595001</c:v>
                </c:pt>
                <c:pt idx="1">
                  <c:v>0.647976</c:v>
                </c:pt>
                <c:pt idx="2">
                  <c:v>0.81162900000000004</c:v>
                </c:pt>
              </c:numCache>
            </c:numRef>
          </c:val>
          <c:extLst>
            <c:ext xmlns:c16="http://schemas.microsoft.com/office/drawing/2014/chart" uri="{C3380CC4-5D6E-409C-BE32-E72D297353CC}">
              <c16:uniqueId val="{00000004-68ED-4B28-89AC-88F2F8A02692}"/>
            </c:ext>
          </c:extLst>
        </c:ser>
        <c:dLbls>
          <c:dLblPos val="outEnd"/>
          <c:showLegendKey val="0"/>
          <c:showVal val="1"/>
          <c:showCatName val="0"/>
          <c:showSerName val="0"/>
          <c:showPercent val="0"/>
          <c:showBubbleSize val="0"/>
        </c:dLbls>
        <c:gapWidth val="182"/>
        <c:axId val="1790740239"/>
        <c:axId val="1790735439"/>
      </c:barChart>
      <c:catAx>
        <c:axId val="179074023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types of Predictors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0735439"/>
        <c:crosses val="autoZero"/>
        <c:auto val="1"/>
        <c:lblAlgn val="ctr"/>
        <c:lblOffset val="100"/>
        <c:noMultiLvlLbl val="0"/>
      </c:catAx>
      <c:valAx>
        <c:axId val="179073543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dirty="0">
                    <a:effectLst/>
                  </a:rPr>
                  <a:t>Branch Miss Prediction Percentage </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07402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800" b="1" i="0" u="none" strike="noStrike" kern="1200" cap="none" spc="0" normalizeH="0" baseline="0">
                <a:solidFill>
                  <a:schemeClr val="dk1">
                    <a:lumMod val="50000"/>
                    <a:lumOff val="50000"/>
                  </a:schemeClr>
                </a:solidFill>
                <a:latin typeface="+mj-lt"/>
                <a:ea typeface="+mj-ea"/>
                <a:cs typeface="+mj-cs"/>
              </a:defRPr>
            </a:pPr>
            <a:r>
              <a:rPr lang="en-US" sz="1800"/>
              <a:t>BTB Miss Percentage for Benchmark 401.bzip2</a:t>
            </a:r>
          </a:p>
        </c:rich>
      </c:tx>
      <c:overlay val="0"/>
      <c:spPr>
        <a:noFill/>
        <a:ln>
          <a:noFill/>
        </a:ln>
        <a:effectLst/>
      </c:spPr>
      <c:txPr>
        <a:bodyPr rot="0" spcFirstLastPara="1" vertOverflow="ellipsis" vert="horz" wrap="square" anchor="ctr" anchorCtr="1"/>
        <a:lstStyle/>
        <a:p>
          <a:pPr>
            <a:defRPr sz="18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4106714785651794"/>
          <c:y val="0.18300925925925926"/>
          <c:w val="0.77116841644794398"/>
          <c:h val="0.37310987168270632"/>
        </c:manualLayout>
      </c:layout>
      <c:barChart>
        <c:barDir val="col"/>
        <c:grouping val="clustered"/>
        <c:varyColors val="0"/>
        <c:ser>
          <c:idx val="0"/>
          <c:order val="0"/>
          <c:tx>
            <c:strRef>
              <c:f>'Change in TournamentBP'!$C$4</c:f>
              <c:strCache>
                <c:ptCount val="1"/>
                <c:pt idx="0">
                  <c:v>401.bzip2</c:v>
                </c:pt>
              </c:strCache>
            </c:strRef>
          </c:tx>
          <c:spPr>
            <a:solidFill>
              <a:schemeClr val="accent4"/>
            </a:solidFill>
            <a:ln>
              <a:noFill/>
            </a:ln>
            <a:effectLst/>
          </c:spPr>
          <c:invertIfNegative val="0"/>
          <c:trendline>
            <c:spPr>
              <a:ln w="19050" cap="rnd">
                <a:solidFill>
                  <a:schemeClr val="accent4"/>
                </a:solidFill>
              </a:ln>
              <a:effectLst/>
            </c:spPr>
            <c:trendlineType val="linear"/>
            <c:dispRSqr val="0"/>
            <c:dispEq val="0"/>
          </c:trendline>
          <c:cat>
            <c:strRef>
              <c:f>'Change in TournamentBP'!$B$5:$B$18</c:f>
              <c:strCache>
                <c:ptCount val="14"/>
                <c:pt idx="0">
                  <c:v>1024_2048_1024</c:v>
                </c:pt>
                <c:pt idx="1">
                  <c:v>1024_2048_2048</c:v>
                </c:pt>
                <c:pt idx="2">
                  <c:v>1024_4096_1024</c:v>
                </c:pt>
                <c:pt idx="3">
                  <c:v>1024_4096_4096</c:v>
                </c:pt>
                <c:pt idx="4">
                  <c:v>1024_8192_1024</c:v>
                </c:pt>
                <c:pt idx="5">
                  <c:v>1024_8192_8192</c:v>
                </c:pt>
                <c:pt idx="6">
                  <c:v>2048_1024_2048</c:v>
                </c:pt>
                <c:pt idx="7">
                  <c:v>2048_2048_1024</c:v>
                </c:pt>
                <c:pt idx="8">
                  <c:v>2048_2048_2048</c:v>
                </c:pt>
                <c:pt idx="9">
                  <c:v>2048_4096_4096</c:v>
                </c:pt>
                <c:pt idx="10">
                  <c:v>2048_8192_8192</c:v>
                </c:pt>
                <c:pt idx="11">
                  <c:v>4096_2048_2048</c:v>
                </c:pt>
                <c:pt idx="12">
                  <c:v>4096_4096_4096</c:v>
                </c:pt>
                <c:pt idx="13">
                  <c:v>8194_2048_2048</c:v>
                </c:pt>
              </c:strCache>
            </c:strRef>
          </c:cat>
          <c:val>
            <c:numRef>
              <c:f>'Change in TournamentBP'!$C$5:$C$18</c:f>
              <c:numCache>
                <c:formatCode>General</c:formatCode>
                <c:ptCount val="14"/>
                <c:pt idx="0">
                  <c:v>0.13883699999999999</c:v>
                </c:pt>
                <c:pt idx="1">
                  <c:v>0.13375200000000001</c:v>
                </c:pt>
                <c:pt idx="2">
                  <c:v>0.19267200000000001</c:v>
                </c:pt>
                <c:pt idx="3">
                  <c:v>0.137104</c:v>
                </c:pt>
                <c:pt idx="4">
                  <c:v>0.139402</c:v>
                </c:pt>
                <c:pt idx="5">
                  <c:v>0.13717399999999999</c:v>
                </c:pt>
                <c:pt idx="6">
                  <c:v>0.147255</c:v>
                </c:pt>
                <c:pt idx="7">
                  <c:v>0.14575399999999999</c:v>
                </c:pt>
                <c:pt idx="8">
                  <c:v>0.12901599999999999</c:v>
                </c:pt>
                <c:pt idx="9">
                  <c:v>0.13625799999999999</c:v>
                </c:pt>
                <c:pt idx="10">
                  <c:v>0.13665099999999999</c:v>
                </c:pt>
                <c:pt idx="11">
                  <c:v>0.116318</c:v>
                </c:pt>
                <c:pt idx="12">
                  <c:v>0.135936</c:v>
                </c:pt>
                <c:pt idx="13">
                  <c:v>8.7591000000000002E-2</c:v>
                </c:pt>
              </c:numCache>
            </c:numRef>
          </c:val>
          <c:extLst>
            <c:ext xmlns:c16="http://schemas.microsoft.com/office/drawing/2014/chart" uri="{C3380CC4-5D6E-409C-BE32-E72D297353CC}">
              <c16:uniqueId val="{00000001-97A3-4AAB-BD1D-AB6AD764CF99}"/>
            </c:ext>
          </c:extLst>
        </c:ser>
        <c:dLbls>
          <c:showLegendKey val="0"/>
          <c:showVal val="0"/>
          <c:showCatName val="0"/>
          <c:showSerName val="0"/>
          <c:showPercent val="0"/>
          <c:showBubbleSize val="0"/>
        </c:dLbls>
        <c:gapWidth val="267"/>
        <c:overlap val="-43"/>
        <c:axId val="1734128751"/>
        <c:axId val="1734137391"/>
      </c:barChart>
      <c:catAx>
        <c:axId val="1734128751"/>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sizes of Predictors(LP_GP_CP)</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734137391"/>
        <c:crosses val="autoZero"/>
        <c:auto val="1"/>
        <c:lblAlgn val="ctr"/>
        <c:lblOffset val="100"/>
        <c:noMultiLvlLbl val="0"/>
      </c:catAx>
      <c:valAx>
        <c:axId val="1734137391"/>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values for each </a:t>
                </a:r>
              </a:p>
            </c:rich>
          </c:tx>
          <c:layout>
            <c:manualLayout>
              <c:xMode val="edge"/>
              <c:yMode val="edge"/>
              <c:x val="2.5000000000000001E-2"/>
              <c:y val="0.26136956838728492"/>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734128751"/>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none" spc="0" normalizeH="0" baseline="0">
                <a:solidFill>
                  <a:schemeClr val="dk1">
                    <a:lumMod val="50000"/>
                    <a:lumOff val="50000"/>
                  </a:schemeClr>
                </a:solidFill>
                <a:latin typeface="+mj-lt"/>
                <a:ea typeface="+mj-ea"/>
                <a:cs typeface="+mj-cs"/>
              </a:defRPr>
            </a:pPr>
            <a:r>
              <a:rPr lang="en-US" sz="1800"/>
              <a:t>BTB Miss Percentage for Benchmark 429.mcf</a:t>
            </a:r>
          </a:p>
        </c:rich>
      </c:tx>
      <c:layout>
        <c:manualLayout>
          <c:xMode val="edge"/>
          <c:yMode val="edge"/>
          <c:x val="0.1141392409265445"/>
          <c:y val="0"/>
        </c:manualLayout>
      </c:layout>
      <c:overlay val="0"/>
      <c:spPr>
        <a:noFill/>
        <a:ln>
          <a:noFill/>
        </a:ln>
        <a:effectLst/>
      </c:spPr>
      <c:txPr>
        <a:bodyPr rot="0" spcFirstLastPara="1" vertOverflow="ellipsis" vert="horz" wrap="square" anchor="ctr" anchorCtr="1"/>
        <a:lstStyle/>
        <a:p>
          <a:pPr>
            <a:defRPr sz="18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2239875403752666"/>
          <c:y val="0.14738775068516749"/>
          <c:w val="0.74756959039400295"/>
          <c:h val="0.40442695853365696"/>
        </c:manualLayout>
      </c:layout>
      <c:barChart>
        <c:barDir val="col"/>
        <c:grouping val="clustered"/>
        <c:varyColors val="0"/>
        <c:ser>
          <c:idx val="0"/>
          <c:order val="0"/>
          <c:tx>
            <c:strRef>
              <c:f>'Change in TournamentBP'!$D$4</c:f>
              <c:strCache>
                <c:ptCount val="1"/>
                <c:pt idx="0">
                  <c:v>429.mcf</c:v>
                </c:pt>
              </c:strCache>
            </c:strRef>
          </c:tx>
          <c:spPr>
            <a:solidFill>
              <a:schemeClr val="accent1"/>
            </a:solidFill>
            <a:ln>
              <a:noFill/>
            </a:ln>
            <a:effectLst/>
          </c:spPr>
          <c:invertIfNegative val="0"/>
          <c:trendline>
            <c:spPr>
              <a:ln w="19050" cap="rnd">
                <a:solidFill>
                  <a:schemeClr val="accent1"/>
                </a:solidFill>
              </a:ln>
              <a:effectLst/>
            </c:spPr>
            <c:trendlineType val="linear"/>
            <c:dispRSqr val="0"/>
            <c:dispEq val="0"/>
          </c:trendline>
          <c:cat>
            <c:strRef>
              <c:f>'Change in TournamentBP'!$B$5:$B$18</c:f>
              <c:strCache>
                <c:ptCount val="14"/>
                <c:pt idx="0">
                  <c:v>1024_2048_1024</c:v>
                </c:pt>
                <c:pt idx="1">
                  <c:v>1024_2048_2048</c:v>
                </c:pt>
                <c:pt idx="2">
                  <c:v>1024_4096_1024</c:v>
                </c:pt>
                <c:pt idx="3">
                  <c:v>1024_4096_4096</c:v>
                </c:pt>
                <c:pt idx="4">
                  <c:v>1024_8192_1024</c:v>
                </c:pt>
                <c:pt idx="5">
                  <c:v>1024_8192_8192</c:v>
                </c:pt>
                <c:pt idx="6">
                  <c:v>2048_1024_2048</c:v>
                </c:pt>
                <c:pt idx="7">
                  <c:v>2048_2048_1024</c:v>
                </c:pt>
                <c:pt idx="8">
                  <c:v>2048_2048_2048</c:v>
                </c:pt>
                <c:pt idx="9">
                  <c:v>2048_4096_4096</c:v>
                </c:pt>
                <c:pt idx="10">
                  <c:v>2048_8192_8192</c:v>
                </c:pt>
                <c:pt idx="11">
                  <c:v>4096_2048_2048</c:v>
                </c:pt>
                <c:pt idx="12">
                  <c:v>4096_4096_4096</c:v>
                </c:pt>
                <c:pt idx="13">
                  <c:v>8194_2048_2048</c:v>
                </c:pt>
              </c:strCache>
            </c:strRef>
          </c:cat>
          <c:val>
            <c:numRef>
              <c:f>'Change in TournamentBP'!$D$5:$D$18</c:f>
              <c:numCache>
                <c:formatCode>General</c:formatCode>
                <c:ptCount val="14"/>
                <c:pt idx="0">
                  <c:v>4.9651160000000001</c:v>
                </c:pt>
                <c:pt idx="1">
                  <c:v>5.8986999999999998</c:v>
                </c:pt>
                <c:pt idx="2">
                  <c:v>3.9046959999999999</c:v>
                </c:pt>
                <c:pt idx="3">
                  <c:v>4.6382260000000004</c:v>
                </c:pt>
                <c:pt idx="4">
                  <c:v>8.87608</c:v>
                </c:pt>
                <c:pt idx="5">
                  <c:v>5.7882990000000003</c:v>
                </c:pt>
                <c:pt idx="6">
                  <c:v>7.2066239999999997</c:v>
                </c:pt>
                <c:pt idx="7">
                  <c:v>6.487514</c:v>
                </c:pt>
                <c:pt idx="8">
                  <c:v>5.6742460000000001</c:v>
                </c:pt>
                <c:pt idx="9">
                  <c:v>4.5996829999999997</c:v>
                </c:pt>
                <c:pt idx="10">
                  <c:v>5.2676160000000003</c:v>
                </c:pt>
                <c:pt idx="11">
                  <c:v>6.4842279999999999</c:v>
                </c:pt>
                <c:pt idx="12">
                  <c:v>5.1111979999999999</c:v>
                </c:pt>
                <c:pt idx="13">
                  <c:v>5.0388599999999997</c:v>
                </c:pt>
              </c:numCache>
            </c:numRef>
          </c:val>
          <c:extLst>
            <c:ext xmlns:c16="http://schemas.microsoft.com/office/drawing/2014/chart" uri="{C3380CC4-5D6E-409C-BE32-E72D297353CC}">
              <c16:uniqueId val="{00000001-1CD4-451E-8286-7D1506454975}"/>
            </c:ext>
          </c:extLst>
        </c:ser>
        <c:dLbls>
          <c:showLegendKey val="0"/>
          <c:showVal val="0"/>
          <c:showCatName val="0"/>
          <c:showSerName val="0"/>
          <c:showPercent val="0"/>
          <c:showBubbleSize val="0"/>
        </c:dLbls>
        <c:gapWidth val="267"/>
        <c:overlap val="-43"/>
        <c:axId val="1811192687"/>
        <c:axId val="1811181647"/>
      </c:barChart>
      <c:catAx>
        <c:axId val="1811192687"/>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sizes of Predictors(LP_GP_CP) </a:t>
                </a:r>
              </a:p>
            </c:rich>
          </c:tx>
          <c:layout>
            <c:manualLayout>
              <c:xMode val="edge"/>
              <c:yMode val="edge"/>
              <c:x val="0.23441565688758031"/>
              <c:y val="0.86037711264572925"/>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811181647"/>
        <c:crosses val="autoZero"/>
        <c:auto val="1"/>
        <c:lblAlgn val="ctr"/>
        <c:lblOffset val="100"/>
        <c:noMultiLvlLbl val="0"/>
      </c:catAx>
      <c:valAx>
        <c:axId val="1811181647"/>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values for each </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811192687"/>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00" b="1" i="0" u="none" strike="noStrike" kern="1200" cap="none" spc="0" normalizeH="0" baseline="0">
                <a:solidFill>
                  <a:schemeClr val="dk1">
                    <a:lumMod val="50000"/>
                    <a:lumOff val="50000"/>
                  </a:schemeClr>
                </a:solidFill>
                <a:latin typeface="+mj-lt"/>
                <a:ea typeface="+mj-ea"/>
                <a:cs typeface="+mj-cs"/>
              </a:defRPr>
            </a:pPr>
            <a:r>
              <a:rPr lang="en-US" sz="1800"/>
              <a:t>BTB Miss Percentage for Benchmark 456.hmmer</a:t>
            </a:r>
          </a:p>
        </c:rich>
      </c:tx>
      <c:overlay val="0"/>
      <c:spPr>
        <a:noFill/>
        <a:ln>
          <a:noFill/>
        </a:ln>
        <a:effectLst/>
      </c:spPr>
      <c:txPr>
        <a:bodyPr rot="0" spcFirstLastPara="1" vertOverflow="ellipsis" vert="horz" wrap="square" anchor="ctr" anchorCtr="1"/>
        <a:lstStyle/>
        <a:p>
          <a:pPr>
            <a:defRPr sz="18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2871997249516079"/>
          <c:y val="0.15206227496950517"/>
          <c:w val="0.78861618908875308"/>
          <c:h val="0.39975243424931922"/>
        </c:manualLayout>
      </c:layout>
      <c:barChart>
        <c:barDir val="col"/>
        <c:grouping val="clustered"/>
        <c:varyColors val="0"/>
        <c:ser>
          <c:idx val="0"/>
          <c:order val="0"/>
          <c:tx>
            <c:strRef>
              <c:f>'Change in TournamentBP'!$E$4</c:f>
              <c:strCache>
                <c:ptCount val="1"/>
                <c:pt idx="0">
                  <c:v>456.hmmer</c:v>
                </c:pt>
              </c:strCache>
            </c:strRef>
          </c:tx>
          <c:spPr>
            <a:solidFill>
              <a:schemeClr val="accent3"/>
            </a:solidFill>
            <a:ln>
              <a:noFill/>
            </a:ln>
            <a:effectLst/>
          </c:spPr>
          <c:invertIfNegative val="0"/>
          <c:trendline>
            <c:spPr>
              <a:ln w="19050" cap="rnd">
                <a:solidFill>
                  <a:schemeClr val="accent3"/>
                </a:solidFill>
              </a:ln>
              <a:effectLst/>
            </c:spPr>
            <c:trendlineType val="linear"/>
            <c:dispRSqr val="0"/>
            <c:dispEq val="0"/>
          </c:trendline>
          <c:cat>
            <c:strRef>
              <c:f>'Change in TournamentBP'!$B$5:$B$18</c:f>
              <c:strCache>
                <c:ptCount val="14"/>
                <c:pt idx="0">
                  <c:v>1024_2048_1024</c:v>
                </c:pt>
                <c:pt idx="1">
                  <c:v>1024_2048_2048</c:v>
                </c:pt>
                <c:pt idx="2">
                  <c:v>1024_4096_1024</c:v>
                </c:pt>
                <c:pt idx="3">
                  <c:v>1024_4096_4096</c:v>
                </c:pt>
                <c:pt idx="4">
                  <c:v>1024_8192_1024</c:v>
                </c:pt>
                <c:pt idx="5">
                  <c:v>1024_8192_8192</c:v>
                </c:pt>
                <c:pt idx="6">
                  <c:v>2048_1024_2048</c:v>
                </c:pt>
                <c:pt idx="7">
                  <c:v>2048_2048_1024</c:v>
                </c:pt>
                <c:pt idx="8">
                  <c:v>2048_2048_2048</c:v>
                </c:pt>
                <c:pt idx="9">
                  <c:v>2048_4096_4096</c:v>
                </c:pt>
                <c:pt idx="10">
                  <c:v>2048_8192_8192</c:v>
                </c:pt>
                <c:pt idx="11">
                  <c:v>4096_2048_2048</c:v>
                </c:pt>
                <c:pt idx="12">
                  <c:v>4096_4096_4096</c:v>
                </c:pt>
                <c:pt idx="13">
                  <c:v>8194_2048_2048</c:v>
                </c:pt>
              </c:strCache>
            </c:strRef>
          </c:cat>
          <c:val>
            <c:numRef>
              <c:f>'Change in TournamentBP'!$E$5:$E$18</c:f>
              <c:numCache>
                <c:formatCode>General</c:formatCode>
                <c:ptCount val="14"/>
                <c:pt idx="0">
                  <c:v>1.064171</c:v>
                </c:pt>
                <c:pt idx="1">
                  <c:v>1.0209079999999999</c:v>
                </c:pt>
                <c:pt idx="2">
                  <c:v>0.67055500000000001</c:v>
                </c:pt>
                <c:pt idx="3">
                  <c:v>1.7684260000000001</c:v>
                </c:pt>
                <c:pt idx="4">
                  <c:v>2.4544619999999999</c:v>
                </c:pt>
                <c:pt idx="5">
                  <c:v>1.103199</c:v>
                </c:pt>
                <c:pt idx="6">
                  <c:v>0.80913800000000002</c:v>
                </c:pt>
                <c:pt idx="7">
                  <c:v>0.75676600000000005</c:v>
                </c:pt>
                <c:pt idx="8">
                  <c:v>0.84178500000000001</c:v>
                </c:pt>
                <c:pt idx="9">
                  <c:v>2.0259870000000002</c:v>
                </c:pt>
                <c:pt idx="10">
                  <c:v>0.35157100000000002</c:v>
                </c:pt>
                <c:pt idx="11">
                  <c:v>0.85036299999999998</c:v>
                </c:pt>
                <c:pt idx="12">
                  <c:v>0.94180399999999997</c:v>
                </c:pt>
                <c:pt idx="13">
                  <c:v>0.87960099999999997</c:v>
                </c:pt>
              </c:numCache>
            </c:numRef>
          </c:val>
          <c:extLst>
            <c:ext xmlns:c16="http://schemas.microsoft.com/office/drawing/2014/chart" uri="{C3380CC4-5D6E-409C-BE32-E72D297353CC}">
              <c16:uniqueId val="{00000001-3946-47A5-B99C-9B3C307C1A1C}"/>
            </c:ext>
          </c:extLst>
        </c:ser>
        <c:dLbls>
          <c:showLegendKey val="0"/>
          <c:showVal val="0"/>
          <c:showCatName val="0"/>
          <c:showSerName val="0"/>
          <c:showPercent val="0"/>
          <c:showBubbleSize val="0"/>
        </c:dLbls>
        <c:gapWidth val="267"/>
        <c:overlap val="-43"/>
        <c:axId val="1811179247"/>
        <c:axId val="1811186927"/>
      </c:barChart>
      <c:catAx>
        <c:axId val="1811179247"/>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sizes of Predictors(LP_GP_CP)</a:t>
                </a:r>
              </a:p>
            </c:rich>
          </c:tx>
          <c:layout>
            <c:manualLayout>
              <c:xMode val="edge"/>
              <c:yMode val="edge"/>
              <c:x val="0.20102038041929091"/>
              <c:y val="0.83700449122404075"/>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811186927"/>
        <c:crosses val="autoZero"/>
        <c:auto val="1"/>
        <c:lblAlgn val="ctr"/>
        <c:lblOffset val="100"/>
        <c:noMultiLvlLbl val="0"/>
      </c:catAx>
      <c:valAx>
        <c:axId val="1811186927"/>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 values for each </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811179247"/>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none" spc="0" normalizeH="0" baseline="0">
                <a:solidFill>
                  <a:schemeClr val="dk1">
                    <a:lumMod val="50000"/>
                    <a:lumOff val="50000"/>
                  </a:schemeClr>
                </a:solidFill>
                <a:latin typeface="+mj-lt"/>
                <a:ea typeface="+mj-ea"/>
                <a:cs typeface="+mj-cs"/>
              </a:defRPr>
            </a:pPr>
            <a:r>
              <a:rPr lang="en-US" sz="1800"/>
              <a:t>BTB Miss Percentage for Benchmark 458.sjeng</a:t>
            </a:r>
          </a:p>
        </c:rich>
      </c:tx>
      <c:overlay val="0"/>
      <c:spPr>
        <a:noFill/>
        <a:ln>
          <a:noFill/>
        </a:ln>
        <a:effectLst/>
      </c:spPr>
      <c:txPr>
        <a:bodyPr rot="0" spcFirstLastPara="1" vertOverflow="ellipsis" vert="horz" wrap="square" anchor="ctr" anchorCtr="1"/>
        <a:lstStyle/>
        <a:p>
          <a:pPr>
            <a:defRPr sz="18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2244230076185082"/>
          <c:y val="0.15673679925384287"/>
          <c:w val="0.81327756414797969"/>
          <c:h val="0.39507790996498154"/>
        </c:manualLayout>
      </c:layout>
      <c:barChart>
        <c:barDir val="col"/>
        <c:grouping val="clustered"/>
        <c:varyColors val="0"/>
        <c:ser>
          <c:idx val="0"/>
          <c:order val="0"/>
          <c:tx>
            <c:strRef>
              <c:f>'Change in TournamentBP'!$F$4</c:f>
              <c:strCache>
                <c:ptCount val="1"/>
                <c:pt idx="0">
                  <c:v>458.sjeng</c:v>
                </c:pt>
              </c:strCache>
            </c:strRef>
          </c:tx>
          <c:spPr>
            <a:solidFill>
              <a:schemeClr val="accent2"/>
            </a:solidFill>
            <a:ln>
              <a:noFill/>
            </a:ln>
            <a:effectLst/>
          </c:spPr>
          <c:invertIfNegative val="0"/>
          <c:trendline>
            <c:spPr>
              <a:ln w="19050" cap="rnd">
                <a:solidFill>
                  <a:schemeClr val="accent2"/>
                </a:solidFill>
              </a:ln>
              <a:effectLst/>
            </c:spPr>
            <c:trendlineType val="linear"/>
            <c:dispRSqr val="0"/>
            <c:dispEq val="0"/>
          </c:trendline>
          <c:cat>
            <c:strRef>
              <c:f>'Change in TournamentBP'!$B$5:$B$18</c:f>
              <c:strCache>
                <c:ptCount val="14"/>
                <c:pt idx="0">
                  <c:v>1024_2048_1024</c:v>
                </c:pt>
                <c:pt idx="1">
                  <c:v>1024_2048_2048</c:v>
                </c:pt>
                <c:pt idx="2">
                  <c:v>1024_4096_1024</c:v>
                </c:pt>
                <c:pt idx="3">
                  <c:v>1024_4096_4096</c:v>
                </c:pt>
                <c:pt idx="4">
                  <c:v>1024_8192_1024</c:v>
                </c:pt>
                <c:pt idx="5">
                  <c:v>1024_8192_8192</c:v>
                </c:pt>
                <c:pt idx="6">
                  <c:v>2048_1024_2048</c:v>
                </c:pt>
                <c:pt idx="7">
                  <c:v>2048_2048_1024</c:v>
                </c:pt>
                <c:pt idx="8">
                  <c:v>2048_2048_2048</c:v>
                </c:pt>
                <c:pt idx="9">
                  <c:v>2048_4096_4096</c:v>
                </c:pt>
                <c:pt idx="10">
                  <c:v>2048_8192_8192</c:v>
                </c:pt>
                <c:pt idx="11">
                  <c:v>4096_2048_2048</c:v>
                </c:pt>
                <c:pt idx="12">
                  <c:v>4096_4096_4096</c:v>
                </c:pt>
                <c:pt idx="13">
                  <c:v>8194_2048_2048</c:v>
                </c:pt>
              </c:strCache>
            </c:strRef>
          </c:cat>
          <c:val>
            <c:numRef>
              <c:f>'Change in TournamentBP'!$F$5:$F$18</c:f>
              <c:numCache>
                <c:formatCode>General</c:formatCode>
                <c:ptCount val="14"/>
                <c:pt idx="0">
                  <c:v>4.8580249999999996</c:v>
                </c:pt>
                <c:pt idx="1">
                  <c:v>4.9828539999999997</c:v>
                </c:pt>
                <c:pt idx="2">
                  <c:v>5.6322809999999999</c:v>
                </c:pt>
                <c:pt idx="3">
                  <c:v>4.7762909999999996</c:v>
                </c:pt>
                <c:pt idx="4">
                  <c:v>5.1843919999999999</c:v>
                </c:pt>
                <c:pt idx="5">
                  <c:v>5.1692910000000003</c:v>
                </c:pt>
                <c:pt idx="6">
                  <c:v>5.3556800000000004</c:v>
                </c:pt>
                <c:pt idx="7">
                  <c:v>4.8409659999999999</c:v>
                </c:pt>
                <c:pt idx="8">
                  <c:v>4.9915320000000003</c:v>
                </c:pt>
                <c:pt idx="9">
                  <c:v>4.8215019999999997</c:v>
                </c:pt>
                <c:pt idx="10">
                  <c:v>5.0979210000000004</c:v>
                </c:pt>
                <c:pt idx="11">
                  <c:v>9.6714549999999999</c:v>
                </c:pt>
                <c:pt idx="12">
                  <c:v>4.7294330000000002</c:v>
                </c:pt>
                <c:pt idx="13">
                  <c:v>4.9120619999999997</c:v>
                </c:pt>
              </c:numCache>
            </c:numRef>
          </c:val>
          <c:extLst>
            <c:ext xmlns:c16="http://schemas.microsoft.com/office/drawing/2014/chart" uri="{C3380CC4-5D6E-409C-BE32-E72D297353CC}">
              <c16:uniqueId val="{00000001-10C9-4B2E-88C1-BBFEC94CC90C}"/>
            </c:ext>
          </c:extLst>
        </c:ser>
        <c:dLbls>
          <c:showLegendKey val="0"/>
          <c:showVal val="0"/>
          <c:showCatName val="0"/>
          <c:showSerName val="0"/>
          <c:showPercent val="0"/>
          <c:showBubbleSize val="0"/>
        </c:dLbls>
        <c:gapWidth val="267"/>
        <c:overlap val="-43"/>
        <c:axId val="1734142671"/>
        <c:axId val="1734129231"/>
      </c:barChart>
      <c:catAx>
        <c:axId val="1734142671"/>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sizes of Predictors(LP_GP_CP)</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734129231"/>
        <c:crosses val="autoZero"/>
        <c:auto val="1"/>
        <c:lblAlgn val="ctr"/>
        <c:lblOffset val="100"/>
        <c:noMultiLvlLbl val="0"/>
      </c:catAx>
      <c:valAx>
        <c:axId val="1734129231"/>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values for each </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734142671"/>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00" b="1" i="0" u="none" strike="noStrike" kern="1200" cap="none" spc="0" normalizeH="0" baseline="0">
                <a:solidFill>
                  <a:schemeClr val="dk1">
                    <a:lumMod val="50000"/>
                    <a:lumOff val="50000"/>
                  </a:schemeClr>
                </a:solidFill>
                <a:latin typeface="+mj-lt"/>
                <a:ea typeface="+mj-ea"/>
                <a:cs typeface="+mj-cs"/>
              </a:defRPr>
            </a:pPr>
            <a:r>
              <a:rPr lang="en-US" sz="1800"/>
              <a:t>BTB Miss Percentage for Benchmark 470.lbm</a:t>
            </a:r>
          </a:p>
        </c:rich>
      </c:tx>
      <c:layout>
        <c:manualLayout>
          <c:xMode val="edge"/>
          <c:yMode val="edge"/>
          <c:x val="0.10489994582180859"/>
          <c:y val="1.7742125883875689E-2"/>
        </c:manualLayout>
      </c:layout>
      <c:overlay val="0"/>
      <c:spPr>
        <a:noFill/>
        <a:ln>
          <a:noFill/>
        </a:ln>
        <a:effectLst/>
      </c:spPr>
      <c:txPr>
        <a:bodyPr rot="0" spcFirstLastPara="1" vertOverflow="ellipsis" vert="horz" wrap="square" anchor="ctr" anchorCtr="1"/>
        <a:lstStyle/>
        <a:p>
          <a:pPr>
            <a:defRPr sz="18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2522795419201013"/>
          <c:y val="0.20037530882824434"/>
          <c:w val="0.81643946190308003"/>
          <c:h val="0.40910148281799474"/>
        </c:manualLayout>
      </c:layout>
      <c:barChart>
        <c:barDir val="col"/>
        <c:grouping val="clustered"/>
        <c:varyColors val="0"/>
        <c:ser>
          <c:idx val="0"/>
          <c:order val="0"/>
          <c:tx>
            <c:strRef>
              <c:f>'Change in TournamentBP'!$G$4</c:f>
              <c:strCache>
                <c:ptCount val="1"/>
                <c:pt idx="0">
                  <c:v>470.lbm</c:v>
                </c:pt>
              </c:strCache>
            </c:strRef>
          </c:tx>
          <c:spPr>
            <a:solidFill>
              <a:schemeClr val="accent5"/>
            </a:solidFill>
            <a:ln>
              <a:noFill/>
            </a:ln>
            <a:effectLst/>
          </c:spPr>
          <c:invertIfNegative val="0"/>
          <c:trendline>
            <c:spPr>
              <a:ln w="19050" cap="rnd">
                <a:solidFill>
                  <a:schemeClr val="accent5"/>
                </a:solidFill>
              </a:ln>
              <a:effectLst/>
            </c:spPr>
            <c:trendlineType val="linear"/>
            <c:dispRSqr val="0"/>
            <c:dispEq val="0"/>
          </c:trendline>
          <c:cat>
            <c:strRef>
              <c:f>'Change in TournamentBP'!$B$5:$B$18</c:f>
              <c:strCache>
                <c:ptCount val="14"/>
                <c:pt idx="0">
                  <c:v>1024_2048_1024</c:v>
                </c:pt>
                <c:pt idx="1">
                  <c:v>1024_2048_2048</c:v>
                </c:pt>
                <c:pt idx="2">
                  <c:v>1024_4096_1024</c:v>
                </c:pt>
                <c:pt idx="3">
                  <c:v>1024_4096_4096</c:v>
                </c:pt>
                <c:pt idx="4">
                  <c:v>1024_8192_1024</c:v>
                </c:pt>
                <c:pt idx="5">
                  <c:v>1024_8192_8192</c:v>
                </c:pt>
                <c:pt idx="6">
                  <c:v>2048_1024_2048</c:v>
                </c:pt>
                <c:pt idx="7">
                  <c:v>2048_2048_1024</c:v>
                </c:pt>
                <c:pt idx="8">
                  <c:v>2048_2048_2048</c:v>
                </c:pt>
                <c:pt idx="9">
                  <c:v>2048_4096_4096</c:v>
                </c:pt>
                <c:pt idx="10">
                  <c:v>2048_8192_8192</c:v>
                </c:pt>
                <c:pt idx="11">
                  <c:v>4096_2048_2048</c:v>
                </c:pt>
                <c:pt idx="12">
                  <c:v>4096_4096_4096</c:v>
                </c:pt>
                <c:pt idx="13">
                  <c:v>8194_2048_2048</c:v>
                </c:pt>
              </c:strCache>
            </c:strRef>
          </c:cat>
          <c:val>
            <c:numRef>
              <c:f>'Change in TournamentBP'!$G$5:$G$18</c:f>
              <c:numCache>
                <c:formatCode>General</c:formatCode>
                <c:ptCount val="14"/>
                <c:pt idx="0">
                  <c:v>46.465057000000002</c:v>
                </c:pt>
                <c:pt idx="1">
                  <c:v>46.465451000000002</c:v>
                </c:pt>
                <c:pt idx="2">
                  <c:v>46.464677999999999</c:v>
                </c:pt>
                <c:pt idx="3">
                  <c:v>46.46546</c:v>
                </c:pt>
                <c:pt idx="4">
                  <c:v>6.2249179999999997</c:v>
                </c:pt>
                <c:pt idx="5">
                  <c:v>46.527853</c:v>
                </c:pt>
                <c:pt idx="6">
                  <c:v>6.7511359999999998</c:v>
                </c:pt>
                <c:pt idx="7">
                  <c:v>46.465297999999997</c:v>
                </c:pt>
                <c:pt idx="8">
                  <c:v>46.465693999999999</c:v>
                </c:pt>
                <c:pt idx="9">
                  <c:v>46.465702999999998</c:v>
                </c:pt>
                <c:pt idx="10">
                  <c:v>46.522500999999998</c:v>
                </c:pt>
                <c:pt idx="11">
                  <c:v>46.470711999999999</c:v>
                </c:pt>
                <c:pt idx="12">
                  <c:v>46.470733000000003</c:v>
                </c:pt>
                <c:pt idx="13">
                  <c:v>46.469813000000002</c:v>
                </c:pt>
              </c:numCache>
            </c:numRef>
          </c:val>
          <c:extLst>
            <c:ext xmlns:c16="http://schemas.microsoft.com/office/drawing/2014/chart" uri="{C3380CC4-5D6E-409C-BE32-E72D297353CC}">
              <c16:uniqueId val="{00000001-0004-4E6A-9DD5-593E672FE4EC}"/>
            </c:ext>
          </c:extLst>
        </c:ser>
        <c:dLbls>
          <c:showLegendKey val="0"/>
          <c:showVal val="0"/>
          <c:showCatName val="0"/>
          <c:showSerName val="0"/>
          <c:showPercent val="0"/>
          <c:showBubbleSize val="0"/>
        </c:dLbls>
        <c:gapWidth val="267"/>
        <c:overlap val="-43"/>
        <c:axId val="1784382479"/>
        <c:axId val="1784380559"/>
      </c:barChart>
      <c:catAx>
        <c:axId val="1784382479"/>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sizes of Predictors(LP_GP_CP)</a:t>
                </a:r>
              </a:p>
            </c:rich>
          </c:tx>
          <c:layout>
            <c:manualLayout>
              <c:xMode val="edge"/>
              <c:yMode val="edge"/>
              <c:x val="0.21551892380980286"/>
              <c:y val="0.92446557212263358"/>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784380559"/>
        <c:crosses val="autoZero"/>
        <c:auto val="1"/>
        <c:lblAlgn val="ctr"/>
        <c:lblOffset val="100"/>
        <c:noMultiLvlLbl val="0"/>
      </c:catAx>
      <c:valAx>
        <c:axId val="1784380559"/>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values for each </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784382479"/>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57214318344617543"/>
          <c:y val="0.92992572736918511"/>
          <c:w val="0.42662802491314211"/>
          <c:h val="7.00742726308147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BTB</a:t>
            </a:r>
            <a:r>
              <a:rPr lang="en-US" baseline="0"/>
              <a:t> MissPct values for varying predictor sizes in TornamentBP</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'Change in TournamentBP'!$C$3:$C$4</c:f>
              <c:strCache>
                <c:ptCount val="2"/>
                <c:pt idx="0">
                  <c:v>BTB Miss Pct</c:v>
                </c:pt>
                <c:pt idx="1">
                  <c:v>401.bzip2</c:v>
                </c:pt>
              </c:strCache>
            </c:strRef>
          </c:tx>
          <c:spPr>
            <a:solidFill>
              <a:schemeClr val="accent1"/>
            </a:solidFill>
            <a:ln>
              <a:noFill/>
            </a:ln>
            <a:effectLst/>
            <a:sp3d/>
          </c:spPr>
          <c:invertIfNegative val="0"/>
          <c:cat>
            <c:strRef>
              <c:f>'Change in TournamentBP'!$B$5:$B$18</c:f>
              <c:strCache>
                <c:ptCount val="14"/>
                <c:pt idx="0">
                  <c:v>1024_2048_1024</c:v>
                </c:pt>
                <c:pt idx="1">
                  <c:v>1024_2048_2048</c:v>
                </c:pt>
                <c:pt idx="2">
                  <c:v>1024_4096_1024</c:v>
                </c:pt>
                <c:pt idx="3">
                  <c:v>1024_4096_4096</c:v>
                </c:pt>
                <c:pt idx="4">
                  <c:v>1024_8192_1024</c:v>
                </c:pt>
                <c:pt idx="5">
                  <c:v>1024_8192_8192</c:v>
                </c:pt>
                <c:pt idx="6">
                  <c:v>2048_1024_2048</c:v>
                </c:pt>
                <c:pt idx="7">
                  <c:v>2048_2048_1024</c:v>
                </c:pt>
                <c:pt idx="8">
                  <c:v>2048_2048_2048</c:v>
                </c:pt>
                <c:pt idx="9">
                  <c:v>2048_4096_4096</c:v>
                </c:pt>
                <c:pt idx="10">
                  <c:v>2048_8192_8192</c:v>
                </c:pt>
                <c:pt idx="11">
                  <c:v>4096_2048_2048</c:v>
                </c:pt>
                <c:pt idx="12">
                  <c:v>4096_4096_4096</c:v>
                </c:pt>
                <c:pt idx="13">
                  <c:v>8194_2048_2048</c:v>
                </c:pt>
              </c:strCache>
            </c:strRef>
          </c:cat>
          <c:val>
            <c:numRef>
              <c:f>'Change in TournamentBP'!$C$5:$C$18</c:f>
              <c:numCache>
                <c:formatCode>General</c:formatCode>
                <c:ptCount val="14"/>
                <c:pt idx="0">
                  <c:v>0.13883699999999999</c:v>
                </c:pt>
                <c:pt idx="1">
                  <c:v>0.13375200000000001</c:v>
                </c:pt>
                <c:pt idx="2">
                  <c:v>0.19267200000000001</c:v>
                </c:pt>
                <c:pt idx="3">
                  <c:v>0.137104</c:v>
                </c:pt>
                <c:pt idx="4">
                  <c:v>0.139402</c:v>
                </c:pt>
                <c:pt idx="5">
                  <c:v>0.13717399999999999</c:v>
                </c:pt>
                <c:pt idx="6">
                  <c:v>0.147255</c:v>
                </c:pt>
                <c:pt idx="7">
                  <c:v>0.14575399999999999</c:v>
                </c:pt>
                <c:pt idx="8">
                  <c:v>0.12901599999999999</c:v>
                </c:pt>
                <c:pt idx="9">
                  <c:v>0.13625799999999999</c:v>
                </c:pt>
                <c:pt idx="10">
                  <c:v>0.13665099999999999</c:v>
                </c:pt>
                <c:pt idx="11">
                  <c:v>0.116318</c:v>
                </c:pt>
                <c:pt idx="12">
                  <c:v>0.135936</c:v>
                </c:pt>
                <c:pt idx="13">
                  <c:v>8.7591000000000002E-2</c:v>
                </c:pt>
              </c:numCache>
            </c:numRef>
          </c:val>
          <c:extLst>
            <c:ext xmlns:c16="http://schemas.microsoft.com/office/drawing/2014/chart" uri="{C3380CC4-5D6E-409C-BE32-E72D297353CC}">
              <c16:uniqueId val="{00000000-49AF-440B-8CDC-5CA29EE1EA07}"/>
            </c:ext>
          </c:extLst>
        </c:ser>
        <c:ser>
          <c:idx val="1"/>
          <c:order val="1"/>
          <c:tx>
            <c:strRef>
              <c:f>'Change in TournamentBP'!$D$3:$D$4</c:f>
              <c:strCache>
                <c:ptCount val="2"/>
                <c:pt idx="0">
                  <c:v>BTB Miss Pct</c:v>
                </c:pt>
                <c:pt idx="1">
                  <c:v>429.mcf</c:v>
                </c:pt>
              </c:strCache>
            </c:strRef>
          </c:tx>
          <c:spPr>
            <a:solidFill>
              <a:schemeClr val="accent2"/>
            </a:solidFill>
            <a:ln>
              <a:noFill/>
            </a:ln>
            <a:effectLst/>
            <a:sp3d/>
          </c:spPr>
          <c:invertIfNegative val="0"/>
          <c:cat>
            <c:strRef>
              <c:f>'Change in TournamentBP'!$B$5:$B$18</c:f>
              <c:strCache>
                <c:ptCount val="14"/>
                <c:pt idx="0">
                  <c:v>1024_2048_1024</c:v>
                </c:pt>
                <c:pt idx="1">
                  <c:v>1024_2048_2048</c:v>
                </c:pt>
                <c:pt idx="2">
                  <c:v>1024_4096_1024</c:v>
                </c:pt>
                <c:pt idx="3">
                  <c:v>1024_4096_4096</c:v>
                </c:pt>
                <c:pt idx="4">
                  <c:v>1024_8192_1024</c:v>
                </c:pt>
                <c:pt idx="5">
                  <c:v>1024_8192_8192</c:v>
                </c:pt>
                <c:pt idx="6">
                  <c:v>2048_1024_2048</c:v>
                </c:pt>
                <c:pt idx="7">
                  <c:v>2048_2048_1024</c:v>
                </c:pt>
                <c:pt idx="8">
                  <c:v>2048_2048_2048</c:v>
                </c:pt>
                <c:pt idx="9">
                  <c:v>2048_4096_4096</c:v>
                </c:pt>
                <c:pt idx="10">
                  <c:v>2048_8192_8192</c:v>
                </c:pt>
                <c:pt idx="11">
                  <c:v>4096_2048_2048</c:v>
                </c:pt>
                <c:pt idx="12">
                  <c:v>4096_4096_4096</c:v>
                </c:pt>
                <c:pt idx="13">
                  <c:v>8194_2048_2048</c:v>
                </c:pt>
              </c:strCache>
            </c:strRef>
          </c:cat>
          <c:val>
            <c:numRef>
              <c:f>'Change in TournamentBP'!$D$5:$D$18</c:f>
              <c:numCache>
                <c:formatCode>General</c:formatCode>
                <c:ptCount val="14"/>
                <c:pt idx="0">
                  <c:v>4.9651160000000001</c:v>
                </c:pt>
                <c:pt idx="1">
                  <c:v>5.8986999999999998</c:v>
                </c:pt>
                <c:pt idx="2">
                  <c:v>3.9046959999999999</c:v>
                </c:pt>
                <c:pt idx="3">
                  <c:v>4.6382260000000004</c:v>
                </c:pt>
                <c:pt idx="4">
                  <c:v>8.87608</c:v>
                </c:pt>
                <c:pt idx="5">
                  <c:v>5.7882990000000003</c:v>
                </c:pt>
                <c:pt idx="6">
                  <c:v>7.2066239999999997</c:v>
                </c:pt>
                <c:pt idx="7">
                  <c:v>6.487514</c:v>
                </c:pt>
                <c:pt idx="8">
                  <c:v>5.6742460000000001</c:v>
                </c:pt>
                <c:pt idx="9">
                  <c:v>4.5996829999999997</c:v>
                </c:pt>
                <c:pt idx="10">
                  <c:v>5.2676160000000003</c:v>
                </c:pt>
                <c:pt idx="11">
                  <c:v>6.4842279999999999</c:v>
                </c:pt>
                <c:pt idx="12">
                  <c:v>5.1111979999999999</c:v>
                </c:pt>
                <c:pt idx="13">
                  <c:v>5.0388599999999997</c:v>
                </c:pt>
              </c:numCache>
            </c:numRef>
          </c:val>
          <c:extLst>
            <c:ext xmlns:c16="http://schemas.microsoft.com/office/drawing/2014/chart" uri="{C3380CC4-5D6E-409C-BE32-E72D297353CC}">
              <c16:uniqueId val="{00000001-49AF-440B-8CDC-5CA29EE1EA07}"/>
            </c:ext>
          </c:extLst>
        </c:ser>
        <c:ser>
          <c:idx val="2"/>
          <c:order val="2"/>
          <c:tx>
            <c:strRef>
              <c:f>'Change in TournamentBP'!$E$3:$E$4</c:f>
              <c:strCache>
                <c:ptCount val="2"/>
                <c:pt idx="0">
                  <c:v>BTB Miss Pct</c:v>
                </c:pt>
                <c:pt idx="1">
                  <c:v>456.hmmer</c:v>
                </c:pt>
              </c:strCache>
            </c:strRef>
          </c:tx>
          <c:spPr>
            <a:solidFill>
              <a:schemeClr val="accent3"/>
            </a:solidFill>
            <a:ln>
              <a:noFill/>
            </a:ln>
            <a:effectLst/>
            <a:sp3d/>
          </c:spPr>
          <c:invertIfNegative val="0"/>
          <c:cat>
            <c:strRef>
              <c:f>'Change in TournamentBP'!$B$5:$B$18</c:f>
              <c:strCache>
                <c:ptCount val="14"/>
                <c:pt idx="0">
                  <c:v>1024_2048_1024</c:v>
                </c:pt>
                <c:pt idx="1">
                  <c:v>1024_2048_2048</c:v>
                </c:pt>
                <c:pt idx="2">
                  <c:v>1024_4096_1024</c:v>
                </c:pt>
                <c:pt idx="3">
                  <c:v>1024_4096_4096</c:v>
                </c:pt>
                <c:pt idx="4">
                  <c:v>1024_8192_1024</c:v>
                </c:pt>
                <c:pt idx="5">
                  <c:v>1024_8192_8192</c:v>
                </c:pt>
                <c:pt idx="6">
                  <c:v>2048_1024_2048</c:v>
                </c:pt>
                <c:pt idx="7">
                  <c:v>2048_2048_1024</c:v>
                </c:pt>
                <c:pt idx="8">
                  <c:v>2048_2048_2048</c:v>
                </c:pt>
                <c:pt idx="9">
                  <c:v>2048_4096_4096</c:v>
                </c:pt>
                <c:pt idx="10">
                  <c:v>2048_8192_8192</c:v>
                </c:pt>
                <c:pt idx="11">
                  <c:v>4096_2048_2048</c:v>
                </c:pt>
                <c:pt idx="12">
                  <c:v>4096_4096_4096</c:v>
                </c:pt>
                <c:pt idx="13">
                  <c:v>8194_2048_2048</c:v>
                </c:pt>
              </c:strCache>
            </c:strRef>
          </c:cat>
          <c:val>
            <c:numRef>
              <c:f>'Change in TournamentBP'!$E$5:$E$18</c:f>
              <c:numCache>
                <c:formatCode>General</c:formatCode>
                <c:ptCount val="14"/>
                <c:pt idx="0">
                  <c:v>1.064171</c:v>
                </c:pt>
                <c:pt idx="1">
                  <c:v>1.0209079999999999</c:v>
                </c:pt>
                <c:pt idx="2">
                  <c:v>0.67055500000000001</c:v>
                </c:pt>
                <c:pt idx="3">
                  <c:v>1.7684260000000001</c:v>
                </c:pt>
                <c:pt idx="4">
                  <c:v>2.4544619999999999</c:v>
                </c:pt>
                <c:pt idx="5">
                  <c:v>1.103199</c:v>
                </c:pt>
                <c:pt idx="6">
                  <c:v>0.80913800000000002</c:v>
                </c:pt>
                <c:pt idx="7">
                  <c:v>0.75676600000000005</c:v>
                </c:pt>
                <c:pt idx="8">
                  <c:v>0.84178500000000001</c:v>
                </c:pt>
                <c:pt idx="9">
                  <c:v>2.0259870000000002</c:v>
                </c:pt>
                <c:pt idx="10">
                  <c:v>0.35157100000000002</c:v>
                </c:pt>
                <c:pt idx="11">
                  <c:v>0.85036299999999998</c:v>
                </c:pt>
                <c:pt idx="12">
                  <c:v>0.94180399999999997</c:v>
                </c:pt>
                <c:pt idx="13">
                  <c:v>0.87960099999999997</c:v>
                </c:pt>
              </c:numCache>
            </c:numRef>
          </c:val>
          <c:extLst>
            <c:ext xmlns:c16="http://schemas.microsoft.com/office/drawing/2014/chart" uri="{C3380CC4-5D6E-409C-BE32-E72D297353CC}">
              <c16:uniqueId val="{00000002-49AF-440B-8CDC-5CA29EE1EA07}"/>
            </c:ext>
          </c:extLst>
        </c:ser>
        <c:ser>
          <c:idx val="3"/>
          <c:order val="3"/>
          <c:tx>
            <c:strRef>
              <c:f>'Change in TournamentBP'!$F$3:$F$4</c:f>
              <c:strCache>
                <c:ptCount val="2"/>
                <c:pt idx="0">
                  <c:v>BTB Miss Pct</c:v>
                </c:pt>
                <c:pt idx="1">
                  <c:v>458.sjeng</c:v>
                </c:pt>
              </c:strCache>
            </c:strRef>
          </c:tx>
          <c:spPr>
            <a:solidFill>
              <a:schemeClr val="accent4"/>
            </a:solidFill>
            <a:ln>
              <a:noFill/>
            </a:ln>
            <a:effectLst/>
            <a:sp3d/>
          </c:spPr>
          <c:invertIfNegative val="0"/>
          <c:cat>
            <c:strRef>
              <c:f>'Change in TournamentBP'!$B$5:$B$18</c:f>
              <c:strCache>
                <c:ptCount val="14"/>
                <c:pt idx="0">
                  <c:v>1024_2048_1024</c:v>
                </c:pt>
                <c:pt idx="1">
                  <c:v>1024_2048_2048</c:v>
                </c:pt>
                <c:pt idx="2">
                  <c:v>1024_4096_1024</c:v>
                </c:pt>
                <c:pt idx="3">
                  <c:v>1024_4096_4096</c:v>
                </c:pt>
                <c:pt idx="4">
                  <c:v>1024_8192_1024</c:v>
                </c:pt>
                <c:pt idx="5">
                  <c:v>1024_8192_8192</c:v>
                </c:pt>
                <c:pt idx="6">
                  <c:v>2048_1024_2048</c:v>
                </c:pt>
                <c:pt idx="7">
                  <c:v>2048_2048_1024</c:v>
                </c:pt>
                <c:pt idx="8">
                  <c:v>2048_2048_2048</c:v>
                </c:pt>
                <c:pt idx="9">
                  <c:v>2048_4096_4096</c:v>
                </c:pt>
                <c:pt idx="10">
                  <c:v>2048_8192_8192</c:v>
                </c:pt>
                <c:pt idx="11">
                  <c:v>4096_2048_2048</c:v>
                </c:pt>
                <c:pt idx="12">
                  <c:v>4096_4096_4096</c:v>
                </c:pt>
                <c:pt idx="13">
                  <c:v>8194_2048_2048</c:v>
                </c:pt>
              </c:strCache>
            </c:strRef>
          </c:cat>
          <c:val>
            <c:numRef>
              <c:f>'Change in TournamentBP'!$F$5:$F$18</c:f>
              <c:numCache>
                <c:formatCode>General</c:formatCode>
                <c:ptCount val="14"/>
                <c:pt idx="0">
                  <c:v>4.8580249999999996</c:v>
                </c:pt>
                <c:pt idx="1">
                  <c:v>4.9828539999999997</c:v>
                </c:pt>
                <c:pt idx="2">
                  <c:v>5.6322809999999999</c:v>
                </c:pt>
                <c:pt idx="3">
                  <c:v>4.7762909999999996</c:v>
                </c:pt>
                <c:pt idx="4">
                  <c:v>5.1843919999999999</c:v>
                </c:pt>
                <c:pt idx="5">
                  <c:v>5.1692910000000003</c:v>
                </c:pt>
                <c:pt idx="6">
                  <c:v>5.3556800000000004</c:v>
                </c:pt>
                <c:pt idx="7">
                  <c:v>4.8409659999999999</c:v>
                </c:pt>
                <c:pt idx="8">
                  <c:v>4.9915320000000003</c:v>
                </c:pt>
                <c:pt idx="9">
                  <c:v>4.8215019999999997</c:v>
                </c:pt>
                <c:pt idx="10">
                  <c:v>5.0979210000000004</c:v>
                </c:pt>
                <c:pt idx="11">
                  <c:v>9.6714549999999999</c:v>
                </c:pt>
                <c:pt idx="12">
                  <c:v>4.7294330000000002</c:v>
                </c:pt>
                <c:pt idx="13">
                  <c:v>4.9120619999999997</c:v>
                </c:pt>
              </c:numCache>
            </c:numRef>
          </c:val>
          <c:extLst>
            <c:ext xmlns:c16="http://schemas.microsoft.com/office/drawing/2014/chart" uri="{C3380CC4-5D6E-409C-BE32-E72D297353CC}">
              <c16:uniqueId val="{00000003-49AF-440B-8CDC-5CA29EE1EA07}"/>
            </c:ext>
          </c:extLst>
        </c:ser>
        <c:ser>
          <c:idx val="4"/>
          <c:order val="4"/>
          <c:tx>
            <c:strRef>
              <c:f>'Change in TournamentBP'!$G$3:$G$4</c:f>
              <c:strCache>
                <c:ptCount val="2"/>
                <c:pt idx="0">
                  <c:v>BTB Miss Pct</c:v>
                </c:pt>
                <c:pt idx="1">
                  <c:v>470.lbm</c:v>
                </c:pt>
              </c:strCache>
            </c:strRef>
          </c:tx>
          <c:spPr>
            <a:solidFill>
              <a:schemeClr val="accent5"/>
            </a:solidFill>
            <a:ln>
              <a:noFill/>
            </a:ln>
            <a:effectLst/>
            <a:sp3d/>
          </c:spPr>
          <c:invertIfNegative val="0"/>
          <c:cat>
            <c:strRef>
              <c:f>'Change in TournamentBP'!$B$5:$B$18</c:f>
              <c:strCache>
                <c:ptCount val="14"/>
                <c:pt idx="0">
                  <c:v>1024_2048_1024</c:v>
                </c:pt>
                <c:pt idx="1">
                  <c:v>1024_2048_2048</c:v>
                </c:pt>
                <c:pt idx="2">
                  <c:v>1024_4096_1024</c:v>
                </c:pt>
                <c:pt idx="3">
                  <c:v>1024_4096_4096</c:v>
                </c:pt>
                <c:pt idx="4">
                  <c:v>1024_8192_1024</c:v>
                </c:pt>
                <c:pt idx="5">
                  <c:v>1024_8192_8192</c:v>
                </c:pt>
                <c:pt idx="6">
                  <c:v>2048_1024_2048</c:v>
                </c:pt>
                <c:pt idx="7">
                  <c:v>2048_2048_1024</c:v>
                </c:pt>
                <c:pt idx="8">
                  <c:v>2048_2048_2048</c:v>
                </c:pt>
                <c:pt idx="9">
                  <c:v>2048_4096_4096</c:v>
                </c:pt>
                <c:pt idx="10">
                  <c:v>2048_8192_8192</c:v>
                </c:pt>
                <c:pt idx="11">
                  <c:v>4096_2048_2048</c:v>
                </c:pt>
                <c:pt idx="12">
                  <c:v>4096_4096_4096</c:v>
                </c:pt>
                <c:pt idx="13">
                  <c:v>8194_2048_2048</c:v>
                </c:pt>
              </c:strCache>
            </c:strRef>
          </c:cat>
          <c:val>
            <c:numRef>
              <c:f>'Change in TournamentBP'!$G$5:$G$18</c:f>
              <c:numCache>
                <c:formatCode>General</c:formatCode>
                <c:ptCount val="14"/>
                <c:pt idx="0">
                  <c:v>46.465057000000002</c:v>
                </c:pt>
                <c:pt idx="1">
                  <c:v>46.465451000000002</c:v>
                </c:pt>
                <c:pt idx="2">
                  <c:v>46.464677999999999</c:v>
                </c:pt>
                <c:pt idx="3">
                  <c:v>46.46546</c:v>
                </c:pt>
                <c:pt idx="4">
                  <c:v>6.2249179999999997</c:v>
                </c:pt>
                <c:pt idx="5">
                  <c:v>46.527853</c:v>
                </c:pt>
                <c:pt idx="6">
                  <c:v>6.7511359999999998</c:v>
                </c:pt>
                <c:pt idx="7">
                  <c:v>46.465297999999997</c:v>
                </c:pt>
                <c:pt idx="8">
                  <c:v>46.465693999999999</c:v>
                </c:pt>
                <c:pt idx="9">
                  <c:v>46.465702999999998</c:v>
                </c:pt>
                <c:pt idx="10">
                  <c:v>46.522500999999998</c:v>
                </c:pt>
                <c:pt idx="11">
                  <c:v>46.470711999999999</c:v>
                </c:pt>
                <c:pt idx="12">
                  <c:v>46.470733000000003</c:v>
                </c:pt>
                <c:pt idx="13">
                  <c:v>46.469813000000002</c:v>
                </c:pt>
              </c:numCache>
            </c:numRef>
          </c:val>
          <c:extLst>
            <c:ext xmlns:c16="http://schemas.microsoft.com/office/drawing/2014/chart" uri="{C3380CC4-5D6E-409C-BE32-E72D297353CC}">
              <c16:uniqueId val="{00000004-49AF-440B-8CDC-5CA29EE1EA07}"/>
            </c:ext>
          </c:extLst>
        </c:ser>
        <c:dLbls>
          <c:showLegendKey val="0"/>
          <c:showVal val="0"/>
          <c:showCatName val="0"/>
          <c:showSerName val="0"/>
          <c:showPercent val="0"/>
          <c:showBubbleSize val="0"/>
        </c:dLbls>
        <c:gapWidth val="150"/>
        <c:shape val="box"/>
        <c:axId val="1734132111"/>
        <c:axId val="1734132591"/>
        <c:axId val="0"/>
      </c:bar3DChart>
      <c:catAx>
        <c:axId val="173413211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sizes of Predictors(LP_GP_CP)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4132591"/>
        <c:crosses val="autoZero"/>
        <c:auto val="1"/>
        <c:lblAlgn val="ctr"/>
        <c:lblOffset val="100"/>
        <c:noMultiLvlLbl val="0"/>
      </c:catAx>
      <c:valAx>
        <c:axId val="17341325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values for each </a:t>
                </a:r>
              </a:p>
            </c:rich>
          </c:tx>
          <c:layout>
            <c:manualLayout>
              <c:xMode val="edge"/>
              <c:yMode val="edge"/>
              <c:x val="2.5004036970964566E-2"/>
              <c:y val="0.2626147586885690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41321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sz="1800" dirty="0"/>
              <a:t>Percentage of </a:t>
            </a:r>
            <a:r>
              <a:rPr lang="en-US" sz="1800" dirty="0" err="1"/>
              <a:t>BranchMissPrediction</a:t>
            </a:r>
            <a:r>
              <a:rPr lang="en-US" sz="1800" dirty="0"/>
              <a:t> for Benchmark 401.bzip2</a:t>
            </a:r>
          </a:p>
        </c:rich>
      </c:tx>
      <c:layout>
        <c:manualLayout>
          <c:xMode val="edge"/>
          <c:yMode val="edge"/>
          <c:x val="0.11762793748039643"/>
          <c:y val="1.7091935472777143E-2"/>
        </c:manualLayout>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manualLayout>
          <c:layoutTarget val="inner"/>
          <c:xMode val="edge"/>
          <c:yMode val="edge"/>
          <c:x val="0.14106714785651794"/>
          <c:y val="0.20152777777777778"/>
          <c:w val="0.77950174978127729"/>
          <c:h val="0.35459135316418777"/>
        </c:manualLayout>
      </c:layout>
      <c:barChart>
        <c:barDir val="col"/>
        <c:grouping val="clustered"/>
        <c:varyColors val="0"/>
        <c:ser>
          <c:idx val="0"/>
          <c:order val="0"/>
          <c:tx>
            <c:strRef>
              <c:f>'Change in TournamentBP'!$C$32</c:f>
              <c:strCache>
                <c:ptCount val="1"/>
                <c:pt idx="0">
                  <c:v>401.bzip2</c:v>
                </c:pt>
              </c:strCache>
            </c:strRef>
          </c:tx>
          <c:spPr>
            <a:solidFill>
              <a:schemeClr val="accent2"/>
            </a:solidFill>
            <a:ln>
              <a:noFill/>
            </a:ln>
            <a:effectLst/>
          </c:spPr>
          <c:invertIfNegative val="0"/>
          <c:trendline>
            <c:spPr>
              <a:ln w="19050" cap="rnd">
                <a:solidFill>
                  <a:schemeClr val="accent2"/>
                </a:solidFill>
                <a:round/>
              </a:ln>
              <a:effectLst/>
            </c:spPr>
            <c:trendlineType val="linear"/>
            <c:dispRSqr val="0"/>
            <c:dispEq val="0"/>
          </c:trendline>
          <c:cat>
            <c:strRef>
              <c:f>'Change in TournamentBP'!$B$33:$B$46</c:f>
              <c:strCache>
                <c:ptCount val="14"/>
                <c:pt idx="0">
                  <c:v>1024_2048_1024</c:v>
                </c:pt>
                <c:pt idx="1">
                  <c:v>1024_2048_2048</c:v>
                </c:pt>
                <c:pt idx="2">
                  <c:v>1024_4096_1024</c:v>
                </c:pt>
                <c:pt idx="3">
                  <c:v>1024_4096_4096</c:v>
                </c:pt>
                <c:pt idx="4">
                  <c:v>1024_8192_1024</c:v>
                </c:pt>
                <c:pt idx="5">
                  <c:v>1024_8192_8192</c:v>
                </c:pt>
                <c:pt idx="6">
                  <c:v>2048_1024_2048</c:v>
                </c:pt>
                <c:pt idx="7">
                  <c:v>2048_2048_1024</c:v>
                </c:pt>
                <c:pt idx="8">
                  <c:v>2048_2048_2048</c:v>
                </c:pt>
                <c:pt idx="9">
                  <c:v>2048_4096_4096</c:v>
                </c:pt>
                <c:pt idx="10">
                  <c:v>2048_8192_8192</c:v>
                </c:pt>
                <c:pt idx="11">
                  <c:v>4096_2048_2048</c:v>
                </c:pt>
                <c:pt idx="12">
                  <c:v>4096_4096_4096</c:v>
                </c:pt>
                <c:pt idx="13">
                  <c:v>8194_2048_2048</c:v>
                </c:pt>
              </c:strCache>
            </c:strRef>
          </c:cat>
          <c:val>
            <c:numRef>
              <c:f>'Change in TournamentBP'!$C$33:$C$46</c:f>
              <c:numCache>
                <c:formatCode>General</c:formatCode>
                <c:ptCount val="14"/>
                <c:pt idx="0">
                  <c:v>5.9984719999999996</c:v>
                </c:pt>
                <c:pt idx="1">
                  <c:v>5.981922</c:v>
                </c:pt>
                <c:pt idx="2">
                  <c:v>6.0069400000000002</c:v>
                </c:pt>
                <c:pt idx="3">
                  <c:v>5.9576039999999999</c:v>
                </c:pt>
                <c:pt idx="4">
                  <c:v>5.9903690000000003</c:v>
                </c:pt>
                <c:pt idx="5">
                  <c:v>5.9231879999999997</c:v>
                </c:pt>
                <c:pt idx="6">
                  <c:v>5.984896</c:v>
                </c:pt>
                <c:pt idx="7">
                  <c:v>5.9844460000000002</c:v>
                </c:pt>
                <c:pt idx="8">
                  <c:v>5.9692939999999997</c:v>
                </c:pt>
                <c:pt idx="9">
                  <c:v>5.9432289999999997</c:v>
                </c:pt>
                <c:pt idx="10">
                  <c:v>5.9112830000000001</c:v>
                </c:pt>
                <c:pt idx="11">
                  <c:v>5.9470739999999997</c:v>
                </c:pt>
                <c:pt idx="12">
                  <c:v>5.9236319999999996</c:v>
                </c:pt>
                <c:pt idx="13">
                  <c:v>5.937881</c:v>
                </c:pt>
              </c:numCache>
            </c:numRef>
          </c:val>
          <c:extLst>
            <c:ext xmlns:c16="http://schemas.microsoft.com/office/drawing/2014/chart" uri="{C3380CC4-5D6E-409C-BE32-E72D297353CC}">
              <c16:uniqueId val="{00000001-385E-4679-A676-C3658BB353C6}"/>
            </c:ext>
          </c:extLst>
        </c:ser>
        <c:dLbls>
          <c:showLegendKey val="0"/>
          <c:showVal val="0"/>
          <c:showCatName val="0"/>
          <c:showSerName val="0"/>
          <c:showPercent val="0"/>
          <c:showBubbleSize val="0"/>
        </c:dLbls>
        <c:gapWidth val="199"/>
        <c:axId val="1811178767"/>
        <c:axId val="1811197487"/>
      </c:barChart>
      <c:catAx>
        <c:axId val="1811178767"/>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sizes of Predictors(LP_GP_CP)</a:t>
                </a:r>
              </a:p>
            </c:rich>
          </c:tx>
          <c:layout>
            <c:manualLayout>
              <c:xMode val="edge"/>
              <c:yMode val="edge"/>
              <c:x val="0.22752504165122142"/>
              <c:y val="0.91329416824664023"/>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811197487"/>
        <c:crosses val="autoZero"/>
        <c:auto val="1"/>
        <c:lblAlgn val="ctr"/>
        <c:lblOffset val="100"/>
        <c:noMultiLvlLbl val="0"/>
      </c:catAx>
      <c:valAx>
        <c:axId val="181119748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values for each </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1178767"/>
        <c:crosses val="autoZero"/>
        <c:crossBetween val="between"/>
      </c:valAx>
      <c:spPr>
        <a:noFill/>
        <a:ln>
          <a:noFill/>
        </a:ln>
        <a:effectLst/>
      </c:spPr>
    </c:plotArea>
    <c:legend>
      <c:legendPos val="t"/>
      <c:layout>
        <c:manualLayout>
          <c:xMode val="edge"/>
          <c:yMode val="edge"/>
          <c:x val="0.28105429526948034"/>
          <c:y val="0.19189401618120347"/>
          <c:w val="0.61378360102814356"/>
          <c:h val="6.91546818097648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BTB Miss Percentage for Benchmark 401.bzip2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Graphs!$B$3</c:f>
              <c:strCache>
                <c:ptCount val="1"/>
                <c:pt idx="0">
                  <c:v>401.bzip2</c:v>
                </c:pt>
              </c:strCache>
            </c:strRef>
          </c:tx>
          <c:spPr>
            <a:solidFill>
              <a:schemeClr val="accent1"/>
            </a:solidFill>
            <a:ln>
              <a:noFill/>
            </a:ln>
            <a:effectLst/>
          </c:spPr>
          <c:invertIfNegative val="0"/>
          <c:dPt>
            <c:idx val="0"/>
            <c:invertIfNegative val="0"/>
            <c:bubble3D val="0"/>
            <c:spPr>
              <a:solidFill>
                <a:srgbClr val="92D050"/>
              </a:solidFill>
              <a:ln>
                <a:noFill/>
              </a:ln>
              <a:effectLst/>
            </c:spPr>
            <c:extLst>
              <c:ext xmlns:c16="http://schemas.microsoft.com/office/drawing/2014/chart" uri="{C3380CC4-5D6E-409C-BE32-E72D297353CC}">
                <c16:uniqueId val="{00000001-51A9-49D1-8FB8-28C33A1B1D2A}"/>
              </c:ext>
            </c:extLst>
          </c:dPt>
          <c:dPt>
            <c:idx val="1"/>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3-51A9-49D1-8FB8-28C33A1B1D2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Graphs!$C$1:$E$2</c:f>
              <c:strCache>
                <c:ptCount val="3"/>
                <c:pt idx="0">
                  <c:v> for Local BP</c:v>
                </c:pt>
                <c:pt idx="1">
                  <c:v>for Tournament BP</c:v>
                </c:pt>
                <c:pt idx="2">
                  <c:v>for Bi-Mode BP</c:v>
                </c:pt>
              </c:strCache>
            </c:strRef>
          </c:cat>
          <c:val>
            <c:numRef>
              <c:f>Graphs!$C$3:$E$3</c:f>
              <c:numCache>
                <c:formatCode>General</c:formatCode>
                <c:ptCount val="3"/>
                <c:pt idx="0">
                  <c:v>0.18054999999999999</c:v>
                </c:pt>
                <c:pt idx="1">
                  <c:v>0.137104</c:v>
                </c:pt>
                <c:pt idx="2">
                  <c:v>0.135964</c:v>
                </c:pt>
              </c:numCache>
            </c:numRef>
          </c:val>
          <c:extLst>
            <c:ext xmlns:c16="http://schemas.microsoft.com/office/drawing/2014/chart" uri="{C3380CC4-5D6E-409C-BE32-E72D297353CC}">
              <c16:uniqueId val="{00000004-51A9-49D1-8FB8-28C33A1B1D2A}"/>
            </c:ext>
          </c:extLst>
        </c:ser>
        <c:dLbls>
          <c:dLblPos val="outEnd"/>
          <c:showLegendKey val="0"/>
          <c:showVal val="1"/>
          <c:showCatName val="0"/>
          <c:showSerName val="0"/>
          <c:showPercent val="0"/>
          <c:showBubbleSize val="0"/>
        </c:dLbls>
        <c:gapWidth val="182"/>
        <c:axId val="1784391119"/>
        <c:axId val="1784383439"/>
      </c:barChart>
      <c:catAx>
        <c:axId val="178439111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types</a:t>
                </a:r>
                <a:r>
                  <a:rPr lang="en-US" baseline="0"/>
                  <a:t> of Predictors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4383439"/>
        <c:crosses val="autoZero"/>
        <c:auto val="1"/>
        <c:lblAlgn val="ctr"/>
        <c:lblOffset val="100"/>
        <c:noMultiLvlLbl val="0"/>
      </c:catAx>
      <c:valAx>
        <c:axId val="178438343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dirty="0">
                    <a:effectLst/>
                  </a:rPr>
                  <a:t>BTB Miss Percentage </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43911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00" b="0" i="0" u="none" strike="noStrike" kern="1200" cap="none" spc="0" normalizeH="0" baseline="0">
                <a:solidFill>
                  <a:schemeClr val="tx1">
                    <a:lumMod val="65000"/>
                    <a:lumOff val="35000"/>
                  </a:schemeClr>
                </a:solidFill>
                <a:latin typeface="+mj-lt"/>
                <a:ea typeface="+mj-ea"/>
                <a:cs typeface="+mj-cs"/>
              </a:defRPr>
            </a:pPr>
            <a:r>
              <a:rPr lang="en-US" sz="1800"/>
              <a:t>Percentage of BranchMissPrediction for Benchmark 429.mcf</a:t>
            </a:r>
          </a:p>
        </c:rich>
      </c:tx>
      <c:overlay val="0"/>
      <c:spPr>
        <a:noFill/>
        <a:ln>
          <a:noFill/>
        </a:ln>
        <a:effectLst/>
      </c:spPr>
      <c:txPr>
        <a:bodyPr rot="0" spcFirstLastPara="1" vertOverflow="ellipsis" vert="horz" wrap="square" anchor="ctr" anchorCtr="1"/>
        <a:lstStyle/>
        <a:p>
          <a:pPr>
            <a:defRPr sz="18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'Change in TournamentBP'!$D$32</c:f>
              <c:strCache>
                <c:ptCount val="1"/>
                <c:pt idx="0">
                  <c:v>429.mcf</c:v>
                </c:pt>
              </c:strCache>
            </c:strRef>
          </c:tx>
          <c:spPr>
            <a:solidFill>
              <a:schemeClr val="accent5"/>
            </a:solidFill>
            <a:ln>
              <a:noFill/>
            </a:ln>
            <a:effectLst/>
          </c:spPr>
          <c:invertIfNegative val="0"/>
          <c:trendline>
            <c:spPr>
              <a:ln w="19050" cap="rnd">
                <a:solidFill>
                  <a:schemeClr val="accent5"/>
                </a:solidFill>
                <a:round/>
              </a:ln>
              <a:effectLst/>
            </c:spPr>
            <c:trendlineType val="linear"/>
            <c:dispRSqr val="0"/>
            <c:dispEq val="0"/>
          </c:trendline>
          <c:cat>
            <c:strRef>
              <c:f>'Change in TournamentBP'!$B$33:$B$46</c:f>
              <c:strCache>
                <c:ptCount val="14"/>
                <c:pt idx="0">
                  <c:v>1024_2048_1024</c:v>
                </c:pt>
                <c:pt idx="1">
                  <c:v>1024_2048_2048</c:v>
                </c:pt>
                <c:pt idx="2">
                  <c:v>1024_4096_1024</c:v>
                </c:pt>
                <c:pt idx="3">
                  <c:v>1024_4096_4096</c:v>
                </c:pt>
                <c:pt idx="4">
                  <c:v>1024_8192_1024</c:v>
                </c:pt>
                <c:pt idx="5">
                  <c:v>1024_8192_8192</c:v>
                </c:pt>
                <c:pt idx="6">
                  <c:v>2048_1024_2048</c:v>
                </c:pt>
                <c:pt idx="7">
                  <c:v>2048_2048_1024</c:v>
                </c:pt>
                <c:pt idx="8">
                  <c:v>2048_2048_2048</c:v>
                </c:pt>
                <c:pt idx="9">
                  <c:v>2048_4096_4096</c:v>
                </c:pt>
                <c:pt idx="10">
                  <c:v>2048_8192_8192</c:v>
                </c:pt>
                <c:pt idx="11">
                  <c:v>4096_2048_2048</c:v>
                </c:pt>
                <c:pt idx="12">
                  <c:v>4096_4096_4096</c:v>
                </c:pt>
                <c:pt idx="13">
                  <c:v>8194_2048_2048</c:v>
                </c:pt>
              </c:strCache>
            </c:strRef>
          </c:cat>
          <c:val>
            <c:numRef>
              <c:f>'Change in TournamentBP'!$D$33:$D$46</c:f>
              <c:numCache>
                <c:formatCode>General</c:formatCode>
                <c:ptCount val="14"/>
                <c:pt idx="0">
                  <c:v>5.1462070000000004</c:v>
                </c:pt>
                <c:pt idx="1">
                  <c:v>5.0926309999999999</c:v>
                </c:pt>
                <c:pt idx="2">
                  <c:v>5.304462</c:v>
                </c:pt>
                <c:pt idx="3">
                  <c:v>4.9711249999999998</c:v>
                </c:pt>
                <c:pt idx="4">
                  <c:v>5.1068680000000004</c:v>
                </c:pt>
                <c:pt idx="5">
                  <c:v>4.8967840000000002</c:v>
                </c:pt>
                <c:pt idx="6">
                  <c:v>5.1091579999999999</c:v>
                </c:pt>
                <c:pt idx="7">
                  <c:v>5.0852700000000004</c:v>
                </c:pt>
                <c:pt idx="8">
                  <c:v>5.0279759999999998</c:v>
                </c:pt>
                <c:pt idx="9">
                  <c:v>4.9050120000000001</c:v>
                </c:pt>
                <c:pt idx="10">
                  <c:v>4.833145</c:v>
                </c:pt>
                <c:pt idx="11">
                  <c:v>4.9823950000000004</c:v>
                </c:pt>
                <c:pt idx="12">
                  <c:v>4.868849</c:v>
                </c:pt>
                <c:pt idx="13">
                  <c:v>4.9515700000000002</c:v>
                </c:pt>
              </c:numCache>
            </c:numRef>
          </c:val>
          <c:extLst>
            <c:ext xmlns:c16="http://schemas.microsoft.com/office/drawing/2014/chart" uri="{C3380CC4-5D6E-409C-BE32-E72D297353CC}">
              <c16:uniqueId val="{00000001-0A4D-42E5-A858-8573E75CA3B7}"/>
            </c:ext>
          </c:extLst>
        </c:ser>
        <c:dLbls>
          <c:showLegendKey val="0"/>
          <c:showVal val="0"/>
          <c:showCatName val="0"/>
          <c:showSerName val="0"/>
          <c:showPercent val="0"/>
          <c:showBubbleSize val="0"/>
        </c:dLbls>
        <c:gapWidth val="199"/>
        <c:axId val="1734135951"/>
        <c:axId val="1734133071"/>
      </c:barChart>
      <c:catAx>
        <c:axId val="1734135951"/>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sizes of Predictors(LP_GP_CP)</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734133071"/>
        <c:crosses val="autoZero"/>
        <c:auto val="1"/>
        <c:lblAlgn val="ctr"/>
        <c:lblOffset val="100"/>
        <c:noMultiLvlLbl val="0"/>
      </c:catAx>
      <c:valAx>
        <c:axId val="1734133071"/>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values for each </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413595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00" b="1" i="0" u="none" strike="noStrike" kern="1200" cap="none" spc="0" normalizeH="0" baseline="0">
                <a:solidFill>
                  <a:schemeClr val="dk1">
                    <a:lumMod val="50000"/>
                    <a:lumOff val="50000"/>
                  </a:schemeClr>
                </a:solidFill>
                <a:latin typeface="+mj-lt"/>
                <a:ea typeface="+mj-ea"/>
                <a:cs typeface="+mj-cs"/>
              </a:defRPr>
            </a:pPr>
            <a:r>
              <a:rPr lang="en-US" sz="1800"/>
              <a:t>Percentage of BranchMissPrediction for Benchmark 456.hmmer</a:t>
            </a:r>
          </a:p>
        </c:rich>
      </c:tx>
      <c:layout>
        <c:manualLayout>
          <c:xMode val="edge"/>
          <c:yMode val="edge"/>
          <c:x val="0.16282621371849029"/>
          <c:y val="0"/>
        </c:manualLayout>
      </c:layout>
      <c:overlay val="0"/>
      <c:spPr>
        <a:noFill/>
        <a:ln>
          <a:noFill/>
        </a:ln>
        <a:effectLst/>
      </c:spPr>
      <c:txPr>
        <a:bodyPr rot="0" spcFirstLastPara="1" vertOverflow="ellipsis" vert="horz" wrap="square" anchor="ctr" anchorCtr="1"/>
        <a:lstStyle/>
        <a:p>
          <a:pPr>
            <a:defRPr sz="18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2209492563429571"/>
          <c:y val="0.19689814814814816"/>
          <c:w val="0.78711307961504817"/>
          <c:h val="0.35922098279381742"/>
        </c:manualLayout>
      </c:layout>
      <c:barChart>
        <c:barDir val="col"/>
        <c:grouping val="clustered"/>
        <c:varyColors val="0"/>
        <c:ser>
          <c:idx val="0"/>
          <c:order val="0"/>
          <c:tx>
            <c:strRef>
              <c:f>'Change in TournamentBP'!$E$32</c:f>
              <c:strCache>
                <c:ptCount val="1"/>
                <c:pt idx="0">
                  <c:v>456.hmmer</c:v>
                </c:pt>
              </c:strCache>
            </c:strRef>
          </c:tx>
          <c:spPr>
            <a:solidFill>
              <a:schemeClr val="accent1"/>
            </a:solidFill>
            <a:ln>
              <a:noFill/>
            </a:ln>
            <a:effectLst/>
          </c:spPr>
          <c:invertIfNegative val="0"/>
          <c:trendline>
            <c:spPr>
              <a:ln w="19050" cap="rnd">
                <a:solidFill>
                  <a:schemeClr val="accent1"/>
                </a:solidFill>
              </a:ln>
              <a:effectLst/>
            </c:spPr>
            <c:trendlineType val="linear"/>
            <c:dispRSqr val="0"/>
            <c:dispEq val="0"/>
          </c:trendline>
          <c:cat>
            <c:strRef>
              <c:f>'Change in TournamentBP'!$B$33:$B$46</c:f>
              <c:strCache>
                <c:ptCount val="14"/>
                <c:pt idx="0">
                  <c:v>1024_2048_1024</c:v>
                </c:pt>
                <c:pt idx="1">
                  <c:v>1024_2048_2048</c:v>
                </c:pt>
                <c:pt idx="2">
                  <c:v>1024_4096_1024</c:v>
                </c:pt>
                <c:pt idx="3">
                  <c:v>1024_4096_4096</c:v>
                </c:pt>
                <c:pt idx="4">
                  <c:v>1024_8192_1024</c:v>
                </c:pt>
                <c:pt idx="5">
                  <c:v>1024_8192_8192</c:v>
                </c:pt>
                <c:pt idx="6">
                  <c:v>2048_1024_2048</c:v>
                </c:pt>
                <c:pt idx="7">
                  <c:v>2048_2048_1024</c:v>
                </c:pt>
                <c:pt idx="8">
                  <c:v>2048_2048_2048</c:v>
                </c:pt>
                <c:pt idx="9">
                  <c:v>2048_4096_4096</c:v>
                </c:pt>
                <c:pt idx="10">
                  <c:v>2048_8192_8192</c:v>
                </c:pt>
                <c:pt idx="11">
                  <c:v>4096_2048_2048</c:v>
                </c:pt>
                <c:pt idx="12">
                  <c:v>4096_4096_4096</c:v>
                </c:pt>
                <c:pt idx="13">
                  <c:v>8194_2048_2048</c:v>
                </c:pt>
              </c:strCache>
            </c:strRef>
          </c:cat>
          <c:val>
            <c:numRef>
              <c:f>'Change in TournamentBP'!$E$33:$E$46</c:f>
              <c:numCache>
                <c:formatCode>General</c:formatCode>
                <c:ptCount val="14"/>
                <c:pt idx="0">
                  <c:v>9.9611280000000004</c:v>
                </c:pt>
                <c:pt idx="1">
                  <c:v>9.7848229999999994</c:v>
                </c:pt>
                <c:pt idx="2">
                  <c:v>10.348004</c:v>
                </c:pt>
                <c:pt idx="3">
                  <c:v>9.4821390000000001</c:v>
                </c:pt>
                <c:pt idx="4">
                  <c:v>9.7083899999999996</c:v>
                </c:pt>
                <c:pt idx="5">
                  <c:v>9.2233400000000003</c:v>
                </c:pt>
                <c:pt idx="6">
                  <c:v>8.6360299999999999</c:v>
                </c:pt>
                <c:pt idx="7">
                  <c:v>8.6354649999999999</c:v>
                </c:pt>
                <c:pt idx="8">
                  <c:v>8.5176210000000001</c:v>
                </c:pt>
                <c:pt idx="9">
                  <c:v>8.2214759999999991</c:v>
                </c:pt>
                <c:pt idx="10">
                  <c:v>8.0808800000000005</c:v>
                </c:pt>
                <c:pt idx="11">
                  <c:v>8.3832229999999992</c:v>
                </c:pt>
                <c:pt idx="12">
                  <c:v>8.0000129999999992</c:v>
                </c:pt>
                <c:pt idx="13">
                  <c:v>8.2937750000000001</c:v>
                </c:pt>
              </c:numCache>
            </c:numRef>
          </c:val>
          <c:extLst>
            <c:ext xmlns:c16="http://schemas.microsoft.com/office/drawing/2014/chart" uri="{C3380CC4-5D6E-409C-BE32-E72D297353CC}">
              <c16:uniqueId val="{00000001-A37B-48A5-AB18-96BA4F637D55}"/>
            </c:ext>
          </c:extLst>
        </c:ser>
        <c:dLbls>
          <c:showLegendKey val="0"/>
          <c:showVal val="0"/>
          <c:showCatName val="0"/>
          <c:showSerName val="0"/>
          <c:showPercent val="0"/>
          <c:showBubbleSize val="0"/>
        </c:dLbls>
        <c:gapWidth val="267"/>
        <c:overlap val="-43"/>
        <c:axId val="1784387279"/>
        <c:axId val="1784388239"/>
      </c:barChart>
      <c:catAx>
        <c:axId val="1784387279"/>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sizes of Predictors(LP_GP_CP)</a:t>
                </a:r>
              </a:p>
            </c:rich>
          </c:tx>
          <c:layout>
            <c:manualLayout>
              <c:xMode val="edge"/>
              <c:yMode val="edge"/>
              <c:x val="0.25555424321959758"/>
              <c:y val="0.83394028871391079"/>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784388239"/>
        <c:crosses val="autoZero"/>
        <c:auto val="1"/>
        <c:lblAlgn val="ctr"/>
        <c:lblOffset val="100"/>
        <c:noMultiLvlLbl val="0"/>
      </c:catAx>
      <c:valAx>
        <c:axId val="1784388239"/>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values for each </a:t>
                </a:r>
              </a:p>
            </c:rich>
          </c:tx>
          <c:layout>
            <c:manualLayout>
              <c:xMode val="edge"/>
              <c:yMode val="edge"/>
              <c:x val="3.0555555555555555E-2"/>
              <c:y val="0.26368438320209969"/>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784387279"/>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a:t>Percentage of BranchMissPrediction for Benchmark 458.sjeng</a:t>
            </a:r>
          </a:p>
        </c:rich>
      </c:tx>
      <c:layout>
        <c:manualLayout>
          <c:xMode val="edge"/>
          <c:yMode val="edge"/>
          <c:x val="0.12430447540038779"/>
          <c:y val="0"/>
        </c:manualLayout>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2209492563429571"/>
          <c:y val="0.18763888888888891"/>
          <c:w val="0.81380730533683288"/>
          <c:h val="0.36848024205307672"/>
        </c:manualLayout>
      </c:layout>
      <c:barChart>
        <c:barDir val="col"/>
        <c:grouping val="clustered"/>
        <c:varyColors val="0"/>
        <c:ser>
          <c:idx val="0"/>
          <c:order val="0"/>
          <c:tx>
            <c:strRef>
              <c:f>'Change in TournamentBP'!$F$32</c:f>
              <c:strCache>
                <c:ptCount val="1"/>
                <c:pt idx="0">
                  <c:v>458.sjeng</c:v>
                </c:pt>
              </c:strCache>
            </c:strRef>
          </c:tx>
          <c:spPr>
            <a:solidFill>
              <a:schemeClr val="accent3"/>
            </a:solidFill>
            <a:ln>
              <a:noFill/>
            </a:ln>
            <a:effectLst/>
          </c:spPr>
          <c:invertIfNegative val="0"/>
          <c:trendline>
            <c:spPr>
              <a:ln w="19050" cap="rnd">
                <a:solidFill>
                  <a:schemeClr val="accent3"/>
                </a:solidFill>
              </a:ln>
              <a:effectLst/>
            </c:spPr>
            <c:trendlineType val="linear"/>
            <c:dispRSqr val="0"/>
            <c:dispEq val="0"/>
          </c:trendline>
          <c:cat>
            <c:strRef>
              <c:f>'Change in TournamentBP'!$B$33:$B$46</c:f>
              <c:strCache>
                <c:ptCount val="14"/>
                <c:pt idx="0">
                  <c:v>1024_2048_1024</c:v>
                </c:pt>
                <c:pt idx="1">
                  <c:v>1024_2048_2048</c:v>
                </c:pt>
                <c:pt idx="2">
                  <c:v>1024_4096_1024</c:v>
                </c:pt>
                <c:pt idx="3">
                  <c:v>1024_4096_4096</c:v>
                </c:pt>
                <c:pt idx="4">
                  <c:v>1024_8192_1024</c:v>
                </c:pt>
                <c:pt idx="5">
                  <c:v>1024_8192_8192</c:v>
                </c:pt>
                <c:pt idx="6">
                  <c:v>2048_1024_2048</c:v>
                </c:pt>
                <c:pt idx="7">
                  <c:v>2048_2048_1024</c:v>
                </c:pt>
                <c:pt idx="8">
                  <c:v>2048_2048_2048</c:v>
                </c:pt>
                <c:pt idx="9">
                  <c:v>2048_4096_4096</c:v>
                </c:pt>
                <c:pt idx="10">
                  <c:v>2048_8192_8192</c:v>
                </c:pt>
                <c:pt idx="11">
                  <c:v>4096_2048_2048</c:v>
                </c:pt>
                <c:pt idx="12">
                  <c:v>4096_4096_4096</c:v>
                </c:pt>
                <c:pt idx="13">
                  <c:v>8194_2048_2048</c:v>
                </c:pt>
              </c:strCache>
            </c:strRef>
          </c:cat>
          <c:val>
            <c:numRef>
              <c:f>'Change in TournamentBP'!$F$33:$F$46</c:f>
              <c:numCache>
                <c:formatCode>General</c:formatCode>
                <c:ptCount val="14"/>
                <c:pt idx="0">
                  <c:v>10.453341999999999</c:v>
                </c:pt>
                <c:pt idx="1">
                  <c:v>10.251263</c:v>
                </c:pt>
                <c:pt idx="2">
                  <c:v>11.305815000000001</c:v>
                </c:pt>
                <c:pt idx="3">
                  <c:v>9.7942839999999993</c:v>
                </c:pt>
                <c:pt idx="4">
                  <c:v>10.872569</c:v>
                </c:pt>
                <c:pt idx="5">
                  <c:v>9.8612409999999997</c:v>
                </c:pt>
                <c:pt idx="6">
                  <c:v>10.800962999999999</c:v>
                </c:pt>
                <c:pt idx="7">
                  <c:v>10.131665999999999</c:v>
                </c:pt>
                <c:pt idx="8">
                  <c:v>9.9510670000000001</c:v>
                </c:pt>
                <c:pt idx="9">
                  <c:v>9.5435999999999996</c:v>
                </c:pt>
                <c:pt idx="10">
                  <c:v>9.6530190000000005</c:v>
                </c:pt>
                <c:pt idx="11">
                  <c:v>9.6714549999999999</c:v>
                </c:pt>
                <c:pt idx="12">
                  <c:v>9.3036569999999994</c:v>
                </c:pt>
                <c:pt idx="13">
                  <c:v>9.4860889999999998</c:v>
                </c:pt>
              </c:numCache>
            </c:numRef>
          </c:val>
          <c:extLst>
            <c:ext xmlns:c16="http://schemas.microsoft.com/office/drawing/2014/chart" uri="{C3380CC4-5D6E-409C-BE32-E72D297353CC}">
              <c16:uniqueId val="{00000001-0E1B-4550-A00C-868F7F00BE2A}"/>
            </c:ext>
          </c:extLst>
        </c:ser>
        <c:dLbls>
          <c:showLegendKey val="0"/>
          <c:showVal val="0"/>
          <c:showCatName val="0"/>
          <c:showSerName val="0"/>
          <c:showPercent val="0"/>
          <c:showBubbleSize val="0"/>
        </c:dLbls>
        <c:gapWidth val="267"/>
        <c:overlap val="-43"/>
        <c:axId val="1784386319"/>
        <c:axId val="1784377679"/>
      </c:barChart>
      <c:catAx>
        <c:axId val="1784386319"/>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sizes of Predictors(LP_GP_CP)</a:t>
                </a:r>
              </a:p>
            </c:rich>
          </c:tx>
          <c:layout>
            <c:manualLayout>
              <c:xMode val="edge"/>
              <c:yMode val="edge"/>
              <c:x val="0.27723468941382329"/>
              <c:y val="0.83394028871391079"/>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784377679"/>
        <c:crosses val="autoZero"/>
        <c:auto val="1"/>
        <c:lblAlgn val="ctr"/>
        <c:lblOffset val="100"/>
        <c:noMultiLvlLbl val="0"/>
      </c:catAx>
      <c:valAx>
        <c:axId val="1784377679"/>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values for each </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784386319"/>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800" b="1" i="0" u="none" strike="noStrike" kern="1200" cap="none" spc="0" normalizeH="0" baseline="0">
                <a:solidFill>
                  <a:schemeClr val="dk1">
                    <a:lumMod val="50000"/>
                    <a:lumOff val="50000"/>
                  </a:schemeClr>
                </a:solidFill>
                <a:latin typeface="+mj-lt"/>
                <a:ea typeface="+mj-ea"/>
                <a:cs typeface="+mj-cs"/>
              </a:defRPr>
            </a:pPr>
            <a:r>
              <a:rPr lang="en-US" sz="1800"/>
              <a:t>Percentage of BranchMissPrediction for Benchmark 470.lbm</a:t>
            </a:r>
          </a:p>
        </c:rich>
      </c:tx>
      <c:overlay val="0"/>
      <c:spPr>
        <a:noFill/>
        <a:ln>
          <a:noFill/>
        </a:ln>
        <a:effectLst/>
      </c:spPr>
      <c:txPr>
        <a:bodyPr rot="0" spcFirstLastPara="1" vertOverflow="ellipsis" vert="horz" wrap="square" anchor="ctr" anchorCtr="1"/>
        <a:lstStyle/>
        <a:p>
          <a:pPr>
            <a:defRPr sz="18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2840048118985126"/>
          <c:y val="0.18763888888888891"/>
          <c:w val="0.75787685914260727"/>
          <c:h val="0.36848024205307672"/>
        </c:manualLayout>
      </c:layout>
      <c:barChart>
        <c:barDir val="col"/>
        <c:grouping val="clustered"/>
        <c:varyColors val="0"/>
        <c:ser>
          <c:idx val="0"/>
          <c:order val="0"/>
          <c:tx>
            <c:strRef>
              <c:f>'Change in TournamentBP'!$G$32</c:f>
              <c:strCache>
                <c:ptCount val="1"/>
                <c:pt idx="0">
                  <c:v>470.lbm</c:v>
                </c:pt>
              </c:strCache>
            </c:strRef>
          </c:tx>
          <c:spPr>
            <a:solidFill>
              <a:schemeClr val="accent4"/>
            </a:solidFill>
            <a:ln>
              <a:noFill/>
            </a:ln>
            <a:effectLst/>
          </c:spPr>
          <c:invertIfNegative val="0"/>
          <c:trendline>
            <c:spPr>
              <a:ln w="19050" cap="rnd">
                <a:solidFill>
                  <a:schemeClr val="accent4"/>
                </a:solidFill>
              </a:ln>
              <a:effectLst/>
            </c:spPr>
            <c:trendlineType val="linear"/>
            <c:dispRSqr val="0"/>
            <c:dispEq val="0"/>
          </c:trendline>
          <c:cat>
            <c:strRef>
              <c:f>'Change in TournamentBP'!$B$33:$B$46</c:f>
              <c:strCache>
                <c:ptCount val="14"/>
                <c:pt idx="0">
                  <c:v>1024_2048_1024</c:v>
                </c:pt>
                <c:pt idx="1">
                  <c:v>1024_2048_2048</c:v>
                </c:pt>
                <c:pt idx="2">
                  <c:v>1024_4096_1024</c:v>
                </c:pt>
                <c:pt idx="3">
                  <c:v>1024_4096_4096</c:v>
                </c:pt>
                <c:pt idx="4">
                  <c:v>1024_8192_1024</c:v>
                </c:pt>
                <c:pt idx="5">
                  <c:v>1024_8192_8192</c:v>
                </c:pt>
                <c:pt idx="6">
                  <c:v>2048_1024_2048</c:v>
                </c:pt>
                <c:pt idx="7">
                  <c:v>2048_2048_1024</c:v>
                </c:pt>
                <c:pt idx="8">
                  <c:v>2048_2048_2048</c:v>
                </c:pt>
                <c:pt idx="9">
                  <c:v>2048_4096_4096</c:v>
                </c:pt>
                <c:pt idx="10">
                  <c:v>2048_8192_8192</c:v>
                </c:pt>
                <c:pt idx="11">
                  <c:v>4096_2048_2048</c:v>
                </c:pt>
                <c:pt idx="12">
                  <c:v>4096_4096_4096</c:v>
                </c:pt>
                <c:pt idx="13">
                  <c:v>8194_2048_2048</c:v>
                </c:pt>
              </c:strCache>
            </c:strRef>
          </c:cat>
          <c:val>
            <c:numRef>
              <c:f>'Change in TournamentBP'!$G$33:$G$46</c:f>
              <c:numCache>
                <c:formatCode>General</c:formatCode>
                <c:ptCount val="14"/>
                <c:pt idx="0">
                  <c:v>0.647976</c:v>
                </c:pt>
                <c:pt idx="1">
                  <c:v>0.64795999999999998</c:v>
                </c:pt>
                <c:pt idx="2">
                  <c:v>0.64797099999999996</c:v>
                </c:pt>
                <c:pt idx="3">
                  <c:v>0.647976</c:v>
                </c:pt>
                <c:pt idx="4">
                  <c:v>0.35685800000000001</c:v>
                </c:pt>
                <c:pt idx="5">
                  <c:v>0.349964</c:v>
                </c:pt>
                <c:pt idx="6">
                  <c:v>0.358931</c:v>
                </c:pt>
                <c:pt idx="7">
                  <c:v>0.62950700000000004</c:v>
                </c:pt>
                <c:pt idx="8">
                  <c:v>0.62948499999999996</c:v>
                </c:pt>
                <c:pt idx="9">
                  <c:v>0.62950099999999998</c:v>
                </c:pt>
                <c:pt idx="10">
                  <c:v>0.35861599999999999</c:v>
                </c:pt>
                <c:pt idx="11">
                  <c:v>0.62271299999999996</c:v>
                </c:pt>
                <c:pt idx="12">
                  <c:v>0.62271900000000002</c:v>
                </c:pt>
                <c:pt idx="13">
                  <c:v>0.60466900000000001</c:v>
                </c:pt>
              </c:numCache>
            </c:numRef>
          </c:val>
          <c:extLst>
            <c:ext xmlns:c16="http://schemas.microsoft.com/office/drawing/2014/chart" uri="{C3380CC4-5D6E-409C-BE32-E72D297353CC}">
              <c16:uniqueId val="{00000001-0733-431A-89D8-733DA824CF4A}"/>
            </c:ext>
          </c:extLst>
        </c:ser>
        <c:dLbls>
          <c:showLegendKey val="0"/>
          <c:showVal val="0"/>
          <c:showCatName val="0"/>
          <c:showSerName val="0"/>
          <c:showPercent val="0"/>
          <c:showBubbleSize val="0"/>
        </c:dLbls>
        <c:gapWidth val="267"/>
        <c:overlap val="-43"/>
        <c:axId val="1112305935"/>
        <c:axId val="1112304975"/>
      </c:barChart>
      <c:catAx>
        <c:axId val="1112305935"/>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sizes of Predictors(LP_GP_CP)</a:t>
                </a:r>
              </a:p>
            </c:rich>
          </c:tx>
          <c:layout>
            <c:manualLayout>
              <c:xMode val="edge"/>
              <c:yMode val="edge"/>
              <c:x val="0.29724168853893262"/>
              <c:y val="0.83394028871391079"/>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112304975"/>
        <c:crosses val="autoZero"/>
        <c:auto val="1"/>
        <c:lblAlgn val="ctr"/>
        <c:lblOffset val="100"/>
        <c:noMultiLvlLbl val="0"/>
      </c:catAx>
      <c:valAx>
        <c:axId val="1112304975"/>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values for each </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12305935"/>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BTB MissPred</a:t>
            </a:r>
            <a:r>
              <a:rPr lang="en-US" baseline="0"/>
              <a:t> Percent </a:t>
            </a:r>
            <a:r>
              <a:rPr lang="en-US"/>
              <a:t>values for varying predictor sizes in TornamentBP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548381452318461"/>
          <c:y val="0.25083333333333335"/>
          <c:w val="0.84396062992125986"/>
          <c:h val="0.28134332166812487"/>
        </c:manualLayout>
      </c:layout>
      <c:barChart>
        <c:barDir val="col"/>
        <c:grouping val="clustered"/>
        <c:varyColors val="0"/>
        <c:ser>
          <c:idx val="0"/>
          <c:order val="0"/>
          <c:tx>
            <c:strRef>
              <c:f>'Change in TournamentBP'!$C$31:$C$32</c:f>
              <c:strCache>
                <c:ptCount val="2"/>
                <c:pt idx="0">
                  <c:v>BTB MissPredPercent</c:v>
                </c:pt>
                <c:pt idx="1">
                  <c:v>401.bzip2</c:v>
                </c:pt>
              </c:strCache>
            </c:strRef>
          </c:tx>
          <c:spPr>
            <a:solidFill>
              <a:schemeClr val="accent1"/>
            </a:solidFill>
            <a:ln>
              <a:noFill/>
            </a:ln>
            <a:effectLst/>
          </c:spPr>
          <c:invertIfNegative val="0"/>
          <c:cat>
            <c:strRef>
              <c:f>'Change in TournamentBP'!$B$33:$B$46</c:f>
              <c:strCache>
                <c:ptCount val="14"/>
                <c:pt idx="0">
                  <c:v>1024_2048_1024</c:v>
                </c:pt>
                <c:pt idx="1">
                  <c:v>1024_2048_2048</c:v>
                </c:pt>
                <c:pt idx="2">
                  <c:v>1024_4096_1024</c:v>
                </c:pt>
                <c:pt idx="3">
                  <c:v>1024_4096_4096</c:v>
                </c:pt>
                <c:pt idx="4">
                  <c:v>1024_8192_1024</c:v>
                </c:pt>
                <c:pt idx="5">
                  <c:v>1024_8192_8192</c:v>
                </c:pt>
                <c:pt idx="6">
                  <c:v>2048_1024_2048</c:v>
                </c:pt>
                <c:pt idx="7">
                  <c:v>2048_2048_1024</c:v>
                </c:pt>
                <c:pt idx="8">
                  <c:v>2048_2048_2048</c:v>
                </c:pt>
                <c:pt idx="9">
                  <c:v>2048_4096_4096</c:v>
                </c:pt>
                <c:pt idx="10">
                  <c:v>2048_8192_8192</c:v>
                </c:pt>
                <c:pt idx="11">
                  <c:v>4096_2048_2048</c:v>
                </c:pt>
                <c:pt idx="12">
                  <c:v>4096_4096_4096</c:v>
                </c:pt>
                <c:pt idx="13">
                  <c:v>8194_2048_2048</c:v>
                </c:pt>
              </c:strCache>
            </c:strRef>
          </c:cat>
          <c:val>
            <c:numRef>
              <c:f>'Change in TournamentBP'!$C$33:$C$46</c:f>
              <c:numCache>
                <c:formatCode>General</c:formatCode>
                <c:ptCount val="14"/>
                <c:pt idx="0">
                  <c:v>5.9984719999999996</c:v>
                </c:pt>
                <c:pt idx="1">
                  <c:v>5.981922</c:v>
                </c:pt>
                <c:pt idx="2">
                  <c:v>6.0069400000000002</c:v>
                </c:pt>
                <c:pt idx="3">
                  <c:v>5.9576039999999999</c:v>
                </c:pt>
                <c:pt idx="4">
                  <c:v>5.9903690000000003</c:v>
                </c:pt>
                <c:pt idx="5">
                  <c:v>5.9231879999999997</c:v>
                </c:pt>
                <c:pt idx="6">
                  <c:v>5.984896</c:v>
                </c:pt>
                <c:pt idx="7">
                  <c:v>5.9844460000000002</c:v>
                </c:pt>
                <c:pt idx="8">
                  <c:v>5.9692939999999997</c:v>
                </c:pt>
                <c:pt idx="9">
                  <c:v>5.9432289999999997</c:v>
                </c:pt>
                <c:pt idx="10">
                  <c:v>5.9112830000000001</c:v>
                </c:pt>
                <c:pt idx="11">
                  <c:v>5.9470739999999997</c:v>
                </c:pt>
                <c:pt idx="12">
                  <c:v>5.9236319999999996</c:v>
                </c:pt>
                <c:pt idx="13">
                  <c:v>5.937881</c:v>
                </c:pt>
              </c:numCache>
            </c:numRef>
          </c:val>
          <c:extLst>
            <c:ext xmlns:c16="http://schemas.microsoft.com/office/drawing/2014/chart" uri="{C3380CC4-5D6E-409C-BE32-E72D297353CC}">
              <c16:uniqueId val="{00000000-5681-4939-8CBA-66EF4695E72D}"/>
            </c:ext>
          </c:extLst>
        </c:ser>
        <c:ser>
          <c:idx val="1"/>
          <c:order val="1"/>
          <c:tx>
            <c:strRef>
              <c:f>'Change in TournamentBP'!$D$31:$D$32</c:f>
              <c:strCache>
                <c:ptCount val="2"/>
                <c:pt idx="0">
                  <c:v>BTB MissPredPercent</c:v>
                </c:pt>
                <c:pt idx="1">
                  <c:v>429.mcf</c:v>
                </c:pt>
              </c:strCache>
            </c:strRef>
          </c:tx>
          <c:spPr>
            <a:solidFill>
              <a:schemeClr val="accent2"/>
            </a:solidFill>
            <a:ln>
              <a:noFill/>
            </a:ln>
            <a:effectLst/>
          </c:spPr>
          <c:invertIfNegative val="0"/>
          <c:cat>
            <c:strRef>
              <c:f>'Change in TournamentBP'!$B$33:$B$46</c:f>
              <c:strCache>
                <c:ptCount val="14"/>
                <c:pt idx="0">
                  <c:v>1024_2048_1024</c:v>
                </c:pt>
                <c:pt idx="1">
                  <c:v>1024_2048_2048</c:v>
                </c:pt>
                <c:pt idx="2">
                  <c:v>1024_4096_1024</c:v>
                </c:pt>
                <c:pt idx="3">
                  <c:v>1024_4096_4096</c:v>
                </c:pt>
                <c:pt idx="4">
                  <c:v>1024_8192_1024</c:v>
                </c:pt>
                <c:pt idx="5">
                  <c:v>1024_8192_8192</c:v>
                </c:pt>
                <c:pt idx="6">
                  <c:v>2048_1024_2048</c:v>
                </c:pt>
                <c:pt idx="7">
                  <c:v>2048_2048_1024</c:v>
                </c:pt>
                <c:pt idx="8">
                  <c:v>2048_2048_2048</c:v>
                </c:pt>
                <c:pt idx="9">
                  <c:v>2048_4096_4096</c:v>
                </c:pt>
                <c:pt idx="10">
                  <c:v>2048_8192_8192</c:v>
                </c:pt>
                <c:pt idx="11">
                  <c:v>4096_2048_2048</c:v>
                </c:pt>
                <c:pt idx="12">
                  <c:v>4096_4096_4096</c:v>
                </c:pt>
                <c:pt idx="13">
                  <c:v>8194_2048_2048</c:v>
                </c:pt>
              </c:strCache>
            </c:strRef>
          </c:cat>
          <c:val>
            <c:numRef>
              <c:f>'Change in TournamentBP'!$D$33:$D$46</c:f>
              <c:numCache>
                <c:formatCode>General</c:formatCode>
                <c:ptCount val="14"/>
                <c:pt idx="0">
                  <c:v>5.1462070000000004</c:v>
                </c:pt>
                <c:pt idx="1">
                  <c:v>5.0926309999999999</c:v>
                </c:pt>
                <c:pt idx="2">
                  <c:v>5.304462</c:v>
                </c:pt>
                <c:pt idx="3">
                  <c:v>4.9711249999999998</c:v>
                </c:pt>
                <c:pt idx="4">
                  <c:v>5.1068680000000004</c:v>
                </c:pt>
                <c:pt idx="5">
                  <c:v>4.8967840000000002</c:v>
                </c:pt>
                <c:pt idx="6">
                  <c:v>5.1091579999999999</c:v>
                </c:pt>
                <c:pt idx="7">
                  <c:v>5.0852700000000004</c:v>
                </c:pt>
                <c:pt idx="8">
                  <c:v>5.0279759999999998</c:v>
                </c:pt>
                <c:pt idx="9">
                  <c:v>4.9050120000000001</c:v>
                </c:pt>
                <c:pt idx="10">
                  <c:v>4.833145</c:v>
                </c:pt>
                <c:pt idx="11">
                  <c:v>4.9823950000000004</c:v>
                </c:pt>
                <c:pt idx="12">
                  <c:v>4.868849</c:v>
                </c:pt>
                <c:pt idx="13">
                  <c:v>4.9515700000000002</c:v>
                </c:pt>
              </c:numCache>
            </c:numRef>
          </c:val>
          <c:extLst>
            <c:ext xmlns:c16="http://schemas.microsoft.com/office/drawing/2014/chart" uri="{C3380CC4-5D6E-409C-BE32-E72D297353CC}">
              <c16:uniqueId val="{00000001-5681-4939-8CBA-66EF4695E72D}"/>
            </c:ext>
          </c:extLst>
        </c:ser>
        <c:ser>
          <c:idx val="2"/>
          <c:order val="2"/>
          <c:tx>
            <c:strRef>
              <c:f>'Change in TournamentBP'!$E$31:$E$32</c:f>
              <c:strCache>
                <c:ptCount val="2"/>
                <c:pt idx="0">
                  <c:v>BTB MissPredPercent</c:v>
                </c:pt>
                <c:pt idx="1">
                  <c:v>456.hmmer</c:v>
                </c:pt>
              </c:strCache>
            </c:strRef>
          </c:tx>
          <c:spPr>
            <a:solidFill>
              <a:schemeClr val="accent3"/>
            </a:solidFill>
            <a:ln>
              <a:noFill/>
            </a:ln>
            <a:effectLst/>
          </c:spPr>
          <c:invertIfNegative val="0"/>
          <c:cat>
            <c:strRef>
              <c:f>'Change in TournamentBP'!$B$33:$B$46</c:f>
              <c:strCache>
                <c:ptCount val="14"/>
                <c:pt idx="0">
                  <c:v>1024_2048_1024</c:v>
                </c:pt>
                <c:pt idx="1">
                  <c:v>1024_2048_2048</c:v>
                </c:pt>
                <c:pt idx="2">
                  <c:v>1024_4096_1024</c:v>
                </c:pt>
                <c:pt idx="3">
                  <c:v>1024_4096_4096</c:v>
                </c:pt>
                <c:pt idx="4">
                  <c:v>1024_8192_1024</c:v>
                </c:pt>
                <c:pt idx="5">
                  <c:v>1024_8192_8192</c:v>
                </c:pt>
                <c:pt idx="6">
                  <c:v>2048_1024_2048</c:v>
                </c:pt>
                <c:pt idx="7">
                  <c:v>2048_2048_1024</c:v>
                </c:pt>
                <c:pt idx="8">
                  <c:v>2048_2048_2048</c:v>
                </c:pt>
                <c:pt idx="9">
                  <c:v>2048_4096_4096</c:v>
                </c:pt>
                <c:pt idx="10">
                  <c:v>2048_8192_8192</c:v>
                </c:pt>
                <c:pt idx="11">
                  <c:v>4096_2048_2048</c:v>
                </c:pt>
                <c:pt idx="12">
                  <c:v>4096_4096_4096</c:v>
                </c:pt>
                <c:pt idx="13">
                  <c:v>8194_2048_2048</c:v>
                </c:pt>
              </c:strCache>
            </c:strRef>
          </c:cat>
          <c:val>
            <c:numRef>
              <c:f>'Change in TournamentBP'!$E$33:$E$46</c:f>
              <c:numCache>
                <c:formatCode>General</c:formatCode>
                <c:ptCount val="14"/>
                <c:pt idx="0">
                  <c:v>9.9611280000000004</c:v>
                </c:pt>
                <c:pt idx="1">
                  <c:v>9.7848229999999994</c:v>
                </c:pt>
                <c:pt idx="2">
                  <c:v>10.348004</c:v>
                </c:pt>
                <c:pt idx="3">
                  <c:v>9.4821390000000001</c:v>
                </c:pt>
                <c:pt idx="4">
                  <c:v>9.7083899999999996</c:v>
                </c:pt>
                <c:pt idx="5">
                  <c:v>9.2233400000000003</c:v>
                </c:pt>
                <c:pt idx="6">
                  <c:v>8.6360299999999999</c:v>
                </c:pt>
                <c:pt idx="7">
                  <c:v>8.6354649999999999</c:v>
                </c:pt>
                <c:pt idx="8">
                  <c:v>8.5176210000000001</c:v>
                </c:pt>
                <c:pt idx="9">
                  <c:v>8.2214759999999991</c:v>
                </c:pt>
                <c:pt idx="10">
                  <c:v>8.0808800000000005</c:v>
                </c:pt>
                <c:pt idx="11">
                  <c:v>8.3832229999999992</c:v>
                </c:pt>
                <c:pt idx="12">
                  <c:v>8.0000129999999992</c:v>
                </c:pt>
                <c:pt idx="13">
                  <c:v>8.2937750000000001</c:v>
                </c:pt>
              </c:numCache>
            </c:numRef>
          </c:val>
          <c:extLst>
            <c:ext xmlns:c16="http://schemas.microsoft.com/office/drawing/2014/chart" uri="{C3380CC4-5D6E-409C-BE32-E72D297353CC}">
              <c16:uniqueId val="{00000002-5681-4939-8CBA-66EF4695E72D}"/>
            </c:ext>
          </c:extLst>
        </c:ser>
        <c:ser>
          <c:idx val="3"/>
          <c:order val="3"/>
          <c:tx>
            <c:strRef>
              <c:f>'Change in TournamentBP'!$F$31:$F$32</c:f>
              <c:strCache>
                <c:ptCount val="2"/>
                <c:pt idx="0">
                  <c:v>BTB MissPredPercent</c:v>
                </c:pt>
                <c:pt idx="1">
                  <c:v>458.sjeng</c:v>
                </c:pt>
              </c:strCache>
            </c:strRef>
          </c:tx>
          <c:spPr>
            <a:solidFill>
              <a:schemeClr val="accent4"/>
            </a:solidFill>
            <a:ln>
              <a:noFill/>
            </a:ln>
            <a:effectLst/>
          </c:spPr>
          <c:invertIfNegative val="0"/>
          <c:cat>
            <c:strRef>
              <c:f>'Change in TournamentBP'!$B$33:$B$46</c:f>
              <c:strCache>
                <c:ptCount val="14"/>
                <c:pt idx="0">
                  <c:v>1024_2048_1024</c:v>
                </c:pt>
                <c:pt idx="1">
                  <c:v>1024_2048_2048</c:v>
                </c:pt>
                <c:pt idx="2">
                  <c:v>1024_4096_1024</c:v>
                </c:pt>
                <c:pt idx="3">
                  <c:v>1024_4096_4096</c:v>
                </c:pt>
                <c:pt idx="4">
                  <c:v>1024_8192_1024</c:v>
                </c:pt>
                <c:pt idx="5">
                  <c:v>1024_8192_8192</c:v>
                </c:pt>
                <c:pt idx="6">
                  <c:v>2048_1024_2048</c:v>
                </c:pt>
                <c:pt idx="7">
                  <c:v>2048_2048_1024</c:v>
                </c:pt>
                <c:pt idx="8">
                  <c:v>2048_2048_2048</c:v>
                </c:pt>
                <c:pt idx="9">
                  <c:v>2048_4096_4096</c:v>
                </c:pt>
                <c:pt idx="10">
                  <c:v>2048_8192_8192</c:v>
                </c:pt>
                <c:pt idx="11">
                  <c:v>4096_2048_2048</c:v>
                </c:pt>
                <c:pt idx="12">
                  <c:v>4096_4096_4096</c:v>
                </c:pt>
                <c:pt idx="13">
                  <c:v>8194_2048_2048</c:v>
                </c:pt>
              </c:strCache>
            </c:strRef>
          </c:cat>
          <c:val>
            <c:numRef>
              <c:f>'Change in TournamentBP'!$F$33:$F$46</c:f>
              <c:numCache>
                <c:formatCode>General</c:formatCode>
                <c:ptCount val="14"/>
                <c:pt idx="0">
                  <c:v>10.453341999999999</c:v>
                </c:pt>
                <c:pt idx="1">
                  <c:v>10.251263</c:v>
                </c:pt>
                <c:pt idx="2">
                  <c:v>11.305815000000001</c:v>
                </c:pt>
                <c:pt idx="3">
                  <c:v>9.7942839999999993</c:v>
                </c:pt>
                <c:pt idx="4">
                  <c:v>10.872569</c:v>
                </c:pt>
                <c:pt idx="5">
                  <c:v>9.8612409999999997</c:v>
                </c:pt>
                <c:pt idx="6">
                  <c:v>10.800962999999999</c:v>
                </c:pt>
                <c:pt idx="7">
                  <c:v>10.131665999999999</c:v>
                </c:pt>
                <c:pt idx="8">
                  <c:v>9.9510670000000001</c:v>
                </c:pt>
                <c:pt idx="9">
                  <c:v>9.5435999999999996</c:v>
                </c:pt>
                <c:pt idx="10">
                  <c:v>9.6530190000000005</c:v>
                </c:pt>
                <c:pt idx="11">
                  <c:v>9.6714549999999999</c:v>
                </c:pt>
                <c:pt idx="12">
                  <c:v>9.3036569999999994</c:v>
                </c:pt>
                <c:pt idx="13">
                  <c:v>9.4860889999999998</c:v>
                </c:pt>
              </c:numCache>
            </c:numRef>
          </c:val>
          <c:extLst>
            <c:ext xmlns:c16="http://schemas.microsoft.com/office/drawing/2014/chart" uri="{C3380CC4-5D6E-409C-BE32-E72D297353CC}">
              <c16:uniqueId val="{00000003-5681-4939-8CBA-66EF4695E72D}"/>
            </c:ext>
          </c:extLst>
        </c:ser>
        <c:ser>
          <c:idx val="4"/>
          <c:order val="4"/>
          <c:tx>
            <c:strRef>
              <c:f>'Change in TournamentBP'!$G$31:$G$32</c:f>
              <c:strCache>
                <c:ptCount val="2"/>
                <c:pt idx="0">
                  <c:v>BTB MissPredPercent</c:v>
                </c:pt>
                <c:pt idx="1">
                  <c:v>470.lbm</c:v>
                </c:pt>
              </c:strCache>
            </c:strRef>
          </c:tx>
          <c:spPr>
            <a:solidFill>
              <a:schemeClr val="accent5"/>
            </a:solidFill>
            <a:ln>
              <a:noFill/>
            </a:ln>
            <a:effectLst/>
          </c:spPr>
          <c:invertIfNegative val="0"/>
          <c:cat>
            <c:strRef>
              <c:f>'Change in TournamentBP'!$B$33:$B$46</c:f>
              <c:strCache>
                <c:ptCount val="14"/>
                <c:pt idx="0">
                  <c:v>1024_2048_1024</c:v>
                </c:pt>
                <c:pt idx="1">
                  <c:v>1024_2048_2048</c:v>
                </c:pt>
                <c:pt idx="2">
                  <c:v>1024_4096_1024</c:v>
                </c:pt>
                <c:pt idx="3">
                  <c:v>1024_4096_4096</c:v>
                </c:pt>
                <c:pt idx="4">
                  <c:v>1024_8192_1024</c:v>
                </c:pt>
                <c:pt idx="5">
                  <c:v>1024_8192_8192</c:v>
                </c:pt>
                <c:pt idx="6">
                  <c:v>2048_1024_2048</c:v>
                </c:pt>
                <c:pt idx="7">
                  <c:v>2048_2048_1024</c:v>
                </c:pt>
                <c:pt idx="8">
                  <c:v>2048_2048_2048</c:v>
                </c:pt>
                <c:pt idx="9">
                  <c:v>2048_4096_4096</c:v>
                </c:pt>
                <c:pt idx="10">
                  <c:v>2048_8192_8192</c:v>
                </c:pt>
                <c:pt idx="11">
                  <c:v>4096_2048_2048</c:v>
                </c:pt>
                <c:pt idx="12">
                  <c:v>4096_4096_4096</c:v>
                </c:pt>
                <c:pt idx="13">
                  <c:v>8194_2048_2048</c:v>
                </c:pt>
              </c:strCache>
            </c:strRef>
          </c:cat>
          <c:val>
            <c:numRef>
              <c:f>'Change in TournamentBP'!$G$33:$G$46</c:f>
              <c:numCache>
                <c:formatCode>General</c:formatCode>
                <c:ptCount val="14"/>
                <c:pt idx="0">
                  <c:v>0.647976</c:v>
                </c:pt>
                <c:pt idx="1">
                  <c:v>0.64795999999999998</c:v>
                </c:pt>
                <c:pt idx="2">
                  <c:v>0.64797099999999996</c:v>
                </c:pt>
                <c:pt idx="3">
                  <c:v>0.647976</c:v>
                </c:pt>
                <c:pt idx="4">
                  <c:v>0.35685800000000001</c:v>
                </c:pt>
                <c:pt idx="5">
                  <c:v>0.349964</c:v>
                </c:pt>
                <c:pt idx="6">
                  <c:v>0.358931</c:v>
                </c:pt>
                <c:pt idx="7">
                  <c:v>0.62950700000000004</c:v>
                </c:pt>
                <c:pt idx="8">
                  <c:v>0.62948499999999996</c:v>
                </c:pt>
                <c:pt idx="9">
                  <c:v>0.62950099999999998</c:v>
                </c:pt>
                <c:pt idx="10">
                  <c:v>0.35861599999999999</c:v>
                </c:pt>
                <c:pt idx="11">
                  <c:v>0.62271299999999996</c:v>
                </c:pt>
                <c:pt idx="12">
                  <c:v>0.62271900000000002</c:v>
                </c:pt>
                <c:pt idx="13">
                  <c:v>0.60466900000000001</c:v>
                </c:pt>
              </c:numCache>
            </c:numRef>
          </c:val>
          <c:extLst>
            <c:ext xmlns:c16="http://schemas.microsoft.com/office/drawing/2014/chart" uri="{C3380CC4-5D6E-409C-BE32-E72D297353CC}">
              <c16:uniqueId val="{00000004-5681-4939-8CBA-66EF4695E72D}"/>
            </c:ext>
          </c:extLst>
        </c:ser>
        <c:dLbls>
          <c:showLegendKey val="0"/>
          <c:showVal val="0"/>
          <c:showCatName val="0"/>
          <c:showSerName val="0"/>
          <c:showPercent val="0"/>
          <c:showBubbleSize val="0"/>
        </c:dLbls>
        <c:gapWidth val="219"/>
        <c:overlap val="-27"/>
        <c:axId val="1734130671"/>
        <c:axId val="1734148911"/>
      </c:barChart>
      <c:catAx>
        <c:axId val="173413067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sizes of Predictors(LP_GP_CP)</a:t>
                </a:r>
              </a:p>
            </c:rich>
          </c:tx>
          <c:layout>
            <c:manualLayout>
              <c:xMode val="edge"/>
              <c:yMode val="edge"/>
              <c:x val="0.45413758022894196"/>
              <c:y val="0.7288082895719942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4148911"/>
        <c:crosses val="autoZero"/>
        <c:auto val="1"/>
        <c:lblAlgn val="ctr"/>
        <c:lblOffset val="100"/>
        <c:noMultiLvlLbl val="0"/>
      </c:catAx>
      <c:valAx>
        <c:axId val="17341489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values for each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41306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BTB Miss Percentage for Benchmark </a:t>
            </a:r>
            <a:r>
              <a:rPr lang="en-US"/>
              <a:t>429.mcf</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Graphs!$B$4</c:f>
              <c:strCache>
                <c:ptCount val="1"/>
                <c:pt idx="0">
                  <c:v>429.mcf</c:v>
                </c:pt>
              </c:strCache>
            </c:strRef>
          </c:tx>
          <c:spPr>
            <a:solidFill>
              <a:schemeClr val="accent1"/>
            </a:solidFill>
            <a:ln>
              <a:noFill/>
            </a:ln>
            <a:effectLst/>
          </c:spPr>
          <c:invertIfNegative val="0"/>
          <c:dPt>
            <c:idx val="0"/>
            <c:invertIfNegative val="0"/>
            <c:bubble3D val="0"/>
            <c:spPr>
              <a:solidFill>
                <a:srgbClr val="92D050"/>
              </a:solidFill>
              <a:ln>
                <a:noFill/>
              </a:ln>
              <a:effectLst/>
            </c:spPr>
            <c:extLst>
              <c:ext xmlns:c16="http://schemas.microsoft.com/office/drawing/2014/chart" uri="{C3380CC4-5D6E-409C-BE32-E72D297353CC}">
                <c16:uniqueId val="{00000001-D551-487F-AA37-AA17C7EE697D}"/>
              </c:ext>
            </c:extLst>
          </c:dPt>
          <c:dPt>
            <c:idx val="1"/>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3-D551-487F-AA37-AA17C7EE697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Graphs!$C$1:$E$2</c:f>
              <c:strCache>
                <c:ptCount val="3"/>
                <c:pt idx="0">
                  <c:v> for Local BP</c:v>
                </c:pt>
                <c:pt idx="1">
                  <c:v>for Tournament BP</c:v>
                </c:pt>
                <c:pt idx="2">
                  <c:v>for Bi-Mode BP</c:v>
                </c:pt>
              </c:strCache>
            </c:strRef>
          </c:cat>
          <c:val>
            <c:numRef>
              <c:f>Graphs!$C$4:$E$4</c:f>
              <c:numCache>
                <c:formatCode>General</c:formatCode>
                <c:ptCount val="3"/>
                <c:pt idx="0">
                  <c:v>8.5223390000000006</c:v>
                </c:pt>
                <c:pt idx="1">
                  <c:v>4.6382260000000004</c:v>
                </c:pt>
                <c:pt idx="2">
                  <c:v>2.5026160000000002</c:v>
                </c:pt>
              </c:numCache>
            </c:numRef>
          </c:val>
          <c:extLst>
            <c:ext xmlns:c16="http://schemas.microsoft.com/office/drawing/2014/chart" uri="{C3380CC4-5D6E-409C-BE32-E72D297353CC}">
              <c16:uniqueId val="{00000004-D551-487F-AA37-AA17C7EE697D}"/>
            </c:ext>
          </c:extLst>
        </c:ser>
        <c:dLbls>
          <c:dLblPos val="outEnd"/>
          <c:showLegendKey val="0"/>
          <c:showVal val="1"/>
          <c:showCatName val="0"/>
          <c:showSerName val="0"/>
          <c:showPercent val="0"/>
          <c:showBubbleSize val="0"/>
        </c:dLbls>
        <c:gapWidth val="182"/>
        <c:axId val="1811190287"/>
        <c:axId val="1811189807"/>
      </c:barChart>
      <c:catAx>
        <c:axId val="1811190287"/>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types of Predictors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1189807"/>
        <c:crosses val="autoZero"/>
        <c:auto val="1"/>
        <c:lblAlgn val="ctr"/>
        <c:lblOffset val="100"/>
        <c:noMultiLvlLbl val="0"/>
      </c:catAx>
      <c:valAx>
        <c:axId val="181118980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dirty="0"/>
                  <a:t>BTB Miss Percentage</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11902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BTB Miss Percentage for Benchmark </a:t>
            </a:r>
            <a:r>
              <a:rPr lang="en-US"/>
              <a:t>456.hmmer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Graphs!$B$5</c:f>
              <c:strCache>
                <c:ptCount val="1"/>
                <c:pt idx="0">
                  <c:v>456.hmmer</c:v>
                </c:pt>
              </c:strCache>
            </c:strRef>
          </c:tx>
          <c:spPr>
            <a:solidFill>
              <a:schemeClr val="accent1"/>
            </a:solidFill>
            <a:ln>
              <a:noFill/>
            </a:ln>
            <a:effectLst/>
          </c:spPr>
          <c:invertIfNegative val="0"/>
          <c:dPt>
            <c:idx val="0"/>
            <c:invertIfNegative val="0"/>
            <c:bubble3D val="0"/>
            <c:spPr>
              <a:solidFill>
                <a:srgbClr val="92D050"/>
              </a:solidFill>
              <a:ln>
                <a:noFill/>
              </a:ln>
              <a:effectLst/>
            </c:spPr>
            <c:extLst>
              <c:ext xmlns:c16="http://schemas.microsoft.com/office/drawing/2014/chart" uri="{C3380CC4-5D6E-409C-BE32-E72D297353CC}">
                <c16:uniqueId val="{00000001-2CFD-4EDF-AE66-2CA2D94938DB}"/>
              </c:ext>
            </c:extLst>
          </c:dPt>
          <c:dPt>
            <c:idx val="1"/>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3-2CFD-4EDF-AE66-2CA2D94938D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Graphs!$C$1:$E$2</c:f>
              <c:strCache>
                <c:ptCount val="3"/>
                <c:pt idx="0">
                  <c:v> for Local BP</c:v>
                </c:pt>
                <c:pt idx="1">
                  <c:v>for Tournament BP</c:v>
                </c:pt>
                <c:pt idx="2">
                  <c:v>for Bi-Mode BP</c:v>
                </c:pt>
              </c:strCache>
            </c:strRef>
          </c:cat>
          <c:val>
            <c:numRef>
              <c:f>Graphs!$C$5:$E$5</c:f>
              <c:numCache>
                <c:formatCode>General</c:formatCode>
                <c:ptCount val="3"/>
                <c:pt idx="0">
                  <c:v>2.4912100000000001</c:v>
                </c:pt>
                <c:pt idx="1">
                  <c:v>1.7684260000000001</c:v>
                </c:pt>
                <c:pt idx="2">
                  <c:v>0.670678</c:v>
                </c:pt>
              </c:numCache>
            </c:numRef>
          </c:val>
          <c:extLst>
            <c:ext xmlns:c16="http://schemas.microsoft.com/office/drawing/2014/chart" uri="{C3380CC4-5D6E-409C-BE32-E72D297353CC}">
              <c16:uniqueId val="{00000004-2CFD-4EDF-AE66-2CA2D94938DB}"/>
            </c:ext>
          </c:extLst>
        </c:ser>
        <c:dLbls>
          <c:dLblPos val="outEnd"/>
          <c:showLegendKey val="0"/>
          <c:showVal val="1"/>
          <c:showCatName val="0"/>
          <c:showSerName val="0"/>
          <c:showPercent val="0"/>
          <c:showBubbleSize val="0"/>
        </c:dLbls>
        <c:gapWidth val="182"/>
        <c:axId val="1790733039"/>
        <c:axId val="1790734479"/>
      </c:barChart>
      <c:catAx>
        <c:axId val="179073303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types of Predictors</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0734479"/>
        <c:crosses val="autoZero"/>
        <c:auto val="1"/>
        <c:lblAlgn val="ctr"/>
        <c:lblOffset val="100"/>
        <c:noMultiLvlLbl val="0"/>
      </c:catAx>
      <c:valAx>
        <c:axId val="179073447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dirty="0">
                    <a:effectLst/>
                  </a:rPr>
                  <a:t>BTB Miss Percentage</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07330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effectLst/>
              </a:rPr>
              <a:t>BTB Miss Percentage for Benchmark </a:t>
            </a:r>
            <a:r>
              <a:rPr lang="en-US" dirty="0"/>
              <a:t>458.sjeng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Graphs!$B$6</c:f>
              <c:strCache>
                <c:ptCount val="1"/>
                <c:pt idx="0">
                  <c:v>458.sjeng</c:v>
                </c:pt>
              </c:strCache>
            </c:strRef>
          </c:tx>
          <c:spPr>
            <a:solidFill>
              <a:schemeClr val="accent1"/>
            </a:solidFill>
            <a:ln>
              <a:noFill/>
            </a:ln>
            <a:effectLst/>
          </c:spPr>
          <c:invertIfNegative val="0"/>
          <c:dPt>
            <c:idx val="0"/>
            <c:invertIfNegative val="0"/>
            <c:bubble3D val="0"/>
            <c:spPr>
              <a:solidFill>
                <a:srgbClr val="92D050"/>
              </a:solidFill>
              <a:ln>
                <a:noFill/>
              </a:ln>
              <a:effectLst/>
            </c:spPr>
            <c:extLst>
              <c:ext xmlns:c16="http://schemas.microsoft.com/office/drawing/2014/chart" uri="{C3380CC4-5D6E-409C-BE32-E72D297353CC}">
                <c16:uniqueId val="{00000001-EA5C-4BFD-86A7-1F79C7F32BC3}"/>
              </c:ext>
            </c:extLst>
          </c:dPt>
          <c:dPt>
            <c:idx val="1"/>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3-EA5C-4BFD-86A7-1F79C7F32BC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Graphs!$C$1:$E$2</c:f>
              <c:strCache>
                <c:ptCount val="3"/>
                <c:pt idx="0">
                  <c:v> for Local BP</c:v>
                </c:pt>
                <c:pt idx="1">
                  <c:v>for Tournament BP</c:v>
                </c:pt>
                <c:pt idx="2">
                  <c:v>for Bi-Mode BP</c:v>
                </c:pt>
              </c:strCache>
            </c:strRef>
          </c:cat>
          <c:val>
            <c:numRef>
              <c:f>Graphs!$C$6:$E$6</c:f>
              <c:numCache>
                <c:formatCode>General</c:formatCode>
                <c:ptCount val="3"/>
                <c:pt idx="0">
                  <c:v>9.3013469999999998</c:v>
                </c:pt>
                <c:pt idx="1">
                  <c:v>4.7762909999999996</c:v>
                </c:pt>
                <c:pt idx="2">
                  <c:v>7.1025539999999996</c:v>
                </c:pt>
              </c:numCache>
            </c:numRef>
          </c:val>
          <c:extLst>
            <c:ext xmlns:c16="http://schemas.microsoft.com/office/drawing/2014/chart" uri="{C3380CC4-5D6E-409C-BE32-E72D297353CC}">
              <c16:uniqueId val="{00000004-EA5C-4BFD-86A7-1F79C7F32BC3}"/>
            </c:ext>
          </c:extLst>
        </c:ser>
        <c:dLbls>
          <c:dLblPos val="outEnd"/>
          <c:showLegendKey val="0"/>
          <c:showVal val="1"/>
          <c:showCatName val="0"/>
          <c:showSerName val="0"/>
          <c:showPercent val="0"/>
          <c:showBubbleSize val="0"/>
        </c:dLbls>
        <c:gapWidth val="182"/>
        <c:axId val="1784392559"/>
        <c:axId val="1784381039"/>
      </c:barChart>
      <c:catAx>
        <c:axId val="178439255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types of Predictors</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4381039"/>
        <c:crosses val="autoZero"/>
        <c:auto val="1"/>
        <c:lblAlgn val="ctr"/>
        <c:lblOffset val="100"/>
        <c:noMultiLvlLbl val="0"/>
      </c:catAx>
      <c:valAx>
        <c:axId val="178438103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dirty="0">
                    <a:effectLst/>
                  </a:rPr>
                  <a:t>BTB Miss Percentage</a:t>
                </a:r>
                <a:endParaRPr lang="en-US" dirty="0"/>
              </a:p>
            </c:rich>
          </c:tx>
          <c:layout>
            <c:manualLayout>
              <c:xMode val="edge"/>
              <c:yMode val="edge"/>
              <c:x val="0.33201960127324509"/>
              <c:y val="0.9254656577415599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43925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BTB Miss Percentage for Benchmark </a:t>
            </a:r>
            <a:r>
              <a:rPr lang="en-US"/>
              <a:t>470.lbm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Graphs!$B$7</c:f>
              <c:strCache>
                <c:ptCount val="1"/>
                <c:pt idx="0">
                  <c:v>470.lbm</c:v>
                </c:pt>
              </c:strCache>
            </c:strRef>
          </c:tx>
          <c:spPr>
            <a:solidFill>
              <a:schemeClr val="accent1"/>
            </a:solidFill>
            <a:ln>
              <a:noFill/>
            </a:ln>
            <a:effectLst/>
          </c:spPr>
          <c:invertIfNegative val="0"/>
          <c:dPt>
            <c:idx val="0"/>
            <c:invertIfNegative val="0"/>
            <c:bubble3D val="0"/>
            <c:spPr>
              <a:solidFill>
                <a:srgbClr val="92D050"/>
              </a:solidFill>
              <a:ln>
                <a:noFill/>
              </a:ln>
              <a:effectLst/>
            </c:spPr>
            <c:extLst>
              <c:ext xmlns:c16="http://schemas.microsoft.com/office/drawing/2014/chart" uri="{C3380CC4-5D6E-409C-BE32-E72D297353CC}">
                <c16:uniqueId val="{00000001-E2ED-4CBD-BED1-E6D328A0A53F}"/>
              </c:ext>
            </c:extLst>
          </c:dPt>
          <c:dPt>
            <c:idx val="1"/>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3-E2ED-4CBD-BED1-E6D328A0A53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Graphs!$C$1:$E$2</c:f>
              <c:strCache>
                <c:ptCount val="3"/>
                <c:pt idx="0">
                  <c:v> for Local BP</c:v>
                </c:pt>
                <c:pt idx="1">
                  <c:v>for Tournament BP</c:v>
                </c:pt>
                <c:pt idx="2">
                  <c:v>for Bi-Mode BP</c:v>
                </c:pt>
              </c:strCache>
            </c:strRef>
          </c:cat>
          <c:val>
            <c:numRef>
              <c:f>Graphs!$C$7:$E$7</c:f>
              <c:numCache>
                <c:formatCode>General</c:formatCode>
                <c:ptCount val="3"/>
                <c:pt idx="0">
                  <c:v>22.490447</c:v>
                </c:pt>
                <c:pt idx="1">
                  <c:v>46.46546</c:v>
                </c:pt>
                <c:pt idx="2">
                  <c:v>0.14566100000000001</c:v>
                </c:pt>
              </c:numCache>
            </c:numRef>
          </c:val>
          <c:extLst>
            <c:ext xmlns:c16="http://schemas.microsoft.com/office/drawing/2014/chart" uri="{C3380CC4-5D6E-409C-BE32-E72D297353CC}">
              <c16:uniqueId val="{00000004-E2ED-4CBD-BED1-E6D328A0A53F}"/>
            </c:ext>
          </c:extLst>
        </c:ser>
        <c:dLbls>
          <c:dLblPos val="outEnd"/>
          <c:showLegendKey val="0"/>
          <c:showVal val="1"/>
          <c:showCatName val="0"/>
          <c:showSerName val="0"/>
          <c:showPercent val="0"/>
          <c:showBubbleSize val="0"/>
        </c:dLbls>
        <c:gapWidth val="182"/>
        <c:axId val="1811201327"/>
        <c:axId val="1811201807"/>
      </c:barChart>
      <c:catAx>
        <c:axId val="1811201327"/>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types of Predictors</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1201807"/>
        <c:crosses val="autoZero"/>
        <c:auto val="1"/>
        <c:lblAlgn val="ctr"/>
        <c:lblOffset val="100"/>
        <c:noMultiLvlLbl val="0"/>
      </c:catAx>
      <c:valAx>
        <c:axId val="181120180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dirty="0">
                    <a:effectLst/>
                  </a:rPr>
                  <a:t>BTB Miss Percentage</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1201327"/>
        <c:crosses val="autoZero"/>
        <c:crossBetween val="between"/>
      </c:valAx>
      <c:spPr>
        <a:noFill/>
        <a:ln>
          <a:noFill/>
        </a:ln>
        <a:effectLst/>
      </c:spPr>
    </c:plotArea>
    <c:legend>
      <c:legendPos val="r"/>
      <c:layout>
        <c:manualLayout>
          <c:xMode val="edge"/>
          <c:yMode val="edge"/>
          <c:x val="0.76965077868787524"/>
          <c:y val="0.52413321930264334"/>
          <c:w val="0.21525867805256738"/>
          <c:h val="9.558475134428420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Graph for Percentage of Branch Misprediction</a:t>
            </a:r>
          </a:p>
        </c:rich>
      </c:tx>
      <c:layout>
        <c:manualLayout>
          <c:xMode val="edge"/>
          <c:yMode val="edge"/>
          <c:x val="0.35362543576647526"/>
          <c:y val="1.976670837167904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6192971453789518"/>
          <c:y val="0.10609074764628308"/>
          <c:w val="0.82188940246775943"/>
          <c:h val="0.60944319472698039"/>
        </c:manualLayout>
      </c:layout>
      <c:bar3DChart>
        <c:barDir val="col"/>
        <c:grouping val="clustered"/>
        <c:varyColors val="0"/>
        <c:ser>
          <c:idx val="0"/>
          <c:order val="0"/>
          <c:tx>
            <c:strRef>
              <c:f>Sheet5!$C$16:$C$17</c:f>
              <c:strCache>
                <c:ptCount val="2"/>
                <c:pt idx="0">
                  <c:v> BTBMissPredPercent</c:v>
                </c:pt>
                <c:pt idx="1">
                  <c:v>for Local BP</c:v>
                </c:pt>
              </c:strCache>
            </c:strRef>
          </c:tx>
          <c:spPr>
            <a:solidFill>
              <a:schemeClr val="accent1"/>
            </a:solidFill>
            <a:ln>
              <a:noFill/>
            </a:ln>
            <a:effectLst/>
            <a:sp3d/>
          </c:spPr>
          <c:invertIfNegative val="0"/>
          <c:cat>
            <c:strRef>
              <c:f>Sheet5!$B$18:$B$22</c:f>
              <c:strCache>
                <c:ptCount val="5"/>
                <c:pt idx="0">
                  <c:v>401.bzip2</c:v>
                </c:pt>
                <c:pt idx="1">
                  <c:v>429.mcf</c:v>
                </c:pt>
                <c:pt idx="2">
                  <c:v>456.hmmer</c:v>
                </c:pt>
                <c:pt idx="3">
                  <c:v>458.sjeng</c:v>
                </c:pt>
                <c:pt idx="4">
                  <c:v>470.lbm</c:v>
                </c:pt>
              </c:strCache>
            </c:strRef>
          </c:cat>
          <c:val>
            <c:numRef>
              <c:f>Sheet5!$C$18:$C$22</c:f>
              <c:numCache>
                <c:formatCode>General</c:formatCode>
                <c:ptCount val="5"/>
                <c:pt idx="0">
                  <c:v>6.4230390000000002</c:v>
                </c:pt>
                <c:pt idx="1">
                  <c:v>10.201317</c:v>
                </c:pt>
                <c:pt idx="2">
                  <c:v>14.405879000000001</c:v>
                </c:pt>
                <c:pt idx="3">
                  <c:v>14.386075</c:v>
                </c:pt>
                <c:pt idx="4">
                  <c:v>0.595001</c:v>
                </c:pt>
              </c:numCache>
            </c:numRef>
          </c:val>
          <c:extLst>
            <c:ext xmlns:c16="http://schemas.microsoft.com/office/drawing/2014/chart" uri="{C3380CC4-5D6E-409C-BE32-E72D297353CC}">
              <c16:uniqueId val="{00000000-0BE8-4138-A730-D616BF7FF4E6}"/>
            </c:ext>
          </c:extLst>
        </c:ser>
        <c:ser>
          <c:idx val="1"/>
          <c:order val="1"/>
          <c:tx>
            <c:strRef>
              <c:f>Sheet5!$D$16:$D$17</c:f>
              <c:strCache>
                <c:ptCount val="2"/>
                <c:pt idx="0">
                  <c:v> BTBMissPredPercent</c:v>
                </c:pt>
                <c:pt idx="1">
                  <c:v>for Tournament BP</c:v>
                </c:pt>
              </c:strCache>
            </c:strRef>
          </c:tx>
          <c:spPr>
            <a:solidFill>
              <a:schemeClr val="accent2"/>
            </a:solidFill>
            <a:ln>
              <a:noFill/>
            </a:ln>
            <a:effectLst/>
            <a:sp3d/>
          </c:spPr>
          <c:invertIfNegative val="0"/>
          <c:cat>
            <c:strRef>
              <c:f>Sheet5!$B$18:$B$22</c:f>
              <c:strCache>
                <c:ptCount val="5"/>
                <c:pt idx="0">
                  <c:v>401.bzip2</c:v>
                </c:pt>
                <c:pt idx="1">
                  <c:v>429.mcf</c:v>
                </c:pt>
                <c:pt idx="2">
                  <c:v>456.hmmer</c:v>
                </c:pt>
                <c:pt idx="3">
                  <c:v>458.sjeng</c:v>
                </c:pt>
                <c:pt idx="4">
                  <c:v>470.lbm</c:v>
                </c:pt>
              </c:strCache>
            </c:strRef>
          </c:cat>
          <c:val>
            <c:numRef>
              <c:f>Sheet5!$D$18:$D$22</c:f>
              <c:numCache>
                <c:formatCode>General</c:formatCode>
                <c:ptCount val="5"/>
                <c:pt idx="0">
                  <c:v>5.9576039999999999</c:v>
                </c:pt>
                <c:pt idx="1">
                  <c:v>4.9711249999999998</c:v>
                </c:pt>
                <c:pt idx="2">
                  <c:v>9.4821390000000001</c:v>
                </c:pt>
                <c:pt idx="3">
                  <c:v>9.7942839999999993</c:v>
                </c:pt>
                <c:pt idx="4">
                  <c:v>0.647976</c:v>
                </c:pt>
              </c:numCache>
            </c:numRef>
          </c:val>
          <c:extLst>
            <c:ext xmlns:c16="http://schemas.microsoft.com/office/drawing/2014/chart" uri="{C3380CC4-5D6E-409C-BE32-E72D297353CC}">
              <c16:uniqueId val="{00000001-0BE8-4138-A730-D616BF7FF4E6}"/>
            </c:ext>
          </c:extLst>
        </c:ser>
        <c:ser>
          <c:idx val="2"/>
          <c:order val="2"/>
          <c:tx>
            <c:strRef>
              <c:f>Sheet5!$E$16:$E$17</c:f>
              <c:strCache>
                <c:ptCount val="2"/>
                <c:pt idx="0">
                  <c:v> BTBMissPredPercent</c:v>
                </c:pt>
                <c:pt idx="1">
                  <c:v>for Bi-Mode BP</c:v>
                </c:pt>
              </c:strCache>
            </c:strRef>
          </c:tx>
          <c:spPr>
            <a:solidFill>
              <a:schemeClr val="accent3"/>
            </a:solidFill>
            <a:ln>
              <a:noFill/>
            </a:ln>
            <a:effectLst/>
            <a:sp3d/>
          </c:spPr>
          <c:invertIfNegative val="0"/>
          <c:cat>
            <c:strRef>
              <c:f>Sheet5!$B$18:$B$22</c:f>
              <c:strCache>
                <c:ptCount val="5"/>
                <c:pt idx="0">
                  <c:v>401.bzip2</c:v>
                </c:pt>
                <c:pt idx="1">
                  <c:v>429.mcf</c:v>
                </c:pt>
                <c:pt idx="2">
                  <c:v>456.hmmer</c:v>
                </c:pt>
                <c:pt idx="3">
                  <c:v>458.sjeng</c:v>
                </c:pt>
                <c:pt idx="4">
                  <c:v>470.lbm</c:v>
                </c:pt>
              </c:strCache>
            </c:strRef>
          </c:cat>
          <c:val>
            <c:numRef>
              <c:f>Sheet5!$E$18:$E$22</c:f>
              <c:numCache>
                <c:formatCode>General</c:formatCode>
                <c:ptCount val="5"/>
                <c:pt idx="0">
                  <c:v>5.8610870000000004</c:v>
                </c:pt>
                <c:pt idx="1">
                  <c:v>5.6373360000000003</c:v>
                </c:pt>
                <c:pt idx="2">
                  <c:v>10.593052</c:v>
                </c:pt>
                <c:pt idx="3">
                  <c:v>10.217297</c:v>
                </c:pt>
                <c:pt idx="4">
                  <c:v>0.81162900000000004</c:v>
                </c:pt>
              </c:numCache>
            </c:numRef>
          </c:val>
          <c:extLst>
            <c:ext xmlns:c16="http://schemas.microsoft.com/office/drawing/2014/chart" uri="{C3380CC4-5D6E-409C-BE32-E72D297353CC}">
              <c16:uniqueId val="{00000002-0BE8-4138-A730-D616BF7FF4E6}"/>
            </c:ext>
          </c:extLst>
        </c:ser>
        <c:dLbls>
          <c:showLegendKey val="0"/>
          <c:showVal val="0"/>
          <c:showCatName val="0"/>
          <c:showSerName val="0"/>
          <c:showPercent val="0"/>
          <c:showBubbleSize val="0"/>
        </c:dLbls>
        <c:gapWidth val="150"/>
        <c:shape val="box"/>
        <c:axId val="920636368"/>
        <c:axId val="920646928"/>
        <c:axId val="0"/>
      </c:bar3DChart>
      <c:catAx>
        <c:axId val="92063636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Benchmarks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20646928"/>
        <c:crosses val="autoZero"/>
        <c:auto val="1"/>
        <c:lblAlgn val="ctr"/>
        <c:lblOffset val="100"/>
        <c:noMultiLvlLbl val="0"/>
      </c:catAx>
      <c:valAx>
        <c:axId val="920646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dirty="0"/>
                  <a:t>Branch</a:t>
                </a:r>
                <a:r>
                  <a:rPr lang="en-US" sz="1100" baseline="0" dirty="0"/>
                  <a:t> </a:t>
                </a:r>
                <a:r>
                  <a:rPr lang="en-US" sz="1100" baseline="0" dirty="0" err="1"/>
                  <a:t>MisPred</a:t>
                </a:r>
                <a:r>
                  <a:rPr lang="en-US" sz="1100" baseline="0" dirty="0"/>
                  <a:t> Percentage for given combination </a:t>
                </a:r>
                <a:endParaRPr lang="en-US" sz="1100" dirty="0"/>
              </a:p>
            </c:rich>
          </c:tx>
          <c:layout>
            <c:manualLayout>
              <c:xMode val="edge"/>
              <c:yMode val="edge"/>
              <c:x val="6.1920578511756814E-2"/>
              <c:y val="0.14401458956509017"/>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20636368"/>
        <c:crosses val="autoZero"/>
        <c:crossBetween val="between"/>
        <c:majorUnit val="5"/>
        <c:minorUnit val="1"/>
      </c:valAx>
      <c:spPr>
        <a:noFill/>
        <a:ln>
          <a:noFill/>
        </a:ln>
        <a:effectLst/>
      </c:spPr>
    </c:plotArea>
    <c:legend>
      <c:legendPos val="b"/>
      <c:layout>
        <c:manualLayout>
          <c:xMode val="edge"/>
          <c:yMode val="edge"/>
          <c:x val="0.10247835269442614"/>
          <c:y val="0.87569030615273813"/>
          <c:w val="0.85682489814838192"/>
          <c:h val="0.10736680095725121"/>
        </c:manualLayout>
      </c:layout>
      <c:overlay val="0"/>
      <c:spPr>
        <a:noFill/>
        <a:ln>
          <a:noFill/>
        </a:ln>
        <a:effectLst/>
      </c:spPr>
      <c:txPr>
        <a:bodyPr rot="0" spcFirstLastPara="1" vertOverflow="ellipsis" vert="horz" wrap="square" anchor="ctr" anchorCtr="1"/>
        <a:lstStyle/>
        <a:p>
          <a:pPr algn="just">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Percentage of BranchMissPrediction for Benchmark </a:t>
            </a:r>
            <a:r>
              <a:rPr lang="en-US"/>
              <a:t>401.bzip2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Graphs!$B$39</c:f>
              <c:strCache>
                <c:ptCount val="1"/>
                <c:pt idx="0">
                  <c:v>401.bzip2</c:v>
                </c:pt>
              </c:strCache>
            </c:strRef>
          </c:tx>
          <c:spPr>
            <a:solidFill>
              <a:schemeClr val="accent1"/>
            </a:solidFill>
            <a:ln>
              <a:noFill/>
            </a:ln>
            <a:effectLst/>
          </c:spPr>
          <c:invertIfNegative val="0"/>
          <c:dPt>
            <c:idx val="0"/>
            <c:invertIfNegative val="0"/>
            <c:bubble3D val="0"/>
            <c:spPr>
              <a:solidFill>
                <a:srgbClr val="92D050"/>
              </a:solidFill>
              <a:ln>
                <a:noFill/>
              </a:ln>
              <a:effectLst/>
            </c:spPr>
            <c:extLst>
              <c:ext xmlns:c16="http://schemas.microsoft.com/office/drawing/2014/chart" uri="{C3380CC4-5D6E-409C-BE32-E72D297353CC}">
                <c16:uniqueId val="{00000001-EA76-4F5A-9CC5-9B17450BB84A}"/>
              </c:ext>
            </c:extLst>
          </c:dPt>
          <c:dPt>
            <c:idx val="1"/>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3-EA76-4F5A-9CC5-9B17450BB84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Graphs!$C$37:$E$38</c:f>
              <c:strCache>
                <c:ptCount val="3"/>
                <c:pt idx="0">
                  <c:v>for Local BP</c:v>
                </c:pt>
                <c:pt idx="1">
                  <c:v>for Tournament BP</c:v>
                </c:pt>
                <c:pt idx="2">
                  <c:v>for Bi-Mode BP</c:v>
                </c:pt>
              </c:strCache>
            </c:strRef>
          </c:cat>
          <c:val>
            <c:numRef>
              <c:f>Graphs!$C$39:$E$39</c:f>
              <c:numCache>
                <c:formatCode>General</c:formatCode>
                <c:ptCount val="3"/>
                <c:pt idx="0">
                  <c:v>6.4230390000000002</c:v>
                </c:pt>
                <c:pt idx="1">
                  <c:v>5.9576039999999999</c:v>
                </c:pt>
                <c:pt idx="2">
                  <c:v>5.8610870000000004</c:v>
                </c:pt>
              </c:numCache>
            </c:numRef>
          </c:val>
          <c:extLst>
            <c:ext xmlns:c16="http://schemas.microsoft.com/office/drawing/2014/chart" uri="{C3380CC4-5D6E-409C-BE32-E72D297353CC}">
              <c16:uniqueId val="{00000004-EA76-4F5A-9CC5-9B17450BB84A}"/>
            </c:ext>
          </c:extLst>
        </c:ser>
        <c:dLbls>
          <c:dLblPos val="outEnd"/>
          <c:showLegendKey val="0"/>
          <c:showVal val="1"/>
          <c:showCatName val="0"/>
          <c:showSerName val="0"/>
          <c:showPercent val="0"/>
          <c:showBubbleSize val="0"/>
        </c:dLbls>
        <c:gapWidth val="182"/>
        <c:axId val="1790745999"/>
        <c:axId val="1790734959"/>
      </c:barChart>
      <c:catAx>
        <c:axId val="179074599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types of Predictors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0734959"/>
        <c:crosses val="autoZero"/>
        <c:auto val="1"/>
        <c:lblAlgn val="ctr"/>
        <c:lblOffset val="100"/>
        <c:noMultiLvlLbl val="0"/>
      </c:catAx>
      <c:valAx>
        <c:axId val="179073495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Branch</a:t>
                </a:r>
                <a:r>
                  <a:rPr lang="en-US" baseline="0" dirty="0"/>
                  <a:t> Miss Prediction Percentage </a:t>
                </a:r>
                <a:endParaRPr lang="en-US" dirty="0"/>
              </a:p>
            </c:rich>
          </c:tx>
          <c:layout>
            <c:manualLayout>
              <c:xMode val="edge"/>
              <c:yMode val="edge"/>
              <c:x val="0.26421130394952586"/>
              <c:y val="0.9107071052877283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07459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Percentage of BranchMissPrediction for Benchmark </a:t>
            </a:r>
            <a:r>
              <a:rPr lang="en-US"/>
              <a:t>429.mcf</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Graphs!$B$40</c:f>
              <c:strCache>
                <c:ptCount val="1"/>
                <c:pt idx="0">
                  <c:v>429.mcf</c:v>
                </c:pt>
              </c:strCache>
            </c:strRef>
          </c:tx>
          <c:spPr>
            <a:solidFill>
              <a:schemeClr val="accent1"/>
            </a:solidFill>
            <a:ln>
              <a:noFill/>
            </a:ln>
            <a:effectLst/>
          </c:spPr>
          <c:invertIfNegative val="0"/>
          <c:dPt>
            <c:idx val="0"/>
            <c:invertIfNegative val="0"/>
            <c:bubble3D val="0"/>
            <c:spPr>
              <a:solidFill>
                <a:srgbClr val="92D050"/>
              </a:solidFill>
              <a:ln>
                <a:noFill/>
              </a:ln>
              <a:effectLst/>
            </c:spPr>
            <c:extLst>
              <c:ext xmlns:c16="http://schemas.microsoft.com/office/drawing/2014/chart" uri="{C3380CC4-5D6E-409C-BE32-E72D297353CC}">
                <c16:uniqueId val="{00000001-E579-4E22-A189-036469F52846}"/>
              </c:ext>
            </c:extLst>
          </c:dPt>
          <c:dPt>
            <c:idx val="1"/>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3-E579-4E22-A189-036469F5284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Graphs!$C$37:$E$38</c:f>
              <c:strCache>
                <c:ptCount val="3"/>
                <c:pt idx="0">
                  <c:v>for Local BP</c:v>
                </c:pt>
                <c:pt idx="1">
                  <c:v>for Tournament BP</c:v>
                </c:pt>
                <c:pt idx="2">
                  <c:v>for Bi-Mode BP</c:v>
                </c:pt>
              </c:strCache>
            </c:strRef>
          </c:cat>
          <c:val>
            <c:numRef>
              <c:f>Graphs!$C$40:$E$40</c:f>
              <c:numCache>
                <c:formatCode>General</c:formatCode>
                <c:ptCount val="3"/>
                <c:pt idx="0">
                  <c:v>10.201317</c:v>
                </c:pt>
                <c:pt idx="1">
                  <c:v>4.9711249999999998</c:v>
                </c:pt>
                <c:pt idx="2">
                  <c:v>5.6373360000000003</c:v>
                </c:pt>
              </c:numCache>
            </c:numRef>
          </c:val>
          <c:extLst>
            <c:ext xmlns:c16="http://schemas.microsoft.com/office/drawing/2014/chart" uri="{C3380CC4-5D6E-409C-BE32-E72D297353CC}">
              <c16:uniqueId val="{00000004-E579-4E22-A189-036469F52846}"/>
            </c:ext>
          </c:extLst>
        </c:ser>
        <c:dLbls>
          <c:dLblPos val="outEnd"/>
          <c:showLegendKey val="0"/>
          <c:showVal val="1"/>
          <c:showCatName val="0"/>
          <c:showSerName val="0"/>
          <c:showPercent val="0"/>
          <c:showBubbleSize val="0"/>
        </c:dLbls>
        <c:gapWidth val="182"/>
        <c:axId val="1811184527"/>
        <c:axId val="1811199407"/>
      </c:barChart>
      <c:catAx>
        <c:axId val="1811184527"/>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types of Predictors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1199407"/>
        <c:crosses val="autoZero"/>
        <c:auto val="1"/>
        <c:lblAlgn val="ctr"/>
        <c:lblOffset val="100"/>
        <c:noMultiLvlLbl val="0"/>
      </c:catAx>
      <c:valAx>
        <c:axId val="181119940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dirty="0">
                    <a:effectLst/>
                  </a:rPr>
                  <a:t>Branch Miss Prediction Percentage </a:t>
                </a:r>
                <a:endParaRPr lang="en-US" dirty="0"/>
              </a:p>
            </c:rich>
          </c:tx>
          <c:layout>
            <c:manualLayout>
              <c:xMode val="edge"/>
              <c:yMode val="edge"/>
              <c:x val="0.32486506275412708"/>
              <c:y val="0.91063241106719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11845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withinLinearReversed" id="24">
  <a:schemeClr val="accent4"/>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withinLinear" id="16">
  <a:schemeClr val="accent3"/>
</cs:colorStyle>
</file>

<file path=ppt/charts/colors1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withinLinear" id="18">
  <a:schemeClr val="accent5"/>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withinLinear" id="18">
  <a:schemeClr val="accent5"/>
</cs:colorStyle>
</file>

<file path=ppt/charts/colors21.xml><?xml version="1.0" encoding="utf-8"?>
<cs:colorStyle xmlns:cs="http://schemas.microsoft.com/office/drawing/2012/chartStyle" xmlns:a="http://schemas.openxmlformats.org/drawingml/2006/main" meth="withinLinearReversed" id="21">
  <a:schemeClr val="accent1"/>
</cs:colorStyle>
</file>

<file path=ppt/charts/colors22.xml><?xml version="1.0" encoding="utf-8"?>
<cs:colorStyle xmlns:cs="http://schemas.microsoft.com/office/drawing/2012/chartStyle" xmlns:a="http://schemas.openxmlformats.org/drawingml/2006/main" meth="withinLinearReversed" id="23">
  <a:schemeClr val="accent3"/>
</cs:colorStyle>
</file>

<file path=ppt/charts/colors23.xml><?xml version="1.0" encoding="utf-8"?>
<cs:colorStyle xmlns:cs="http://schemas.microsoft.com/office/drawing/2012/chartStyle" xmlns:a="http://schemas.openxmlformats.org/drawingml/2006/main" meth="withinLinear" id="17">
  <a:schemeClr val="accent4"/>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4.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5.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6.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7.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A81547-E0B1-4EBE-8668-754D8FC42248}" type="datetimeFigureOut">
              <a:rPr lang="en-US" smtClean="0"/>
              <a:t>4/28/2023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C1856-6551-40BA-9DDC-66C6E60A127B}" type="slidenum">
              <a:rPr lang="en-US" smtClean="0"/>
              <a:t>‹#›</a:t>
            </a:fld>
            <a:endParaRPr lang="en-US"/>
          </a:p>
        </p:txBody>
      </p:sp>
    </p:spTree>
    <p:extLst>
      <p:ext uri="{BB962C8B-B14F-4D97-AF65-F5344CB8AC3E}">
        <p14:creationId xmlns:p14="http://schemas.microsoft.com/office/powerpoint/2010/main" val="2055504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D721C9-7A57-491C-AF47-0E88CDED5156}" type="datetime1">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61F9714C-1010-405B-8DD0-31F956F8A951}" type="slidenum">
              <a:rPr lang="en-US" smtClean="0"/>
              <a:t>‹#›</a:t>
            </a:fld>
            <a:endParaRPr lang="en-US"/>
          </a:p>
        </p:txBody>
      </p:sp>
    </p:spTree>
    <p:extLst>
      <p:ext uri="{BB962C8B-B14F-4D97-AF65-F5344CB8AC3E}">
        <p14:creationId xmlns:p14="http://schemas.microsoft.com/office/powerpoint/2010/main" val="1384473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4F3CC-7069-4E1A-8D80-ADB9221F7131}" type="datetime1">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9714C-1010-405B-8DD0-31F956F8A951}" type="slidenum">
              <a:rPr lang="en-US" smtClean="0"/>
              <a:t>‹#›</a:t>
            </a:fld>
            <a:endParaRPr lang="en-US"/>
          </a:p>
        </p:txBody>
      </p:sp>
    </p:spTree>
    <p:extLst>
      <p:ext uri="{BB962C8B-B14F-4D97-AF65-F5344CB8AC3E}">
        <p14:creationId xmlns:p14="http://schemas.microsoft.com/office/powerpoint/2010/main" val="296397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4FD48-103B-4824-B9D7-23850E76B1CD}" type="datetime1">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9714C-1010-405B-8DD0-31F956F8A951}" type="slidenum">
              <a:rPr lang="en-US" smtClean="0"/>
              <a:t>‹#›</a:t>
            </a:fld>
            <a:endParaRPr lang="en-US"/>
          </a:p>
        </p:txBody>
      </p:sp>
    </p:spTree>
    <p:extLst>
      <p:ext uri="{BB962C8B-B14F-4D97-AF65-F5344CB8AC3E}">
        <p14:creationId xmlns:p14="http://schemas.microsoft.com/office/powerpoint/2010/main" val="3483259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B29C88-45A3-4BAD-8C2D-5AB5EF418678}" type="datetime1">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9714C-1010-405B-8DD0-31F956F8A951}" type="slidenum">
              <a:rPr lang="en-US" smtClean="0"/>
              <a:t>‹#›</a:t>
            </a:fld>
            <a:endParaRPr lang="en-US"/>
          </a:p>
        </p:txBody>
      </p:sp>
    </p:spTree>
    <p:extLst>
      <p:ext uri="{BB962C8B-B14F-4D97-AF65-F5344CB8AC3E}">
        <p14:creationId xmlns:p14="http://schemas.microsoft.com/office/powerpoint/2010/main" val="292966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D933D03-FAFD-425A-9544-9E4AB63828E2}" type="datetime1">
              <a:rPr lang="en-US" smtClean="0"/>
              <a:t>4/28/2023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1F9714C-1010-405B-8DD0-31F956F8A951}" type="slidenum">
              <a:rPr lang="en-US" smtClean="0"/>
              <a:t>‹#›</a:t>
            </a:fld>
            <a:endParaRPr lang="en-US"/>
          </a:p>
        </p:txBody>
      </p:sp>
    </p:spTree>
    <p:extLst>
      <p:ext uri="{BB962C8B-B14F-4D97-AF65-F5344CB8AC3E}">
        <p14:creationId xmlns:p14="http://schemas.microsoft.com/office/powerpoint/2010/main" val="133875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DB50F1-6FB9-48BA-A911-2EB9F0550659}" type="datetime1">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F9714C-1010-405B-8DD0-31F956F8A951}" type="slidenum">
              <a:rPr lang="en-US" smtClean="0"/>
              <a:t>‹#›</a:t>
            </a:fld>
            <a:endParaRPr lang="en-US"/>
          </a:p>
        </p:txBody>
      </p:sp>
    </p:spTree>
    <p:extLst>
      <p:ext uri="{BB962C8B-B14F-4D97-AF65-F5344CB8AC3E}">
        <p14:creationId xmlns:p14="http://schemas.microsoft.com/office/powerpoint/2010/main" val="1542842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ABA82B-B03E-4535-846B-7BE60679E60B}" type="datetime1">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F9714C-1010-405B-8DD0-31F956F8A951}" type="slidenum">
              <a:rPr lang="en-US" smtClean="0"/>
              <a:t>‹#›</a:t>
            </a:fld>
            <a:endParaRPr lang="en-US"/>
          </a:p>
        </p:txBody>
      </p:sp>
    </p:spTree>
    <p:extLst>
      <p:ext uri="{BB962C8B-B14F-4D97-AF65-F5344CB8AC3E}">
        <p14:creationId xmlns:p14="http://schemas.microsoft.com/office/powerpoint/2010/main" val="285266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8BADDA-CF0B-40F4-81B7-2B0A0B10843E}" type="datetime1">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F9714C-1010-405B-8DD0-31F956F8A951}" type="slidenum">
              <a:rPr lang="en-US" smtClean="0"/>
              <a:t>‹#›</a:t>
            </a:fld>
            <a:endParaRPr lang="en-US"/>
          </a:p>
        </p:txBody>
      </p:sp>
    </p:spTree>
    <p:extLst>
      <p:ext uri="{BB962C8B-B14F-4D97-AF65-F5344CB8AC3E}">
        <p14:creationId xmlns:p14="http://schemas.microsoft.com/office/powerpoint/2010/main" val="2091733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54FBDB-3A95-48A9-BF57-8C2DBED575FC}" type="datetime1">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F9714C-1010-405B-8DD0-31F956F8A951}" type="slidenum">
              <a:rPr lang="en-US" smtClean="0"/>
              <a:t>‹#›</a:t>
            </a:fld>
            <a:endParaRPr lang="en-US"/>
          </a:p>
        </p:txBody>
      </p:sp>
    </p:spTree>
    <p:extLst>
      <p:ext uri="{BB962C8B-B14F-4D97-AF65-F5344CB8AC3E}">
        <p14:creationId xmlns:p14="http://schemas.microsoft.com/office/powerpoint/2010/main" val="320017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8D2B1C-FBDD-4817-AB80-066E54335EFA}" type="datetime1">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1F9714C-1010-405B-8DD0-31F956F8A951}" type="slidenum">
              <a:rPr lang="en-US" smtClean="0"/>
              <a:t>‹#›</a:t>
            </a:fld>
            <a:endParaRPr lang="en-US"/>
          </a:p>
        </p:txBody>
      </p:sp>
    </p:spTree>
    <p:extLst>
      <p:ext uri="{BB962C8B-B14F-4D97-AF65-F5344CB8AC3E}">
        <p14:creationId xmlns:p14="http://schemas.microsoft.com/office/powerpoint/2010/main" val="9006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B3F0DD-9A9B-4231-9895-F772EF4315BD}" type="datetime1">
              <a:rPr lang="en-US" smtClean="0"/>
              <a:t>4/28/2023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1F9714C-1010-405B-8DD0-31F956F8A951}" type="slidenum">
              <a:rPr lang="en-US" smtClean="0"/>
              <a:t>‹#›</a:t>
            </a:fld>
            <a:endParaRPr lang="en-US"/>
          </a:p>
        </p:txBody>
      </p:sp>
    </p:spTree>
    <p:extLst>
      <p:ext uri="{BB962C8B-B14F-4D97-AF65-F5344CB8AC3E}">
        <p14:creationId xmlns:p14="http://schemas.microsoft.com/office/powerpoint/2010/main" val="2789523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4D96DE9-3BB1-43F3-825C-D2F71F11F6B7}" type="datetime1">
              <a:rPr lang="en-US" smtClean="0"/>
              <a:t>4/28/2023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61F9714C-1010-405B-8DD0-31F956F8A951}" type="slidenum">
              <a:rPr lang="en-US" smtClean="0"/>
              <a:t>‹#›</a:t>
            </a:fld>
            <a:endParaRPr lang="en-US"/>
          </a:p>
        </p:txBody>
      </p:sp>
    </p:spTree>
    <p:extLst>
      <p:ext uri="{BB962C8B-B14F-4D97-AF65-F5344CB8AC3E}">
        <p14:creationId xmlns:p14="http://schemas.microsoft.com/office/powerpoint/2010/main" val="28545855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 Id="rId4" Type="http://schemas.openxmlformats.org/officeDocument/2006/relationships/chart" Target="../charts/chart4.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7.xml"/><Relationship Id="rId4" Type="http://schemas.openxmlformats.org/officeDocument/2006/relationships/chart" Target="../charts/chart10.xml"/></Relationships>
</file>

<file path=ppt/slides/_rels/slide2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6178C-910F-4FA5-4CD9-C4217353E390}"/>
              </a:ext>
            </a:extLst>
          </p:cNvPr>
          <p:cNvSpPr>
            <a:spLocks noGrp="1"/>
          </p:cNvSpPr>
          <p:nvPr>
            <p:ph type="ctrTitle"/>
          </p:nvPr>
        </p:nvSpPr>
        <p:spPr>
          <a:xfrm>
            <a:off x="1314450" y="1266825"/>
            <a:ext cx="9658350" cy="3005138"/>
          </a:xfrm>
        </p:spPr>
        <p:txBody>
          <a:bodyPr>
            <a:normAutofit/>
          </a:bodyPr>
          <a:lstStyle/>
          <a:p>
            <a:pPr algn="ctr"/>
            <a:r>
              <a:rPr lang="en-US" sz="4000" b="1" i="0" dirty="0">
                <a:solidFill>
                  <a:srgbClr val="0070C0"/>
                </a:solidFill>
                <a:effectLst/>
                <a:latin typeface="Cambria" panose="02040503050406030204" pitchFamily="18" charset="0"/>
                <a:ea typeface="Cambria" panose="02040503050406030204" pitchFamily="18" charset="0"/>
              </a:rPr>
              <a:t>Analysis of Branch Predictor Choices and their Impact on Performance of 8086 Microprocessor using Gem5 Simulator </a:t>
            </a:r>
            <a:endParaRPr lang="en-US" sz="4000" dirty="0">
              <a:solidFill>
                <a:srgbClr val="0070C0"/>
              </a:solidFill>
            </a:endParaRPr>
          </a:p>
        </p:txBody>
      </p:sp>
      <p:sp>
        <p:nvSpPr>
          <p:cNvPr id="3" name="Subtitle 2">
            <a:extLst>
              <a:ext uri="{FF2B5EF4-FFF2-40B4-BE49-F238E27FC236}">
                <a16:creationId xmlns:a16="http://schemas.microsoft.com/office/drawing/2014/main" id="{C5AD2067-3D8A-3AF9-AC17-1E6D161FBB79}"/>
              </a:ext>
            </a:extLst>
          </p:cNvPr>
          <p:cNvSpPr>
            <a:spLocks noGrp="1"/>
          </p:cNvSpPr>
          <p:nvPr>
            <p:ph type="subTitle" idx="1"/>
          </p:nvPr>
        </p:nvSpPr>
        <p:spPr>
          <a:xfrm>
            <a:off x="571499" y="4697413"/>
            <a:ext cx="11001375" cy="1655762"/>
          </a:xfrm>
        </p:spPr>
        <p:txBody>
          <a:bodyPr>
            <a:normAutofit fontScale="92500" lnSpcReduction="10000"/>
          </a:bodyPr>
          <a:lstStyle/>
          <a:p>
            <a:pPr algn="ctr"/>
            <a:r>
              <a:rPr lang="en-US" b="1" dirty="0">
                <a:solidFill>
                  <a:srgbClr val="002060"/>
                </a:solidFill>
                <a:latin typeface="Cambria"/>
                <a:ea typeface="Cambria"/>
              </a:rPr>
              <a:t>Team Members:</a:t>
            </a:r>
          </a:p>
          <a:p>
            <a:pPr algn="ctr"/>
            <a:r>
              <a:rPr lang="en-US" sz="2400" b="1" dirty="0">
                <a:solidFill>
                  <a:srgbClr val="002060"/>
                </a:solidFill>
                <a:latin typeface="Cambria"/>
                <a:ea typeface="Cambria"/>
              </a:rPr>
              <a:t>Rubina Parveen (RXL220014)</a:t>
            </a:r>
            <a:endParaRPr lang="en-US" sz="2400" b="1" dirty="0">
              <a:solidFill>
                <a:srgbClr val="002060"/>
              </a:solidFill>
              <a:latin typeface="Cambria" panose="02040503050406030204" pitchFamily="18" charset="0"/>
              <a:ea typeface="Cambria" panose="02040503050406030204" pitchFamily="18" charset="0"/>
            </a:endParaRPr>
          </a:p>
          <a:p>
            <a:pPr algn="ctr"/>
            <a:r>
              <a:rPr lang="en-US" sz="2400" b="1" dirty="0">
                <a:solidFill>
                  <a:srgbClr val="002060"/>
                </a:solidFill>
                <a:latin typeface="Cambria"/>
                <a:ea typeface="Cambria"/>
              </a:rPr>
              <a:t>Neha </a:t>
            </a:r>
            <a:r>
              <a:rPr lang="en-US" sz="2400" b="1" i="0" dirty="0">
                <a:solidFill>
                  <a:srgbClr val="002060"/>
                </a:solidFill>
                <a:effectLst/>
                <a:latin typeface="Cambria"/>
                <a:ea typeface="Cambria"/>
              </a:rPr>
              <a:t>Gangalapudi (NXG</a:t>
            </a:r>
            <a:r>
              <a:rPr lang="en-US" sz="2400" b="1" dirty="0">
                <a:solidFill>
                  <a:srgbClr val="002060"/>
                </a:solidFill>
                <a:latin typeface="Cambria"/>
                <a:ea typeface="Cambria"/>
              </a:rPr>
              <a:t>220043</a:t>
            </a:r>
            <a:r>
              <a:rPr lang="en-US" sz="2400" b="1" i="0" dirty="0">
                <a:solidFill>
                  <a:srgbClr val="002060"/>
                </a:solidFill>
                <a:effectLst/>
                <a:latin typeface="Cambria"/>
                <a:ea typeface="Cambria"/>
              </a:rPr>
              <a:t>)</a:t>
            </a:r>
            <a:r>
              <a:rPr lang="en-US" sz="2400" b="1" dirty="0">
                <a:solidFill>
                  <a:srgbClr val="002060"/>
                </a:solidFill>
                <a:latin typeface="Cambria"/>
                <a:ea typeface="Cambria"/>
              </a:rPr>
              <a:t> </a:t>
            </a:r>
          </a:p>
          <a:p>
            <a:pPr algn="ctr"/>
            <a:r>
              <a:rPr lang="en-US" sz="2400" b="1" dirty="0">
                <a:solidFill>
                  <a:srgbClr val="002060"/>
                </a:solidFill>
                <a:latin typeface="Cambria"/>
                <a:ea typeface="Cambria"/>
              </a:rPr>
              <a:t>Allocate Marks ( 100/100)</a:t>
            </a:r>
            <a:endParaRPr lang="en-US" dirty="0">
              <a:solidFill>
                <a:srgbClr val="002060"/>
              </a:solidFill>
            </a:endParaRPr>
          </a:p>
          <a:p>
            <a:pPr algn="ctr"/>
            <a:endParaRPr lang="en-US" dirty="0"/>
          </a:p>
        </p:txBody>
      </p:sp>
      <p:sp>
        <p:nvSpPr>
          <p:cNvPr id="4" name="Slide Number Placeholder 3">
            <a:extLst>
              <a:ext uri="{FF2B5EF4-FFF2-40B4-BE49-F238E27FC236}">
                <a16:creationId xmlns:a16="http://schemas.microsoft.com/office/drawing/2014/main" id="{94EA115B-985D-2CAD-7096-0905BF7FB8FD}"/>
              </a:ext>
            </a:extLst>
          </p:cNvPr>
          <p:cNvSpPr>
            <a:spLocks noGrp="1"/>
          </p:cNvSpPr>
          <p:nvPr>
            <p:ph type="sldNum" sz="quarter" idx="12"/>
          </p:nvPr>
        </p:nvSpPr>
        <p:spPr>
          <a:xfrm>
            <a:off x="11572874" y="6477000"/>
            <a:ext cx="385302" cy="196214"/>
          </a:xfrm>
        </p:spPr>
        <p:txBody>
          <a:bodyPr/>
          <a:lstStyle/>
          <a:p>
            <a:fld id="{61F9714C-1010-405B-8DD0-31F956F8A951}" type="slidenum">
              <a:rPr lang="en-US" sz="1400" smtClean="0">
                <a:solidFill>
                  <a:srgbClr val="002060"/>
                </a:solidFill>
              </a:rPr>
              <a:t>1</a:t>
            </a:fld>
            <a:endParaRPr lang="en-US" sz="1400" dirty="0">
              <a:solidFill>
                <a:srgbClr val="002060"/>
              </a:solidFill>
            </a:endParaRPr>
          </a:p>
        </p:txBody>
      </p:sp>
    </p:spTree>
    <p:extLst>
      <p:ext uri="{BB962C8B-B14F-4D97-AF65-F5344CB8AC3E}">
        <p14:creationId xmlns:p14="http://schemas.microsoft.com/office/powerpoint/2010/main" val="4221068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3C9D2B-97E5-7FBB-A65A-21656F4F70F7}"/>
              </a:ext>
            </a:extLst>
          </p:cNvPr>
          <p:cNvSpPr txBox="1"/>
          <p:nvPr/>
        </p:nvSpPr>
        <p:spPr>
          <a:xfrm>
            <a:off x="866775" y="572691"/>
            <a:ext cx="10306049" cy="2031325"/>
          </a:xfrm>
          <a:prstGeom prst="rect">
            <a:avLst/>
          </a:prstGeom>
          <a:noFill/>
        </p:spPr>
        <p:txBody>
          <a:bodyPr wrap="square">
            <a:spAutoFit/>
          </a:bodyPr>
          <a:lstStyle/>
          <a:p>
            <a:pPr algn="just"/>
            <a:r>
              <a:rPr lang="en-US" dirty="0">
                <a:latin typeface="Cambria" panose="02040503050406030204" pitchFamily="18" charset="0"/>
                <a:ea typeface="Cambria" panose="02040503050406030204" pitchFamily="18" charset="0"/>
              </a:rPr>
              <a:t>In the Gem5 folder, to change the branch predictor type</a:t>
            </a: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Go to cd gem5/</a:t>
            </a:r>
            <a:r>
              <a:rPr lang="en-US" dirty="0" err="1">
                <a:latin typeface="Cambria" panose="02040503050406030204" pitchFamily="18" charset="0"/>
                <a:ea typeface="Cambria" panose="02040503050406030204" pitchFamily="18" charset="0"/>
              </a:rPr>
              <a:t>src</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cpu</a:t>
            </a:r>
            <a:r>
              <a:rPr lang="en-US" dirty="0">
                <a:latin typeface="Cambria" panose="02040503050406030204" pitchFamily="18" charset="0"/>
                <a:ea typeface="Cambria" panose="02040503050406030204" pitchFamily="18" charset="0"/>
              </a:rPr>
              <a:t>/simple . </a:t>
            </a: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Edit the file named “BaseSimpleCPU.py” and at the bottom we find the line: </a:t>
            </a:r>
            <a:r>
              <a:rPr lang="en-US" dirty="0" err="1">
                <a:latin typeface="Cambria" panose="02040503050406030204" pitchFamily="18" charset="0"/>
                <a:ea typeface="Cambria" panose="02040503050406030204" pitchFamily="18" charset="0"/>
              </a:rPr>
              <a:t>branchPred</a:t>
            </a:r>
            <a:r>
              <a:rPr lang="en-US" dirty="0">
                <a:latin typeface="Cambria" panose="02040503050406030204" pitchFamily="18" charset="0"/>
                <a:ea typeface="Cambria" panose="02040503050406030204" pitchFamily="18" charset="0"/>
              </a:rPr>
              <a:t> = </a:t>
            </a:r>
            <a:r>
              <a:rPr lang="en-US" dirty="0" err="1">
                <a:latin typeface="Cambria" panose="02040503050406030204" pitchFamily="18" charset="0"/>
                <a:ea typeface="Cambria" panose="02040503050406030204" pitchFamily="18" charset="0"/>
              </a:rPr>
              <a:t>Param.BranchPredictor</a:t>
            </a:r>
            <a:r>
              <a:rPr lang="en-US" dirty="0">
                <a:latin typeface="Cambria" panose="02040503050406030204" pitchFamily="18" charset="0"/>
                <a:ea typeface="Cambria" panose="02040503050406030204" pitchFamily="18" charset="0"/>
              </a:rPr>
              <a:t> (NULL, “Branch Predictor”)</a:t>
            </a: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In place of null we put the branch predictor types given: 1. </a:t>
            </a:r>
            <a:r>
              <a:rPr lang="en-US" dirty="0" err="1">
                <a:latin typeface="Cambria" panose="02040503050406030204" pitchFamily="18" charset="0"/>
                <a:ea typeface="Cambria" panose="02040503050406030204" pitchFamily="18" charset="0"/>
              </a:rPr>
              <a:t>LocalBP</a:t>
            </a:r>
            <a:r>
              <a:rPr lang="en-US" dirty="0">
                <a:latin typeface="Cambria" panose="02040503050406030204" pitchFamily="18" charset="0"/>
                <a:ea typeface="Cambria" panose="02040503050406030204" pitchFamily="18" charset="0"/>
              </a:rPr>
              <a:t> 2. </a:t>
            </a:r>
            <a:r>
              <a:rPr lang="en-US" dirty="0" err="1">
                <a:latin typeface="Cambria" panose="02040503050406030204" pitchFamily="18" charset="0"/>
                <a:ea typeface="Cambria" panose="02040503050406030204" pitchFamily="18" charset="0"/>
              </a:rPr>
              <a:t>BimodeBP</a:t>
            </a:r>
            <a:r>
              <a:rPr lang="en-US" dirty="0">
                <a:latin typeface="Cambria" panose="02040503050406030204" pitchFamily="18" charset="0"/>
                <a:ea typeface="Cambria" panose="02040503050406030204" pitchFamily="18" charset="0"/>
              </a:rPr>
              <a:t> 3. </a:t>
            </a:r>
            <a:r>
              <a:rPr lang="en-US" dirty="0" err="1">
                <a:latin typeface="Cambria" panose="02040503050406030204" pitchFamily="18" charset="0"/>
                <a:ea typeface="Cambria" panose="02040503050406030204" pitchFamily="18" charset="0"/>
              </a:rPr>
              <a:t>TournamentBP</a:t>
            </a:r>
            <a:r>
              <a:rPr lang="en-US" dirty="0">
                <a:latin typeface="Cambria" panose="02040503050406030204" pitchFamily="18" charset="0"/>
                <a:ea typeface="Cambria" panose="02040503050406030204" pitchFamily="18" charset="0"/>
              </a:rPr>
              <a:t>.</a:t>
            </a: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After changing each BP, delete all the files gem5/build/X86 first and then use the </a:t>
            </a:r>
            <a:r>
              <a:rPr lang="en-US" dirty="0" err="1">
                <a:latin typeface="Cambria" panose="02040503050406030204" pitchFamily="18" charset="0"/>
                <a:ea typeface="Cambria" panose="02040503050406030204" pitchFamily="18" charset="0"/>
              </a:rPr>
              <a:t>scons</a:t>
            </a:r>
            <a:r>
              <a:rPr lang="en-US" dirty="0">
                <a:latin typeface="Cambria" panose="02040503050406030204" pitchFamily="18" charset="0"/>
                <a:ea typeface="Cambria" panose="02040503050406030204" pitchFamily="18" charset="0"/>
              </a:rPr>
              <a:t> (% </a:t>
            </a:r>
            <a:r>
              <a:rPr lang="en-US" dirty="0" err="1">
                <a:latin typeface="Cambria" panose="02040503050406030204" pitchFamily="18" charset="0"/>
                <a:ea typeface="Cambria" panose="02040503050406030204" pitchFamily="18" charset="0"/>
              </a:rPr>
              <a:t>scons</a:t>
            </a:r>
            <a:r>
              <a:rPr lang="en-US" dirty="0">
                <a:latin typeface="Cambria" panose="02040503050406030204" pitchFamily="18" charset="0"/>
                <a:ea typeface="Cambria" panose="02040503050406030204" pitchFamily="18" charset="0"/>
              </a:rPr>
              <a:t> build/X86/gem5.opt) command to recompile in order to reflect the changes.</a:t>
            </a:r>
          </a:p>
        </p:txBody>
      </p:sp>
      <p:sp>
        <p:nvSpPr>
          <p:cNvPr id="5" name="Rectangle 4">
            <a:extLst>
              <a:ext uri="{FF2B5EF4-FFF2-40B4-BE49-F238E27FC236}">
                <a16:creationId xmlns:a16="http://schemas.microsoft.com/office/drawing/2014/main" id="{1467CA57-8293-36AD-3067-7F43CD504FD9}"/>
              </a:ext>
            </a:extLst>
          </p:cNvPr>
          <p:cNvSpPr/>
          <p:nvPr/>
        </p:nvSpPr>
        <p:spPr>
          <a:xfrm>
            <a:off x="3428864" y="5996559"/>
            <a:ext cx="5181870" cy="27622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7" name="Picture 6">
            <a:extLst>
              <a:ext uri="{FF2B5EF4-FFF2-40B4-BE49-F238E27FC236}">
                <a16:creationId xmlns:a16="http://schemas.microsoft.com/office/drawing/2014/main" id="{0EFEC5DB-0358-8044-692F-0ED4C01E1880}"/>
              </a:ext>
            </a:extLst>
          </p:cNvPr>
          <p:cNvPicPr>
            <a:picLocks noChangeAspect="1"/>
          </p:cNvPicPr>
          <p:nvPr/>
        </p:nvPicPr>
        <p:blipFill>
          <a:blip r:embed="rId2"/>
          <a:stretch>
            <a:fillRect/>
          </a:stretch>
        </p:blipFill>
        <p:spPr>
          <a:xfrm>
            <a:off x="3204567" y="2684861"/>
            <a:ext cx="5889108" cy="3953048"/>
          </a:xfrm>
          <a:prstGeom prst="rect">
            <a:avLst/>
          </a:prstGeom>
        </p:spPr>
      </p:pic>
      <p:sp>
        <p:nvSpPr>
          <p:cNvPr id="6" name="Slide Number Placeholder 5">
            <a:extLst>
              <a:ext uri="{FF2B5EF4-FFF2-40B4-BE49-F238E27FC236}">
                <a16:creationId xmlns:a16="http://schemas.microsoft.com/office/drawing/2014/main" id="{224F9A74-C3C3-1A1B-2BDE-1176C941053F}"/>
              </a:ext>
            </a:extLst>
          </p:cNvPr>
          <p:cNvSpPr>
            <a:spLocks noGrp="1"/>
          </p:cNvSpPr>
          <p:nvPr>
            <p:ph type="sldNum" sz="quarter" idx="12"/>
          </p:nvPr>
        </p:nvSpPr>
        <p:spPr/>
        <p:txBody>
          <a:bodyPr/>
          <a:lstStyle/>
          <a:p>
            <a:fld id="{61F9714C-1010-405B-8DD0-31F956F8A951}" type="slidenum">
              <a:rPr lang="en-US" smtClean="0"/>
              <a:t>10</a:t>
            </a:fld>
            <a:endParaRPr lang="en-US"/>
          </a:p>
        </p:txBody>
      </p:sp>
      <p:sp>
        <p:nvSpPr>
          <p:cNvPr id="8" name="Rectangle 7">
            <a:extLst>
              <a:ext uri="{FF2B5EF4-FFF2-40B4-BE49-F238E27FC236}">
                <a16:creationId xmlns:a16="http://schemas.microsoft.com/office/drawing/2014/main" id="{4E2DBEED-23C4-C141-D191-217148941F00}"/>
              </a:ext>
            </a:extLst>
          </p:cNvPr>
          <p:cNvSpPr/>
          <p:nvPr/>
        </p:nvSpPr>
        <p:spPr>
          <a:xfrm>
            <a:off x="3667125" y="6285309"/>
            <a:ext cx="5267325" cy="18216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8540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B253-F40B-3EC6-36E7-7ED1DCA3CF7A}"/>
              </a:ext>
            </a:extLst>
          </p:cNvPr>
          <p:cNvSpPr>
            <a:spLocks noGrp="1"/>
          </p:cNvSpPr>
          <p:nvPr>
            <p:ph type="title"/>
          </p:nvPr>
        </p:nvSpPr>
        <p:spPr>
          <a:xfrm>
            <a:off x="838200" y="286892"/>
            <a:ext cx="10515600" cy="940594"/>
          </a:xfrm>
        </p:spPr>
        <p:txBody>
          <a:bodyPr/>
          <a:lstStyle/>
          <a:p>
            <a:r>
              <a:rPr lang="en-US" b="1" dirty="0">
                <a:solidFill>
                  <a:srgbClr val="002060"/>
                </a:solidFill>
                <a:latin typeface="Cambria" panose="02040503050406030204" pitchFamily="18" charset="0"/>
                <a:ea typeface="Cambria" panose="02040503050406030204" pitchFamily="18" charset="0"/>
              </a:rPr>
              <a:t>Changes to source files</a:t>
            </a:r>
          </a:p>
        </p:txBody>
      </p:sp>
      <p:sp>
        <p:nvSpPr>
          <p:cNvPr id="3" name="Text Placeholder 2">
            <a:extLst>
              <a:ext uri="{FF2B5EF4-FFF2-40B4-BE49-F238E27FC236}">
                <a16:creationId xmlns:a16="http://schemas.microsoft.com/office/drawing/2014/main" id="{C26F6879-6BB6-418F-45E2-DA82B548C871}"/>
              </a:ext>
            </a:extLst>
          </p:cNvPr>
          <p:cNvSpPr>
            <a:spLocks noGrp="1"/>
          </p:cNvSpPr>
          <p:nvPr>
            <p:ph type="body" idx="1"/>
          </p:nvPr>
        </p:nvSpPr>
        <p:spPr>
          <a:xfrm>
            <a:off x="914399" y="1358159"/>
            <a:ext cx="4745309" cy="633208"/>
          </a:xfrm>
        </p:spPr>
        <p:txBody>
          <a:bodyPr>
            <a:noAutofit/>
          </a:bodyPr>
          <a:lstStyle/>
          <a:p>
            <a:endParaRPr lang="en-US" sz="1800" dirty="0">
              <a:solidFill>
                <a:srgbClr val="002060"/>
              </a:solidFill>
              <a:latin typeface="Cambria" panose="02040503050406030204" pitchFamily="18" charset="0"/>
              <a:ea typeface="Cambria" panose="02040503050406030204" pitchFamily="18" charset="0"/>
            </a:endParaRPr>
          </a:p>
          <a:p>
            <a:r>
              <a:rPr lang="en-US" sz="1800" dirty="0">
                <a:solidFill>
                  <a:srgbClr val="002060"/>
                </a:solidFill>
                <a:latin typeface="Cambria" panose="02040503050406030204" pitchFamily="18" charset="0"/>
                <a:ea typeface="Cambria" panose="02040503050406030204" pitchFamily="18" charset="0"/>
              </a:rPr>
              <a:t>Changes in bpred_unit.cc file for adding the definition of </a:t>
            </a:r>
            <a:r>
              <a:rPr lang="en-US" sz="1800" dirty="0" err="1">
                <a:solidFill>
                  <a:srgbClr val="002060"/>
                </a:solidFill>
                <a:latin typeface="Cambria" panose="02040503050406030204" pitchFamily="18" charset="0"/>
                <a:ea typeface="Cambria" panose="02040503050406030204" pitchFamily="18" charset="0"/>
              </a:rPr>
              <a:t>BTBMissPct</a:t>
            </a:r>
            <a:endParaRPr lang="en-US" sz="1800" dirty="0">
              <a:solidFill>
                <a:srgbClr val="002060"/>
              </a:solidFill>
              <a:latin typeface="Cambria" panose="02040503050406030204" pitchFamily="18" charset="0"/>
              <a:ea typeface="Cambria" panose="02040503050406030204" pitchFamily="18" charset="0"/>
            </a:endParaRPr>
          </a:p>
          <a:p>
            <a:endParaRPr lang="en-US" sz="1800" dirty="0">
              <a:solidFill>
                <a:srgbClr val="002060"/>
              </a:solidFill>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C48B808C-E51D-49E0-C32F-DD66F93382C7}"/>
              </a:ext>
            </a:extLst>
          </p:cNvPr>
          <p:cNvSpPr>
            <a:spLocks noGrp="1"/>
          </p:cNvSpPr>
          <p:nvPr>
            <p:ph type="body" sz="quarter" idx="3"/>
          </p:nvPr>
        </p:nvSpPr>
        <p:spPr>
          <a:xfrm>
            <a:off x="6169024" y="1368550"/>
            <a:ext cx="5183188" cy="545182"/>
          </a:xfrm>
        </p:spPr>
        <p:txBody>
          <a:bodyPr>
            <a:noAutofit/>
          </a:bodyPr>
          <a:lstStyle/>
          <a:p>
            <a:r>
              <a:rPr lang="en-US" sz="1800" dirty="0">
                <a:solidFill>
                  <a:srgbClr val="002060"/>
                </a:solidFill>
                <a:latin typeface="Cambria" panose="02040503050406030204" pitchFamily="18" charset="0"/>
                <a:ea typeface="Cambria" panose="02040503050406030204" pitchFamily="18" charset="0"/>
              </a:rPr>
              <a:t>Changes in base.cc file for definition of </a:t>
            </a:r>
            <a:r>
              <a:rPr lang="en-US" sz="1800" dirty="0" err="1">
                <a:solidFill>
                  <a:srgbClr val="002060"/>
                </a:solidFill>
                <a:latin typeface="Cambria" panose="02040503050406030204" pitchFamily="18" charset="0"/>
                <a:ea typeface="Cambria" panose="02040503050406030204" pitchFamily="18" charset="0"/>
              </a:rPr>
              <a:t>BranchMispredPercent</a:t>
            </a:r>
            <a:endParaRPr lang="en-US" sz="1800" dirty="0">
              <a:solidFill>
                <a:srgbClr val="002060"/>
              </a:solidFill>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36BD0B9D-F49B-9A02-E980-468D3B44B015}"/>
              </a:ext>
            </a:extLst>
          </p:cNvPr>
          <p:cNvPicPr>
            <a:picLocks noChangeAspect="1"/>
          </p:cNvPicPr>
          <p:nvPr/>
        </p:nvPicPr>
        <p:blipFill>
          <a:blip r:embed="rId2"/>
          <a:stretch>
            <a:fillRect/>
          </a:stretch>
        </p:blipFill>
        <p:spPr>
          <a:xfrm>
            <a:off x="5868661" y="1991367"/>
            <a:ext cx="5224129" cy="2900790"/>
          </a:xfrm>
          <a:prstGeom prst="rect">
            <a:avLst/>
          </a:prstGeom>
        </p:spPr>
      </p:pic>
      <p:pic>
        <p:nvPicPr>
          <p:cNvPr id="10" name="Picture 9">
            <a:extLst>
              <a:ext uri="{FF2B5EF4-FFF2-40B4-BE49-F238E27FC236}">
                <a16:creationId xmlns:a16="http://schemas.microsoft.com/office/drawing/2014/main" id="{7BE90C91-0545-CD0C-0A09-149B2DA9992D}"/>
              </a:ext>
            </a:extLst>
          </p:cNvPr>
          <p:cNvPicPr>
            <a:picLocks noChangeAspect="1"/>
          </p:cNvPicPr>
          <p:nvPr/>
        </p:nvPicPr>
        <p:blipFill>
          <a:blip r:embed="rId3"/>
          <a:stretch>
            <a:fillRect/>
          </a:stretch>
        </p:blipFill>
        <p:spPr>
          <a:xfrm>
            <a:off x="914400" y="5113409"/>
            <a:ext cx="6915298" cy="1309542"/>
          </a:xfrm>
          <a:prstGeom prst="rect">
            <a:avLst/>
          </a:prstGeom>
        </p:spPr>
      </p:pic>
      <p:pic>
        <p:nvPicPr>
          <p:cNvPr id="14" name="Picture 13">
            <a:extLst>
              <a:ext uri="{FF2B5EF4-FFF2-40B4-BE49-F238E27FC236}">
                <a16:creationId xmlns:a16="http://schemas.microsoft.com/office/drawing/2014/main" id="{8DAD31C1-FB63-D474-25B7-366C335BB388}"/>
              </a:ext>
            </a:extLst>
          </p:cNvPr>
          <p:cNvPicPr>
            <a:picLocks noChangeAspect="1"/>
          </p:cNvPicPr>
          <p:nvPr/>
        </p:nvPicPr>
        <p:blipFill>
          <a:blip r:embed="rId4"/>
          <a:stretch>
            <a:fillRect/>
          </a:stretch>
        </p:blipFill>
        <p:spPr>
          <a:xfrm>
            <a:off x="914400" y="1991367"/>
            <a:ext cx="4745308" cy="2900790"/>
          </a:xfrm>
          <a:prstGeom prst="rect">
            <a:avLst/>
          </a:prstGeom>
        </p:spPr>
      </p:pic>
      <p:sp>
        <p:nvSpPr>
          <p:cNvPr id="4" name="TextBox 3">
            <a:extLst>
              <a:ext uri="{FF2B5EF4-FFF2-40B4-BE49-F238E27FC236}">
                <a16:creationId xmlns:a16="http://schemas.microsoft.com/office/drawing/2014/main" id="{E29B42F0-E1F4-B2AE-AF6C-D3DC675B29C0}"/>
              </a:ext>
            </a:extLst>
          </p:cNvPr>
          <p:cNvSpPr txBox="1"/>
          <p:nvPr/>
        </p:nvSpPr>
        <p:spPr>
          <a:xfrm>
            <a:off x="7943850" y="5514974"/>
            <a:ext cx="3524250" cy="369332"/>
          </a:xfrm>
          <a:prstGeom prst="rect">
            <a:avLst/>
          </a:prstGeom>
          <a:noFill/>
        </p:spPr>
        <p:txBody>
          <a:bodyPr wrap="square" rtlCol="0">
            <a:spAutoFit/>
          </a:bodyPr>
          <a:lstStyle/>
          <a:p>
            <a:r>
              <a:rPr lang="en-US" b="1" dirty="0">
                <a:solidFill>
                  <a:srgbClr val="002060"/>
                </a:solidFill>
                <a:latin typeface="Cambria" panose="02040503050406030204" pitchFamily="18" charset="0"/>
                <a:ea typeface="Cambria" panose="02040503050406030204" pitchFamily="18" charset="0"/>
              </a:rPr>
              <a:t>Changes in </a:t>
            </a:r>
            <a:r>
              <a:rPr lang="en-US" b="1" dirty="0" err="1">
                <a:solidFill>
                  <a:srgbClr val="002060"/>
                </a:solidFill>
                <a:latin typeface="Cambria" panose="02040503050406030204" pitchFamily="18" charset="0"/>
                <a:ea typeface="Cambria" panose="02040503050406030204" pitchFamily="18" charset="0"/>
              </a:rPr>
              <a:t>exec_context.hh</a:t>
            </a:r>
            <a:r>
              <a:rPr lang="en-US" b="1" dirty="0">
                <a:solidFill>
                  <a:srgbClr val="002060"/>
                </a:solidFill>
                <a:latin typeface="Cambria" panose="02040503050406030204" pitchFamily="18" charset="0"/>
                <a:ea typeface="Cambria" panose="02040503050406030204" pitchFamily="18" charset="0"/>
              </a:rPr>
              <a:t> file</a:t>
            </a:r>
          </a:p>
        </p:txBody>
      </p:sp>
      <p:sp>
        <p:nvSpPr>
          <p:cNvPr id="6" name="Slide Number Placeholder 5">
            <a:extLst>
              <a:ext uri="{FF2B5EF4-FFF2-40B4-BE49-F238E27FC236}">
                <a16:creationId xmlns:a16="http://schemas.microsoft.com/office/drawing/2014/main" id="{6CEE731A-C99A-8E8C-AB9B-AB07A47D73C1}"/>
              </a:ext>
            </a:extLst>
          </p:cNvPr>
          <p:cNvSpPr>
            <a:spLocks noGrp="1"/>
          </p:cNvSpPr>
          <p:nvPr>
            <p:ph type="sldNum" sz="quarter" idx="12"/>
          </p:nvPr>
        </p:nvSpPr>
        <p:spPr/>
        <p:txBody>
          <a:bodyPr/>
          <a:lstStyle/>
          <a:p>
            <a:fld id="{61F9714C-1010-405B-8DD0-31F956F8A951}" type="slidenum">
              <a:rPr lang="en-US" smtClean="0"/>
              <a:t>11</a:t>
            </a:fld>
            <a:endParaRPr lang="en-US"/>
          </a:p>
        </p:txBody>
      </p:sp>
    </p:spTree>
    <p:extLst>
      <p:ext uri="{BB962C8B-B14F-4D97-AF65-F5344CB8AC3E}">
        <p14:creationId xmlns:p14="http://schemas.microsoft.com/office/powerpoint/2010/main" val="4195313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3DD396-41E7-F86E-F211-97B98A41A7F1}"/>
              </a:ext>
            </a:extLst>
          </p:cNvPr>
          <p:cNvSpPr txBox="1"/>
          <p:nvPr/>
        </p:nvSpPr>
        <p:spPr>
          <a:xfrm>
            <a:off x="1066800" y="1080430"/>
            <a:ext cx="10048876" cy="923330"/>
          </a:xfrm>
          <a:prstGeom prst="rect">
            <a:avLst/>
          </a:prstGeom>
          <a:noFill/>
        </p:spPr>
        <p:txBody>
          <a:bodyPr wrap="square" rtlCol="0">
            <a:spAutoFit/>
          </a:bodyPr>
          <a:lstStyle/>
          <a:p>
            <a:r>
              <a:rPr lang="en-US" b="1" dirty="0">
                <a:latin typeface="Cambria" panose="02040503050406030204" pitchFamily="18" charset="0"/>
                <a:ea typeface="Cambria" panose="02040503050406030204" pitchFamily="18" charset="0"/>
              </a:rPr>
              <a:t>We make following changes in sizes of the predictor in gem5 in file: 				  gem5/src/cpu/pred/Branchpredictor.py</a:t>
            </a:r>
          </a:p>
          <a:p>
            <a:endParaRPr lang="en-US" b="1" dirty="0"/>
          </a:p>
        </p:txBody>
      </p:sp>
      <p:sp>
        <p:nvSpPr>
          <p:cNvPr id="4" name="TextBox 3">
            <a:extLst>
              <a:ext uri="{FF2B5EF4-FFF2-40B4-BE49-F238E27FC236}">
                <a16:creationId xmlns:a16="http://schemas.microsoft.com/office/drawing/2014/main" id="{94C176CE-C25E-E682-B916-6632AA5514A6}"/>
              </a:ext>
            </a:extLst>
          </p:cNvPr>
          <p:cNvSpPr txBox="1"/>
          <p:nvPr/>
        </p:nvSpPr>
        <p:spPr>
          <a:xfrm>
            <a:off x="615648" y="2440408"/>
            <a:ext cx="5314950" cy="646331"/>
          </a:xfrm>
          <a:prstGeom prst="rect">
            <a:avLst/>
          </a:prstGeom>
          <a:noFill/>
        </p:spPr>
        <p:txBody>
          <a:bodyPr wrap="square" rtlCol="0">
            <a:spAutoFit/>
          </a:bodyPr>
          <a:lstStyle/>
          <a:p>
            <a:r>
              <a:rPr lang="en-US" b="1" dirty="0">
                <a:solidFill>
                  <a:srgbClr val="002060"/>
                </a:solidFill>
                <a:latin typeface="Cambria" panose="02040503050406030204" pitchFamily="18" charset="0"/>
                <a:ea typeface="Cambria" panose="02040503050406030204" pitchFamily="18" charset="0"/>
              </a:rPr>
              <a:t>In class </a:t>
            </a:r>
            <a:r>
              <a:rPr lang="en-US" b="1" dirty="0" err="1">
                <a:solidFill>
                  <a:srgbClr val="002060"/>
                </a:solidFill>
                <a:latin typeface="Cambria" panose="02040503050406030204" pitchFamily="18" charset="0"/>
                <a:ea typeface="Cambria" panose="02040503050406030204" pitchFamily="18" charset="0"/>
              </a:rPr>
              <a:t>BranchPredictor</a:t>
            </a:r>
            <a:r>
              <a:rPr lang="en-US" b="1" dirty="0">
                <a:solidFill>
                  <a:srgbClr val="002060"/>
                </a:solidFill>
                <a:latin typeface="Cambria" panose="02040503050406030204" pitchFamily="18" charset="0"/>
                <a:ea typeface="Cambria" panose="02040503050406030204" pitchFamily="18" charset="0"/>
              </a:rPr>
              <a:t> : Number of BTB entries is changed </a:t>
            </a:r>
            <a:r>
              <a:rPr lang="en-US" b="1" dirty="0">
                <a:solidFill>
                  <a:srgbClr val="002060"/>
                </a:solidFill>
                <a:latin typeface="Bahnschrift SemiBold" panose="020B0502040204020203" pitchFamily="34" charset="0"/>
                <a:ea typeface="Cambria" panose="02040503050406030204" pitchFamily="18" charset="0"/>
              </a:rPr>
              <a:t>.</a:t>
            </a:r>
            <a:endParaRPr lang="en-US" b="1" dirty="0">
              <a:solidFill>
                <a:srgbClr val="002060"/>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B46F2271-C2FB-04AF-F17F-AB87C1EE8D01}"/>
              </a:ext>
            </a:extLst>
          </p:cNvPr>
          <p:cNvSpPr txBox="1"/>
          <p:nvPr/>
        </p:nvSpPr>
        <p:spPr>
          <a:xfrm>
            <a:off x="6330799" y="2378853"/>
            <a:ext cx="5089676" cy="1200329"/>
          </a:xfrm>
          <a:prstGeom prst="rect">
            <a:avLst/>
          </a:prstGeom>
          <a:noFill/>
        </p:spPr>
        <p:txBody>
          <a:bodyPr wrap="square" rtlCol="0">
            <a:spAutoFit/>
          </a:bodyPr>
          <a:lstStyle/>
          <a:p>
            <a:r>
              <a:rPr lang="en-US" b="1" dirty="0">
                <a:solidFill>
                  <a:srgbClr val="002060"/>
                </a:solidFill>
                <a:latin typeface="Cambria" panose="02040503050406030204" pitchFamily="18" charset="0"/>
                <a:ea typeface="Cambria" panose="02040503050406030204" pitchFamily="18" charset="0"/>
              </a:rPr>
              <a:t>In class </a:t>
            </a:r>
            <a:r>
              <a:rPr lang="en-US" b="1" dirty="0" err="1">
                <a:solidFill>
                  <a:srgbClr val="002060"/>
                </a:solidFill>
                <a:latin typeface="Cambria" panose="02040503050406030204" pitchFamily="18" charset="0"/>
                <a:ea typeface="Cambria" panose="02040503050406030204" pitchFamily="18" charset="0"/>
              </a:rPr>
              <a:t>LocalBP</a:t>
            </a:r>
            <a:r>
              <a:rPr lang="en-US" b="1" dirty="0">
                <a:solidFill>
                  <a:srgbClr val="002060"/>
                </a:solidFill>
                <a:latin typeface="Cambria" panose="02040503050406030204" pitchFamily="18" charset="0"/>
                <a:ea typeface="Cambria" panose="02040503050406030204" pitchFamily="18" charset="0"/>
              </a:rPr>
              <a:t>: Size of local predictor is changed</a:t>
            </a:r>
          </a:p>
          <a:p>
            <a:pPr marL="342900" indent="-342900">
              <a:buFont typeface="Courier New" panose="02070309020205020404" pitchFamily="49" charset="0"/>
              <a:buChar char="o"/>
            </a:pPr>
            <a:endParaRPr lang="en-US" b="1" dirty="0">
              <a:solidFill>
                <a:srgbClr val="002060"/>
              </a:solidFill>
              <a:latin typeface="Cambria" panose="02040503050406030204" pitchFamily="18" charset="0"/>
              <a:ea typeface="Cambria" panose="02040503050406030204" pitchFamily="18" charset="0"/>
            </a:endParaRPr>
          </a:p>
          <a:p>
            <a:endParaRPr lang="en-US" b="1" dirty="0">
              <a:solidFill>
                <a:srgbClr val="002060"/>
              </a:solidFill>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FA5661BF-CF52-D447-B2D1-7B695C31DF0A}"/>
              </a:ext>
            </a:extLst>
          </p:cNvPr>
          <p:cNvPicPr>
            <a:picLocks noChangeAspect="1"/>
          </p:cNvPicPr>
          <p:nvPr/>
        </p:nvPicPr>
        <p:blipFill>
          <a:blip r:embed="rId2"/>
          <a:stretch>
            <a:fillRect/>
          </a:stretch>
        </p:blipFill>
        <p:spPr>
          <a:xfrm>
            <a:off x="615648" y="3209850"/>
            <a:ext cx="5318427" cy="2520987"/>
          </a:xfrm>
          <a:prstGeom prst="rect">
            <a:avLst/>
          </a:prstGeom>
        </p:spPr>
      </p:pic>
      <p:pic>
        <p:nvPicPr>
          <p:cNvPr id="7" name="Picture 6">
            <a:extLst>
              <a:ext uri="{FF2B5EF4-FFF2-40B4-BE49-F238E27FC236}">
                <a16:creationId xmlns:a16="http://schemas.microsoft.com/office/drawing/2014/main" id="{12E0C32D-4CF5-CEC8-C731-1818B07AE7B8}"/>
              </a:ext>
            </a:extLst>
          </p:cNvPr>
          <p:cNvPicPr>
            <a:picLocks noChangeAspect="1"/>
          </p:cNvPicPr>
          <p:nvPr/>
        </p:nvPicPr>
        <p:blipFill rotWithShape="1">
          <a:blip r:embed="rId3"/>
          <a:srcRect l="711"/>
          <a:stretch/>
        </p:blipFill>
        <p:spPr>
          <a:xfrm>
            <a:off x="6018061" y="3209850"/>
            <a:ext cx="5715152" cy="2520987"/>
          </a:xfrm>
          <a:prstGeom prst="rect">
            <a:avLst/>
          </a:prstGeom>
        </p:spPr>
      </p:pic>
      <p:sp>
        <p:nvSpPr>
          <p:cNvPr id="9" name="Slide Number Placeholder 8">
            <a:extLst>
              <a:ext uri="{FF2B5EF4-FFF2-40B4-BE49-F238E27FC236}">
                <a16:creationId xmlns:a16="http://schemas.microsoft.com/office/drawing/2014/main" id="{B0C749B1-C891-5608-80F2-F0912E4E380A}"/>
              </a:ext>
            </a:extLst>
          </p:cNvPr>
          <p:cNvSpPr>
            <a:spLocks noGrp="1"/>
          </p:cNvSpPr>
          <p:nvPr>
            <p:ph type="sldNum" sz="quarter" idx="12"/>
          </p:nvPr>
        </p:nvSpPr>
        <p:spPr/>
        <p:txBody>
          <a:bodyPr/>
          <a:lstStyle/>
          <a:p>
            <a:fld id="{61F9714C-1010-405B-8DD0-31F956F8A951}" type="slidenum">
              <a:rPr lang="en-US" smtClean="0"/>
              <a:t>12</a:t>
            </a:fld>
            <a:endParaRPr lang="en-US"/>
          </a:p>
        </p:txBody>
      </p:sp>
    </p:spTree>
    <p:extLst>
      <p:ext uri="{BB962C8B-B14F-4D97-AF65-F5344CB8AC3E}">
        <p14:creationId xmlns:p14="http://schemas.microsoft.com/office/powerpoint/2010/main" val="585398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075691-9226-9408-D144-9BC26C0FB298}"/>
              </a:ext>
            </a:extLst>
          </p:cNvPr>
          <p:cNvSpPr txBox="1"/>
          <p:nvPr/>
        </p:nvSpPr>
        <p:spPr>
          <a:xfrm>
            <a:off x="842699" y="1514475"/>
            <a:ext cx="5100899" cy="923330"/>
          </a:xfrm>
          <a:prstGeom prst="rect">
            <a:avLst/>
          </a:prstGeom>
          <a:noFill/>
        </p:spPr>
        <p:txBody>
          <a:bodyPr wrap="square" rtlCol="0">
            <a:spAutoFit/>
          </a:bodyPr>
          <a:lstStyle/>
          <a:p>
            <a:pPr algn="just"/>
            <a:r>
              <a:rPr lang="en-US" b="1" dirty="0">
                <a:solidFill>
                  <a:srgbClr val="002060"/>
                </a:solidFill>
                <a:latin typeface="Cambria" panose="02040503050406030204" pitchFamily="18" charset="0"/>
                <a:ea typeface="Cambria" panose="02040503050406030204" pitchFamily="18" charset="0"/>
              </a:rPr>
              <a:t>In class </a:t>
            </a:r>
            <a:r>
              <a:rPr lang="en-US" b="1" dirty="0" err="1">
                <a:solidFill>
                  <a:srgbClr val="002060"/>
                </a:solidFill>
                <a:latin typeface="Cambria" panose="02040503050406030204" pitchFamily="18" charset="0"/>
                <a:ea typeface="Cambria" panose="02040503050406030204" pitchFamily="18" charset="0"/>
              </a:rPr>
              <a:t>TournamentBP</a:t>
            </a:r>
            <a:r>
              <a:rPr lang="en-US" b="1" dirty="0">
                <a:solidFill>
                  <a:srgbClr val="002060"/>
                </a:solidFill>
                <a:latin typeface="Cambria" panose="02040503050406030204" pitchFamily="18" charset="0"/>
                <a:ea typeface="Cambria" panose="02040503050406030204" pitchFamily="18" charset="0"/>
              </a:rPr>
              <a:t>:  </a:t>
            </a:r>
            <a:r>
              <a:rPr lang="en-US" b="1" dirty="0" err="1">
                <a:solidFill>
                  <a:srgbClr val="002060"/>
                </a:solidFill>
                <a:latin typeface="Cambria" panose="02040503050406030204" pitchFamily="18" charset="0"/>
                <a:ea typeface="Cambria" panose="02040503050406030204" pitchFamily="18" charset="0"/>
              </a:rPr>
              <a:t>localPredictorSize</a:t>
            </a:r>
            <a:r>
              <a:rPr lang="en-US" b="1" dirty="0">
                <a:solidFill>
                  <a:srgbClr val="002060"/>
                </a:solidFill>
                <a:latin typeface="Cambria" panose="02040503050406030204" pitchFamily="18" charset="0"/>
                <a:ea typeface="Cambria" panose="02040503050406030204" pitchFamily="18" charset="0"/>
              </a:rPr>
              <a:t>, </a:t>
            </a:r>
            <a:r>
              <a:rPr lang="en-US" b="1" dirty="0" err="1">
                <a:solidFill>
                  <a:srgbClr val="002060"/>
                </a:solidFill>
                <a:latin typeface="Cambria" panose="02040503050406030204" pitchFamily="18" charset="0"/>
                <a:ea typeface="Cambria" panose="02040503050406030204" pitchFamily="18" charset="0"/>
              </a:rPr>
              <a:t>globalPredictorSize</a:t>
            </a:r>
            <a:r>
              <a:rPr lang="en-US" b="1" dirty="0">
                <a:solidFill>
                  <a:srgbClr val="002060"/>
                </a:solidFill>
                <a:latin typeface="Cambria" panose="02040503050406030204" pitchFamily="18" charset="0"/>
                <a:ea typeface="Cambria" panose="02040503050406030204" pitchFamily="18" charset="0"/>
              </a:rPr>
              <a:t> and </a:t>
            </a:r>
            <a:r>
              <a:rPr lang="en-US" b="1" dirty="0" err="1">
                <a:solidFill>
                  <a:srgbClr val="002060"/>
                </a:solidFill>
                <a:latin typeface="Cambria" panose="02040503050406030204" pitchFamily="18" charset="0"/>
                <a:ea typeface="Cambria" panose="02040503050406030204" pitchFamily="18" charset="0"/>
              </a:rPr>
              <a:t>choicePredictorSize</a:t>
            </a:r>
            <a:r>
              <a:rPr lang="en-US" b="1" dirty="0">
                <a:solidFill>
                  <a:srgbClr val="002060"/>
                </a:solidFill>
                <a:latin typeface="Cambria" panose="02040503050406030204" pitchFamily="18" charset="0"/>
                <a:ea typeface="Cambria" panose="02040503050406030204" pitchFamily="18" charset="0"/>
              </a:rPr>
              <a:t> are changed</a:t>
            </a:r>
          </a:p>
        </p:txBody>
      </p:sp>
      <p:sp>
        <p:nvSpPr>
          <p:cNvPr id="3" name="TextBox 2">
            <a:extLst>
              <a:ext uri="{FF2B5EF4-FFF2-40B4-BE49-F238E27FC236}">
                <a16:creationId xmlns:a16="http://schemas.microsoft.com/office/drawing/2014/main" id="{B47EFE43-4B9D-5F8B-F06D-2DBD265F9AF7}"/>
              </a:ext>
            </a:extLst>
          </p:cNvPr>
          <p:cNvSpPr txBox="1"/>
          <p:nvPr/>
        </p:nvSpPr>
        <p:spPr>
          <a:xfrm>
            <a:off x="6481270" y="5011220"/>
            <a:ext cx="5001376" cy="646331"/>
          </a:xfrm>
          <a:prstGeom prst="rect">
            <a:avLst/>
          </a:prstGeom>
          <a:noFill/>
        </p:spPr>
        <p:txBody>
          <a:bodyPr wrap="square" rtlCol="0">
            <a:spAutoFit/>
          </a:bodyPr>
          <a:lstStyle/>
          <a:p>
            <a:pPr algn="just"/>
            <a:r>
              <a:rPr lang="en-US" b="1" dirty="0">
                <a:solidFill>
                  <a:srgbClr val="002060"/>
                </a:solidFill>
                <a:latin typeface="Cambria" panose="02040503050406030204" pitchFamily="18" charset="0"/>
                <a:ea typeface="Cambria" panose="02040503050406030204" pitchFamily="18" charset="0"/>
              </a:rPr>
              <a:t>I</a:t>
            </a:r>
            <a:r>
              <a:rPr lang="en-US" sz="1800" b="1" dirty="0">
                <a:solidFill>
                  <a:srgbClr val="002060"/>
                </a:solidFill>
                <a:latin typeface="Cambria" panose="02040503050406030204" pitchFamily="18" charset="0"/>
                <a:ea typeface="Cambria" panose="02040503050406030204" pitchFamily="18" charset="0"/>
              </a:rPr>
              <a:t>n class </a:t>
            </a:r>
            <a:r>
              <a:rPr lang="en-US" sz="1800" b="1" dirty="0" err="1">
                <a:solidFill>
                  <a:srgbClr val="002060"/>
                </a:solidFill>
                <a:latin typeface="Cambria" panose="02040503050406030204" pitchFamily="18" charset="0"/>
                <a:ea typeface="Cambria" panose="02040503050406030204" pitchFamily="18" charset="0"/>
              </a:rPr>
              <a:t>BiModeBP</a:t>
            </a:r>
            <a:r>
              <a:rPr lang="en-US" sz="1800" b="1" dirty="0">
                <a:solidFill>
                  <a:srgbClr val="002060"/>
                </a:solidFill>
                <a:latin typeface="Cambria" panose="02040503050406030204" pitchFamily="18" charset="0"/>
                <a:ea typeface="Cambria" panose="02040503050406030204" pitchFamily="18" charset="0"/>
              </a:rPr>
              <a:t>:  </a:t>
            </a:r>
            <a:r>
              <a:rPr lang="en-US" sz="1800" b="1" dirty="0" err="1">
                <a:solidFill>
                  <a:srgbClr val="002060"/>
                </a:solidFill>
                <a:latin typeface="Cambria" panose="02040503050406030204" pitchFamily="18" charset="0"/>
                <a:ea typeface="Cambria" panose="02040503050406030204" pitchFamily="18" charset="0"/>
              </a:rPr>
              <a:t>globalPredictorSize</a:t>
            </a:r>
            <a:r>
              <a:rPr lang="en-US" sz="1800" b="1" dirty="0">
                <a:solidFill>
                  <a:srgbClr val="002060"/>
                </a:solidFill>
                <a:latin typeface="Cambria" panose="02040503050406030204" pitchFamily="18" charset="0"/>
                <a:ea typeface="Cambria" panose="02040503050406030204" pitchFamily="18" charset="0"/>
              </a:rPr>
              <a:t> and </a:t>
            </a:r>
            <a:r>
              <a:rPr lang="en-US" sz="1800" b="1" dirty="0" err="1">
                <a:solidFill>
                  <a:srgbClr val="002060"/>
                </a:solidFill>
                <a:latin typeface="Cambria" panose="02040503050406030204" pitchFamily="18" charset="0"/>
                <a:ea typeface="Cambria" panose="02040503050406030204" pitchFamily="18" charset="0"/>
              </a:rPr>
              <a:t>choicePredictorSize</a:t>
            </a:r>
            <a:r>
              <a:rPr lang="en-US" sz="1800" b="1" dirty="0">
                <a:solidFill>
                  <a:srgbClr val="002060"/>
                </a:solidFill>
                <a:latin typeface="Cambria" panose="02040503050406030204" pitchFamily="18" charset="0"/>
                <a:ea typeface="Cambria" panose="02040503050406030204" pitchFamily="18" charset="0"/>
              </a:rPr>
              <a:t> </a:t>
            </a:r>
            <a:r>
              <a:rPr lang="en-US" b="1" dirty="0">
                <a:solidFill>
                  <a:srgbClr val="002060"/>
                </a:solidFill>
                <a:latin typeface="Cambria" panose="02040503050406030204" pitchFamily="18" charset="0"/>
                <a:ea typeface="Cambria" panose="02040503050406030204" pitchFamily="18" charset="0"/>
              </a:rPr>
              <a:t>are </a:t>
            </a:r>
            <a:r>
              <a:rPr lang="en-US" sz="1800" b="1" dirty="0">
                <a:solidFill>
                  <a:srgbClr val="002060"/>
                </a:solidFill>
                <a:latin typeface="Cambria" panose="02040503050406030204" pitchFamily="18" charset="0"/>
                <a:ea typeface="Cambria" panose="02040503050406030204" pitchFamily="18" charset="0"/>
              </a:rPr>
              <a:t>changed</a:t>
            </a:r>
          </a:p>
        </p:txBody>
      </p:sp>
      <p:pic>
        <p:nvPicPr>
          <p:cNvPr id="5" name="Picture 4">
            <a:extLst>
              <a:ext uri="{FF2B5EF4-FFF2-40B4-BE49-F238E27FC236}">
                <a16:creationId xmlns:a16="http://schemas.microsoft.com/office/drawing/2014/main" id="{6D2A783D-FB64-F572-2FC5-88EDF1D20EA6}"/>
              </a:ext>
            </a:extLst>
          </p:cNvPr>
          <p:cNvPicPr>
            <a:picLocks noChangeAspect="1"/>
          </p:cNvPicPr>
          <p:nvPr/>
        </p:nvPicPr>
        <p:blipFill>
          <a:blip r:embed="rId2"/>
          <a:stretch>
            <a:fillRect/>
          </a:stretch>
        </p:blipFill>
        <p:spPr>
          <a:xfrm>
            <a:off x="6381748" y="876599"/>
            <a:ext cx="5100898" cy="2963940"/>
          </a:xfrm>
          <a:prstGeom prst="rect">
            <a:avLst/>
          </a:prstGeom>
        </p:spPr>
      </p:pic>
      <p:pic>
        <p:nvPicPr>
          <p:cNvPr id="7" name="Picture 6">
            <a:extLst>
              <a:ext uri="{FF2B5EF4-FFF2-40B4-BE49-F238E27FC236}">
                <a16:creationId xmlns:a16="http://schemas.microsoft.com/office/drawing/2014/main" id="{B210CC75-7751-0E90-C95D-F4E1CB93D159}"/>
              </a:ext>
            </a:extLst>
          </p:cNvPr>
          <p:cNvPicPr>
            <a:picLocks noChangeAspect="1"/>
          </p:cNvPicPr>
          <p:nvPr/>
        </p:nvPicPr>
        <p:blipFill>
          <a:blip r:embed="rId3"/>
          <a:stretch>
            <a:fillRect/>
          </a:stretch>
        </p:blipFill>
        <p:spPr>
          <a:xfrm>
            <a:off x="376730" y="3595600"/>
            <a:ext cx="5566870" cy="2963940"/>
          </a:xfrm>
          <a:prstGeom prst="rect">
            <a:avLst/>
          </a:prstGeom>
        </p:spPr>
      </p:pic>
      <p:sp>
        <p:nvSpPr>
          <p:cNvPr id="4" name="Rectangle 3">
            <a:extLst>
              <a:ext uri="{FF2B5EF4-FFF2-40B4-BE49-F238E27FC236}">
                <a16:creationId xmlns:a16="http://schemas.microsoft.com/office/drawing/2014/main" id="{E63F35E3-9837-8A7A-1C90-29601488C985}"/>
              </a:ext>
            </a:extLst>
          </p:cNvPr>
          <p:cNvSpPr/>
          <p:nvPr/>
        </p:nvSpPr>
        <p:spPr>
          <a:xfrm>
            <a:off x="6724650" y="2195436"/>
            <a:ext cx="4572000" cy="26670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34D9CDB-723D-698A-018C-71A029284226}"/>
              </a:ext>
            </a:extLst>
          </p:cNvPr>
          <p:cNvSpPr/>
          <p:nvPr/>
        </p:nvSpPr>
        <p:spPr>
          <a:xfrm>
            <a:off x="6724650" y="2884638"/>
            <a:ext cx="4572001" cy="2667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6AF881-882E-8685-2575-B6EB6DD8A77C}"/>
              </a:ext>
            </a:extLst>
          </p:cNvPr>
          <p:cNvSpPr/>
          <p:nvPr/>
        </p:nvSpPr>
        <p:spPr>
          <a:xfrm>
            <a:off x="6724649" y="3305175"/>
            <a:ext cx="4572001" cy="19076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EA2E31-3C3E-1B4B-9540-A5821E5F9C1C}"/>
              </a:ext>
            </a:extLst>
          </p:cNvPr>
          <p:cNvSpPr/>
          <p:nvPr/>
        </p:nvSpPr>
        <p:spPr>
          <a:xfrm>
            <a:off x="733424" y="5488871"/>
            <a:ext cx="5086351" cy="23782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7A8ABC5-AE06-CDF9-351B-99C1D88A9278}"/>
              </a:ext>
            </a:extLst>
          </p:cNvPr>
          <p:cNvSpPr/>
          <p:nvPr/>
        </p:nvSpPr>
        <p:spPr>
          <a:xfrm>
            <a:off x="733425" y="6057159"/>
            <a:ext cx="5086350" cy="23782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3897D297-00D6-4DB7-AA67-B37C26B69468}"/>
              </a:ext>
            </a:extLst>
          </p:cNvPr>
          <p:cNvSpPr>
            <a:spLocks noGrp="1"/>
          </p:cNvSpPr>
          <p:nvPr>
            <p:ph type="sldNum" sz="quarter" idx="12"/>
          </p:nvPr>
        </p:nvSpPr>
        <p:spPr/>
        <p:txBody>
          <a:bodyPr/>
          <a:lstStyle/>
          <a:p>
            <a:fld id="{61F9714C-1010-405B-8DD0-31F956F8A951}" type="slidenum">
              <a:rPr lang="en-US" smtClean="0"/>
              <a:t>13</a:t>
            </a:fld>
            <a:endParaRPr lang="en-US"/>
          </a:p>
        </p:txBody>
      </p:sp>
    </p:spTree>
    <p:extLst>
      <p:ext uri="{BB962C8B-B14F-4D97-AF65-F5344CB8AC3E}">
        <p14:creationId xmlns:p14="http://schemas.microsoft.com/office/powerpoint/2010/main" val="2728434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3FC232-DF15-D2DC-20BB-972CC5B46B63}"/>
              </a:ext>
            </a:extLst>
          </p:cNvPr>
          <p:cNvSpPr txBox="1"/>
          <p:nvPr/>
        </p:nvSpPr>
        <p:spPr>
          <a:xfrm>
            <a:off x="809625" y="695325"/>
            <a:ext cx="10201275" cy="1754326"/>
          </a:xfrm>
          <a:prstGeom prst="rect">
            <a:avLst/>
          </a:prstGeom>
          <a:noFill/>
        </p:spPr>
        <p:txBody>
          <a:bodyPr wrap="square" rtlCol="0">
            <a:spAutoFit/>
          </a:bodyPr>
          <a:lstStyle/>
          <a:p>
            <a:pPr algn="just"/>
            <a:r>
              <a:rPr lang="en-US" b="1" dirty="0">
                <a:solidFill>
                  <a:srgbClr val="002060"/>
                </a:solidFill>
                <a:latin typeface="Cambria" panose="02040503050406030204" pitchFamily="18" charset="0"/>
                <a:ea typeface="Cambria" panose="02040503050406030204" pitchFamily="18" charset="0"/>
              </a:rPr>
              <a:t>Outputs to be observed after compiling</a:t>
            </a:r>
          </a:p>
          <a:p>
            <a:pPr algn="just"/>
            <a:endParaRPr lang="en-US" b="1" dirty="0">
              <a:solidFill>
                <a:srgbClr val="002060"/>
              </a:solidFill>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After making the necessary changes we run the script for all the benchmarks, for all the three Branch Predictors separately and compare the results for different Branch Predictors. </a:t>
            </a: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Then in m5out/config.ini file of every benchmark, we observe if the type of </a:t>
            </a:r>
            <a:r>
              <a:rPr lang="en-US" dirty="0" err="1">
                <a:latin typeface="Cambria" panose="02040503050406030204" pitchFamily="18" charset="0"/>
                <a:ea typeface="Cambria" panose="02040503050406030204" pitchFamily="18" charset="0"/>
              </a:rPr>
              <a:t>system.cpu.pred</a:t>
            </a:r>
            <a:r>
              <a:rPr lang="en-US" dirty="0">
                <a:latin typeface="Cambria" panose="02040503050406030204" pitchFamily="18" charset="0"/>
                <a:ea typeface="Cambria" panose="02040503050406030204" pitchFamily="18" charset="0"/>
              </a:rPr>
              <a:t> is the same as the predictor we have changed.</a:t>
            </a:r>
          </a:p>
        </p:txBody>
      </p:sp>
      <p:pic>
        <p:nvPicPr>
          <p:cNvPr id="4" name="Picture 3">
            <a:extLst>
              <a:ext uri="{FF2B5EF4-FFF2-40B4-BE49-F238E27FC236}">
                <a16:creationId xmlns:a16="http://schemas.microsoft.com/office/drawing/2014/main" id="{824BAA2E-02CC-C63F-16E0-D91B76CC63A3}"/>
              </a:ext>
            </a:extLst>
          </p:cNvPr>
          <p:cNvPicPr>
            <a:picLocks noChangeAspect="1"/>
          </p:cNvPicPr>
          <p:nvPr/>
        </p:nvPicPr>
        <p:blipFill>
          <a:blip r:embed="rId2"/>
          <a:stretch>
            <a:fillRect/>
          </a:stretch>
        </p:blipFill>
        <p:spPr>
          <a:xfrm>
            <a:off x="3778655" y="2449651"/>
            <a:ext cx="4263213" cy="4045143"/>
          </a:xfrm>
          <a:prstGeom prst="rect">
            <a:avLst/>
          </a:prstGeom>
        </p:spPr>
      </p:pic>
      <p:sp>
        <p:nvSpPr>
          <p:cNvPr id="3" name="Slide Number Placeholder 2">
            <a:extLst>
              <a:ext uri="{FF2B5EF4-FFF2-40B4-BE49-F238E27FC236}">
                <a16:creationId xmlns:a16="http://schemas.microsoft.com/office/drawing/2014/main" id="{E33A0FBF-94B2-6789-8573-40F5D0A43CB0}"/>
              </a:ext>
            </a:extLst>
          </p:cNvPr>
          <p:cNvSpPr>
            <a:spLocks noGrp="1"/>
          </p:cNvSpPr>
          <p:nvPr>
            <p:ph type="sldNum" sz="quarter" idx="12"/>
          </p:nvPr>
        </p:nvSpPr>
        <p:spPr/>
        <p:txBody>
          <a:bodyPr/>
          <a:lstStyle/>
          <a:p>
            <a:fld id="{61F9714C-1010-405B-8DD0-31F956F8A951}" type="slidenum">
              <a:rPr lang="en-US" smtClean="0"/>
              <a:t>14</a:t>
            </a:fld>
            <a:endParaRPr lang="en-US"/>
          </a:p>
        </p:txBody>
      </p:sp>
    </p:spTree>
    <p:extLst>
      <p:ext uri="{BB962C8B-B14F-4D97-AF65-F5344CB8AC3E}">
        <p14:creationId xmlns:p14="http://schemas.microsoft.com/office/powerpoint/2010/main" val="907826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207A29-7D92-F897-E14A-82A836559D88}"/>
              </a:ext>
            </a:extLst>
          </p:cNvPr>
          <p:cNvSpPr txBox="1"/>
          <p:nvPr/>
        </p:nvSpPr>
        <p:spPr>
          <a:xfrm>
            <a:off x="2066925" y="544002"/>
            <a:ext cx="8758444" cy="3751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2060"/>
                </a:solidFill>
                <a:latin typeface="Cambria" panose="02040503050406030204" pitchFamily="18" charset="0"/>
                <a:ea typeface="Cambria" panose="02040503050406030204" pitchFamily="18" charset="0"/>
                <a:cs typeface="Calibri"/>
              </a:rPr>
              <a:t>We can find the results in our m5out/stats.txt file of every benchmark </a:t>
            </a:r>
          </a:p>
        </p:txBody>
      </p:sp>
      <p:pic>
        <p:nvPicPr>
          <p:cNvPr id="4" name="Picture 3">
            <a:extLst>
              <a:ext uri="{FF2B5EF4-FFF2-40B4-BE49-F238E27FC236}">
                <a16:creationId xmlns:a16="http://schemas.microsoft.com/office/drawing/2014/main" id="{9AFA06E7-B044-AECA-953F-93728FCCFD93}"/>
              </a:ext>
            </a:extLst>
          </p:cNvPr>
          <p:cNvPicPr>
            <a:picLocks noChangeAspect="1"/>
          </p:cNvPicPr>
          <p:nvPr/>
        </p:nvPicPr>
        <p:blipFill>
          <a:blip r:embed="rId2"/>
          <a:stretch>
            <a:fillRect/>
          </a:stretch>
        </p:blipFill>
        <p:spPr>
          <a:xfrm>
            <a:off x="1520909" y="1147099"/>
            <a:ext cx="8490386" cy="3206915"/>
          </a:xfrm>
          <a:prstGeom prst="rect">
            <a:avLst/>
          </a:prstGeom>
        </p:spPr>
      </p:pic>
      <p:pic>
        <p:nvPicPr>
          <p:cNvPr id="6" name="Picture 5">
            <a:extLst>
              <a:ext uri="{FF2B5EF4-FFF2-40B4-BE49-F238E27FC236}">
                <a16:creationId xmlns:a16="http://schemas.microsoft.com/office/drawing/2014/main" id="{83621179-5255-90C1-BB20-C7C3887B652C}"/>
              </a:ext>
            </a:extLst>
          </p:cNvPr>
          <p:cNvPicPr>
            <a:picLocks noChangeAspect="1"/>
          </p:cNvPicPr>
          <p:nvPr/>
        </p:nvPicPr>
        <p:blipFill>
          <a:blip r:embed="rId3"/>
          <a:stretch>
            <a:fillRect/>
          </a:stretch>
        </p:blipFill>
        <p:spPr>
          <a:xfrm>
            <a:off x="1531069" y="4354014"/>
            <a:ext cx="8490386" cy="1959984"/>
          </a:xfrm>
          <a:prstGeom prst="rect">
            <a:avLst/>
          </a:prstGeom>
        </p:spPr>
      </p:pic>
      <p:sp>
        <p:nvSpPr>
          <p:cNvPr id="3" name="Slide Number Placeholder 2">
            <a:extLst>
              <a:ext uri="{FF2B5EF4-FFF2-40B4-BE49-F238E27FC236}">
                <a16:creationId xmlns:a16="http://schemas.microsoft.com/office/drawing/2014/main" id="{AB382118-4E2C-7F17-62E8-F609452DE672}"/>
              </a:ext>
            </a:extLst>
          </p:cNvPr>
          <p:cNvSpPr>
            <a:spLocks noGrp="1"/>
          </p:cNvSpPr>
          <p:nvPr>
            <p:ph type="sldNum" sz="quarter" idx="12"/>
          </p:nvPr>
        </p:nvSpPr>
        <p:spPr/>
        <p:txBody>
          <a:bodyPr/>
          <a:lstStyle/>
          <a:p>
            <a:fld id="{61F9714C-1010-405B-8DD0-31F956F8A951}" type="slidenum">
              <a:rPr lang="en-US" smtClean="0"/>
              <a:t>15</a:t>
            </a:fld>
            <a:endParaRPr lang="en-US"/>
          </a:p>
        </p:txBody>
      </p:sp>
    </p:spTree>
    <p:extLst>
      <p:ext uri="{BB962C8B-B14F-4D97-AF65-F5344CB8AC3E}">
        <p14:creationId xmlns:p14="http://schemas.microsoft.com/office/powerpoint/2010/main" val="2931400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62BD9D-34F0-7400-3B81-4C6140591556}"/>
              </a:ext>
            </a:extLst>
          </p:cNvPr>
          <p:cNvSpPr txBox="1"/>
          <p:nvPr/>
        </p:nvSpPr>
        <p:spPr>
          <a:xfrm>
            <a:off x="1195578" y="768132"/>
            <a:ext cx="10115550" cy="646331"/>
          </a:xfrm>
          <a:prstGeom prst="rect">
            <a:avLst/>
          </a:prstGeom>
          <a:noFill/>
        </p:spPr>
        <p:txBody>
          <a:bodyPr wrap="square" rtlCol="0">
            <a:spAutoFit/>
          </a:bodyPr>
          <a:lstStyle/>
          <a:p>
            <a:r>
              <a:rPr lang="en-US" b="1" dirty="0">
                <a:solidFill>
                  <a:srgbClr val="002060"/>
                </a:solidFill>
                <a:latin typeface="Cambria" panose="02040503050406030204" pitchFamily="18" charset="0"/>
                <a:ea typeface="Cambria" panose="02040503050406030204" pitchFamily="18" charset="0"/>
                <a:cs typeface="Calibri"/>
              </a:rPr>
              <a:t>We made a file branchpred.txt where all the outputs that we need are captured and stored of all benchmarks in a single file.                                                             </a:t>
            </a:r>
          </a:p>
        </p:txBody>
      </p:sp>
      <p:sp>
        <p:nvSpPr>
          <p:cNvPr id="3" name="Slide Number Placeholder 2">
            <a:extLst>
              <a:ext uri="{FF2B5EF4-FFF2-40B4-BE49-F238E27FC236}">
                <a16:creationId xmlns:a16="http://schemas.microsoft.com/office/drawing/2014/main" id="{D887641A-D070-C57E-8E4D-FBA3061A6AB0}"/>
              </a:ext>
            </a:extLst>
          </p:cNvPr>
          <p:cNvSpPr>
            <a:spLocks noGrp="1"/>
          </p:cNvSpPr>
          <p:nvPr>
            <p:ph type="sldNum" sz="quarter" idx="12"/>
          </p:nvPr>
        </p:nvSpPr>
        <p:spPr/>
        <p:txBody>
          <a:bodyPr/>
          <a:lstStyle/>
          <a:p>
            <a:fld id="{61F9714C-1010-405B-8DD0-31F956F8A951}" type="slidenum">
              <a:rPr lang="en-US" smtClean="0"/>
              <a:t>16</a:t>
            </a:fld>
            <a:endParaRPr lang="en-US"/>
          </a:p>
        </p:txBody>
      </p:sp>
      <p:pic>
        <p:nvPicPr>
          <p:cNvPr id="6" name="Picture 5">
            <a:extLst>
              <a:ext uri="{FF2B5EF4-FFF2-40B4-BE49-F238E27FC236}">
                <a16:creationId xmlns:a16="http://schemas.microsoft.com/office/drawing/2014/main" id="{3AADE723-EE3B-5656-C255-6AA44B3D9262}"/>
              </a:ext>
            </a:extLst>
          </p:cNvPr>
          <p:cNvPicPr>
            <a:picLocks noChangeAspect="1"/>
          </p:cNvPicPr>
          <p:nvPr/>
        </p:nvPicPr>
        <p:blipFill>
          <a:blip r:embed="rId2"/>
          <a:stretch>
            <a:fillRect/>
          </a:stretch>
        </p:blipFill>
        <p:spPr>
          <a:xfrm>
            <a:off x="925312" y="1762125"/>
            <a:ext cx="10522050" cy="3681412"/>
          </a:xfrm>
          <a:prstGeom prst="rect">
            <a:avLst/>
          </a:prstGeom>
        </p:spPr>
      </p:pic>
    </p:spTree>
    <p:extLst>
      <p:ext uri="{BB962C8B-B14F-4D97-AF65-F5344CB8AC3E}">
        <p14:creationId xmlns:p14="http://schemas.microsoft.com/office/powerpoint/2010/main" val="3020929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F4ADA-04D9-AB74-5AD0-58D6E001EBBA}"/>
              </a:ext>
            </a:extLst>
          </p:cNvPr>
          <p:cNvSpPr>
            <a:spLocks noGrp="1"/>
          </p:cNvSpPr>
          <p:nvPr>
            <p:ph type="title"/>
          </p:nvPr>
        </p:nvSpPr>
        <p:spPr>
          <a:xfrm>
            <a:off x="1069847" y="484632"/>
            <a:ext cx="10369677" cy="1172718"/>
          </a:xfrm>
        </p:spPr>
        <p:txBody>
          <a:bodyPr>
            <a:normAutofit fontScale="90000"/>
          </a:bodyPr>
          <a:lstStyle/>
          <a:p>
            <a:pPr algn="ctr"/>
            <a:r>
              <a:rPr lang="en-US" sz="4000" dirty="0">
                <a:solidFill>
                  <a:srgbClr val="002060"/>
                </a:solidFill>
                <a:latin typeface="Cambria" panose="02040503050406030204" pitchFamily="18" charset="0"/>
                <a:ea typeface="Cambria" panose="02040503050406030204" pitchFamily="18" charset="0"/>
              </a:rPr>
              <a:t>BTB Miss Pct of all Benchmarks for all types of Predictor</a:t>
            </a:r>
          </a:p>
        </p:txBody>
      </p:sp>
      <p:graphicFrame>
        <p:nvGraphicFramePr>
          <p:cNvPr id="3" name="Chart 2">
            <a:extLst>
              <a:ext uri="{FF2B5EF4-FFF2-40B4-BE49-F238E27FC236}">
                <a16:creationId xmlns:a16="http://schemas.microsoft.com/office/drawing/2014/main" id="{C78724A6-B1CD-8098-0EB7-6999DFF561F2}"/>
              </a:ext>
            </a:extLst>
          </p:cNvPr>
          <p:cNvGraphicFramePr>
            <a:graphicFrameLocks/>
          </p:cNvGraphicFramePr>
          <p:nvPr>
            <p:extLst>
              <p:ext uri="{D42A27DB-BD31-4B8C-83A1-F6EECF244321}">
                <p14:modId xmlns:p14="http://schemas.microsoft.com/office/powerpoint/2010/main" val="843229694"/>
              </p:ext>
            </p:extLst>
          </p:nvPr>
        </p:nvGraphicFramePr>
        <p:xfrm>
          <a:off x="1236034" y="1657350"/>
          <a:ext cx="8576931" cy="4524153"/>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B97396B2-3500-5DF4-D6CE-B2A173C66846}"/>
              </a:ext>
            </a:extLst>
          </p:cNvPr>
          <p:cNvSpPr>
            <a:spLocks noGrp="1"/>
          </p:cNvSpPr>
          <p:nvPr>
            <p:ph type="sldNum" sz="quarter" idx="12"/>
          </p:nvPr>
        </p:nvSpPr>
        <p:spPr/>
        <p:txBody>
          <a:bodyPr/>
          <a:lstStyle/>
          <a:p>
            <a:fld id="{61F9714C-1010-405B-8DD0-31F956F8A951}" type="slidenum">
              <a:rPr lang="en-US" smtClean="0"/>
              <a:t>17</a:t>
            </a:fld>
            <a:endParaRPr lang="en-US"/>
          </a:p>
        </p:txBody>
      </p:sp>
    </p:spTree>
    <p:extLst>
      <p:ext uri="{BB962C8B-B14F-4D97-AF65-F5344CB8AC3E}">
        <p14:creationId xmlns:p14="http://schemas.microsoft.com/office/powerpoint/2010/main" val="1090773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B1471851-58C0-2106-82C0-18D3A6FDB794}"/>
              </a:ext>
            </a:extLst>
          </p:cNvPr>
          <p:cNvGraphicFramePr>
            <a:graphicFrameLocks/>
          </p:cNvGraphicFramePr>
          <p:nvPr>
            <p:extLst>
              <p:ext uri="{D42A27DB-BD31-4B8C-83A1-F6EECF244321}">
                <p14:modId xmlns:p14="http://schemas.microsoft.com/office/powerpoint/2010/main" val="2374828952"/>
              </p:ext>
            </p:extLst>
          </p:nvPr>
        </p:nvGraphicFramePr>
        <p:xfrm>
          <a:off x="352425" y="360680"/>
          <a:ext cx="5151120" cy="30683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91926DD8-2A14-CD0F-8750-FB724C3600A6}"/>
              </a:ext>
            </a:extLst>
          </p:cNvPr>
          <p:cNvGraphicFramePr>
            <a:graphicFrameLocks/>
          </p:cNvGraphicFramePr>
          <p:nvPr>
            <p:extLst>
              <p:ext uri="{D42A27DB-BD31-4B8C-83A1-F6EECF244321}">
                <p14:modId xmlns:p14="http://schemas.microsoft.com/office/powerpoint/2010/main" val="2021974046"/>
              </p:ext>
            </p:extLst>
          </p:nvPr>
        </p:nvGraphicFramePr>
        <p:xfrm>
          <a:off x="6289042" y="360681"/>
          <a:ext cx="5293358" cy="30683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A13C1DFB-97DD-7F5E-AAEA-7360B1BEE796}"/>
              </a:ext>
            </a:extLst>
          </p:cNvPr>
          <p:cNvGraphicFramePr>
            <a:graphicFrameLocks/>
          </p:cNvGraphicFramePr>
          <p:nvPr>
            <p:extLst>
              <p:ext uri="{D42A27DB-BD31-4B8C-83A1-F6EECF244321}">
                <p14:modId xmlns:p14="http://schemas.microsoft.com/office/powerpoint/2010/main" val="4102533103"/>
              </p:ext>
            </p:extLst>
          </p:nvPr>
        </p:nvGraphicFramePr>
        <p:xfrm>
          <a:off x="3464560" y="3429000"/>
          <a:ext cx="5151120" cy="3068320"/>
        </p:xfrm>
        <a:graphic>
          <a:graphicData uri="http://schemas.openxmlformats.org/drawingml/2006/chart">
            <c:chart xmlns:c="http://schemas.openxmlformats.org/drawingml/2006/chart" xmlns:r="http://schemas.openxmlformats.org/officeDocument/2006/relationships" r:id="rId4"/>
          </a:graphicData>
        </a:graphic>
      </p:graphicFrame>
      <p:sp>
        <p:nvSpPr>
          <p:cNvPr id="2" name="Slide Number Placeholder 1">
            <a:extLst>
              <a:ext uri="{FF2B5EF4-FFF2-40B4-BE49-F238E27FC236}">
                <a16:creationId xmlns:a16="http://schemas.microsoft.com/office/drawing/2014/main" id="{D00E25C4-BFD5-7608-8815-D22174C21EF9}"/>
              </a:ext>
            </a:extLst>
          </p:cNvPr>
          <p:cNvSpPr>
            <a:spLocks noGrp="1"/>
          </p:cNvSpPr>
          <p:nvPr>
            <p:ph type="sldNum" sz="quarter" idx="12"/>
          </p:nvPr>
        </p:nvSpPr>
        <p:spPr/>
        <p:txBody>
          <a:bodyPr/>
          <a:lstStyle/>
          <a:p>
            <a:fld id="{61F9714C-1010-405B-8DD0-31F956F8A951}" type="slidenum">
              <a:rPr lang="en-US" smtClean="0"/>
              <a:t>18</a:t>
            </a:fld>
            <a:endParaRPr lang="en-US"/>
          </a:p>
        </p:txBody>
      </p:sp>
    </p:spTree>
    <p:extLst>
      <p:ext uri="{BB962C8B-B14F-4D97-AF65-F5344CB8AC3E}">
        <p14:creationId xmlns:p14="http://schemas.microsoft.com/office/powerpoint/2010/main" val="383959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02F6C1D-CED2-1547-0C3B-D6BAF1C2F36B}"/>
              </a:ext>
            </a:extLst>
          </p:cNvPr>
          <p:cNvGraphicFramePr>
            <a:graphicFrameLocks/>
          </p:cNvGraphicFramePr>
          <p:nvPr>
            <p:extLst>
              <p:ext uri="{D42A27DB-BD31-4B8C-83A1-F6EECF244321}">
                <p14:modId xmlns:p14="http://schemas.microsoft.com/office/powerpoint/2010/main" val="335925803"/>
              </p:ext>
            </p:extLst>
          </p:nvPr>
        </p:nvGraphicFramePr>
        <p:xfrm>
          <a:off x="843280" y="1336040"/>
          <a:ext cx="5252720" cy="43637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D180992C-B661-4FFA-B9A3-0C2BE35BA585}"/>
              </a:ext>
            </a:extLst>
          </p:cNvPr>
          <p:cNvGraphicFramePr>
            <a:graphicFrameLocks/>
          </p:cNvGraphicFramePr>
          <p:nvPr>
            <p:extLst>
              <p:ext uri="{D42A27DB-BD31-4B8C-83A1-F6EECF244321}">
                <p14:modId xmlns:p14="http://schemas.microsoft.com/office/powerpoint/2010/main" val="2581850266"/>
              </p:ext>
            </p:extLst>
          </p:nvPr>
        </p:nvGraphicFramePr>
        <p:xfrm>
          <a:off x="6096000" y="1336040"/>
          <a:ext cx="5252720" cy="436372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0FD68AE7-3786-7A36-E7EB-001CFB39C6FE}"/>
              </a:ext>
            </a:extLst>
          </p:cNvPr>
          <p:cNvSpPr>
            <a:spLocks noGrp="1"/>
          </p:cNvSpPr>
          <p:nvPr>
            <p:ph type="sldNum" sz="quarter" idx="12"/>
          </p:nvPr>
        </p:nvSpPr>
        <p:spPr/>
        <p:txBody>
          <a:bodyPr/>
          <a:lstStyle/>
          <a:p>
            <a:fld id="{61F9714C-1010-405B-8DD0-31F956F8A951}" type="slidenum">
              <a:rPr lang="en-US" smtClean="0"/>
              <a:t>19</a:t>
            </a:fld>
            <a:endParaRPr lang="en-US"/>
          </a:p>
        </p:txBody>
      </p:sp>
    </p:spTree>
    <p:extLst>
      <p:ext uri="{BB962C8B-B14F-4D97-AF65-F5344CB8AC3E}">
        <p14:creationId xmlns:p14="http://schemas.microsoft.com/office/powerpoint/2010/main" val="78196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3F5C5-E2B8-083F-A314-089F626FC450}"/>
              </a:ext>
            </a:extLst>
          </p:cNvPr>
          <p:cNvSpPr>
            <a:spLocks noGrp="1"/>
          </p:cNvSpPr>
          <p:nvPr>
            <p:ph type="title"/>
          </p:nvPr>
        </p:nvSpPr>
        <p:spPr>
          <a:xfrm>
            <a:off x="1069848" y="484632"/>
            <a:ext cx="10058400" cy="725043"/>
          </a:xfrm>
        </p:spPr>
        <p:txBody>
          <a:bodyPr>
            <a:normAutofit/>
          </a:bodyPr>
          <a:lstStyle/>
          <a:p>
            <a:r>
              <a:rPr lang="en-US" sz="4000" dirty="0">
                <a:solidFill>
                  <a:srgbClr val="002060"/>
                </a:solidFill>
              </a:rPr>
              <a:t>Initial Set-Up </a:t>
            </a:r>
          </a:p>
        </p:txBody>
      </p:sp>
      <p:sp>
        <p:nvSpPr>
          <p:cNvPr id="4" name="Slide Number Placeholder 3">
            <a:extLst>
              <a:ext uri="{FF2B5EF4-FFF2-40B4-BE49-F238E27FC236}">
                <a16:creationId xmlns:a16="http://schemas.microsoft.com/office/drawing/2014/main" id="{D620A1DF-45FB-E244-F19F-CEFD40A10D7B}"/>
              </a:ext>
            </a:extLst>
          </p:cNvPr>
          <p:cNvSpPr>
            <a:spLocks noGrp="1"/>
          </p:cNvSpPr>
          <p:nvPr>
            <p:ph type="sldNum" sz="quarter" idx="12"/>
          </p:nvPr>
        </p:nvSpPr>
        <p:spPr/>
        <p:txBody>
          <a:bodyPr/>
          <a:lstStyle/>
          <a:p>
            <a:fld id="{61F9714C-1010-405B-8DD0-31F956F8A951}" type="slidenum">
              <a:rPr lang="en-US" sz="1000" smtClean="0"/>
              <a:t>2</a:t>
            </a:fld>
            <a:endParaRPr lang="en-US" sz="1000"/>
          </a:p>
        </p:txBody>
      </p:sp>
      <p:sp>
        <p:nvSpPr>
          <p:cNvPr id="5" name="TextBox 1">
            <a:extLst>
              <a:ext uri="{FF2B5EF4-FFF2-40B4-BE49-F238E27FC236}">
                <a16:creationId xmlns:a16="http://schemas.microsoft.com/office/drawing/2014/main" id="{64235F68-8794-31E4-5DD9-E29FDB8EF755}"/>
              </a:ext>
            </a:extLst>
          </p:cNvPr>
          <p:cNvSpPr txBox="1">
            <a:spLocks noGrp="1"/>
          </p:cNvSpPr>
          <p:nvPr>
            <p:ph idx="1"/>
          </p:nvPr>
        </p:nvSpPr>
        <p:spPr>
          <a:xfrm>
            <a:off x="1066800" y="1588008"/>
            <a:ext cx="10058400" cy="204979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r>
              <a:rPr lang="en-US" dirty="0">
                <a:latin typeface="Cambria" panose="02040503050406030204" pitchFamily="18" charset="0"/>
                <a:ea typeface="Cambria" panose="02040503050406030204" pitchFamily="18" charset="0"/>
                <a:cs typeface="Times New Roman" panose="02020603050405020304" pitchFamily="18" charset="0"/>
              </a:rPr>
              <a:t>For this Project we have used Gem5 installed on the UTD Server.</a:t>
            </a:r>
          </a:p>
          <a:p>
            <a:pPr marL="285750" indent="-285750" algn="just"/>
            <a:r>
              <a:rPr lang="en-US" dirty="0">
                <a:latin typeface="Cambria" panose="02040503050406030204" pitchFamily="18" charset="0"/>
                <a:ea typeface="Cambria" panose="02040503050406030204" pitchFamily="18" charset="0"/>
                <a:cs typeface="Times New Roman" panose="02020603050405020304" pitchFamily="18" charset="0"/>
              </a:rPr>
              <a:t>Copied the Gem5 to our Local Directory using the command: “cp –rf /usr/local/gem5</a:t>
            </a:r>
            <a:r>
              <a:rPr lang="pt-BR" dirty="0">
                <a:latin typeface="Cambria" panose="02040503050406030204" pitchFamily="18" charset="0"/>
                <a:ea typeface="Cambria" panose="02040503050406030204" pitchFamily="18" charset="0"/>
                <a:cs typeface="Times New Roman" panose="02020603050405020304" pitchFamily="18" charset="0"/>
              </a:rPr>
              <a:t>/home/010/r/rx/rxl220014/CA/gem5</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r>
              <a:rPr lang="en-US" dirty="0">
                <a:latin typeface="Cambria" panose="02040503050406030204" pitchFamily="18" charset="0"/>
                <a:ea typeface="Cambria" panose="02040503050406030204" pitchFamily="18" charset="0"/>
                <a:cs typeface="Times New Roman" panose="02020603050405020304" pitchFamily="18" charset="0"/>
              </a:rPr>
              <a:t>Compiled using the command:  “scons build/X86/gem5.opt”.</a:t>
            </a:r>
          </a:p>
          <a:p>
            <a:pPr marL="285750" indent="-285750" algn="just"/>
            <a:r>
              <a:rPr lang="en-US" dirty="0">
                <a:latin typeface="Cambria" panose="02040503050406030204" pitchFamily="18" charset="0"/>
                <a:ea typeface="Cambria" panose="02040503050406030204" pitchFamily="18" charset="0"/>
                <a:cs typeface="Times New Roman" panose="02020603050405020304" pitchFamily="18" charset="0"/>
              </a:rPr>
              <a:t>After Compiling, we cloned the Benchmark Files to our local directory using the command provided:  “g</a:t>
            </a:r>
            <a:r>
              <a:rPr lang="en-US" dirty="0">
                <a:latin typeface="Cambria" panose="02040503050406030204" pitchFamily="18" charset="0"/>
                <a:ea typeface="Cambria" panose="02040503050406030204" pitchFamily="18" charset="0"/>
              </a:rPr>
              <a:t>it clone https://github.com/</a:t>
            </a:r>
            <a:r>
              <a:rPr lang="en-US" dirty="0" err="1">
                <a:latin typeface="Cambria" panose="02040503050406030204" pitchFamily="18" charset="0"/>
                <a:ea typeface="Cambria" panose="02040503050406030204" pitchFamily="18" charset="0"/>
              </a:rPr>
              <a:t>timberjack</a:t>
            </a:r>
            <a:r>
              <a:rPr lang="en-US" dirty="0">
                <a:latin typeface="Cambria" panose="02040503050406030204" pitchFamily="18" charset="0"/>
                <a:ea typeface="Cambria" panose="02040503050406030204" pitchFamily="18" charset="0"/>
              </a:rPr>
              <a:t>/Project1_SPEC.git</a:t>
            </a:r>
            <a:r>
              <a:rPr lang="en-US" dirty="0">
                <a:latin typeface="Cambria" panose="02040503050406030204" pitchFamily="18" charset="0"/>
                <a:ea typeface="Cambria" panose="02040503050406030204" pitchFamily="18" charset="0"/>
                <a:cs typeface="Times New Roman" panose="02020603050405020304" pitchFamily="18" charset="0"/>
              </a:rPr>
              <a:t>”.</a:t>
            </a:r>
          </a:p>
        </p:txBody>
      </p:sp>
    </p:spTree>
    <p:extLst>
      <p:ext uri="{BB962C8B-B14F-4D97-AF65-F5344CB8AC3E}">
        <p14:creationId xmlns:p14="http://schemas.microsoft.com/office/powerpoint/2010/main" val="769228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BC9F-150F-F79E-8526-217DC4590BA0}"/>
              </a:ext>
            </a:extLst>
          </p:cNvPr>
          <p:cNvSpPr>
            <a:spLocks noGrp="1"/>
          </p:cNvSpPr>
          <p:nvPr>
            <p:ph type="title"/>
          </p:nvPr>
        </p:nvSpPr>
        <p:spPr>
          <a:xfrm>
            <a:off x="1069848" y="484632"/>
            <a:ext cx="10058400" cy="906018"/>
          </a:xfrm>
        </p:spPr>
        <p:txBody>
          <a:bodyPr>
            <a:noAutofit/>
          </a:bodyPr>
          <a:lstStyle/>
          <a:p>
            <a:pPr algn="ctr"/>
            <a:r>
              <a:rPr lang="en-US" sz="4000" dirty="0">
                <a:solidFill>
                  <a:srgbClr val="002060"/>
                </a:solidFill>
                <a:latin typeface="Cambria" panose="02040503050406030204" pitchFamily="18" charset="0"/>
                <a:ea typeface="Cambria" panose="02040503050406030204" pitchFamily="18" charset="0"/>
              </a:rPr>
              <a:t>Branch MispredPercent of all benchmarks for all types of predictors.</a:t>
            </a:r>
          </a:p>
        </p:txBody>
      </p:sp>
      <p:graphicFrame>
        <p:nvGraphicFramePr>
          <p:cNvPr id="3" name="Chart 2">
            <a:extLst>
              <a:ext uri="{FF2B5EF4-FFF2-40B4-BE49-F238E27FC236}">
                <a16:creationId xmlns:a16="http://schemas.microsoft.com/office/drawing/2014/main" id="{60DD334C-40D8-CCE5-77F9-0D9707FD2C67}"/>
              </a:ext>
            </a:extLst>
          </p:cNvPr>
          <p:cNvGraphicFramePr>
            <a:graphicFrameLocks/>
          </p:cNvGraphicFramePr>
          <p:nvPr>
            <p:extLst>
              <p:ext uri="{D42A27DB-BD31-4B8C-83A1-F6EECF244321}">
                <p14:modId xmlns:p14="http://schemas.microsoft.com/office/powerpoint/2010/main" val="810958741"/>
              </p:ext>
            </p:extLst>
          </p:nvPr>
        </p:nvGraphicFramePr>
        <p:xfrm>
          <a:off x="1252537" y="1690688"/>
          <a:ext cx="9686925" cy="4497461"/>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C0502BDB-7A83-AE0E-82DA-FC1F70FCB728}"/>
              </a:ext>
            </a:extLst>
          </p:cNvPr>
          <p:cNvSpPr>
            <a:spLocks noGrp="1"/>
          </p:cNvSpPr>
          <p:nvPr>
            <p:ph type="sldNum" sz="quarter" idx="12"/>
          </p:nvPr>
        </p:nvSpPr>
        <p:spPr/>
        <p:txBody>
          <a:bodyPr/>
          <a:lstStyle/>
          <a:p>
            <a:fld id="{61F9714C-1010-405B-8DD0-31F956F8A951}" type="slidenum">
              <a:rPr lang="en-US" smtClean="0"/>
              <a:t>20</a:t>
            </a:fld>
            <a:endParaRPr lang="en-US"/>
          </a:p>
        </p:txBody>
      </p:sp>
    </p:spTree>
    <p:extLst>
      <p:ext uri="{BB962C8B-B14F-4D97-AF65-F5344CB8AC3E}">
        <p14:creationId xmlns:p14="http://schemas.microsoft.com/office/powerpoint/2010/main" val="3251934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7A8E48F-A351-EF33-B0D2-F1D6C55DAE88}"/>
              </a:ext>
            </a:extLst>
          </p:cNvPr>
          <p:cNvGraphicFramePr>
            <a:graphicFrameLocks/>
          </p:cNvGraphicFramePr>
          <p:nvPr>
            <p:extLst>
              <p:ext uri="{D42A27DB-BD31-4B8C-83A1-F6EECF244321}">
                <p14:modId xmlns:p14="http://schemas.microsoft.com/office/powerpoint/2010/main" val="4208209608"/>
              </p:ext>
            </p:extLst>
          </p:nvPr>
        </p:nvGraphicFramePr>
        <p:xfrm>
          <a:off x="419100" y="302894"/>
          <a:ext cx="5272405" cy="3213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0773F7C8-A3DB-61F6-AC37-E25459E1E587}"/>
              </a:ext>
            </a:extLst>
          </p:cNvPr>
          <p:cNvGraphicFramePr>
            <a:graphicFrameLocks/>
          </p:cNvGraphicFramePr>
          <p:nvPr>
            <p:extLst>
              <p:ext uri="{D42A27DB-BD31-4B8C-83A1-F6EECF244321}">
                <p14:modId xmlns:p14="http://schemas.microsoft.com/office/powerpoint/2010/main" val="1994365355"/>
              </p:ext>
            </p:extLst>
          </p:nvPr>
        </p:nvGraphicFramePr>
        <p:xfrm>
          <a:off x="5924550" y="302894"/>
          <a:ext cx="5386578" cy="3213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7837C4C7-FF97-0DFF-2609-ACC6B2890518}"/>
              </a:ext>
            </a:extLst>
          </p:cNvPr>
          <p:cNvGraphicFramePr>
            <a:graphicFrameLocks/>
          </p:cNvGraphicFramePr>
          <p:nvPr>
            <p:extLst>
              <p:ext uri="{D42A27DB-BD31-4B8C-83A1-F6EECF244321}">
                <p14:modId xmlns:p14="http://schemas.microsoft.com/office/powerpoint/2010/main" val="3715489729"/>
              </p:ext>
            </p:extLst>
          </p:nvPr>
        </p:nvGraphicFramePr>
        <p:xfrm>
          <a:off x="3459798" y="3414839"/>
          <a:ext cx="5272404" cy="2959101"/>
        </p:xfrm>
        <a:graphic>
          <a:graphicData uri="http://schemas.openxmlformats.org/drawingml/2006/chart">
            <c:chart xmlns:c="http://schemas.openxmlformats.org/drawingml/2006/chart" xmlns:r="http://schemas.openxmlformats.org/officeDocument/2006/relationships" r:id="rId4"/>
          </a:graphicData>
        </a:graphic>
      </p:graphicFrame>
      <p:sp>
        <p:nvSpPr>
          <p:cNvPr id="5" name="Slide Number Placeholder 4">
            <a:extLst>
              <a:ext uri="{FF2B5EF4-FFF2-40B4-BE49-F238E27FC236}">
                <a16:creationId xmlns:a16="http://schemas.microsoft.com/office/drawing/2014/main" id="{279F42B1-C013-D435-EAAA-91EBED71FC40}"/>
              </a:ext>
            </a:extLst>
          </p:cNvPr>
          <p:cNvSpPr>
            <a:spLocks noGrp="1"/>
          </p:cNvSpPr>
          <p:nvPr>
            <p:ph type="sldNum" sz="quarter" idx="12"/>
          </p:nvPr>
        </p:nvSpPr>
        <p:spPr/>
        <p:txBody>
          <a:bodyPr/>
          <a:lstStyle/>
          <a:p>
            <a:fld id="{61F9714C-1010-405B-8DD0-31F956F8A951}" type="slidenum">
              <a:rPr lang="en-US" smtClean="0"/>
              <a:t>21</a:t>
            </a:fld>
            <a:endParaRPr lang="en-US"/>
          </a:p>
        </p:txBody>
      </p:sp>
    </p:spTree>
    <p:extLst>
      <p:ext uri="{BB962C8B-B14F-4D97-AF65-F5344CB8AC3E}">
        <p14:creationId xmlns:p14="http://schemas.microsoft.com/office/powerpoint/2010/main" val="2667612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D77EEBC-141F-3051-CA3E-AE0FF9E0D53D}"/>
              </a:ext>
            </a:extLst>
          </p:cNvPr>
          <p:cNvGraphicFramePr>
            <a:graphicFrameLocks/>
          </p:cNvGraphicFramePr>
          <p:nvPr>
            <p:extLst>
              <p:ext uri="{D42A27DB-BD31-4B8C-83A1-F6EECF244321}">
                <p14:modId xmlns:p14="http://schemas.microsoft.com/office/powerpoint/2010/main" val="1510973727"/>
              </p:ext>
            </p:extLst>
          </p:nvPr>
        </p:nvGraphicFramePr>
        <p:xfrm>
          <a:off x="386080" y="1153160"/>
          <a:ext cx="5709920" cy="41509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7D19FF45-62E6-BA9E-6292-9A69FB9BE741}"/>
              </a:ext>
            </a:extLst>
          </p:cNvPr>
          <p:cNvGraphicFramePr>
            <a:graphicFrameLocks/>
          </p:cNvGraphicFramePr>
          <p:nvPr>
            <p:extLst>
              <p:ext uri="{D42A27DB-BD31-4B8C-83A1-F6EECF244321}">
                <p14:modId xmlns:p14="http://schemas.microsoft.com/office/powerpoint/2010/main" val="4007394039"/>
              </p:ext>
            </p:extLst>
          </p:nvPr>
        </p:nvGraphicFramePr>
        <p:xfrm>
          <a:off x="5876925" y="1162685"/>
          <a:ext cx="5336540" cy="4150995"/>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30C4B805-6576-7FD1-8B08-030178DCF464}"/>
              </a:ext>
            </a:extLst>
          </p:cNvPr>
          <p:cNvSpPr>
            <a:spLocks noGrp="1"/>
          </p:cNvSpPr>
          <p:nvPr>
            <p:ph type="sldNum" sz="quarter" idx="12"/>
          </p:nvPr>
        </p:nvSpPr>
        <p:spPr/>
        <p:txBody>
          <a:bodyPr/>
          <a:lstStyle/>
          <a:p>
            <a:fld id="{61F9714C-1010-405B-8DD0-31F956F8A951}" type="slidenum">
              <a:rPr lang="en-US" smtClean="0"/>
              <a:t>22</a:t>
            </a:fld>
            <a:endParaRPr lang="en-US"/>
          </a:p>
        </p:txBody>
      </p:sp>
    </p:spTree>
    <p:extLst>
      <p:ext uri="{BB962C8B-B14F-4D97-AF65-F5344CB8AC3E}">
        <p14:creationId xmlns:p14="http://schemas.microsoft.com/office/powerpoint/2010/main" val="2797884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AD9265-98B3-3278-C724-32F7342078DE}"/>
              </a:ext>
            </a:extLst>
          </p:cNvPr>
          <p:cNvSpPr>
            <a:spLocks noGrp="1"/>
          </p:cNvSpPr>
          <p:nvPr>
            <p:ph type="title"/>
          </p:nvPr>
        </p:nvSpPr>
        <p:spPr/>
        <p:txBody>
          <a:bodyPr/>
          <a:lstStyle/>
          <a:p>
            <a:r>
              <a:rPr lang="en-US" dirty="0">
                <a:solidFill>
                  <a:srgbClr val="002060"/>
                </a:solidFill>
              </a:rPr>
              <a:t>Observations &amp; Conclusion </a:t>
            </a:r>
          </a:p>
        </p:txBody>
      </p:sp>
      <p:sp>
        <p:nvSpPr>
          <p:cNvPr id="5" name="Content Placeholder 4">
            <a:extLst>
              <a:ext uri="{FF2B5EF4-FFF2-40B4-BE49-F238E27FC236}">
                <a16:creationId xmlns:a16="http://schemas.microsoft.com/office/drawing/2014/main" id="{83DB04B5-903C-1BFD-F2EA-1AD86FC2FEC8}"/>
              </a:ext>
            </a:extLst>
          </p:cNvPr>
          <p:cNvSpPr>
            <a:spLocks noGrp="1"/>
          </p:cNvSpPr>
          <p:nvPr>
            <p:ph idx="1"/>
          </p:nvPr>
        </p:nvSpPr>
        <p:spPr>
          <a:xfrm>
            <a:off x="1069848" y="2121408"/>
            <a:ext cx="10058400" cy="4151376"/>
          </a:xfrm>
        </p:spPr>
        <p:txBody>
          <a:bodyPr>
            <a:normAutofit/>
          </a:bodyPr>
          <a:lstStyle/>
          <a:p>
            <a:pPr algn="just"/>
            <a:r>
              <a:rPr lang="en-US" sz="1800" dirty="0">
                <a:latin typeface="Cambria" panose="02040503050406030204" pitchFamily="18" charset="0"/>
                <a:ea typeface="Cambria" panose="02040503050406030204" pitchFamily="18" charset="0"/>
              </a:rPr>
              <a:t>From the graphs obtained we can say that for the given combination of branch predictor sizes the </a:t>
            </a:r>
            <a:r>
              <a:rPr lang="en-US" sz="1800" dirty="0" err="1">
                <a:latin typeface="Cambria" panose="02040503050406030204" pitchFamily="18" charset="0"/>
                <a:ea typeface="Cambria" panose="02040503050406030204" pitchFamily="18" charset="0"/>
              </a:rPr>
              <a:t>BiMode</a:t>
            </a:r>
            <a:r>
              <a:rPr lang="en-US" sz="1800" dirty="0">
                <a:latin typeface="Cambria" panose="02040503050406030204" pitchFamily="18" charset="0"/>
                <a:ea typeface="Cambria" panose="02040503050406030204" pitchFamily="18" charset="0"/>
              </a:rPr>
              <a:t> BP is giving the least BTB miss percentage for benchmarks 401.bzip2, 429.mcf, 456.hmmer and 470.lbm and Tournament BP is giving least BTB miss percentage for 458.sjeng. </a:t>
            </a:r>
          </a:p>
          <a:p>
            <a:pPr lvl="1" algn="just"/>
            <a:r>
              <a:rPr lang="en-US" dirty="0">
                <a:latin typeface="Cambria" panose="02040503050406030204" pitchFamily="18" charset="0"/>
                <a:ea typeface="Cambria" panose="02040503050406030204" pitchFamily="18" charset="0"/>
              </a:rPr>
              <a:t>The best result we obtained for benchmark 401.bzip2 : Branch Predictor-</a:t>
            </a:r>
            <a:r>
              <a:rPr lang="en-US" dirty="0" err="1">
                <a:latin typeface="Cambria" panose="02040503050406030204" pitchFamily="18" charset="0"/>
                <a:ea typeface="Cambria" panose="02040503050406030204" pitchFamily="18" charset="0"/>
              </a:rPr>
              <a:t>BiMode</a:t>
            </a:r>
            <a:r>
              <a:rPr lang="en-US" dirty="0">
                <a:latin typeface="Cambria" panose="02040503050406030204" pitchFamily="18" charset="0"/>
                <a:ea typeface="Cambria" panose="02040503050406030204" pitchFamily="18" charset="0"/>
              </a:rPr>
              <a:t> BP,  BTB miss percent = 0.135964, BTB Entry = 2048 and Predictor size = 2048. </a:t>
            </a:r>
          </a:p>
          <a:p>
            <a:pPr algn="just"/>
            <a:r>
              <a:rPr lang="en-US" sz="1800" dirty="0">
                <a:latin typeface="Cambria" panose="02040503050406030204" pitchFamily="18" charset="0"/>
                <a:ea typeface="Cambria" panose="02040503050406030204" pitchFamily="18" charset="0"/>
              </a:rPr>
              <a:t>The Tournament BP is giving the least branch miss prediction percentage for 429.mcf, 456.hmmer, 458.sjeng, for 401.bzip2 it is </a:t>
            </a:r>
            <a:r>
              <a:rPr lang="en-US" sz="1800" dirty="0" err="1">
                <a:latin typeface="Cambria" panose="02040503050406030204" pitchFamily="18" charset="0"/>
                <a:ea typeface="Cambria" panose="02040503050406030204" pitchFamily="18" charset="0"/>
              </a:rPr>
              <a:t>BiMode</a:t>
            </a:r>
            <a:r>
              <a:rPr lang="en-US" sz="1800" dirty="0">
                <a:latin typeface="Cambria" panose="02040503050406030204" pitchFamily="18" charset="0"/>
                <a:ea typeface="Cambria" panose="02040503050406030204" pitchFamily="18" charset="0"/>
              </a:rPr>
              <a:t> BP and for 470.lbm it is Local BP. </a:t>
            </a:r>
          </a:p>
          <a:p>
            <a:pPr lvl="1" algn="just"/>
            <a:r>
              <a:rPr lang="en-US" dirty="0">
                <a:latin typeface="Cambria" panose="02040503050406030204" pitchFamily="18" charset="0"/>
                <a:ea typeface="Cambria" panose="02040503050406030204" pitchFamily="18" charset="0"/>
              </a:rPr>
              <a:t>The best result we obtained for benchmark 470.lbm : Branch Predictor-Local BP,  Branch miss percent = 0.595001, BTB Entry = 2048 and Predictor size: Local=1024, Global=4096, Choice = 4096.  </a:t>
            </a:r>
          </a:p>
          <a:p>
            <a:pPr algn="just"/>
            <a:endParaRPr lang="en-US" sz="1800" dirty="0">
              <a:latin typeface="Cambria" panose="02040503050406030204" pitchFamily="18" charset="0"/>
              <a:ea typeface="Cambria" panose="02040503050406030204" pitchFamily="18" charset="0"/>
            </a:endParaRPr>
          </a:p>
        </p:txBody>
      </p:sp>
      <p:sp>
        <p:nvSpPr>
          <p:cNvPr id="3" name="Slide Number Placeholder 2">
            <a:extLst>
              <a:ext uri="{FF2B5EF4-FFF2-40B4-BE49-F238E27FC236}">
                <a16:creationId xmlns:a16="http://schemas.microsoft.com/office/drawing/2014/main" id="{C7EDC357-4A5F-7E8A-2C34-5CC4A4797493}"/>
              </a:ext>
            </a:extLst>
          </p:cNvPr>
          <p:cNvSpPr>
            <a:spLocks noGrp="1"/>
          </p:cNvSpPr>
          <p:nvPr>
            <p:ph type="sldNum" sz="quarter" idx="12"/>
          </p:nvPr>
        </p:nvSpPr>
        <p:spPr/>
        <p:txBody>
          <a:bodyPr/>
          <a:lstStyle/>
          <a:p>
            <a:fld id="{61F9714C-1010-405B-8DD0-31F956F8A951}" type="slidenum">
              <a:rPr lang="en-US" smtClean="0"/>
              <a:t>23</a:t>
            </a:fld>
            <a:endParaRPr lang="en-US"/>
          </a:p>
        </p:txBody>
      </p:sp>
    </p:spTree>
    <p:extLst>
      <p:ext uri="{BB962C8B-B14F-4D97-AF65-F5344CB8AC3E}">
        <p14:creationId xmlns:p14="http://schemas.microsoft.com/office/powerpoint/2010/main" val="4291779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259D9-8150-DED5-4B1A-2DF2FBDE0597}"/>
              </a:ext>
            </a:extLst>
          </p:cNvPr>
          <p:cNvSpPr>
            <a:spLocks noGrp="1"/>
          </p:cNvSpPr>
          <p:nvPr>
            <p:ph idx="1"/>
          </p:nvPr>
        </p:nvSpPr>
        <p:spPr>
          <a:xfrm>
            <a:off x="1069848" y="762000"/>
            <a:ext cx="10058400" cy="5410200"/>
          </a:xfrm>
        </p:spPr>
        <p:txBody>
          <a:bodyPr>
            <a:normAutofit/>
          </a:bodyPr>
          <a:lstStyle/>
          <a:p>
            <a:pPr algn="just"/>
            <a:r>
              <a:rPr lang="en-US" sz="1800" dirty="0">
                <a:latin typeface="Cambria" panose="02040503050406030204" pitchFamily="18" charset="0"/>
                <a:ea typeface="Cambria" panose="02040503050406030204" pitchFamily="18" charset="0"/>
              </a:rPr>
              <a:t>Therefore, for the benchmark 401.bzip2 the best performance is achieved by </a:t>
            </a:r>
            <a:r>
              <a:rPr lang="en-US" sz="1800" dirty="0" err="1">
                <a:latin typeface="Cambria" panose="02040503050406030204" pitchFamily="18" charset="0"/>
                <a:ea typeface="Cambria" panose="02040503050406030204" pitchFamily="18" charset="0"/>
              </a:rPr>
              <a:t>BiMode</a:t>
            </a:r>
            <a:r>
              <a:rPr lang="en-US" sz="1800" dirty="0">
                <a:latin typeface="Cambria" panose="02040503050406030204" pitchFamily="18" charset="0"/>
                <a:ea typeface="Cambria" panose="02040503050406030204" pitchFamily="18" charset="0"/>
              </a:rPr>
              <a:t> BP with a BTB miss percentage of 0.135964 and a Branch miss percentage of 5.861087</a:t>
            </a:r>
          </a:p>
          <a:p>
            <a:pPr algn="just"/>
            <a:r>
              <a:rPr lang="en-US" sz="1800" dirty="0">
                <a:latin typeface="Cambria" panose="02040503050406030204" pitchFamily="18" charset="0"/>
                <a:ea typeface="Cambria" panose="02040503050406030204" pitchFamily="18" charset="0"/>
              </a:rPr>
              <a:t>For benchmark 429.mcf, we can choose </a:t>
            </a:r>
            <a:r>
              <a:rPr lang="en-US" sz="1800" dirty="0" err="1">
                <a:latin typeface="Cambria" panose="02040503050406030204" pitchFamily="18" charset="0"/>
                <a:ea typeface="Cambria" panose="02040503050406030204" pitchFamily="18" charset="0"/>
              </a:rPr>
              <a:t>BiMode</a:t>
            </a:r>
            <a:r>
              <a:rPr lang="en-US" sz="1800" dirty="0">
                <a:latin typeface="Cambria" panose="02040503050406030204" pitchFamily="18" charset="0"/>
                <a:ea typeface="Cambria" panose="02040503050406030204" pitchFamily="18" charset="0"/>
              </a:rPr>
              <a:t> BP as it is giving the least BTB miss percentage of 2.502616 and a Branch miss percentage of  5.637336. </a:t>
            </a:r>
          </a:p>
          <a:p>
            <a:pPr algn="just"/>
            <a:r>
              <a:rPr lang="en-US" sz="1800" dirty="0">
                <a:latin typeface="Cambria" panose="02040503050406030204" pitchFamily="18" charset="0"/>
                <a:ea typeface="Cambria" panose="02040503050406030204" pitchFamily="18" charset="0"/>
              </a:rPr>
              <a:t>We can choose </a:t>
            </a:r>
            <a:r>
              <a:rPr lang="en-US" sz="1800" dirty="0" err="1">
                <a:latin typeface="Cambria" panose="02040503050406030204" pitchFamily="18" charset="0"/>
                <a:ea typeface="Cambria" panose="02040503050406030204" pitchFamily="18" charset="0"/>
              </a:rPr>
              <a:t>BiMode</a:t>
            </a:r>
            <a:r>
              <a:rPr lang="en-US" sz="1800" dirty="0">
                <a:latin typeface="Cambria" panose="02040503050406030204" pitchFamily="18" charset="0"/>
                <a:ea typeface="Cambria" panose="02040503050406030204" pitchFamily="18" charset="0"/>
              </a:rPr>
              <a:t> BP for benchmark 456.hmmer as it is providing the best tradeoff between the BTB miss percentage and Branch Miss percentage when compared to Tournament BP. The BTB miss percentage by </a:t>
            </a:r>
            <a:r>
              <a:rPr lang="en-US" sz="1800" dirty="0" err="1">
                <a:latin typeface="Cambria" panose="02040503050406030204" pitchFamily="18" charset="0"/>
                <a:ea typeface="Cambria" panose="02040503050406030204" pitchFamily="18" charset="0"/>
              </a:rPr>
              <a:t>BiMode</a:t>
            </a:r>
            <a:r>
              <a:rPr lang="en-US" sz="1800" dirty="0">
                <a:latin typeface="Cambria" panose="02040503050406030204" pitchFamily="18" charset="0"/>
                <a:ea typeface="Cambria" panose="02040503050406030204" pitchFamily="18" charset="0"/>
              </a:rPr>
              <a:t> is 0.670678 and the Branch Miss Prediction percent is 9.482139. </a:t>
            </a:r>
          </a:p>
          <a:p>
            <a:pPr algn="just"/>
            <a:r>
              <a:rPr lang="en-US" sz="1800" dirty="0">
                <a:latin typeface="Cambria" panose="02040503050406030204" pitchFamily="18" charset="0"/>
                <a:ea typeface="Cambria" panose="02040503050406030204" pitchFamily="18" charset="0"/>
              </a:rPr>
              <a:t>For benchmark 458.sjeng the Tournament BP gives the best results with a BTB miss percentage of 4.776297 and Branch Prediction miss percentage of 9.794284. </a:t>
            </a:r>
          </a:p>
          <a:p>
            <a:pPr algn="just"/>
            <a:r>
              <a:rPr lang="en-US" sz="1800" dirty="0">
                <a:latin typeface="Cambria" panose="02040503050406030204" pitchFamily="18" charset="0"/>
                <a:ea typeface="Cambria" panose="02040503050406030204" pitchFamily="18" charset="0"/>
              </a:rPr>
              <a:t>Lastly for Benchmark 470.lbm, the best performance is with Local BP for the Branch Prediction Miss percentage, but it gives more BTB misses when compared to </a:t>
            </a:r>
            <a:r>
              <a:rPr lang="en-US" sz="1800" dirty="0" err="1">
                <a:latin typeface="Cambria" panose="02040503050406030204" pitchFamily="18" charset="0"/>
                <a:ea typeface="Cambria" panose="02040503050406030204" pitchFamily="18" charset="0"/>
              </a:rPr>
              <a:t>BiMode</a:t>
            </a:r>
            <a:r>
              <a:rPr lang="en-US" sz="1800" dirty="0">
                <a:latin typeface="Cambria" panose="02040503050406030204" pitchFamily="18" charset="0"/>
                <a:ea typeface="Cambria" panose="02040503050406030204" pitchFamily="18" charset="0"/>
              </a:rPr>
              <a:t> BP. </a:t>
            </a:r>
          </a:p>
          <a:p>
            <a:pPr algn="just"/>
            <a:r>
              <a:rPr lang="en-US" sz="1800" dirty="0">
                <a:latin typeface="Cambria" panose="02040503050406030204" pitchFamily="18" charset="0"/>
                <a:ea typeface="Cambria" panose="02040503050406030204" pitchFamily="18" charset="0"/>
              </a:rPr>
              <a:t>The </a:t>
            </a:r>
            <a:r>
              <a:rPr lang="en-US" sz="1800" dirty="0" err="1">
                <a:latin typeface="Cambria" panose="02040503050406030204" pitchFamily="18" charset="0"/>
                <a:ea typeface="Cambria" panose="02040503050406030204" pitchFamily="18" charset="0"/>
              </a:rPr>
              <a:t>BiMode</a:t>
            </a:r>
            <a:r>
              <a:rPr lang="en-US" sz="1800" dirty="0">
                <a:latin typeface="Cambria" panose="02040503050406030204" pitchFamily="18" charset="0"/>
                <a:ea typeface="Cambria" panose="02040503050406030204" pitchFamily="18" charset="0"/>
              </a:rPr>
              <a:t> BP outperforms the other two Branch Predictors for most of the benchmarks for the given specifications. </a:t>
            </a:r>
          </a:p>
          <a:p>
            <a:pPr algn="just"/>
            <a:endParaRPr lang="en-US" sz="1800" dirty="0"/>
          </a:p>
        </p:txBody>
      </p:sp>
      <p:sp>
        <p:nvSpPr>
          <p:cNvPr id="4" name="Slide Number Placeholder 3">
            <a:extLst>
              <a:ext uri="{FF2B5EF4-FFF2-40B4-BE49-F238E27FC236}">
                <a16:creationId xmlns:a16="http://schemas.microsoft.com/office/drawing/2014/main" id="{59D32117-88CC-4154-7855-139962AB110A}"/>
              </a:ext>
            </a:extLst>
          </p:cNvPr>
          <p:cNvSpPr>
            <a:spLocks noGrp="1"/>
          </p:cNvSpPr>
          <p:nvPr>
            <p:ph type="sldNum" sz="quarter" idx="12"/>
          </p:nvPr>
        </p:nvSpPr>
        <p:spPr/>
        <p:txBody>
          <a:bodyPr/>
          <a:lstStyle/>
          <a:p>
            <a:fld id="{61F9714C-1010-405B-8DD0-31F956F8A951}" type="slidenum">
              <a:rPr lang="en-US" smtClean="0"/>
              <a:t>24</a:t>
            </a:fld>
            <a:endParaRPr lang="en-US"/>
          </a:p>
        </p:txBody>
      </p:sp>
    </p:spTree>
    <p:extLst>
      <p:ext uri="{BB962C8B-B14F-4D97-AF65-F5344CB8AC3E}">
        <p14:creationId xmlns:p14="http://schemas.microsoft.com/office/powerpoint/2010/main" val="2869718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E8DFA-70D0-E812-37CB-AB7896D558E2}"/>
              </a:ext>
            </a:extLst>
          </p:cNvPr>
          <p:cNvSpPr>
            <a:spLocks noGrp="1"/>
          </p:cNvSpPr>
          <p:nvPr>
            <p:ph type="title"/>
          </p:nvPr>
        </p:nvSpPr>
        <p:spPr>
          <a:xfrm>
            <a:off x="767080" y="2214245"/>
            <a:ext cx="10515600" cy="1325563"/>
          </a:xfrm>
        </p:spPr>
        <p:txBody>
          <a:bodyPr>
            <a:normAutofit/>
          </a:bodyPr>
          <a:lstStyle/>
          <a:p>
            <a:pPr algn="ctr"/>
            <a:r>
              <a:rPr lang="en-US" sz="4000" dirty="0">
                <a:solidFill>
                  <a:srgbClr val="002060"/>
                </a:solidFill>
                <a:latin typeface="Cambria" panose="02040503050406030204" pitchFamily="18" charset="0"/>
                <a:ea typeface="Cambria" panose="02040503050406030204" pitchFamily="18" charset="0"/>
              </a:rPr>
              <a:t>BTB </a:t>
            </a:r>
            <a:r>
              <a:rPr lang="en-US" sz="4000" dirty="0" err="1">
                <a:solidFill>
                  <a:srgbClr val="002060"/>
                </a:solidFill>
                <a:latin typeface="Cambria" panose="02040503050406030204" pitchFamily="18" charset="0"/>
                <a:ea typeface="Cambria" panose="02040503050406030204" pitchFamily="18" charset="0"/>
              </a:rPr>
              <a:t>MissPct</a:t>
            </a:r>
            <a:r>
              <a:rPr lang="en-US" sz="4000" dirty="0">
                <a:solidFill>
                  <a:srgbClr val="002060"/>
                </a:solidFill>
                <a:latin typeface="Cambria" panose="02040503050406030204" pitchFamily="18" charset="0"/>
                <a:ea typeface="Cambria" panose="02040503050406030204" pitchFamily="18" charset="0"/>
              </a:rPr>
              <a:t> values for all Benchmarks for Tournament Branch Predictor</a:t>
            </a:r>
          </a:p>
        </p:txBody>
      </p:sp>
      <p:sp>
        <p:nvSpPr>
          <p:cNvPr id="3" name="Slide Number Placeholder 2">
            <a:extLst>
              <a:ext uri="{FF2B5EF4-FFF2-40B4-BE49-F238E27FC236}">
                <a16:creationId xmlns:a16="http://schemas.microsoft.com/office/drawing/2014/main" id="{6CDCBB99-9BF1-E97C-B212-85F43510FF43}"/>
              </a:ext>
            </a:extLst>
          </p:cNvPr>
          <p:cNvSpPr>
            <a:spLocks noGrp="1"/>
          </p:cNvSpPr>
          <p:nvPr>
            <p:ph type="sldNum" sz="quarter" idx="12"/>
          </p:nvPr>
        </p:nvSpPr>
        <p:spPr/>
        <p:txBody>
          <a:bodyPr/>
          <a:lstStyle/>
          <a:p>
            <a:fld id="{61F9714C-1010-405B-8DD0-31F956F8A951}" type="slidenum">
              <a:rPr lang="en-US" smtClean="0"/>
              <a:t>25</a:t>
            </a:fld>
            <a:endParaRPr lang="en-US"/>
          </a:p>
        </p:txBody>
      </p:sp>
    </p:spTree>
    <p:extLst>
      <p:ext uri="{BB962C8B-B14F-4D97-AF65-F5344CB8AC3E}">
        <p14:creationId xmlns:p14="http://schemas.microsoft.com/office/powerpoint/2010/main" val="177436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E70E03-1119-E441-817E-7994C77DEE32}"/>
              </a:ext>
            </a:extLst>
          </p:cNvPr>
          <p:cNvSpPr txBox="1"/>
          <p:nvPr/>
        </p:nvSpPr>
        <p:spPr>
          <a:xfrm>
            <a:off x="600075" y="623803"/>
            <a:ext cx="10620375" cy="646331"/>
          </a:xfrm>
          <a:prstGeom prst="rect">
            <a:avLst/>
          </a:prstGeom>
          <a:noFill/>
        </p:spPr>
        <p:txBody>
          <a:bodyPr wrap="square" rtlCol="0">
            <a:spAutoFit/>
          </a:bodyPr>
          <a:lstStyle/>
          <a:p>
            <a:pPr algn="just"/>
            <a:r>
              <a:rPr lang="en-US" dirty="0">
                <a:latin typeface="Cambria" panose="02040503050406030204" pitchFamily="18" charset="0"/>
                <a:ea typeface="Cambria" panose="02040503050406030204" pitchFamily="18" charset="0"/>
              </a:rPr>
              <a:t>Keeping the </a:t>
            </a:r>
            <a:r>
              <a:rPr lang="en-US" dirty="0" err="1">
                <a:latin typeface="Cambria" panose="02040503050406030204" pitchFamily="18" charset="0"/>
                <a:ea typeface="Cambria" panose="02040503050406030204" pitchFamily="18" charset="0"/>
              </a:rPr>
              <a:t>BTBentries</a:t>
            </a:r>
            <a:r>
              <a:rPr lang="en-US" dirty="0">
                <a:latin typeface="Cambria" panose="02040503050406030204" pitchFamily="18" charset="0"/>
                <a:ea typeface="Cambria" panose="02040503050406030204" pitchFamily="18" charset="0"/>
              </a:rPr>
              <a:t> value same and changing the sizes of Local Predictor (LP), Global Predictor(GP), Choice Predictor (CP) and observing the changes in BTB Miss percentage for all benchmarks using graphs.</a:t>
            </a:r>
          </a:p>
        </p:txBody>
      </p:sp>
      <p:graphicFrame>
        <p:nvGraphicFramePr>
          <p:cNvPr id="3" name="Chart 2">
            <a:extLst>
              <a:ext uri="{FF2B5EF4-FFF2-40B4-BE49-F238E27FC236}">
                <a16:creationId xmlns:a16="http://schemas.microsoft.com/office/drawing/2014/main" id="{B5DA11B1-EEB3-EFB8-E599-02CBC67E9E3E}"/>
              </a:ext>
            </a:extLst>
          </p:cNvPr>
          <p:cNvGraphicFramePr>
            <a:graphicFrameLocks/>
          </p:cNvGraphicFramePr>
          <p:nvPr>
            <p:extLst>
              <p:ext uri="{D42A27DB-BD31-4B8C-83A1-F6EECF244321}">
                <p14:modId xmlns:p14="http://schemas.microsoft.com/office/powerpoint/2010/main" val="2197535091"/>
              </p:ext>
            </p:extLst>
          </p:nvPr>
        </p:nvGraphicFramePr>
        <p:xfrm>
          <a:off x="323850" y="1579781"/>
          <a:ext cx="5762625" cy="33732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6C2C25BC-AA1C-4DA1-40AB-4A1FE4BF5C70}"/>
              </a:ext>
            </a:extLst>
          </p:cNvPr>
          <p:cNvGraphicFramePr>
            <a:graphicFrameLocks/>
          </p:cNvGraphicFramePr>
          <p:nvPr>
            <p:extLst>
              <p:ext uri="{D42A27DB-BD31-4B8C-83A1-F6EECF244321}">
                <p14:modId xmlns:p14="http://schemas.microsoft.com/office/powerpoint/2010/main" val="3537702601"/>
              </p:ext>
            </p:extLst>
          </p:nvPr>
        </p:nvGraphicFramePr>
        <p:xfrm>
          <a:off x="6174867" y="1579781"/>
          <a:ext cx="5693283" cy="3373219"/>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9D245791-1CFC-5DD1-74C1-B8B8A9B08A4F}"/>
              </a:ext>
            </a:extLst>
          </p:cNvPr>
          <p:cNvSpPr txBox="1"/>
          <p:nvPr/>
        </p:nvSpPr>
        <p:spPr>
          <a:xfrm>
            <a:off x="1009650" y="5077981"/>
            <a:ext cx="4966377" cy="646331"/>
          </a:xfrm>
          <a:prstGeom prst="rect">
            <a:avLst/>
          </a:prstGeom>
          <a:noFill/>
        </p:spPr>
        <p:txBody>
          <a:bodyPr wrap="square" rtlCol="0">
            <a:spAutoFit/>
          </a:bodyPr>
          <a:lstStyle/>
          <a:p>
            <a:r>
              <a:rPr lang="en-US" b="1" dirty="0">
                <a:solidFill>
                  <a:srgbClr val="002060"/>
                </a:solidFill>
                <a:latin typeface="Cambria" panose="02040503050406030204" pitchFamily="18" charset="0"/>
                <a:ea typeface="Cambria" panose="02040503050406030204" pitchFamily="18" charset="0"/>
              </a:rPr>
              <a:t>As LP,GP &amp; CP sizes increases, BTB </a:t>
            </a:r>
            <a:r>
              <a:rPr lang="en-US" b="1" dirty="0" err="1">
                <a:solidFill>
                  <a:srgbClr val="002060"/>
                </a:solidFill>
                <a:latin typeface="Cambria" panose="02040503050406030204" pitchFamily="18" charset="0"/>
                <a:ea typeface="Cambria" panose="02040503050406030204" pitchFamily="18" charset="0"/>
              </a:rPr>
              <a:t>MissPct</a:t>
            </a:r>
            <a:r>
              <a:rPr lang="en-US" b="1" dirty="0">
                <a:solidFill>
                  <a:srgbClr val="002060"/>
                </a:solidFill>
                <a:latin typeface="Cambria" panose="02040503050406030204" pitchFamily="18" charset="0"/>
                <a:ea typeface="Cambria" panose="02040503050406030204" pitchFamily="18" charset="0"/>
              </a:rPr>
              <a:t> decreases.</a:t>
            </a:r>
          </a:p>
        </p:txBody>
      </p:sp>
      <p:sp>
        <p:nvSpPr>
          <p:cNvPr id="5" name="Slide Number Placeholder 4">
            <a:extLst>
              <a:ext uri="{FF2B5EF4-FFF2-40B4-BE49-F238E27FC236}">
                <a16:creationId xmlns:a16="http://schemas.microsoft.com/office/drawing/2014/main" id="{4D9D734A-9B16-E620-58BE-3C8052FBAF61}"/>
              </a:ext>
            </a:extLst>
          </p:cNvPr>
          <p:cNvSpPr>
            <a:spLocks noGrp="1"/>
          </p:cNvSpPr>
          <p:nvPr>
            <p:ph type="sldNum" sz="quarter" idx="12"/>
          </p:nvPr>
        </p:nvSpPr>
        <p:spPr/>
        <p:txBody>
          <a:bodyPr/>
          <a:lstStyle/>
          <a:p>
            <a:fld id="{61F9714C-1010-405B-8DD0-31F956F8A951}" type="slidenum">
              <a:rPr lang="en-US" smtClean="0"/>
              <a:t>26</a:t>
            </a:fld>
            <a:endParaRPr lang="en-US"/>
          </a:p>
        </p:txBody>
      </p:sp>
      <p:sp>
        <p:nvSpPr>
          <p:cNvPr id="8" name="TextBox 7">
            <a:extLst>
              <a:ext uri="{FF2B5EF4-FFF2-40B4-BE49-F238E27FC236}">
                <a16:creationId xmlns:a16="http://schemas.microsoft.com/office/drawing/2014/main" id="{2E8259A4-1E70-8CDF-2D65-E1DCA046C5D7}"/>
              </a:ext>
            </a:extLst>
          </p:cNvPr>
          <p:cNvSpPr txBox="1"/>
          <p:nvPr/>
        </p:nvSpPr>
        <p:spPr>
          <a:xfrm>
            <a:off x="6901776" y="5093553"/>
            <a:ext cx="4671100" cy="646331"/>
          </a:xfrm>
          <a:prstGeom prst="rect">
            <a:avLst/>
          </a:prstGeom>
          <a:noFill/>
        </p:spPr>
        <p:txBody>
          <a:bodyPr wrap="square" rtlCol="0">
            <a:spAutoFit/>
          </a:bodyPr>
          <a:lstStyle/>
          <a:p>
            <a:r>
              <a:rPr lang="en-US" b="1" dirty="0">
                <a:solidFill>
                  <a:srgbClr val="002060"/>
                </a:solidFill>
                <a:latin typeface="Cambria" panose="02040503050406030204" pitchFamily="18" charset="0"/>
                <a:ea typeface="Cambria" panose="02040503050406030204" pitchFamily="18" charset="0"/>
              </a:rPr>
              <a:t>As LP,GP &amp; CP sizes increases, BTB </a:t>
            </a:r>
            <a:r>
              <a:rPr lang="en-US" b="1" dirty="0" err="1">
                <a:solidFill>
                  <a:srgbClr val="002060"/>
                </a:solidFill>
                <a:latin typeface="Cambria" panose="02040503050406030204" pitchFamily="18" charset="0"/>
                <a:ea typeface="Cambria" panose="02040503050406030204" pitchFamily="18" charset="0"/>
              </a:rPr>
              <a:t>MissPct</a:t>
            </a:r>
            <a:r>
              <a:rPr lang="en-US" b="1" dirty="0">
                <a:solidFill>
                  <a:srgbClr val="002060"/>
                </a:solidFill>
                <a:latin typeface="Cambria" panose="02040503050406030204" pitchFamily="18" charset="0"/>
                <a:ea typeface="Cambria" panose="02040503050406030204" pitchFamily="18" charset="0"/>
              </a:rPr>
              <a:t> remains almost decreases.</a:t>
            </a:r>
          </a:p>
        </p:txBody>
      </p:sp>
    </p:spTree>
    <p:extLst>
      <p:ext uri="{BB962C8B-B14F-4D97-AF65-F5344CB8AC3E}">
        <p14:creationId xmlns:p14="http://schemas.microsoft.com/office/powerpoint/2010/main" val="12297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534B45D-0966-1179-E03A-A3AC35D22C2D}"/>
              </a:ext>
            </a:extLst>
          </p:cNvPr>
          <p:cNvGraphicFramePr>
            <a:graphicFrameLocks/>
          </p:cNvGraphicFramePr>
          <p:nvPr>
            <p:extLst>
              <p:ext uri="{D42A27DB-BD31-4B8C-83A1-F6EECF244321}">
                <p14:modId xmlns:p14="http://schemas.microsoft.com/office/powerpoint/2010/main" val="1741349185"/>
              </p:ext>
            </p:extLst>
          </p:nvPr>
        </p:nvGraphicFramePr>
        <p:xfrm>
          <a:off x="563796" y="447675"/>
          <a:ext cx="4986237" cy="40862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22D535F9-456B-9D5D-6111-A8FC6D4E3CC3}"/>
              </a:ext>
            </a:extLst>
          </p:cNvPr>
          <p:cNvGraphicFramePr>
            <a:graphicFrameLocks/>
          </p:cNvGraphicFramePr>
          <p:nvPr>
            <p:extLst>
              <p:ext uri="{D42A27DB-BD31-4B8C-83A1-F6EECF244321}">
                <p14:modId xmlns:p14="http://schemas.microsoft.com/office/powerpoint/2010/main" val="137213653"/>
              </p:ext>
            </p:extLst>
          </p:nvPr>
        </p:nvGraphicFramePr>
        <p:xfrm>
          <a:off x="6096000" y="447675"/>
          <a:ext cx="5532204" cy="408622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87424ACE-E8FC-29E2-49B3-BDDAC50DAB6E}"/>
              </a:ext>
            </a:extLst>
          </p:cNvPr>
          <p:cNvSpPr txBox="1"/>
          <p:nvPr/>
        </p:nvSpPr>
        <p:spPr>
          <a:xfrm>
            <a:off x="713764" y="4877849"/>
            <a:ext cx="4686300" cy="646331"/>
          </a:xfrm>
          <a:prstGeom prst="rect">
            <a:avLst/>
          </a:prstGeom>
          <a:noFill/>
        </p:spPr>
        <p:txBody>
          <a:bodyPr wrap="square" rtlCol="0">
            <a:spAutoFit/>
          </a:bodyPr>
          <a:lstStyle/>
          <a:p>
            <a:r>
              <a:rPr lang="en-US" b="1" dirty="0">
                <a:solidFill>
                  <a:srgbClr val="002060"/>
                </a:solidFill>
                <a:latin typeface="Cambria" panose="02040503050406030204" pitchFamily="18" charset="0"/>
                <a:ea typeface="Cambria" panose="02040503050406030204" pitchFamily="18" charset="0"/>
              </a:rPr>
              <a:t>As LP,GP &amp; CP sizes increases, BTB </a:t>
            </a:r>
            <a:r>
              <a:rPr lang="en-US" b="1" dirty="0" err="1">
                <a:solidFill>
                  <a:srgbClr val="002060"/>
                </a:solidFill>
                <a:latin typeface="Cambria" panose="02040503050406030204" pitchFamily="18" charset="0"/>
                <a:ea typeface="Cambria" panose="02040503050406030204" pitchFamily="18" charset="0"/>
              </a:rPr>
              <a:t>MissPct</a:t>
            </a:r>
            <a:r>
              <a:rPr lang="en-US" b="1" dirty="0">
                <a:solidFill>
                  <a:srgbClr val="002060"/>
                </a:solidFill>
                <a:latin typeface="Cambria" panose="02040503050406030204" pitchFamily="18" charset="0"/>
                <a:ea typeface="Cambria" panose="02040503050406030204" pitchFamily="18" charset="0"/>
              </a:rPr>
              <a:t> decreases.</a:t>
            </a:r>
          </a:p>
        </p:txBody>
      </p:sp>
      <p:sp>
        <p:nvSpPr>
          <p:cNvPr id="7" name="TextBox 6">
            <a:extLst>
              <a:ext uri="{FF2B5EF4-FFF2-40B4-BE49-F238E27FC236}">
                <a16:creationId xmlns:a16="http://schemas.microsoft.com/office/drawing/2014/main" id="{AED96DB9-C411-3BD6-4D4F-E1E5B687C243}"/>
              </a:ext>
            </a:extLst>
          </p:cNvPr>
          <p:cNvSpPr txBox="1"/>
          <p:nvPr/>
        </p:nvSpPr>
        <p:spPr>
          <a:xfrm>
            <a:off x="6518952" y="4877848"/>
            <a:ext cx="4686300" cy="646331"/>
          </a:xfrm>
          <a:prstGeom prst="rect">
            <a:avLst/>
          </a:prstGeom>
          <a:noFill/>
        </p:spPr>
        <p:txBody>
          <a:bodyPr wrap="square" rtlCol="0">
            <a:spAutoFit/>
          </a:bodyPr>
          <a:lstStyle/>
          <a:p>
            <a:r>
              <a:rPr lang="en-US" b="1" dirty="0">
                <a:solidFill>
                  <a:srgbClr val="002060"/>
                </a:solidFill>
                <a:latin typeface="Cambria" panose="02040503050406030204" pitchFamily="18" charset="0"/>
                <a:ea typeface="Cambria" panose="02040503050406030204" pitchFamily="18" charset="0"/>
              </a:rPr>
              <a:t>As LP,GP &amp; CP sizes increases, BTB </a:t>
            </a:r>
            <a:r>
              <a:rPr lang="en-US" b="1" dirty="0" err="1">
                <a:solidFill>
                  <a:srgbClr val="002060"/>
                </a:solidFill>
                <a:latin typeface="Cambria" panose="02040503050406030204" pitchFamily="18" charset="0"/>
                <a:ea typeface="Cambria" panose="02040503050406030204" pitchFamily="18" charset="0"/>
              </a:rPr>
              <a:t>MissPct</a:t>
            </a:r>
            <a:r>
              <a:rPr lang="en-US" b="1" dirty="0">
                <a:solidFill>
                  <a:srgbClr val="002060"/>
                </a:solidFill>
                <a:latin typeface="Cambria" panose="02040503050406030204" pitchFamily="18" charset="0"/>
                <a:ea typeface="Cambria" panose="02040503050406030204" pitchFamily="18" charset="0"/>
              </a:rPr>
              <a:t> increases.</a:t>
            </a:r>
          </a:p>
        </p:txBody>
      </p:sp>
      <p:sp>
        <p:nvSpPr>
          <p:cNvPr id="4" name="Slide Number Placeholder 3">
            <a:extLst>
              <a:ext uri="{FF2B5EF4-FFF2-40B4-BE49-F238E27FC236}">
                <a16:creationId xmlns:a16="http://schemas.microsoft.com/office/drawing/2014/main" id="{CF3BEE81-DE8E-0ACF-054C-B6AEC9F25474}"/>
              </a:ext>
            </a:extLst>
          </p:cNvPr>
          <p:cNvSpPr>
            <a:spLocks noGrp="1"/>
          </p:cNvSpPr>
          <p:nvPr>
            <p:ph type="sldNum" sz="quarter" idx="12"/>
          </p:nvPr>
        </p:nvSpPr>
        <p:spPr/>
        <p:txBody>
          <a:bodyPr/>
          <a:lstStyle/>
          <a:p>
            <a:fld id="{61F9714C-1010-405B-8DD0-31F956F8A951}" type="slidenum">
              <a:rPr lang="en-US" smtClean="0"/>
              <a:t>27</a:t>
            </a:fld>
            <a:endParaRPr lang="en-US"/>
          </a:p>
        </p:txBody>
      </p:sp>
    </p:spTree>
    <p:extLst>
      <p:ext uri="{BB962C8B-B14F-4D97-AF65-F5344CB8AC3E}">
        <p14:creationId xmlns:p14="http://schemas.microsoft.com/office/powerpoint/2010/main" val="3639155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D614228-B4AB-87A4-64A2-F9B1EA2FC06A}"/>
              </a:ext>
            </a:extLst>
          </p:cNvPr>
          <p:cNvGraphicFramePr>
            <a:graphicFrameLocks/>
          </p:cNvGraphicFramePr>
          <p:nvPr>
            <p:extLst>
              <p:ext uri="{D42A27DB-BD31-4B8C-83A1-F6EECF244321}">
                <p14:modId xmlns:p14="http://schemas.microsoft.com/office/powerpoint/2010/main" val="1864452571"/>
              </p:ext>
            </p:extLst>
          </p:nvPr>
        </p:nvGraphicFramePr>
        <p:xfrm>
          <a:off x="2683422" y="942976"/>
          <a:ext cx="6451053" cy="35814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991EF5AB-CFFF-AFE3-8AFD-7881535B0589}"/>
              </a:ext>
            </a:extLst>
          </p:cNvPr>
          <p:cNvSpPr txBox="1"/>
          <p:nvPr/>
        </p:nvSpPr>
        <p:spPr>
          <a:xfrm>
            <a:off x="3181350" y="4714875"/>
            <a:ext cx="6219825" cy="369332"/>
          </a:xfrm>
          <a:prstGeom prst="rect">
            <a:avLst/>
          </a:prstGeom>
          <a:noFill/>
        </p:spPr>
        <p:txBody>
          <a:bodyPr wrap="square" rtlCol="0">
            <a:spAutoFit/>
          </a:bodyPr>
          <a:lstStyle/>
          <a:p>
            <a:r>
              <a:rPr lang="en-US" b="1" dirty="0">
                <a:solidFill>
                  <a:srgbClr val="002060"/>
                </a:solidFill>
                <a:latin typeface="Cambria" panose="02040503050406030204" pitchFamily="18" charset="0"/>
                <a:ea typeface="Cambria" panose="02040503050406030204" pitchFamily="18" charset="0"/>
              </a:rPr>
              <a:t>As LP,GP &amp; CP sizes increases, BTB </a:t>
            </a:r>
            <a:r>
              <a:rPr lang="en-US" b="1" dirty="0" err="1">
                <a:solidFill>
                  <a:srgbClr val="002060"/>
                </a:solidFill>
                <a:latin typeface="Cambria" panose="02040503050406030204" pitchFamily="18" charset="0"/>
                <a:ea typeface="Cambria" panose="02040503050406030204" pitchFamily="18" charset="0"/>
              </a:rPr>
              <a:t>MissPct</a:t>
            </a:r>
            <a:r>
              <a:rPr lang="en-US" b="1" dirty="0">
                <a:solidFill>
                  <a:srgbClr val="002060"/>
                </a:solidFill>
                <a:latin typeface="Cambria" panose="02040503050406030204" pitchFamily="18" charset="0"/>
                <a:ea typeface="Cambria" panose="02040503050406030204" pitchFamily="18" charset="0"/>
              </a:rPr>
              <a:t> increases.</a:t>
            </a:r>
          </a:p>
        </p:txBody>
      </p:sp>
      <p:sp>
        <p:nvSpPr>
          <p:cNvPr id="3" name="Slide Number Placeholder 2">
            <a:extLst>
              <a:ext uri="{FF2B5EF4-FFF2-40B4-BE49-F238E27FC236}">
                <a16:creationId xmlns:a16="http://schemas.microsoft.com/office/drawing/2014/main" id="{E80E1F46-002D-DBD5-8BCD-9200119D656E}"/>
              </a:ext>
            </a:extLst>
          </p:cNvPr>
          <p:cNvSpPr>
            <a:spLocks noGrp="1"/>
          </p:cNvSpPr>
          <p:nvPr>
            <p:ph type="sldNum" sz="quarter" idx="12"/>
          </p:nvPr>
        </p:nvSpPr>
        <p:spPr/>
        <p:txBody>
          <a:bodyPr/>
          <a:lstStyle/>
          <a:p>
            <a:fld id="{61F9714C-1010-405B-8DD0-31F956F8A951}" type="slidenum">
              <a:rPr lang="en-US" smtClean="0"/>
              <a:t>28</a:t>
            </a:fld>
            <a:endParaRPr lang="en-US"/>
          </a:p>
        </p:txBody>
      </p:sp>
    </p:spTree>
    <p:extLst>
      <p:ext uri="{BB962C8B-B14F-4D97-AF65-F5344CB8AC3E}">
        <p14:creationId xmlns:p14="http://schemas.microsoft.com/office/powerpoint/2010/main" val="2581900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1419802-462E-626A-1657-D1FCCA4F86B9}"/>
              </a:ext>
            </a:extLst>
          </p:cNvPr>
          <p:cNvGraphicFramePr>
            <a:graphicFrameLocks/>
          </p:cNvGraphicFramePr>
          <p:nvPr>
            <p:extLst>
              <p:ext uri="{D42A27DB-BD31-4B8C-83A1-F6EECF244321}">
                <p14:modId xmlns:p14="http://schemas.microsoft.com/office/powerpoint/2010/main" val="3310693937"/>
              </p:ext>
            </p:extLst>
          </p:nvPr>
        </p:nvGraphicFramePr>
        <p:xfrm>
          <a:off x="1017270" y="904240"/>
          <a:ext cx="10403840" cy="471424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2C171207-C967-FA2A-FF1E-0FD36D99984A}"/>
              </a:ext>
            </a:extLst>
          </p:cNvPr>
          <p:cNvSpPr>
            <a:spLocks noGrp="1"/>
          </p:cNvSpPr>
          <p:nvPr>
            <p:ph type="sldNum" sz="quarter" idx="12"/>
          </p:nvPr>
        </p:nvSpPr>
        <p:spPr/>
        <p:txBody>
          <a:bodyPr/>
          <a:lstStyle/>
          <a:p>
            <a:fld id="{61F9714C-1010-405B-8DD0-31F956F8A951}" type="slidenum">
              <a:rPr lang="en-US" smtClean="0"/>
              <a:t>29</a:t>
            </a:fld>
            <a:endParaRPr lang="en-US"/>
          </a:p>
        </p:txBody>
      </p:sp>
    </p:spTree>
    <p:extLst>
      <p:ext uri="{BB962C8B-B14F-4D97-AF65-F5344CB8AC3E}">
        <p14:creationId xmlns:p14="http://schemas.microsoft.com/office/powerpoint/2010/main" val="2549623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E9CD-03D8-E88C-72BB-EEA6D7EF270F}"/>
              </a:ext>
            </a:extLst>
          </p:cNvPr>
          <p:cNvSpPr>
            <a:spLocks noGrp="1"/>
          </p:cNvSpPr>
          <p:nvPr>
            <p:ph type="title"/>
          </p:nvPr>
        </p:nvSpPr>
        <p:spPr/>
        <p:txBody>
          <a:bodyPr/>
          <a:lstStyle/>
          <a:p>
            <a:r>
              <a:rPr lang="en-US" b="1" dirty="0">
                <a:solidFill>
                  <a:srgbClr val="002060"/>
                </a:solidFill>
                <a:latin typeface="Cambria" panose="02040503050406030204" pitchFamily="18" charset="0"/>
                <a:ea typeface="Cambria" panose="02040503050406030204" pitchFamily="18" charset="0"/>
              </a:rPr>
              <a:t>Branch Predictor</a:t>
            </a:r>
          </a:p>
        </p:txBody>
      </p:sp>
      <p:sp>
        <p:nvSpPr>
          <p:cNvPr id="3" name="Content Placeholder 2">
            <a:extLst>
              <a:ext uri="{FF2B5EF4-FFF2-40B4-BE49-F238E27FC236}">
                <a16:creationId xmlns:a16="http://schemas.microsoft.com/office/drawing/2014/main" id="{0A33CA89-48F5-A81E-F764-A5C03538EC0E}"/>
              </a:ext>
            </a:extLst>
          </p:cNvPr>
          <p:cNvSpPr>
            <a:spLocks noGrp="1"/>
          </p:cNvSpPr>
          <p:nvPr>
            <p:ph idx="1"/>
          </p:nvPr>
        </p:nvSpPr>
        <p:spPr/>
        <p:txBody>
          <a:bodyPr>
            <a:normAutofit/>
          </a:bodyPr>
          <a:lstStyle/>
          <a:p>
            <a:pPr algn="just"/>
            <a:r>
              <a:rPr lang="en-US" sz="2000" i="0" dirty="0">
                <a:effectLst/>
                <a:latin typeface="Cambria" panose="02040503050406030204" pitchFamily="18" charset="0"/>
                <a:ea typeface="Cambria" panose="02040503050406030204" pitchFamily="18" charset="0"/>
              </a:rPr>
              <a:t>A branch predictor is a crucial component of a pipelined CPU that helps improve its performance.</a:t>
            </a:r>
          </a:p>
          <a:p>
            <a:pPr algn="just"/>
            <a:r>
              <a:rPr lang="en-US" sz="2000" i="0" dirty="0">
                <a:effectLst/>
                <a:latin typeface="Cambria" panose="02040503050406030204" pitchFamily="18" charset="0"/>
                <a:ea typeface="Cambria" panose="02040503050406030204" pitchFamily="18" charset="0"/>
              </a:rPr>
              <a:t>It works by attempting to anticipate the address of a branch instruction well in advance and with limited context, organizing the most likely outcome. </a:t>
            </a:r>
          </a:p>
          <a:p>
            <a:pPr algn="just"/>
            <a:r>
              <a:rPr lang="en-US" sz="2000" i="0" dirty="0">
                <a:effectLst/>
                <a:latin typeface="Cambria" panose="02040503050406030204" pitchFamily="18" charset="0"/>
                <a:ea typeface="Cambria" panose="02040503050406030204" pitchFamily="18" charset="0"/>
              </a:rPr>
              <a:t>Despite having access to only the current instruction's address and a limited history, the predictor operates before the decoder pipeline phase. </a:t>
            </a:r>
          </a:p>
          <a:p>
            <a:pPr marL="0" indent="0" algn="just">
              <a:buNone/>
            </a:pPr>
            <a:endParaRPr lang="en-US" sz="2000" b="0" i="0" dirty="0">
              <a:solidFill>
                <a:srgbClr val="4B4F58"/>
              </a:solidFill>
              <a:effectLst/>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80CA701A-5F06-3D37-47FB-DF00917FAFC3}"/>
              </a:ext>
            </a:extLst>
          </p:cNvPr>
          <p:cNvSpPr>
            <a:spLocks noGrp="1"/>
          </p:cNvSpPr>
          <p:nvPr>
            <p:ph type="sldNum" sz="quarter" idx="12"/>
          </p:nvPr>
        </p:nvSpPr>
        <p:spPr/>
        <p:txBody>
          <a:bodyPr/>
          <a:lstStyle/>
          <a:p>
            <a:fld id="{61F9714C-1010-405B-8DD0-31F956F8A951}" type="slidenum">
              <a:rPr lang="en-US" smtClean="0"/>
              <a:t>3</a:t>
            </a:fld>
            <a:endParaRPr lang="en-US"/>
          </a:p>
        </p:txBody>
      </p:sp>
    </p:spTree>
    <p:extLst>
      <p:ext uri="{BB962C8B-B14F-4D97-AF65-F5344CB8AC3E}">
        <p14:creationId xmlns:p14="http://schemas.microsoft.com/office/powerpoint/2010/main" val="4038159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1D178-BD89-68E6-A779-0DA9EF48112E}"/>
              </a:ext>
            </a:extLst>
          </p:cNvPr>
          <p:cNvSpPr>
            <a:spLocks noGrp="1"/>
          </p:cNvSpPr>
          <p:nvPr>
            <p:ph type="title"/>
          </p:nvPr>
        </p:nvSpPr>
        <p:spPr>
          <a:xfrm>
            <a:off x="909320" y="1924051"/>
            <a:ext cx="10515600" cy="1625918"/>
          </a:xfrm>
        </p:spPr>
        <p:txBody>
          <a:bodyPr>
            <a:normAutofit fontScale="90000"/>
          </a:bodyPr>
          <a:lstStyle/>
          <a:p>
            <a:pPr algn="ctr"/>
            <a:r>
              <a:rPr lang="en-US" dirty="0">
                <a:solidFill>
                  <a:srgbClr val="002060"/>
                </a:solidFill>
                <a:latin typeface="Cambria" panose="02040503050406030204" pitchFamily="18" charset="0"/>
                <a:ea typeface="Cambria" panose="02040503050406030204" pitchFamily="18" charset="0"/>
              </a:rPr>
              <a:t>Branch </a:t>
            </a:r>
            <a:r>
              <a:rPr lang="en-US" dirty="0" err="1">
                <a:solidFill>
                  <a:srgbClr val="002060"/>
                </a:solidFill>
                <a:latin typeface="Cambria" panose="02040503050406030204" pitchFamily="18" charset="0"/>
                <a:ea typeface="Cambria" panose="02040503050406030204" pitchFamily="18" charset="0"/>
              </a:rPr>
              <a:t>Mispred</a:t>
            </a:r>
            <a:r>
              <a:rPr lang="en-US" dirty="0">
                <a:solidFill>
                  <a:srgbClr val="002060"/>
                </a:solidFill>
                <a:latin typeface="Cambria" panose="02040503050406030204" pitchFamily="18" charset="0"/>
                <a:ea typeface="Cambria" panose="02040503050406030204" pitchFamily="18" charset="0"/>
              </a:rPr>
              <a:t> Percentage for all Benchmarks for Tournament Branch Predictor</a:t>
            </a:r>
          </a:p>
        </p:txBody>
      </p:sp>
      <p:sp>
        <p:nvSpPr>
          <p:cNvPr id="3" name="Slide Number Placeholder 2">
            <a:extLst>
              <a:ext uri="{FF2B5EF4-FFF2-40B4-BE49-F238E27FC236}">
                <a16:creationId xmlns:a16="http://schemas.microsoft.com/office/drawing/2014/main" id="{4349391A-100D-ABAC-2EC0-29C0DD52B63E}"/>
              </a:ext>
            </a:extLst>
          </p:cNvPr>
          <p:cNvSpPr>
            <a:spLocks noGrp="1"/>
          </p:cNvSpPr>
          <p:nvPr>
            <p:ph type="sldNum" sz="quarter" idx="12"/>
          </p:nvPr>
        </p:nvSpPr>
        <p:spPr/>
        <p:txBody>
          <a:bodyPr/>
          <a:lstStyle/>
          <a:p>
            <a:fld id="{61F9714C-1010-405B-8DD0-31F956F8A951}" type="slidenum">
              <a:rPr lang="en-US" smtClean="0"/>
              <a:t>30</a:t>
            </a:fld>
            <a:endParaRPr lang="en-US"/>
          </a:p>
        </p:txBody>
      </p:sp>
    </p:spTree>
    <p:extLst>
      <p:ext uri="{BB962C8B-B14F-4D97-AF65-F5344CB8AC3E}">
        <p14:creationId xmlns:p14="http://schemas.microsoft.com/office/powerpoint/2010/main" val="1443005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0BFEA7-9130-4F9D-6BEC-8F5A0691C97E}"/>
              </a:ext>
            </a:extLst>
          </p:cNvPr>
          <p:cNvSpPr txBox="1"/>
          <p:nvPr/>
        </p:nvSpPr>
        <p:spPr>
          <a:xfrm>
            <a:off x="466725" y="516140"/>
            <a:ext cx="11258549" cy="923330"/>
          </a:xfrm>
          <a:prstGeom prst="rect">
            <a:avLst/>
          </a:prstGeom>
          <a:noFill/>
        </p:spPr>
        <p:txBody>
          <a:bodyPr wrap="square" rtlCol="0">
            <a:spAutoFit/>
          </a:bodyPr>
          <a:lstStyle/>
          <a:p>
            <a:r>
              <a:rPr lang="en-US" b="1" dirty="0">
                <a:solidFill>
                  <a:srgbClr val="002060"/>
                </a:solidFill>
                <a:latin typeface="Cambria" panose="02040503050406030204" pitchFamily="18" charset="0"/>
                <a:ea typeface="Cambria" panose="02040503050406030204" pitchFamily="18" charset="0"/>
              </a:rPr>
              <a:t>Keeping the BTB value same and changing the sizes of Local Predictor (LP), Global Predictor (GP), Choice Predictor (CP) and observing the changes in Percentage of Branch Miss Prediction for all benchmarks using graphs.</a:t>
            </a:r>
          </a:p>
        </p:txBody>
      </p:sp>
      <p:graphicFrame>
        <p:nvGraphicFramePr>
          <p:cNvPr id="3" name="Chart 2">
            <a:extLst>
              <a:ext uri="{FF2B5EF4-FFF2-40B4-BE49-F238E27FC236}">
                <a16:creationId xmlns:a16="http://schemas.microsoft.com/office/drawing/2014/main" id="{BA151A6A-7583-DEF8-D271-5E83E8C1DE14}"/>
              </a:ext>
            </a:extLst>
          </p:cNvPr>
          <p:cNvGraphicFramePr>
            <a:graphicFrameLocks/>
          </p:cNvGraphicFramePr>
          <p:nvPr>
            <p:extLst>
              <p:ext uri="{D42A27DB-BD31-4B8C-83A1-F6EECF244321}">
                <p14:modId xmlns:p14="http://schemas.microsoft.com/office/powerpoint/2010/main" val="3189754242"/>
              </p:ext>
            </p:extLst>
          </p:nvPr>
        </p:nvGraphicFramePr>
        <p:xfrm>
          <a:off x="837565" y="1514476"/>
          <a:ext cx="4909820" cy="36290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6EE9B6CD-2A99-4AF9-3050-C12819E6F6D8}"/>
              </a:ext>
            </a:extLst>
          </p:cNvPr>
          <p:cNvGraphicFramePr>
            <a:graphicFrameLocks/>
          </p:cNvGraphicFramePr>
          <p:nvPr>
            <p:extLst>
              <p:ext uri="{D42A27DB-BD31-4B8C-83A1-F6EECF244321}">
                <p14:modId xmlns:p14="http://schemas.microsoft.com/office/powerpoint/2010/main" val="1577869812"/>
              </p:ext>
            </p:extLst>
          </p:nvPr>
        </p:nvGraphicFramePr>
        <p:xfrm>
          <a:off x="6217921" y="2828926"/>
          <a:ext cx="4909820" cy="362902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E1D32823-8403-8B50-E050-934DC3B332C8}"/>
              </a:ext>
            </a:extLst>
          </p:cNvPr>
          <p:cNvSpPr txBox="1"/>
          <p:nvPr/>
        </p:nvSpPr>
        <p:spPr>
          <a:xfrm>
            <a:off x="6329680" y="1801535"/>
            <a:ext cx="5147945" cy="646331"/>
          </a:xfrm>
          <a:prstGeom prst="rect">
            <a:avLst/>
          </a:prstGeom>
          <a:noFill/>
        </p:spPr>
        <p:txBody>
          <a:bodyPr wrap="square" rtlCol="0">
            <a:spAutoFit/>
          </a:bodyPr>
          <a:lstStyle/>
          <a:p>
            <a:r>
              <a:rPr lang="en-US" b="1" dirty="0">
                <a:solidFill>
                  <a:srgbClr val="002060"/>
                </a:solidFill>
                <a:latin typeface="Cambria" panose="02040503050406030204" pitchFamily="18" charset="0"/>
                <a:ea typeface="Cambria" panose="02040503050406030204" pitchFamily="18" charset="0"/>
              </a:rPr>
              <a:t>As LP,GP &amp; CP size increases, Percentage of Branch Miss prediction decreases.</a:t>
            </a:r>
          </a:p>
        </p:txBody>
      </p:sp>
      <p:sp>
        <p:nvSpPr>
          <p:cNvPr id="6" name="TextBox 5">
            <a:extLst>
              <a:ext uri="{FF2B5EF4-FFF2-40B4-BE49-F238E27FC236}">
                <a16:creationId xmlns:a16="http://schemas.microsoft.com/office/drawing/2014/main" id="{4C83E7D0-E306-1E37-6127-39D1ABDBF4D1}"/>
              </a:ext>
            </a:extLst>
          </p:cNvPr>
          <p:cNvSpPr txBox="1"/>
          <p:nvPr/>
        </p:nvSpPr>
        <p:spPr>
          <a:xfrm>
            <a:off x="837565" y="5401985"/>
            <a:ext cx="5147945" cy="646331"/>
          </a:xfrm>
          <a:prstGeom prst="rect">
            <a:avLst/>
          </a:prstGeom>
          <a:noFill/>
        </p:spPr>
        <p:txBody>
          <a:bodyPr wrap="square" rtlCol="0">
            <a:spAutoFit/>
          </a:bodyPr>
          <a:lstStyle/>
          <a:p>
            <a:r>
              <a:rPr lang="en-US" b="1" dirty="0">
                <a:solidFill>
                  <a:srgbClr val="002060"/>
                </a:solidFill>
                <a:latin typeface="Cambria" panose="02040503050406030204" pitchFamily="18" charset="0"/>
                <a:ea typeface="Cambria" panose="02040503050406030204" pitchFamily="18" charset="0"/>
              </a:rPr>
              <a:t>As LP, GP &amp; CP size increases, Percentage of Branch Miss prediction decreases.</a:t>
            </a:r>
          </a:p>
        </p:txBody>
      </p:sp>
      <p:sp>
        <p:nvSpPr>
          <p:cNvPr id="7" name="Slide Number Placeholder 6">
            <a:extLst>
              <a:ext uri="{FF2B5EF4-FFF2-40B4-BE49-F238E27FC236}">
                <a16:creationId xmlns:a16="http://schemas.microsoft.com/office/drawing/2014/main" id="{2FE69DA7-8C64-1910-5566-7B938C835368}"/>
              </a:ext>
            </a:extLst>
          </p:cNvPr>
          <p:cNvSpPr>
            <a:spLocks noGrp="1"/>
          </p:cNvSpPr>
          <p:nvPr>
            <p:ph type="sldNum" sz="quarter" idx="12"/>
          </p:nvPr>
        </p:nvSpPr>
        <p:spPr/>
        <p:txBody>
          <a:bodyPr/>
          <a:lstStyle/>
          <a:p>
            <a:fld id="{61F9714C-1010-405B-8DD0-31F956F8A951}" type="slidenum">
              <a:rPr lang="en-US" smtClean="0"/>
              <a:t>31</a:t>
            </a:fld>
            <a:endParaRPr lang="en-US"/>
          </a:p>
        </p:txBody>
      </p:sp>
    </p:spTree>
    <p:extLst>
      <p:ext uri="{BB962C8B-B14F-4D97-AF65-F5344CB8AC3E}">
        <p14:creationId xmlns:p14="http://schemas.microsoft.com/office/powerpoint/2010/main" val="4095445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2E4F3AD-1EED-B4AB-3D8F-6E0859C851B0}"/>
              </a:ext>
            </a:extLst>
          </p:cNvPr>
          <p:cNvGraphicFramePr>
            <a:graphicFrameLocks/>
          </p:cNvGraphicFramePr>
          <p:nvPr>
            <p:extLst>
              <p:ext uri="{D42A27DB-BD31-4B8C-83A1-F6EECF244321}">
                <p14:modId xmlns:p14="http://schemas.microsoft.com/office/powerpoint/2010/main" val="2633313504"/>
              </p:ext>
            </p:extLst>
          </p:nvPr>
        </p:nvGraphicFramePr>
        <p:xfrm>
          <a:off x="880872" y="652222"/>
          <a:ext cx="4848733" cy="42626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2802DC6B-911C-BB3D-9DBE-E0FF0FC69D83}"/>
              </a:ext>
            </a:extLst>
          </p:cNvPr>
          <p:cNvGraphicFramePr>
            <a:graphicFrameLocks/>
          </p:cNvGraphicFramePr>
          <p:nvPr>
            <p:extLst>
              <p:ext uri="{D42A27DB-BD31-4B8C-83A1-F6EECF244321}">
                <p14:modId xmlns:p14="http://schemas.microsoft.com/office/powerpoint/2010/main" val="1150011480"/>
              </p:ext>
            </p:extLst>
          </p:nvPr>
        </p:nvGraphicFramePr>
        <p:xfrm>
          <a:off x="6113271" y="2260697"/>
          <a:ext cx="5247767" cy="4377212"/>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284D3F26-E14D-258D-D87C-E1B6B5BC9B76}"/>
              </a:ext>
            </a:extLst>
          </p:cNvPr>
          <p:cNvSpPr txBox="1"/>
          <p:nvPr/>
        </p:nvSpPr>
        <p:spPr>
          <a:xfrm>
            <a:off x="1015238" y="5091587"/>
            <a:ext cx="5147945" cy="646331"/>
          </a:xfrm>
          <a:prstGeom prst="rect">
            <a:avLst/>
          </a:prstGeom>
          <a:noFill/>
        </p:spPr>
        <p:txBody>
          <a:bodyPr wrap="square" rtlCol="0">
            <a:spAutoFit/>
          </a:bodyPr>
          <a:lstStyle/>
          <a:p>
            <a:r>
              <a:rPr lang="en-US" b="1" dirty="0">
                <a:solidFill>
                  <a:srgbClr val="002060"/>
                </a:solidFill>
                <a:latin typeface="Cambria" panose="02040503050406030204" pitchFamily="18" charset="0"/>
                <a:ea typeface="Cambria" panose="02040503050406030204" pitchFamily="18" charset="0"/>
              </a:rPr>
              <a:t>As LP, GP &amp; CP size increases, Percentage of Branch Miss prediction decreases.</a:t>
            </a:r>
          </a:p>
        </p:txBody>
      </p:sp>
      <p:sp>
        <p:nvSpPr>
          <p:cNvPr id="5" name="TextBox 4">
            <a:extLst>
              <a:ext uri="{FF2B5EF4-FFF2-40B4-BE49-F238E27FC236}">
                <a16:creationId xmlns:a16="http://schemas.microsoft.com/office/drawing/2014/main" id="{2466D32A-448D-A5DD-94A3-1F3302547C41}"/>
              </a:ext>
            </a:extLst>
          </p:cNvPr>
          <p:cNvSpPr txBox="1"/>
          <p:nvPr/>
        </p:nvSpPr>
        <p:spPr>
          <a:xfrm>
            <a:off x="6163183" y="1243400"/>
            <a:ext cx="5147945" cy="646331"/>
          </a:xfrm>
          <a:prstGeom prst="rect">
            <a:avLst/>
          </a:prstGeom>
          <a:noFill/>
        </p:spPr>
        <p:txBody>
          <a:bodyPr wrap="square" rtlCol="0">
            <a:spAutoFit/>
          </a:bodyPr>
          <a:lstStyle/>
          <a:p>
            <a:r>
              <a:rPr lang="en-US" b="1" dirty="0">
                <a:solidFill>
                  <a:srgbClr val="002060"/>
                </a:solidFill>
                <a:latin typeface="Cambria" panose="02040503050406030204" pitchFamily="18" charset="0"/>
                <a:ea typeface="Cambria" panose="02040503050406030204" pitchFamily="18" charset="0"/>
              </a:rPr>
              <a:t>As LP, GP &amp; CP size increases, Percentage of Branch Miss prediction decreases.</a:t>
            </a:r>
          </a:p>
        </p:txBody>
      </p:sp>
      <p:sp>
        <p:nvSpPr>
          <p:cNvPr id="6" name="Slide Number Placeholder 5">
            <a:extLst>
              <a:ext uri="{FF2B5EF4-FFF2-40B4-BE49-F238E27FC236}">
                <a16:creationId xmlns:a16="http://schemas.microsoft.com/office/drawing/2014/main" id="{D94944A7-ABE0-85DC-5FB8-697DB9BE7A19}"/>
              </a:ext>
            </a:extLst>
          </p:cNvPr>
          <p:cNvSpPr>
            <a:spLocks noGrp="1"/>
          </p:cNvSpPr>
          <p:nvPr>
            <p:ph type="sldNum" sz="quarter" idx="12"/>
          </p:nvPr>
        </p:nvSpPr>
        <p:spPr/>
        <p:txBody>
          <a:bodyPr/>
          <a:lstStyle/>
          <a:p>
            <a:fld id="{61F9714C-1010-405B-8DD0-31F956F8A951}" type="slidenum">
              <a:rPr lang="en-US" smtClean="0"/>
              <a:t>32</a:t>
            </a:fld>
            <a:endParaRPr lang="en-US"/>
          </a:p>
        </p:txBody>
      </p:sp>
    </p:spTree>
    <p:extLst>
      <p:ext uri="{BB962C8B-B14F-4D97-AF65-F5344CB8AC3E}">
        <p14:creationId xmlns:p14="http://schemas.microsoft.com/office/powerpoint/2010/main" val="1533788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791A4C0-D3DA-73BF-4F92-8849CA31691A}"/>
              </a:ext>
            </a:extLst>
          </p:cNvPr>
          <p:cNvGraphicFramePr>
            <a:graphicFrameLocks/>
          </p:cNvGraphicFramePr>
          <p:nvPr>
            <p:extLst>
              <p:ext uri="{D42A27DB-BD31-4B8C-83A1-F6EECF244321}">
                <p14:modId xmlns:p14="http://schemas.microsoft.com/office/powerpoint/2010/main" val="178039412"/>
              </p:ext>
            </p:extLst>
          </p:nvPr>
        </p:nvGraphicFramePr>
        <p:xfrm>
          <a:off x="2406869" y="809625"/>
          <a:ext cx="6775231" cy="348615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A3D46AB6-CE60-15C2-E85A-5F25AAF8CC36}"/>
              </a:ext>
            </a:extLst>
          </p:cNvPr>
          <p:cNvSpPr txBox="1"/>
          <p:nvPr/>
        </p:nvSpPr>
        <p:spPr>
          <a:xfrm>
            <a:off x="1762125" y="4468535"/>
            <a:ext cx="9239249" cy="369332"/>
          </a:xfrm>
          <a:prstGeom prst="rect">
            <a:avLst/>
          </a:prstGeom>
          <a:noFill/>
        </p:spPr>
        <p:txBody>
          <a:bodyPr wrap="square" rtlCol="0">
            <a:spAutoFit/>
          </a:bodyPr>
          <a:lstStyle/>
          <a:p>
            <a:r>
              <a:rPr lang="en-US" b="1" dirty="0">
                <a:solidFill>
                  <a:srgbClr val="002060"/>
                </a:solidFill>
                <a:latin typeface="Cambria" panose="02040503050406030204" pitchFamily="18" charset="0"/>
                <a:ea typeface="Cambria" panose="02040503050406030204" pitchFamily="18" charset="0"/>
              </a:rPr>
              <a:t>As LP,GP &amp; CP size increases, Percentage of Branch Miss prediction decreases.</a:t>
            </a:r>
          </a:p>
        </p:txBody>
      </p:sp>
      <p:sp>
        <p:nvSpPr>
          <p:cNvPr id="4" name="Slide Number Placeholder 3">
            <a:extLst>
              <a:ext uri="{FF2B5EF4-FFF2-40B4-BE49-F238E27FC236}">
                <a16:creationId xmlns:a16="http://schemas.microsoft.com/office/drawing/2014/main" id="{66838C81-EE62-E798-336C-C66C048C0D09}"/>
              </a:ext>
            </a:extLst>
          </p:cNvPr>
          <p:cNvSpPr>
            <a:spLocks noGrp="1"/>
          </p:cNvSpPr>
          <p:nvPr>
            <p:ph type="sldNum" sz="quarter" idx="12"/>
          </p:nvPr>
        </p:nvSpPr>
        <p:spPr/>
        <p:txBody>
          <a:bodyPr/>
          <a:lstStyle/>
          <a:p>
            <a:fld id="{61F9714C-1010-405B-8DD0-31F956F8A951}" type="slidenum">
              <a:rPr lang="en-US" smtClean="0"/>
              <a:t>33</a:t>
            </a:fld>
            <a:endParaRPr lang="en-US"/>
          </a:p>
        </p:txBody>
      </p:sp>
    </p:spTree>
    <p:extLst>
      <p:ext uri="{BB962C8B-B14F-4D97-AF65-F5344CB8AC3E}">
        <p14:creationId xmlns:p14="http://schemas.microsoft.com/office/powerpoint/2010/main" val="1207080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CA0DFA7-CF93-7DB5-1D9C-9438185137AB}"/>
              </a:ext>
            </a:extLst>
          </p:cNvPr>
          <p:cNvGraphicFramePr>
            <a:graphicFrameLocks/>
          </p:cNvGraphicFramePr>
          <p:nvPr>
            <p:extLst>
              <p:ext uri="{D42A27DB-BD31-4B8C-83A1-F6EECF244321}">
                <p14:modId xmlns:p14="http://schemas.microsoft.com/office/powerpoint/2010/main" val="1036721739"/>
              </p:ext>
            </p:extLst>
          </p:nvPr>
        </p:nvGraphicFramePr>
        <p:xfrm>
          <a:off x="1066800" y="1270000"/>
          <a:ext cx="9672320" cy="4795519"/>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8D9D7F53-3841-48E9-CFF6-85391D4E96FD}"/>
              </a:ext>
            </a:extLst>
          </p:cNvPr>
          <p:cNvSpPr>
            <a:spLocks noGrp="1"/>
          </p:cNvSpPr>
          <p:nvPr>
            <p:ph type="sldNum" sz="quarter" idx="12"/>
          </p:nvPr>
        </p:nvSpPr>
        <p:spPr/>
        <p:txBody>
          <a:bodyPr/>
          <a:lstStyle/>
          <a:p>
            <a:fld id="{61F9714C-1010-405B-8DD0-31F956F8A951}" type="slidenum">
              <a:rPr lang="en-US" smtClean="0"/>
              <a:t>34</a:t>
            </a:fld>
            <a:endParaRPr lang="en-US"/>
          </a:p>
        </p:txBody>
      </p:sp>
    </p:spTree>
    <p:extLst>
      <p:ext uri="{BB962C8B-B14F-4D97-AF65-F5344CB8AC3E}">
        <p14:creationId xmlns:p14="http://schemas.microsoft.com/office/powerpoint/2010/main" val="2866844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1A83C5-BF01-2062-135E-0A246FE7A6B8}"/>
              </a:ext>
            </a:extLst>
          </p:cNvPr>
          <p:cNvSpPr>
            <a:spLocks noGrp="1"/>
          </p:cNvSpPr>
          <p:nvPr>
            <p:ph type="title"/>
          </p:nvPr>
        </p:nvSpPr>
        <p:spPr>
          <a:xfrm>
            <a:off x="1069848" y="484632"/>
            <a:ext cx="10058400" cy="410718"/>
          </a:xfrm>
        </p:spPr>
        <p:txBody>
          <a:bodyPr>
            <a:normAutofit/>
          </a:bodyPr>
          <a:lstStyle/>
          <a:p>
            <a:r>
              <a:rPr lang="en-US" sz="2000" dirty="0"/>
              <a:t>BTB Miss Percentage after changing the BTB entries </a:t>
            </a:r>
          </a:p>
        </p:txBody>
      </p:sp>
      <p:sp>
        <p:nvSpPr>
          <p:cNvPr id="2" name="Slide Number Placeholder 1">
            <a:extLst>
              <a:ext uri="{FF2B5EF4-FFF2-40B4-BE49-F238E27FC236}">
                <a16:creationId xmlns:a16="http://schemas.microsoft.com/office/drawing/2014/main" id="{9DDB7F44-350B-3DEC-E664-DA60DDEF0482}"/>
              </a:ext>
            </a:extLst>
          </p:cNvPr>
          <p:cNvSpPr>
            <a:spLocks noGrp="1"/>
          </p:cNvSpPr>
          <p:nvPr>
            <p:ph type="sldNum" sz="quarter" idx="12"/>
          </p:nvPr>
        </p:nvSpPr>
        <p:spPr/>
        <p:txBody>
          <a:bodyPr/>
          <a:lstStyle/>
          <a:p>
            <a:fld id="{61F9714C-1010-405B-8DD0-31F956F8A951}" type="slidenum">
              <a:rPr lang="en-US" smtClean="0"/>
              <a:t>35</a:t>
            </a:fld>
            <a:endParaRPr lang="en-US"/>
          </a:p>
        </p:txBody>
      </p:sp>
      <p:pic>
        <p:nvPicPr>
          <p:cNvPr id="4098" name="Picture 2">
            <a:extLst>
              <a:ext uri="{FF2B5EF4-FFF2-40B4-BE49-F238E27FC236}">
                <a16:creationId xmlns:a16="http://schemas.microsoft.com/office/drawing/2014/main" id="{0BB59589-C096-C91A-4475-6D847615B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752" y="1044784"/>
            <a:ext cx="9944100" cy="541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147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8721A-248C-CB34-B35D-2EBBD406FD01}"/>
              </a:ext>
            </a:extLst>
          </p:cNvPr>
          <p:cNvSpPr>
            <a:spLocks noGrp="1"/>
          </p:cNvSpPr>
          <p:nvPr>
            <p:ph type="title"/>
          </p:nvPr>
        </p:nvSpPr>
        <p:spPr>
          <a:xfrm>
            <a:off x="1069848" y="484632"/>
            <a:ext cx="10058400" cy="429768"/>
          </a:xfrm>
        </p:spPr>
        <p:txBody>
          <a:bodyPr>
            <a:normAutofit/>
          </a:bodyPr>
          <a:lstStyle/>
          <a:p>
            <a:r>
              <a:rPr lang="en-US" sz="2000" dirty="0"/>
              <a:t>Branch Prediction Miss Percentage after changing the BTB entries</a:t>
            </a:r>
          </a:p>
        </p:txBody>
      </p:sp>
      <p:sp>
        <p:nvSpPr>
          <p:cNvPr id="4" name="Slide Number Placeholder 3">
            <a:extLst>
              <a:ext uri="{FF2B5EF4-FFF2-40B4-BE49-F238E27FC236}">
                <a16:creationId xmlns:a16="http://schemas.microsoft.com/office/drawing/2014/main" id="{508082BB-8CC1-7B24-A10D-77FF7B7E3717}"/>
              </a:ext>
            </a:extLst>
          </p:cNvPr>
          <p:cNvSpPr>
            <a:spLocks noGrp="1"/>
          </p:cNvSpPr>
          <p:nvPr>
            <p:ph type="sldNum" sz="quarter" idx="12"/>
          </p:nvPr>
        </p:nvSpPr>
        <p:spPr/>
        <p:txBody>
          <a:bodyPr/>
          <a:lstStyle/>
          <a:p>
            <a:fld id="{61F9714C-1010-405B-8DD0-31F956F8A951}" type="slidenum">
              <a:rPr lang="en-US" smtClean="0"/>
              <a:t>36</a:t>
            </a:fld>
            <a:endParaRPr lang="en-US"/>
          </a:p>
        </p:txBody>
      </p:sp>
      <p:pic>
        <p:nvPicPr>
          <p:cNvPr id="5121" name="Picture 1">
            <a:extLst>
              <a:ext uri="{FF2B5EF4-FFF2-40B4-BE49-F238E27FC236}">
                <a16:creationId xmlns:a16="http://schemas.microsoft.com/office/drawing/2014/main" id="{0ABFB21E-517E-6238-2311-68BF960DC5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5875" y="1032324"/>
            <a:ext cx="9620250" cy="540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60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6DDA2EA-D303-2787-6481-18E7B25D4F23}"/>
              </a:ext>
            </a:extLst>
          </p:cNvPr>
          <p:cNvSpPr>
            <a:spLocks noGrp="1"/>
          </p:cNvSpPr>
          <p:nvPr>
            <p:ph idx="1"/>
          </p:nvPr>
        </p:nvSpPr>
        <p:spPr/>
        <p:txBody>
          <a:bodyPr>
            <a:normAutofit/>
          </a:bodyPr>
          <a:lstStyle/>
          <a:p>
            <a:pPr algn="just"/>
            <a:r>
              <a:rPr lang="en-US" sz="1800" dirty="0">
                <a:latin typeface="Cambria" panose="02040503050406030204" pitchFamily="18" charset="0"/>
                <a:ea typeface="Cambria" panose="02040503050406030204" pitchFamily="18" charset="0"/>
              </a:rPr>
              <a:t>For the Tournament BP</a:t>
            </a:r>
          </a:p>
          <a:p>
            <a:pPr lvl="1" algn="just"/>
            <a:r>
              <a:rPr lang="en-US" dirty="0">
                <a:latin typeface="Cambria" panose="02040503050406030204" pitchFamily="18" charset="0"/>
                <a:ea typeface="Cambria" panose="02040503050406030204" pitchFamily="18" charset="0"/>
              </a:rPr>
              <a:t>We observe that as the sizes of the 3 predictors increase the BTB Miss percentage decrease for benchmarks 401.bzip2, 429.mcf, 456.hmmer and increases for 458.sjeng and 470.lbm if we keep the BTB Entries constant. Branch prediction miss percentage decrease if we keep the BTB Entries constant for all the 5 benchmarks. </a:t>
            </a:r>
          </a:p>
          <a:p>
            <a:pPr lvl="1" algn="just"/>
            <a:r>
              <a:rPr lang="en-US" dirty="0">
                <a:latin typeface="Cambria" panose="02040503050406030204" pitchFamily="18" charset="0"/>
                <a:ea typeface="Cambria" panose="02040503050406030204" pitchFamily="18" charset="0"/>
              </a:rPr>
              <a:t>If we change the BTB Entries and vary the 3 predictors sizes as well, we observe that as the BTB Entries size and the predictor sizes increase the BTB Miss percentage and the Branch Miss Prediction Percentage decreases.</a:t>
            </a:r>
          </a:p>
          <a:p>
            <a:pPr lvl="1" algn="just"/>
            <a:r>
              <a:rPr lang="en-US" dirty="0">
                <a:latin typeface="Cambria" panose="02040503050406030204" pitchFamily="18" charset="0"/>
                <a:ea typeface="Cambria" panose="02040503050406030204" pitchFamily="18" charset="0"/>
              </a:rPr>
              <a:t>We are getting the least BTB miss percentage for benchmark 401.bzip2 if we change both the BTB entries and predictor sizes and the lease branch miss predictions for benchmark 470.lbm. </a:t>
            </a:r>
          </a:p>
          <a:p>
            <a:pPr lvl="1" algn="just"/>
            <a:r>
              <a:rPr lang="en-US" dirty="0">
                <a:latin typeface="Cambria" panose="02040503050406030204" pitchFamily="18" charset="0"/>
                <a:ea typeface="Cambria" panose="02040503050406030204" pitchFamily="18" charset="0"/>
              </a:rPr>
              <a:t>But the Tournament BP can best perform for Benchmarks 401.bzip2 and 429.mcf, not for the other 3 benchmarks as it gives either BTB miss percentage too high, or the branch miss prediction percentage is too high. </a:t>
            </a:r>
          </a:p>
        </p:txBody>
      </p:sp>
      <p:sp>
        <p:nvSpPr>
          <p:cNvPr id="2" name="Slide Number Placeholder 1">
            <a:extLst>
              <a:ext uri="{FF2B5EF4-FFF2-40B4-BE49-F238E27FC236}">
                <a16:creationId xmlns:a16="http://schemas.microsoft.com/office/drawing/2014/main" id="{9DDD07CF-874A-5F45-B6C6-665A194322DC}"/>
              </a:ext>
            </a:extLst>
          </p:cNvPr>
          <p:cNvSpPr>
            <a:spLocks noGrp="1"/>
          </p:cNvSpPr>
          <p:nvPr>
            <p:ph type="sldNum" sz="quarter" idx="12"/>
          </p:nvPr>
        </p:nvSpPr>
        <p:spPr/>
        <p:txBody>
          <a:bodyPr/>
          <a:lstStyle/>
          <a:p>
            <a:fld id="{61F9714C-1010-405B-8DD0-31F956F8A951}" type="slidenum">
              <a:rPr lang="en-US" smtClean="0"/>
              <a:t>37</a:t>
            </a:fld>
            <a:endParaRPr lang="en-US"/>
          </a:p>
        </p:txBody>
      </p:sp>
      <p:sp>
        <p:nvSpPr>
          <p:cNvPr id="5" name="Title 3">
            <a:extLst>
              <a:ext uri="{FF2B5EF4-FFF2-40B4-BE49-F238E27FC236}">
                <a16:creationId xmlns:a16="http://schemas.microsoft.com/office/drawing/2014/main" id="{92D6FB11-6B3C-B4F7-5C32-71C37FFCAD8E}"/>
              </a:ext>
            </a:extLst>
          </p:cNvPr>
          <p:cNvSpPr>
            <a:spLocks noGrp="1"/>
          </p:cNvSpPr>
          <p:nvPr>
            <p:ph type="title"/>
          </p:nvPr>
        </p:nvSpPr>
        <p:spPr>
          <a:xfrm>
            <a:off x="1069975" y="484188"/>
            <a:ext cx="10058400" cy="1609725"/>
          </a:xfrm>
        </p:spPr>
        <p:txBody>
          <a:bodyPr/>
          <a:lstStyle/>
          <a:p>
            <a:r>
              <a:rPr lang="en-US" dirty="0">
                <a:solidFill>
                  <a:srgbClr val="002060"/>
                </a:solidFill>
              </a:rPr>
              <a:t>Observations &amp; Conclusion </a:t>
            </a:r>
          </a:p>
        </p:txBody>
      </p:sp>
    </p:spTree>
    <p:extLst>
      <p:ext uri="{BB962C8B-B14F-4D97-AF65-F5344CB8AC3E}">
        <p14:creationId xmlns:p14="http://schemas.microsoft.com/office/powerpoint/2010/main" val="30163194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08CC0E-F2AC-6CB0-65CB-DC0BE01F3BB8}"/>
              </a:ext>
            </a:extLst>
          </p:cNvPr>
          <p:cNvSpPr>
            <a:spLocks noGrp="1"/>
          </p:cNvSpPr>
          <p:nvPr>
            <p:ph type="sldNum" sz="quarter" idx="12"/>
          </p:nvPr>
        </p:nvSpPr>
        <p:spPr/>
        <p:txBody>
          <a:bodyPr/>
          <a:lstStyle/>
          <a:p>
            <a:fld id="{61F9714C-1010-405B-8DD0-31F956F8A951}" type="slidenum">
              <a:rPr lang="en-US" smtClean="0"/>
              <a:t>38</a:t>
            </a:fld>
            <a:endParaRPr lang="en-US"/>
          </a:p>
        </p:txBody>
      </p:sp>
      <p:pic>
        <p:nvPicPr>
          <p:cNvPr id="10" name="Picture 3">
            <a:extLst>
              <a:ext uri="{FF2B5EF4-FFF2-40B4-BE49-F238E27FC236}">
                <a16:creationId xmlns:a16="http://schemas.microsoft.com/office/drawing/2014/main" id="{D09F70E9-5BCA-2C26-699C-E4E2FD5073AF}"/>
              </a:ext>
            </a:extLst>
          </p:cNvPr>
          <p:cNvPicPr>
            <a:picLocks noChangeAspect="1"/>
          </p:cNvPicPr>
          <p:nvPr/>
        </p:nvPicPr>
        <p:blipFill>
          <a:blip r:embed="rId2"/>
          <a:stretch>
            <a:fillRect/>
          </a:stretch>
        </p:blipFill>
        <p:spPr>
          <a:xfrm>
            <a:off x="1649664" y="9922"/>
            <a:ext cx="8411410" cy="6851523"/>
          </a:xfrm>
          <a:prstGeom prst="rect">
            <a:avLst/>
          </a:prstGeom>
        </p:spPr>
      </p:pic>
      <p:sp>
        <p:nvSpPr>
          <p:cNvPr id="11" name="Rectangle 10">
            <a:extLst>
              <a:ext uri="{FF2B5EF4-FFF2-40B4-BE49-F238E27FC236}">
                <a16:creationId xmlns:a16="http://schemas.microsoft.com/office/drawing/2014/main" id="{0A7A30EE-9472-62E6-3A11-09EBD82CB8AC}"/>
              </a:ext>
            </a:extLst>
          </p:cNvPr>
          <p:cNvSpPr/>
          <p:nvPr/>
        </p:nvSpPr>
        <p:spPr>
          <a:xfrm>
            <a:off x="3505200" y="2967335"/>
            <a:ext cx="4876800" cy="1015663"/>
          </a:xfrm>
          <a:prstGeom prst="rect">
            <a:avLst/>
          </a:prstGeom>
          <a:noFill/>
        </p:spPr>
        <p:txBody>
          <a:bodyPr wrap="square" lIns="91440" tIns="45720" rIns="91440" bIns="45720">
            <a:spAutoFit/>
          </a:bodyPr>
          <a:lstStyle/>
          <a:p>
            <a:pPr algn="ct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157131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D412-6777-D6F7-7300-3F8D60C153F0}"/>
              </a:ext>
            </a:extLst>
          </p:cNvPr>
          <p:cNvSpPr>
            <a:spLocks noGrp="1"/>
          </p:cNvSpPr>
          <p:nvPr>
            <p:ph type="title"/>
          </p:nvPr>
        </p:nvSpPr>
        <p:spPr>
          <a:xfrm>
            <a:off x="1069848" y="484632"/>
            <a:ext cx="10058400" cy="953643"/>
          </a:xfrm>
        </p:spPr>
        <p:txBody>
          <a:bodyPr/>
          <a:lstStyle/>
          <a:p>
            <a:r>
              <a:rPr lang="en-US" b="1" dirty="0">
                <a:solidFill>
                  <a:srgbClr val="002060"/>
                </a:solidFill>
                <a:latin typeface="Cambria" panose="02040503050406030204" pitchFamily="18" charset="0"/>
                <a:ea typeface="Cambria" panose="02040503050406030204" pitchFamily="18" charset="0"/>
              </a:rPr>
              <a:t>Types </a:t>
            </a:r>
            <a:r>
              <a:rPr lang="en-US" dirty="0">
                <a:solidFill>
                  <a:srgbClr val="002060"/>
                </a:solidFill>
                <a:latin typeface="Cambria" panose="02040503050406030204" pitchFamily="18" charset="0"/>
                <a:ea typeface="Cambria" panose="02040503050406030204" pitchFamily="18" charset="0"/>
              </a:rPr>
              <a:t>o</a:t>
            </a:r>
            <a:r>
              <a:rPr lang="en-US" b="1" dirty="0">
                <a:solidFill>
                  <a:srgbClr val="002060"/>
                </a:solidFill>
                <a:latin typeface="Cambria" panose="02040503050406030204" pitchFamily="18" charset="0"/>
                <a:ea typeface="Cambria" panose="02040503050406030204" pitchFamily="18" charset="0"/>
              </a:rPr>
              <a:t>f Predictors Used</a:t>
            </a:r>
          </a:p>
        </p:txBody>
      </p:sp>
      <p:sp>
        <p:nvSpPr>
          <p:cNvPr id="3" name="Content Placeholder 2">
            <a:extLst>
              <a:ext uri="{FF2B5EF4-FFF2-40B4-BE49-F238E27FC236}">
                <a16:creationId xmlns:a16="http://schemas.microsoft.com/office/drawing/2014/main" id="{FC94CBA7-DF13-AC47-EF20-07783D545B9E}"/>
              </a:ext>
            </a:extLst>
          </p:cNvPr>
          <p:cNvSpPr>
            <a:spLocks noGrp="1"/>
          </p:cNvSpPr>
          <p:nvPr>
            <p:ph idx="1"/>
          </p:nvPr>
        </p:nvSpPr>
        <p:spPr>
          <a:xfrm>
            <a:off x="838200" y="1962150"/>
            <a:ext cx="10515600" cy="4600574"/>
          </a:xfrm>
        </p:spPr>
        <p:txBody>
          <a:bodyPr>
            <a:noAutofit/>
          </a:bodyPr>
          <a:lstStyle/>
          <a:p>
            <a:pPr algn="just"/>
            <a:r>
              <a:rPr lang="en-US" sz="1700" b="1" i="0" u="sng" dirty="0">
                <a:solidFill>
                  <a:srgbClr val="002060"/>
                </a:solidFill>
                <a:effectLst/>
                <a:latin typeface="Cambria" panose="02040503050406030204" pitchFamily="18" charset="0"/>
                <a:ea typeface="Cambria" panose="02040503050406030204" pitchFamily="18" charset="0"/>
              </a:rPr>
              <a:t>Tournament Predictor</a:t>
            </a:r>
            <a:r>
              <a:rPr lang="en-US" sz="1700" i="0" dirty="0">
                <a:effectLst/>
                <a:latin typeface="Cambria" panose="02040503050406030204" pitchFamily="18" charset="0"/>
                <a:ea typeface="Cambria" panose="02040503050406030204" pitchFamily="18" charset="0"/>
              </a:rPr>
              <a:t>: </a:t>
            </a:r>
            <a:r>
              <a:rPr lang="en-US" sz="1700" dirty="0">
                <a:latin typeface="Cambria" panose="02040503050406030204" pitchFamily="18" charset="0"/>
                <a:ea typeface="Cambria" panose="02040503050406030204" pitchFamily="18" charset="0"/>
              </a:rPr>
              <a:t>It i</a:t>
            </a:r>
            <a:r>
              <a:rPr lang="en-US" sz="1700" b="0" i="0" dirty="0">
                <a:effectLst/>
                <a:latin typeface="Cambria" panose="02040503050406030204" pitchFamily="18" charset="0"/>
                <a:ea typeface="Cambria" panose="02040503050406030204" pitchFamily="18" charset="0"/>
              </a:rPr>
              <a:t>mproves the accuracy of predictions by using a combination of two or more other branch predictors. </a:t>
            </a:r>
          </a:p>
          <a:p>
            <a:pPr lvl="1" algn="just"/>
            <a:r>
              <a:rPr lang="en-US" sz="1700" b="0" i="0" dirty="0">
                <a:effectLst/>
                <a:latin typeface="Cambria" panose="02040503050406030204" pitchFamily="18" charset="0"/>
                <a:ea typeface="Cambria" panose="02040503050406030204" pitchFamily="18" charset="0"/>
              </a:rPr>
              <a:t>Uses a meta-predictor to determine which of the branch predictors should be used for each branch instruction. The meta-predictor compares the accuracy of the predictions made by the different predictors and selects the one with the highest accuracy for each branch. </a:t>
            </a:r>
          </a:p>
          <a:p>
            <a:pPr lvl="1" algn="just"/>
            <a:r>
              <a:rPr lang="en-US" sz="1700" b="0" i="0" dirty="0">
                <a:effectLst/>
                <a:latin typeface="Cambria" panose="02040503050406030204" pitchFamily="18" charset="0"/>
                <a:ea typeface="Cambria" panose="02040503050406030204" pitchFamily="18" charset="0"/>
              </a:rPr>
              <a:t>This approach can provide higher prediction accuracy than any individual predictor alone.</a:t>
            </a:r>
          </a:p>
          <a:p>
            <a:pPr lvl="1" algn="just"/>
            <a:endParaRPr lang="en-US" sz="1700" dirty="0">
              <a:latin typeface="Cambria" panose="02040503050406030204" pitchFamily="18" charset="0"/>
              <a:ea typeface="Cambria" panose="02040503050406030204" pitchFamily="18" charset="0"/>
            </a:endParaRPr>
          </a:p>
          <a:p>
            <a:pPr marL="274320" lvl="1" indent="0" algn="just">
              <a:buNone/>
            </a:pPr>
            <a:endParaRPr lang="en-US" sz="1700" i="0" dirty="0">
              <a:effectLst/>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B8B00A2C-606C-97F3-32A9-2C02C54DE49A}"/>
              </a:ext>
            </a:extLst>
          </p:cNvPr>
          <p:cNvSpPr>
            <a:spLocks noGrp="1"/>
          </p:cNvSpPr>
          <p:nvPr>
            <p:ph type="sldNum" sz="quarter" idx="12"/>
          </p:nvPr>
        </p:nvSpPr>
        <p:spPr/>
        <p:txBody>
          <a:bodyPr/>
          <a:lstStyle/>
          <a:p>
            <a:fld id="{61F9714C-1010-405B-8DD0-31F956F8A951}" type="slidenum">
              <a:rPr lang="en-US" smtClean="0"/>
              <a:t>4</a:t>
            </a:fld>
            <a:endParaRPr lang="en-US"/>
          </a:p>
        </p:txBody>
      </p:sp>
      <p:pic>
        <p:nvPicPr>
          <p:cNvPr id="3074" name="Picture 2">
            <a:extLst>
              <a:ext uri="{FF2B5EF4-FFF2-40B4-BE49-F238E27FC236}">
                <a16:creationId xmlns:a16="http://schemas.microsoft.com/office/drawing/2014/main" id="{1143BF65-7DBA-A717-2F6F-914567E51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24" y="3688159"/>
            <a:ext cx="5020437" cy="2912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019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CE9E7-776F-DCEB-8FF5-7F7828658E91}"/>
              </a:ext>
            </a:extLst>
          </p:cNvPr>
          <p:cNvSpPr>
            <a:spLocks noGrp="1"/>
          </p:cNvSpPr>
          <p:nvPr>
            <p:ph idx="1"/>
          </p:nvPr>
        </p:nvSpPr>
        <p:spPr>
          <a:xfrm>
            <a:off x="1069848" y="571501"/>
            <a:ext cx="10058400" cy="5600700"/>
          </a:xfrm>
        </p:spPr>
        <p:txBody>
          <a:bodyPr/>
          <a:lstStyle/>
          <a:p>
            <a:pPr algn="just"/>
            <a:r>
              <a:rPr lang="en-US" sz="1700" b="1" u="sng" dirty="0">
                <a:solidFill>
                  <a:srgbClr val="002060"/>
                </a:solidFill>
                <a:latin typeface="Cambria" panose="02040503050406030204" pitchFamily="18" charset="0"/>
                <a:ea typeface="Cambria" panose="02040503050406030204" pitchFamily="18" charset="0"/>
              </a:rPr>
              <a:t>Local Predictor:</a:t>
            </a:r>
            <a:r>
              <a:rPr lang="en-US" sz="1700" dirty="0">
                <a:solidFill>
                  <a:srgbClr val="002060"/>
                </a:solidFill>
                <a:latin typeface="Cambria" panose="02040503050406030204" pitchFamily="18" charset="0"/>
                <a:ea typeface="Cambria" panose="02040503050406030204" pitchFamily="18" charset="0"/>
              </a:rPr>
              <a:t> </a:t>
            </a:r>
            <a:r>
              <a:rPr lang="en-US" sz="1700" dirty="0">
                <a:latin typeface="Cambria" panose="02040503050406030204" pitchFamily="18" charset="0"/>
                <a:ea typeface="Cambria" panose="02040503050406030204" pitchFamily="18" charset="0"/>
              </a:rPr>
              <a:t>M</a:t>
            </a:r>
            <a:r>
              <a:rPr lang="en-US" sz="1700" i="0" dirty="0">
                <a:effectLst/>
                <a:latin typeface="Cambria" panose="02040503050406030204" pitchFamily="18" charset="0"/>
                <a:ea typeface="Cambria" panose="02040503050406030204" pitchFamily="18" charset="0"/>
              </a:rPr>
              <a:t>akes a prediction depending on the outcome of a branch for its last ten executions. </a:t>
            </a:r>
          </a:p>
          <a:p>
            <a:pPr lvl="1" algn="just"/>
            <a:r>
              <a:rPr lang="en-US" sz="1700" b="0" i="0" dirty="0">
                <a:effectLst/>
                <a:latin typeface="Cambria" panose="02040503050406030204" pitchFamily="18" charset="0"/>
                <a:ea typeface="Cambria" panose="02040503050406030204" pitchFamily="18" charset="0"/>
              </a:rPr>
              <a:t>Stores a table of the history of branches at each location and uses this information to make predictions. </a:t>
            </a:r>
          </a:p>
          <a:p>
            <a:pPr lvl="1" algn="just"/>
            <a:r>
              <a:rPr lang="en-US" sz="1700" b="0" i="0" dirty="0">
                <a:effectLst/>
                <a:latin typeface="Cambria" panose="02040503050406030204" pitchFamily="18" charset="0"/>
                <a:ea typeface="Cambria" panose="02040503050406030204" pitchFamily="18" charset="0"/>
              </a:rPr>
              <a:t>Local predictors work well when a program has repeating patterns of branches at specific locations.</a:t>
            </a:r>
            <a:endParaRPr lang="en-US" sz="1700" i="0" dirty="0">
              <a:effectLst/>
              <a:latin typeface="Cambria" panose="02040503050406030204" pitchFamily="18" charset="0"/>
              <a:ea typeface="Cambria" panose="020405030504060302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5E3BC375-3791-58F6-D692-41B58CDA5AD2}"/>
              </a:ext>
            </a:extLst>
          </p:cNvPr>
          <p:cNvSpPr>
            <a:spLocks noGrp="1"/>
          </p:cNvSpPr>
          <p:nvPr>
            <p:ph type="sldNum" sz="quarter" idx="12"/>
          </p:nvPr>
        </p:nvSpPr>
        <p:spPr/>
        <p:txBody>
          <a:bodyPr/>
          <a:lstStyle/>
          <a:p>
            <a:fld id="{61F9714C-1010-405B-8DD0-31F956F8A951}" type="slidenum">
              <a:rPr lang="en-US" smtClean="0"/>
              <a:t>5</a:t>
            </a:fld>
            <a:endParaRPr lang="en-US"/>
          </a:p>
        </p:txBody>
      </p:sp>
      <p:pic>
        <p:nvPicPr>
          <p:cNvPr id="1026" name="Picture 2">
            <a:extLst>
              <a:ext uri="{FF2B5EF4-FFF2-40B4-BE49-F238E27FC236}">
                <a16:creationId xmlns:a16="http://schemas.microsoft.com/office/drawing/2014/main" id="{3ACB2FD6-62B8-670E-9AEE-3453C8170F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925" y="2487168"/>
            <a:ext cx="52387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31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71A03A-E730-D890-0AA6-CE8605FDE5E1}"/>
              </a:ext>
            </a:extLst>
          </p:cNvPr>
          <p:cNvSpPr>
            <a:spLocks noGrp="1"/>
          </p:cNvSpPr>
          <p:nvPr>
            <p:ph idx="1"/>
          </p:nvPr>
        </p:nvSpPr>
        <p:spPr>
          <a:xfrm>
            <a:off x="1069848" y="533400"/>
            <a:ext cx="10058400" cy="5638800"/>
          </a:xfrm>
        </p:spPr>
        <p:txBody>
          <a:bodyPr/>
          <a:lstStyle/>
          <a:p>
            <a:pPr algn="just"/>
            <a:r>
              <a:rPr lang="en-US" sz="1700" b="1" u="sng" dirty="0">
                <a:solidFill>
                  <a:srgbClr val="002060"/>
                </a:solidFill>
                <a:latin typeface="Cambria" panose="02040503050406030204" pitchFamily="18" charset="0"/>
                <a:ea typeface="Cambria" panose="02040503050406030204" pitchFamily="18" charset="0"/>
              </a:rPr>
              <a:t>Bi-mode Predictor</a:t>
            </a:r>
            <a:r>
              <a:rPr lang="en-US" sz="1700" b="1" dirty="0">
                <a:solidFill>
                  <a:srgbClr val="002060"/>
                </a:solidFill>
                <a:latin typeface="Cambria" panose="02040503050406030204" pitchFamily="18" charset="0"/>
                <a:ea typeface="Cambria" panose="02040503050406030204" pitchFamily="18" charset="0"/>
              </a:rPr>
              <a:t>: </a:t>
            </a:r>
            <a:r>
              <a:rPr lang="en-US" sz="1700" dirty="0">
                <a:latin typeface="Cambria" panose="02040503050406030204" pitchFamily="18" charset="0"/>
                <a:ea typeface="Cambria" panose="02040503050406030204" pitchFamily="18" charset="0"/>
              </a:rPr>
              <a:t>It is a hybrid of local and global predictor. </a:t>
            </a:r>
            <a:r>
              <a:rPr lang="en-US" sz="1700" b="0" i="0" dirty="0">
                <a:effectLst/>
                <a:latin typeface="Cambria" panose="02040503050406030204" pitchFamily="18" charset="0"/>
                <a:ea typeface="Cambria" panose="02040503050406030204" pitchFamily="18" charset="0"/>
              </a:rPr>
              <a:t>The bi-mode predictor uses a local predictor to predict the outcome of branches at specific locations in the program and a global predictor to predict branches that do not have a history at the current location. </a:t>
            </a:r>
          </a:p>
          <a:p>
            <a:pPr lvl="1" algn="just"/>
            <a:r>
              <a:rPr lang="en-US" sz="1700" b="0" i="0" dirty="0">
                <a:effectLst/>
                <a:latin typeface="Cambria" panose="02040503050406030204" pitchFamily="18" charset="0"/>
                <a:ea typeface="Cambria" panose="02040503050406030204" pitchFamily="18" charset="0"/>
              </a:rPr>
              <a:t>The global predictor uses a history buffer to store the history of recent branches in the program and uses this information to make predictions.</a:t>
            </a:r>
            <a:endParaRPr lang="en-US" sz="1700" dirty="0">
              <a:latin typeface="Cambria" panose="02040503050406030204" pitchFamily="18" charset="0"/>
              <a:ea typeface="Cambria" panose="02040503050406030204" pitchFamily="18" charset="0"/>
            </a:endParaRPr>
          </a:p>
          <a:p>
            <a:pPr lvl="1" algn="just"/>
            <a:r>
              <a:rPr lang="en-US" sz="1700" b="0" i="0" dirty="0">
                <a:effectLst/>
                <a:latin typeface="Cambria" panose="02040503050406030204" pitchFamily="18" charset="0"/>
                <a:ea typeface="Cambria" panose="02040503050406030204" pitchFamily="18" charset="0"/>
              </a:rPr>
              <a:t>The bi-mode predictor selects either the local or global predictor based on the history of recent branches at the current location in the program.</a:t>
            </a:r>
            <a:endParaRPr lang="en-US" sz="1700" dirty="0">
              <a:latin typeface="Cambria" panose="02040503050406030204" pitchFamily="18" charset="0"/>
              <a:ea typeface="Cambria" panose="02040503050406030204" pitchFamily="18" charset="0"/>
            </a:endParaRPr>
          </a:p>
          <a:p>
            <a:endParaRPr lang="en-US" dirty="0"/>
          </a:p>
        </p:txBody>
      </p:sp>
      <p:sp>
        <p:nvSpPr>
          <p:cNvPr id="4" name="Slide Number Placeholder 3">
            <a:extLst>
              <a:ext uri="{FF2B5EF4-FFF2-40B4-BE49-F238E27FC236}">
                <a16:creationId xmlns:a16="http://schemas.microsoft.com/office/drawing/2014/main" id="{C034802E-846B-4B0B-F8DD-0C576D9A3445}"/>
              </a:ext>
            </a:extLst>
          </p:cNvPr>
          <p:cNvSpPr>
            <a:spLocks noGrp="1"/>
          </p:cNvSpPr>
          <p:nvPr>
            <p:ph type="sldNum" sz="quarter" idx="12"/>
          </p:nvPr>
        </p:nvSpPr>
        <p:spPr/>
        <p:txBody>
          <a:bodyPr/>
          <a:lstStyle/>
          <a:p>
            <a:fld id="{61F9714C-1010-405B-8DD0-31F956F8A951}" type="slidenum">
              <a:rPr lang="en-US" smtClean="0"/>
              <a:t>6</a:t>
            </a:fld>
            <a:endParaRPr lang="en-US"/>
          </a:p>
        </p:txBody>
      </p:sp>
      <p:pic>
        <p:nvPicPr>
          <p:cNvPr id="2050" name="Picture 2">
            <a:extLst>
              <a:ext uri="{FF2B5EF4-FFF2-40B4-BE49-F238E27FC236}">
                <a16:creationId xmlns:a16="http://schemas.microsoft.com/office/drawing/2014/main" id="{11FF233A-9567-5370-F845-C25B64011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174" y="2571751"/>
            <a:ext cx="5061133" cy="4170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54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1C62-72C5-4843-BF82-0D4F06630B24}"/>
              </a:ext>
            </a:extLst>
          </p:cNvPr>
          <p:cNvSpPr>
            <a:spLocks noGrp="1"/>
          </p:cNvSpPr>
          <p:nvPr>
            <p:ph type="title"/>
          </p:nvPr>
        </p:nvSpPr>
        <p:spPr>
          <a:xfrm>
            <a:off x="838200" y="327025"/>
            <a:ext cx="10515600" cy="1325563"/>
          </a:xfrm>
        </p:spPr>
        <p:txBody>
          <a:bodyPr/>
          <a:lstStyle/>
          <a:p>
            <a:r>
              <a:rPr lang="en-US" sz="4400" b="1" dirty="0">
                <a:solidFill>
                  <a:srgbClr val="002060"/>
                </a:solidFill>
                <a:latin typeface="Cambria" panose="02040503050406030204" pitchFamily="18" charset="0"/>
                <a:ea typeface="Cambria" panose="02040503050406030204" pitchFamily="18" charset="0"/>
              </a:rPr>
              <a:t>Project </a:t>
            </a:r>
            <a:r>
              <a:rPr lang="en-US" sz="4200" b="1" dirty="0">
                <a:solidFill>
                  <a:srgbClr val="002060"/>
                </a:solidFill>
                <a:latin typeface="Cambria" panose="02040503050406030204" pitchFamily="18" charset="0"/>
                <a:ea typeface="Cambria" panose="02040503050406030204" pitchFamily="18" charset="0"/>
              </a:rPr>
              <a:t>Requirements</a:t>
            </a:r>
            <a:r>
              <a:rPr lang="en-US" sz="4400" b="1" dirty="0">
                <a:solidFill>
                  <a:srgbClr val="002060"/>
                </a:solidFill>
                <a:latin typeface="Cambria" panose="02040503050406030204" pitchFamily="18" charset="0"/>
                <a:ea typeface="Cambria" panose="02040503050406030204" pitchFamily="18" charset="0"/>
              </a:rPr>
              <a:t> and Specifications </a:t>
            </a:r>
            <a:endParaRPr lang="en-US" b="1" dirty="0">
              <a:solidFill>
                <a:srgbClr val="002060"/>
              </a:solidFill>
            </a:endParaRPr>
          </a:p>
        </p:txBody>
      </p:sp>
      <p:sp>
        <p:nvSpPr>
          <p:cNvPr id="3" name="Content Placeholder 2">
            <a:extLst>
              <a:ext uri="{FF2B5EF4-FFF2-40B4-BE49-F238E27FC236}">
                <a16:creationId xmlns:a16="http://schemas.microsoft.com/office/drawing/2014/main" id="{C4717150-E5C7-BD10-80BA-A9E81CD6F51E}"/>
              </a:ext>
            </a:extLst>
          </p:cNvPr>
          <p:cNvSpPr>
            <a:spLocks noGrp="1"/>
          </p:cNvSpPr>
          <p:nvPr>
            <p:ph idx="1"/>
          </p:nvPr>
        </p:nvSpPr>
        <p:spPr>
          <a:xfrm>
            <a:off x="1069848" y="1933575"/>
            <a:ext cx="10058400" cy="4257675"/>
          </a:xfrm>
        </p:spPr>
        <p:txBody>
          <a:bodyPr>
            <a:normAutofit/>
          </a:bodyPr>
          <a:lstStyle/>
          <a:p>
            <a:pPr algn="just"/>
            <a:r>
              <a:rPr lang="en-US" sz="2000" b="1" dirty="0">
                <a:solidFill>
                  <a:srgbClr val="002060"/>
                </a:solidFill>
                <a:latin typeface="Cambria" panose="02040503050406030204" pitchFamily="18" charset="0"/>
                <a:ea typeface="Cambria" panose="02040503050406030204" pitchFamily="18" charset="0"/>
              </a:rPr>
              <a:t>Objective</a:t>
            </a:r>
          </a:p>
          <a:p>
            <a:pPr lvl="1" algn="just"/>
            <a:r>
              <a:rPr lang="en-US" sz="2000" dirty="0">
                <a:latin typeface="Cambria" panose="02040503050406030204" pitchFamily="18" charset="0"/>
                <a:ea typeface="Cambria" panose="02040503050406030204" pitchFamily="18" charset="0"/>
              </a:rPr>
              <a:t>To Simulate different branch predictors over different benchmarks and observing their behavior hierarchy in X86 architecture on Gem5 simulator . </a:t>
            </a:r>
          </a:p>
          <a:p>
            <a:pPr algn="just"/>
            <a:r>
              <a:rPr lang="en-US" sz="2000" b="1" dirty="0">
                <a:solidFill>
                  <a:srgbClr val="002060"/>
                </a:solidFill>
                <a:latin typeface="Cambria" panose="02040503050406030204" pitchFamily="18" charset="0"/>
                <a:ea typeface="Cambria" panose="02040503050406030204" pitchFamily="18" charset="0"/>
              </a:rPr>
              <a:t>Tools Used </a:t>
            </a:r>
          </a:p>
          <a:p>
            <a:pPr lvl="1" algn="just"/>
            <a:r>
              <a:rPr lang="en-US" sz="2000" dirty="0">
                <a:latin typeface="Cambria" panose="02040503050406030204" pitchFamily="18" charset="0"/>
                <a:ea typeface="Cambria" panose="02040503050406030204" pitchFamily="18" charset="0"/>
              </a:rPr>
              <a:t>Gem5 simulator on the university server </a:t>
            </a:r>
          </a:p>
          <a:p>
            <a:pPr lvl="1" algn="just"/>
            <a:r>
              <a:rPr lang="en-US" sz="2000" dirty="0" err="1">
                <a:latin typeface="Cambria" panose="02040503050406030204" pitchFamily="18" charset="0"/>
                <a:ea typeface="Cambria" panose="02040503050406030204" pitchFamily="18" charset="0"/>
              </a:rPr>
              <a:t>MobaXterm</a:t>
            </a:r>
            <a:r>
              <a:rPr lang="en-US" sz="2000" dirty="0">
                <a:latin typeface="Cambria" panose="02040503050406030204" pitchFamily="18" charset="0"/>
                <a:ea typeface="Cambria" panose="02040503050406030204" pitchFamily="18" charset="0"/>
              </a:rPr>
              <a:t>: For remote SSH extension to access Gem5 over university server </a:t>
            </a:r>
          </a:p>
          <a:p>
            <a:pPr lvl="1" algn="just"/>
            <a:r>
              <a:rPr lang="en-US" sz="2000" dirty="0">
                <a:latin typeface="Cambria" panose="02040503050406030204" pitchFamily="18" charset="0"/>
                <a:ea typeface="Cambria" panose="02040503050406030204" pitchFamily="18" charset="0"/>
              </a:rPr>
              <a:t>Benchmarks: (1)401.bzip2  (2) 429.mcf  (3) 456.hmmer (4) 458.sjeng (5) 470.lbm</a:t>
            </a:r>
          </a:p>
          <a:p>
            <a:pPr lvl="1" algn="just"/>
            <a:r>
              <a:rPr lang="en-US" sz="2000" dirty="0">
                <a:latin typeface="Cambria" panose="02040503050406030204" pitchFamily="18" charset="0"/>
                <a:ea typeface="Cambria" panose="02040503050406030204" pitchFamily="18" charset="0"/>
              </a:rPr>
              <a:t>Branch Predictors: (1) </a:t>
            </a:r>
            <a:r>
              <a:rPr lang="en-US" sz="2000" dirty="0" err="1">
                <a:latin typeface="Cambria" panose="02040503050406030204" pitchFamily="18" charset="0"/>
                <a:ea typeface="Cambria" panose="02040503050406030204" pitchFamily="18" charset="0"/>
              </a:rPr>
              <a:t>LocalBP</a:t>
            </a:r>
            <a:r>
              <a:rPr lang="en-US" sz="2000" dirty="0">
                <a:latin typeface="Cambria" panose="02040503050406030204" pitchFamily="18" charset="0"/>
                <a:ea typeface="Cambria" panose="02040503050406030204" pitchFamily="18" charset="0"/>
              </a:rPr>
              <a:t>( ) (2) </a:t>
            </a:r>
            <a:r>
              <a:rPr lang="en-US" sz="2000" dirty="0" err="1">
                <a:latin typeface="Cambria" panose="02040503050406030204" pitchFamily="18" charset="0"/>
                <a:ea typeface="Cambria" panose="02040503050406030204" pitchFamily="18" charset="0"/>
              </a:rPr>
              <a:t>TournamentBP</a:t>
            </a:r>
            <a:r>
              <a:rPr lang="en-US" sz="2000" dirty="0">
                <a:latin typeface="Cambria" panose="02040503050406030204" pitchFamily="18" charset="0"/>
                <a:ea typeface="Cambria" panose="02040503050406030204" pitchFamily="18" charset="0"/>
              </a:rPr>
              <a:t> ( )  (3) </a:t>
            </a:r>
            <a:r>
              <a:rPr lang="en-US" sz="2000" dirty="0" err="1">
                <a:latin typeface="Cambria" panose="02040503050406030204" pitchFamily="18" charset="0"/>
                <a:ea typeface="Cambria" panose="02040503050406030204" pitchFamily="18" charset="0"/>
              </a:rPr>
              <a:t>BiModeBP</a:t>
            </a:r>
            <a:r>
              <a:rPr lang="en-US" sz="2000" dirty="0">
                <a:latin typeface="Cambria" panose="02040503050406030204" pitchFamily="18" charset="0"/>
                <a:ea typeface="Cambria" panose="02040503050406030204" pitchFamily="18" charset="0"/>
              </a:rPr>
              <a:t>( )</a:t>
            </a:r>
          </a:p>
          <a:p>
            <a:pPr lvl="1" algn="just"/>
            <a:r>
              <a:rPr lang="en-US" sz="2000" dirty="0">
                <a:latin typeface="Cambria" panose="02040503050406030204" pitchFamily="18" charset="0"/>
                <a:ea typeface="Cambria" panose="02040503050406030204" pitchFamily="18" charset="0"/>
              </a:rPr>
              <a:t>Shell Script: Created a shell script project2.sh for the project </a:t>
            </a:r>
          </a:p>
          <a:p>
            <a:pPr marL="0" indent="0">
              <a:buNone/>
            </a:pPr>
            <a:endParaRPr lang="en-US" sz="2000" dirty="0"/>
          </a:p>
        </p:txBody>
      </p:sp>
      <p:sp>
        <p:nvSpPr>
          <p:cNvPr id="4" name="Slide Number Placeholder 3">
            <a:extLst>
              <a:ext uri="{FF2B5EF4-FFF2-40B4-BE49-F238E27FC236}">
                <a16:creationId xmlns:a16="http://schemas.microsoft.com/office/drawing/2014/main" id="{D2266B36-9D83-41AE-ABE8-EC8A8DF8A66A}"/>
              </a:ext>
            </a:extLst>
          </p:cNvPr>
          <p:cNvSpPr>
            <a:spLocks noGrp="1"/>
          </p:cNvSpPr>
          <p:nvPr>
            <p:ph type="sldNum" sz="quarter" idx="12"/>
          </p:nvPr>
        </p:nvSpPr>
        <p:spPr/>
        <p:txBody>
          <a:bodyPr/>
          <a:lstStyle/>
          <a:p>
            <a:fld id="{61F9714C-1010-405B-8DD0-31F956F8A951}" type="slidenum">
              <a:rPr lang="en-US" smtClean="0"/>
              <a:t>7</a:t>
            </a:fld>
            <a:endParaRPr lang="en-US"/>
          </a:p>
        </p:txBody>
      </p:sp>
    </p:spTree>
    <p:extLst>
      <p:ext uri="{BB962C8B-B14F-4D97-AF65-F5344CB8AC3E}">
        <p14:creationId xmlns:p14="http://schemas.microsoft.com/office/powerpoint/2010/main" val="195876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214B-104F-5E5F-B96D-4400E0ED4FA2}"/>
              </a:ext>
            </a:extLst>
          </p:cNvPr>
          <p:cNvSpPr>
            <a:spLocks noGrp="1"/>
          </p:cNvSpPr>
          <p:nvPr>
            <p:ph type="title"/>
          </p:nvPr>
        </p:nvSpPr>
        <p:spPr/>
        <p:txBody>
          <a:bodyPr/>
          <a:lstStyle/>
          <a:p>
            <a:r>
              <a:rPr lang="en-US" sz="4400" b="1" dirty="0">
                <a:solidFill>
                  <a:srgbClr val="002060"/>
                </a:solidFill>
                <a:latin typeface="Cambria" panose="02040503050406030204" pitchFamily="18" charset="0"/>
                <a:ea typeface="Cambria" panose="02040503050406030204" pitchFamily="18" charset="0"/>
              </a:rPr>
              <a:t>Deliverables</a:t>
            </a:r>
            <a:r>
              <a:rPr lang="en-US" sz="4400" dirty="0">
                <a:latin typeface="Cambria" panose="02040503050406030204" pitchFamily="18" charset="0"/>
                <a:ea typeface="Cambria" panose="02040503050406030204" pitchFamily="18" charset="0"/>
              </a:rPr>
              <a:t> </a:t>
            </a:r>
            <a:endParaRPr lang="en-US" dirty="0"/>
          </a:p>
        </p:txBody>
      </p:sp>
      <p:sp>
        <p:nvSpPr>
          <p:cNvPr id="3" name="Content Placeholder 2">
            <a:extLst>
              <a:ext uri="{FF2B5EF4-FFF2-40B4-BE49-F238E27FC236}">
                <a16:creationId xmlns:a16="http://schemas.microsoft.com/office/drawing/2014/main" id="{BD4AF0B0-9441-62AD-6695-123660C7E8AA}"/>
              </a:ext>
            </a:extLst>
          </p:cNvPr>
          <p:cNvSpPr>
            <a:spLocks noGrp="1"/>
          </p:cNvSpPr>
          <p:nvPr>
            <p:ph idx="1"/>
          </p:nvPr>
        </p:nvSpPr>
        <p:spPr/>
        <p:txBody>
          <a:bodyPr>
            <a:normAutofit/>
          </a:bodyPr>
          <a:lstStyle/>
          <a:p>
            <a:pPr lvl="1"/>
            <a:r>
              <a:rPr lang="en-US" sz="2000" dirty="0">
                <a:latin typeface="Cambria" panose="02040503050406030204" pitchFamily="18" charset="0"/>
                <a:ea typeface="Cambria" panose="02040503050406030204" pitchFamily="18" charset="0"/>
              </a:rPr>
              <a:t>Changes made to source files.</a:t>
            </a:r>
          </a:p>
          <a:p>
            <a:pPr lvl="1"/>
            <a:r>
              <a:rPr lang="en-US" sz="2000" dirty="0">
                <a:latin typeface="Cambria" panose="02040503050406030204" pitchFamily="18" charset="0"/>
                <a:ea typeface="Cambria" panose="02040503050406030204" pitchFamily="18" charset="0"/>
              </a:rPr>
              <a:t>Observing the changes made. </a:t>
            </a:r>
          </a:p>
          <a:p>
            <a:pPr lvl="1"/>
            <a:r>
              <a:rPr lang="en-US" sz="2000" dirty="0">
                <a:latin typeface="Cambria" panose="02040503050406030204" pitchFamily="18" charset="0"/>
                <a:ea typeface="Cambria" panose="02040503050406030204" pitchFamily="18" charset="0"/>
              </a:rPr>
              <a:t>Generating the </a:t>
            </a:r>
            <a:r>
              <a:rPr lang="en-US" sz="2000" dirty="0" err="1">
                <a:latin typeface="Cambria" panose="02040503050406030204" pitchFamily="18" charset="0"/>
                <a:ea typeface="Cambria" panose="02040503050406030204" pitchFamily="18" charset="0"/>
              </a:rPr>
              <a:t>BTBMissPct</a:t>
            </a:r>
            <a:r>
              <a:rPr lang="en-US" sz="2000" dirty="0">
                <a:latin typeface="Cambria" panose="02040503050406030204" pitchFamily="18" charset="0"/>
                <a:ea typeface="Cambria" panose="02040503050406030204" pitchFamily="18" charset="0"/>
              </a:rPr>
              <a:t> and </a:t>
            </a:r>
            <a:r>
              <a:rPr lang="en-US" sz="2000" dirty="0" err="1">
                <a:latin typeface="Cambria" panose="02040503050406030204" pitchFamily="18" charset="0"/>
                <a:ea typeface="Cambria" panose="02040503050406030204" pitchFamily="18" charset="0"/>
              </a:rPr>
              <a:t>BranchMispredPercent</a:t>
            </a:r>
            <a:r>
              <a:rPr lang="en-US" sz="2000" dirty="0">
                <a:latin typeface="Cambria" panose="02040503050406030204" pitchFamily="18" charset="0"/>
                <a:ea typeface="Cambria" panose="02040503050406030204" pitchFamily="18" charset="0"/>
              </a:rPr>
              <a:t> for all Benchmarks</a:t>
            </a:r>
          </a:p>
          <a:p>
            <a:pPr lvl="1"/>
            <a:r>
              <a:rPr lang="en-US" sz="2000" dirty="0">
                <a:latin typeface="Cambria" panose="02040503050406030204" pitchFamily="18" charset="0"/>
                <a:ea typeface="Cambria" panose="02040503050406030204" pitchFamily="18" charset="0"/>
              </a:rPr>
              <a:t>Varying the sizes of predictor and calculating the same for </a:t>
            </a:r>
            <a:r>
              <a:rPr lang="en-US" sz="2000" dirty="0" err="1">
                <a:latin typeface="Cambria" panose="02040503050406030204" pitchFamily="18" charset="0"/>
                <a:ea typeface="Cambria" panose="02040503050406030204" pitchFamily="18" charset="0"/>
              </a:rPr>
              <a:t>TournamentBP</a:t>
            </a:r>
            <a:endParaRPr lang="en-US" sz="2000" dirty="0">
              <a:latin typeface="Cambria" panose="02040503050406030204" pitchFamily="18" charset="0"/>
              <a:ea typeface="Cambria" panose="02040503050406030204" pitchFamily="18" charset="0"/>
            </a:endParaRPr>
          </a:p>
          <a:p>
            <a:pPr lvl="1"/>
            <a:r>
              <a:rPr lang="en-US" sz="2000" dirty="0">
                <a:latin typeface="Cambria" panose="02040503050406030204" pitchFamily="18" charset="0"/>
                <a:ea typeface="Cambria" panose="02040503050406030204" pitchFamily="18" charset="0"/>
              </a:rPr>
              <a:t>Graphs of each </a:t>
            </a:r>
            <a:r>
              <a:rPr lang="en-US" sz="2000" dirty="0" err="1">
                <a:latin typeface="Cambria" panose="02040503050406030204" pitchFamily="18" charset="0"/>
                <a:ea typeface="Cambria" panose="02040503050406030204" pitchFamily="18" charset="0"/>
              </a:rPr>
              <a:t>benchamark</a:t>
            </a:r>
            <a:r>
              <a:rPr lang="en-US" sz="2000" dirty="0">
                <a:latin typeface="Cambria" panose="02040503050406030204" pitchFamily="18" charset="0"/>
                <a:ea typeface="Cambria" panose="02040503050406030204" pitchFamily="18" charset="0"/>
              </a:rPr>
              <a:t> for each Branch Predictor</a:t>
            </a:r>
          </a:p>
          <a:p>
            <a:pPr lvl="1"/>
            <a:r>
              <a:rPr lang="en-US" sz="2000" dirty="0">
                <a:latin typeface="Cambria" panose="02040503050406030204" pitchFamily="18" charset="0"/>
                <a:ea typeface="Cambria" panose="02040503050406030204" pitchFamily="18" charset="0"/>
              </a:rPr>
              <a:t>Observations from the graphs.</a:t>
            </a:r>
          </a:p>
        </p:txBody>
      </p:sp>
      <p:sp>
        <p:nvSpPr>
          <p:cNvPr id="4" name="Slide Number Placeholder 3">
            <a:extLst>
              <a:ext uri="{FF2B5EF4-FFF2-40B4-BE49-F238E27FC236}">
                <a16:creationId xmlns:a16="http://schemas.microsoft.com/office/drawing/2014/main" id="{E170C220-0D7D-3DF1-0F7C-8C07B54B7583}"/>
              </a:ext>
            </a:extLst>
          </p:cNvPr>
          <p:cNvSpPr>
            <a:spLocks noGrp="1"/>
          </p:cNvSpPr>
          <p:nvPr>
            <p:ph type="sldNum" sz="quarter" idx="12"/>
          </p:nvPr>
        </p:nvSpPr>
        <p:spPr/>
        <p:txBody>
          <a:bodyPr/>
          <a:lstStyle/>
          <a:p>
            <a:fld id="{61F9714C-1010-405B-8DD0-31F956F8A951}" type="slidenum">
              <a:rPr lang="en-US" smtClean="0"/>
              <a:t>8</a:t>
            </a:fld>
            <a:endParaRPr lang="en-US"/>
          </a:p>
        </p:txBody>
      </p:sp>
    </p:spTree>
    <p:extLst>
      <p:ext uri="{BB962C8B-B14F-4D97-AF65-F5344CB8AC3E}">
        <p14:creationId xmlns:p14="http://schemas.microsoft.com/office/powerpoint/2010/main" val="1108305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9AA8-0EF1-C7ED-E948-A358A9E1664A}"/>
              </a:ext>
            </a:extLst>
          </p:cNvPr>
          <p:cNvSpPr>
            <a:spLocks noGrp="1"/>
          </p:cNvSpPr>
          <p:nvPr>
            <p:ph type="title"/>
          </p:nvPr>
        </p:nvSpPr>
        <p:spPr>
          <a:xfrm>
            <a:off x="838200" y="465931"/>
            <a:ext cx="10515600" cy="981869"/>
          </a:xfrm>
        </p:spPr>
        <p:txBody>
          <a:bodyPr/>
          <a:lstStyle/>
          <a:p>
            <a:r>
              <a:rPr lang="en-US" b="1" dirty="0">
                <a:solidFill>
                  <a:srgbClr val="002060"/>
                </a:solidFill>
                <a:latin typeface="Cambria" panose="02040503050406030204" pitchFamily="18" charset="0"/>
                <a:ea typeface="Cambria" panose="02040503050406030204" pitchFamily="18" charset="0"/>
              </a:rPr>
              <a:t>Changes in Gem5</a:t>
            </a:r>
          </a:p>
        </p:txBody>
      </p:sp>
      <p:sp>
        <p:nvSpPr>
          <p:cNvPr id="4" name="TextBox 3">
            <a:extLst>
              <a:ext uri="{FF2B5EF4-FFF2-40B4-BE49-F238E27FC236}">
                <a16:creationId xmlns:a16="http://schemas.microsoft.com/office/drawing/2014/main" id="{114F24D3-DFD5-A973-C8EE-787A48CAE563}"/>
              </a:ext>
            </a:extLst>
          </p:cNvPr>
          <p:cNvSpPr txBox="1"/>
          <p:nvPr/>
        </p:nvSpPr>
        <p:spPr>
          <a:xfrm>
            <a:off x="1283696" y="1746487"/>
            <a:ext cx="10172700" cy="1477328"/>
          </a:xfrm>
          <a:prstGeom prst="rect">
            <a:avLst/>
          </a:prstGeom>
          <a:noFill/>
        </p:spPr>
        <p:txBody>
          <a:bodyPr wrap="square" rtlCol="0">
            <a:spAutoFit/>
          </a:bodyPr>
          <a:lstStyle/>
          <a:p>
            <a:r>
              <a:rPr lang="en-US" sz="1800" dirty="0">
                <a:latin typeface="Cambria" panose="02040503050406030204" pitchFamily="18" charset="0"/>
                <a:ea typeface="Cambria" panose="02040503050406030204" pitchFamily="18" charset="0"/>
                <a:cs typeface="Times New Roman" panose="02020603050405020304" pitchFamily="18" charset="0"/>
              </a:rPr>
              <a:t>We made the following changes to the respective “runGem5.sh” files for the Benchmarks 401.bzip2, 429.mcf, 456.hmmer, 458.sjeng and 470.lbm</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Change the Argument path in every benchmark </a:t>
            </a:r>
          </a:p>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cs typeface="Times New Roman" panose="02020603050405020304" pitchFamily="18" charset="0"/>
              </a:rPr>
              <a:t>Change the path of the gem5 directory </a:t>
            </a:r>
          </a:p>
          <a:p>
            <a:pPr marL="285750" indent="-285750">
              <a:buFont typeface="Arial" panose="020B0604020202020204" pitchFamily="34" charset="0"/>
              <a:buChar char="•"/>
            </a:pPr>
            <a:endParaRPr lang="en-US" sz="1800" dirty="0">
              <a:latin typeface="Cambria" panose="02040503050406030204" pitchFamily="18" charset="0"/>
              <a:ea typeface="Cambria" panose="020405030504060302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7F3CB80-F037-6754-BB21-FEF5802F7317}"/>
              </a:ext>
            </a:extLst>
          </p:cNvPr>
          <p:cNvPicPr>
            <a:picLocks noChangeAspect="1"/>
          </p:cNvPicPr>
          <p:nvPr/>
        </p:nvPicPr>
        <p:blipFill>
          <a:blip r:embed="rId2"/>
          <a:stretch>
            <a:fillRect/>
          </a:stretch>
        </p:blipFill>
        <p:spPr>
          <a:xfrm>
            <a:off x="1202541" y="3634185"/>
            <a:ext cx="10253855" cy="2047080"/>
          </a:xfrm>
          <a:prstGeom prst="rect">
            <a:avLst/>
          </a:prstGeom>
        </p:spPr>
      </p:pic>
      <p:sp>
        <p:nvSpPr>
          <p:cNvPr id="8" name="Rectangle 7">
            <a:extLst>
              <a:ext uri="{FF2B5EF4-FFF2-40B4-BE49-F238E27FC236}">
                <a16:creationId xmlns:a16="http://schemas.microsoft.com/office/drawing/2014/main" id="{72199834-B503-956E-5895-E0117F54396A}"/>
              </a:ext>
            </a:extLst>
          </p:cNvPr>
          <p:cNvSpPr/>
          <p:nvPr/>
        </p:nvSpPr>
        <p:spPr>
          <a:xfrm>
            <a:off x="2047875" y="4591048"/>
            <a:ext cx="2171700" cy="20955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 name="Rectangle 8">
            <a:extLst>
              <a:ext uri="{FF2B5EF4-FFF2-40B4-BE49-F238E27FC236}">
                <a16:creationId xmlns:a16="http://schemas.microsoft.com/office/drawing/2014/main" id="{4AC81380-1154-BC1E-69B6-0BD24A83FF68}"/>
              </a:ext>
            </a:extLst>
          </p:cNvPr>
          <p:cNvSpPr/>
          <p:nvPr/>
        </p:nvSpPr>
        <p:spPr>
          <a:xfrm>
            <a:off x="1876425" y="4800600"/>
            <a:ext cx="3505200" cy="20955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ectangle 10">
            <a:extLst>
              <a:ext uri="{FF2B5EF4-FFF2-40B4-BE49-F238E27FC236}">
                <a16:creationId xmlns:a16="http://schemas.microsoft.com/office/drawing/2014/main" id="{292C4B24-99F2-0049-14D9-F39A742E79B4}"/>
              </a:ext>
            </a:extLst>
          </p:cNvPr>
          <p:cNvSpPr/>
          <p:nvPr/>
        </p:nvSpPr>
        <p:spPr>
          <a:xfrm>
            <a:off x="7048500" y="4800599"/>
            <a:ext cx="3505200" cy="20955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Slide Number Placeholder 11">
            <a:extLst>
              <a:ext uri="{FF2B5EF4-FFF2-40B4-BE49-F238E27FC236}">
                <a16:creationId xmlns:a16="http://schemas.microsoft.com/office/drawing/2014/main" id="{B56808FB-6262-486C-E3C2-4303C0A9773E}"/>
              </a:ext>
            </a:extLst>
          </p:cNvPr>
          <p:cNvSpPr>
            <a:spLocks noGrp="1"/>
          </p:cNvSpPr>
          <p:nvPr>
            <p:ph type="sldNum" sz="quarter" idx="12"/>
          </p:nvPr>
        </p:nvSpPr>
        <p:spPr/>
        <p:txBody>
          <a:bodyPr/>
          <a:lstStyle/>
          <a:p>
            <a:fld id="{61F9714C-1010-405B-8DD0-31F956F8A951}" type="slidenum">
              <a:rPr lang="en-US" smtClean="0"/>
              <a:t>9</a:t>
            </a:fld>
            <a:endParaRPr lang="en-US"/>
          </a:p>
        </p:txBody>
      </p:sp>
    </p:spTree>
    <p:extLst>
      <p:ext uri="{BB962C8B-B14F-4D97-AF65-F5344CB8AC3E}">
        <p14:creationId xmlns:p14="http://schemas.microsoft.com/office/powerpoint/2010/main" val="13430519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77ff346-7a77-49d6-8aa5-d70c960c804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6C18943FD34B418E82B33A89BE1136" ma:contentTypeVersion="6" ma:contentTypeDescription="Create a new document." ma:contentTypeScope="" ma:versionID="17db779239cc3a3fa4a9222707b5bd8d">
  <xsd:schema xmlns:xsd="http://www.w3.org/2001/XMLSchema" xmlns:xs="http://www.w3.org/2001/XMLSchema" xmlns:p="http://schemas.microsoft.com/office/2006/metadata/properties" xmlns:ns3="e77ff346-7a77-49d6-8aa5-d70c960c8049" xmlns:ns4="9a2b4a98-be83-4522-8007-58457077f717" targetNamespace="http://schemas.microsoft.com/office/2006/metadata/properties" ma:root="true" ma:fieldsID="2b222ca85380d230ca2e49aba8283d6e" ns3:_="" ns4:_="">
    <xsd:import namespace="e77ff346-7a77-49d6-8aa5-d70c960c8049"/>
    <xsd:import namespace="9a2b4a98-be83-4522-8007-58457077f717"/>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7ff346-7a77-49d6-8aa5-d70c960c80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a2b4a98-be83-4522-8007-58457077f71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B8D87D-C21F-4040-BC3E-06A16DED768E}">
  <ds:schemaRefs>
    <ds:schemaRef ds:uri="http://schemas.microsoft.com/office/infopath/2007/PartnerControls"/>
    <ds:schemaRef ds:uri="http://purl.org/dc/terms/"/>
    <ds:schemaRef ds:uri="http://www.w3.org/XML/1998/namespace"/>
    <ds:schemaRef ds:uri="http://purl.org/dc/dcmitype/"/>
    <ds:schemaRef ds:uri="http://schemas.microsoft.com/office/2006/documentManagement/types"/>
    <ds:schemaRef ds:uri="http://purl.org/dc/elements/1.1/"/>
    <ds:schemaRef ds:uri="http://schemas.openxmlformats.org/package/2006/metadata/core-properties"/>
    <ds:schemaRef ds:uri="9a2b4a98-be83-4522-8007-58457077f717"/>
    <ds:schemaRef ds:uri="e77ff346-7a77-49d6-8aa5-d70c960c8049"/>
    <ds:schemaRef ds:uri="http://schemas.microsoft.com/office/2006/metadata/properties"/>
  </ds:schemaRefs>
</ds:datastoreItem>
</file>

<file path=customXml/itemProps2.xml><?xml version="1.0" encoding="utf-8"?>
<ds:datastoreItem xmlns:ds="http://schemas.openxmlformats.org/officeDocument/2006/customXml" ds:itemID="{DF352B19-B8A8-4F9C-9B67-B573B60C15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7ff346-7a77-49d6-8aa5-d70c960c8049"/>
    <ds:schemaRef ds:uri="9a2b4a98-be83-4522-8007-58457077f7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59F9F4-CF31-472D-BD25-78900BA785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Wood Type</Template>
  <TotalTime>8471</TotalTime>
  <Words>2279</Words>
  <Application>Microsoft Office PowerPoint</Application>
  <PresentationFormat>Widescreen</PresentationFormat>
  <Paragraphs>211</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Bahnschrift SemiBold</vt:lpstr>
      <vt:lpstr>Calibri</vt:lpstr>
      <vt:lpstr>Cambria</vt:lpstr>
      <vt:lpstr>Courier New</vt:lpstr>
      <vt:lpstr>Georgia</vt:lpstr>
      <vt:lpstr>Trebuchet MS</vt:lpstr>
      <vt:lpstr>Wingdings</vt:lpstr>
      <vt:lpstr>Wood Type</vt:lpstr>
      <vt:lpstr>Analysis of Branch Predictor Choices and their Impact on Performance of 8086 Microprocessor using Gem5 Simulator </vt:lpstr>
      <vt:lpstr>Initial Set-Up </vt:lpstr>
      <vt:lpstr>Branch Predictor</vt:lpstr>
      <vt:lpstr>Types of Predictors Used</vt:lpstr>
      <vt:lpstr>PowerPoint Presentation</vt:lpstr>
      <vt:lpstr>PowerPoint Presentation</vt:lpstr>
      <vt:lpstr>Project Requirements and Specifications </vt:lpstr>
      <vt:lpstr>Deliverables </vt:lpstr>
      <vt:lpstr>Changes in Gem5</vt:lpstr>
      <vt:lpstr>PowerPoint Presentation</vt:lpstr>
      <vt:lpstr>Changes to source files</vt:lpstr>
      <vt:lpstr>PowerPoint Presentation</vt:lpstr>
      <vt:lpstr>PowerPoint Presentation</vt:lpstr>
      <vt:lpstr>PowerPoint Presentation</vt:lpstr>
      <vt:lpstr>PowerPoint Presentation</vt:lpstr>
      <vt:lpstr>PowerPoint Presentation</vt:lpstr>
      <vt:lpstr>BTB Miss Pct of all Benchmarks for all types of Predictor</vt:lpstr>
      <vt:lpstr>PowerPoint Presentation</vt:lpstr>
      <vt:lpstr>PowerPoint Presentation</vt:lpstr>
      <vt:lpstr>Branch MispredPercent of all benchmarks for all types of predictors.</vt:lpstr>
      <vt:lpstr>PowerPoint Presentation</vt:lpstr>
      <vt:lpstr>PowerPoint Presentation</vt:lpstr>
      <vt:lpstr>Observations &amp; Conclusion </vt:lpstr>
      <vt:lpstr>PowerPoint Presentation</vt:lpstr>
      <vt:lpstr>BTB MissPct values for all Benchmarks for Tournament Branch Predictor</vt:lpstr>
      <vt:lpstr>PowerPoint Presentation</vt:lpstr>
      <vt:lpstr>PowerPoint Presentation</vt:lpstr>
      <vt:lpstr>PowerPoint Presentation</vt:lpstr>
      <vt:lpstr>PowerPoint Presentation</vt:lpstr>
      <vt:lpstr>Branch Mispred Percentage for all Benchmarks for Tournament Branch Predictor</vt:lpstr>
      <vt:lpstr>PowerPoint Presentation</vt:lpstr>
      <vt:lpstr>PowerPoint Presentation</vt:lpstr>
      <vt:lpstr>PowerPoint Presentation</vt:lpstr>
      <vt:lpstr>PowerPoint Presentation</vt:lpstr>
      <vt:lpstr>BTB Miss Percentage after changing the BTB entries </vt:lpstr>
      <vt:lpstr>Branch Prediction Miss Percentage after changing the BTB entries</vt:lpstr>
      <vt:lpstr>Observations &amp; Conclusion </vt:lpstr>
      <vt:lpstr>PowerPoint Presentation</vt:lpstr>
    </vt:vector>
  </TitlesOfParts>
  <Company>The University of Texas at Dallas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Branch Predictor Choices and their Impact on Performance of 8086 microprocessor using Gem5 simulator </dc:title>
  <dc:creator>Gangalapudi, Neha</dc:creator>
  <cp:lastModifiedBy>Parveen, Rubina</cp:lastModifiedBy>
  <cp:revision>259</cp:revision>
  <dcterms:created xsi:type="dcterms:W3CDTF">2023-04-15T20:54:20Z</dcterms:created>
  <dcterms:modified xsi:type="dcterms:W3CDTF">2023-04-30T14:29:16Z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0x010100086C18943FD34B418E82B33A89BE1136</vt:lpwstr>
  </property>
</Properties>
</file>