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146847071" r:id="rId8"/>
    <p:sldId id="263" r:id="rId9"/>
    <p:sldId id="2146847058" r:id="rId10"/>
    <p:sldId id="265" r:id="rId11"/>
    <p:sldId id="2146847057" r:id="rId12"/>
    <p:sldId id="2146847066" r:id="rId13"/>
    <p:sldId id="2146847060" r:id="rId14"/>
    <p:sldId id="2146847067" r:id="rId15"/>
    <p:sldId id="2146847068" r:id="rId16"/>
    <p:sldId id="2146847062" r:id="rId17"/>
    <p:sldId id="2146847055" r:id="rId18"/>
    <p:sldId id="2146847059" r:id="rId19"/>
    <p:sldId id="2146847072" r:id="rId20"/>
    <p:sldId id="2146847069" r:id="rId21"/>
    <p:sldId id="21468470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heme" Target="theme/theme1.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presProps" Target="pres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tmp"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tmp"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5.tmp"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8.tmp"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tmp"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a:cs typeface="Arial"/>
              </a:rPr>
              <a:t>Travel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488141" y="3725752"/>
            <a:ext cx="9480538" cy="1635141"/>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 vision agent </a:t>
            </a:r>
          </a:p>
          <a:p>
            <a:r>
              <a:rPr lang="en-US" sz="2000" b="1" dirty="0">
                <a:solidFill>
                  <a:schemeClr val="accent1">
                    <a:lumMod val="75000"/>
                  </a:schemeClr>
                </a:solidFill>
                <a:latin typeface="Arial" pitchFamily="34" charset="0"/>
                <a:cs typeface="Arial" pitchFamily="34" charset="0"/>
              </a:rPr>
              <a:t>Student name : Rubini T</a:t>
            </a:r>
          </a:p>
          <a:p>
            <a:r>
              <a:rPr lang="en-US" sz="2000" b="1" dirty="0">
                <a:solidFill>
                  <a:schemeClr val="accent1">
                    <a:lumMod val="75000"/>
                  </a:schemeClr>
                </a:solidFill>
                <a:latin typeface="Arial"/>
                <a:cs typeface="Arial"/>
              </a:rPr>
              <a:t>College Name &amp; Department : Achariya College of Engineering Technology &amp; B.tech Artificial intelligence and data science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5">
            <a:extLst>
              <a:ext uri="{FF2B5EF4-FFF2-40B4-BE49-F238E27FC236}">
                <a16:creationId xmlns:a16="http://schemas.microsoft.com/office/drawing/2014/main" id="{B585371A-5E60-DF5B-ECF8-E4CE137EA724}"/>
              </a:ext>
            </a:extLst>
          </p:cNvPr>
          <p:cNvPicPr>
            <a:picLocks noGrp="1" noChangeAspect="1"/>
          </p:cNvPicPr>
          <p:nvPr>
            <p:ph idx="1"/>
          </p:nvPr>
        </p:nvPicPr>
        <p:blipFill>
          <a:blip r:embed="rId2"/>
          <a:srcRect/>
          <a:stretch/>
        </p:blipFill>
        <p:spPr>
          <a:xfrm>
            <a:off x="1506070" y="1598341"/>
            <a:ext cx="9663953" cy="455750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8160D06-7AB9-E123-40C6-37292A37FD84}"/>
              </a:ext>
            </a:extLst>
          </p:cNvPr>
          <p:cNvPicPr>
            <a:picLocks noChangeAspect="1"/>
          </p:cNvPicPr>
          <p:nvPr/>
        </p:nvPicPr>
        <p:blipFill>
          <a:blip r:embed="rId2"/>
          <a:srcRect/>
          <a:stretch/>
        </p:blipFill>
        <p:spPr>
          <a:xfrm>
            <a:off x="2617694" y="1890385"/>
            <a:ext cx="8460763" cy="3900815"/>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3" name="Picture 2">
            <a:extLst>
              <a:ext uri="{FF2B5EF4-FFF2-40B4-BE49-F238E27FC236}">
                <a16:creationId xmlns:a16="http://schemas.microsoft.com/office/drawing/2014/main" id="{D5693625-3FD5-932E-3334-F54965E8A468}"/>
              </a:ext>
            </a:extLst>
          </p:cNvPr>
          <p:cNvPicPr>
            <a:picLocks noChangeAspect="1"/>
          </p:cNvPicPr>
          <p:nvPr/>
        </p:nvPicPr>
        <p:blipFill>
          <a:blip r:embed="rId2"/>
          <a:srcRect/>
          <a:stretch/>
        </p:blipFill>
        <p:spPr>
          <a:xfrm>
            <a:off x="1506072" y="2409532"/>
            <a:ext cx="9287434" cy="3746311"/>
          </a:xfrm>
          <a:prstGeom prst="rect">
            <a:avLst/>
          </a:prstGeom>
        </p:spPr>
      </p:pic>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spTree>
    <p:extLst>
      <p:ext uri="{BB962C8B-B14F-4D97-AF65-F5344CB8AC3E}">
        <p14:creationId xmlns:p14="http://schemas.microsoft.com/office/powerpoint/2010/main" val="112630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5" name="TextBox 4">
            <a:extLst>
              <a:ext uri="{FF2B5EF4-FFF2-40B4-BE49-F238E27FC236}">
                <a16:creationId xmlns:a16="http://schemas.microsoft.com/office/drawing/2014/main" id="{5EB08691-FD9A-FC43-D974-CAB308EE85A7}"/>
              </a:ext>
            </a:extLst>
          </p:cNvPr>
          <p:cNvSpPr txBox="1"/>
          <p:nvPr/>
        </p:nvSpPr>
        <p:spPr>
          <a:xfrm>
            <a:off x="986119" y="2241176"/>
            <a:ext cx="10022540" cy="1477328"/>
          </a:xfrm>
          <a:prstGeom prst="rect">
            <a:avLst/>
          </a:prstGeom>
          <a:noFill/>
        </p:spPr>
        <p:txBody>
          <a:bodyPr wrap="square">
            <a:spAutoFit/>
          </a:bodyPr>
          <a:lstStyle/>
          <a:p>
            <a:r>
              <a:rPr lang="en-US" dirty="0"/>
              <a:t>The AI-powered Travel Planner Agent revolutionizes the way people plan their trips by offering a smart, personalized, and real-time travel experience. It simplifies complex planning tasks—like booking, itinerary creation, and updates—into a seamless process tailored to each user’s needs. By integrating live data, intelligent recommendations, and automation, the agent ensures a hassle-free, enjoyable, and inclusive travel journey for everyone.</a:t>
            </a: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939781" y="1415296"/>
            <a:ext cx="11029615" cy="4673324"/>
          </a:xfrm>
        </p:spPr>
        <p:txBody>
          <a:bodyPr>
            <a:normAutofit fontScale="77500" lnSpcReduction="20000"/>
          </a:bodyPr>
          <a:lstStyle/>
          <a:p>
            <a:pPr marL="305435" indent="-305435"/>
            <a:r>
              <a:rPr lang="en-US" sz="2800" dirty="0">
                <a:latin typeface="Calibri"/>
                <a:ea typeface="+mn-lt"/>
                <a:cs typeface="+mn-lt"/>
              </a:rPr>
              <a:t>Voice-based trip planning.</a:t>
            </a:r>
          </a:p>
          <a:p>
            <a:pPr marL="305435" indent="-305435"/>
            <a:r>
              <a:rPr lang="en-US" sz="2800" dirty="0">
                <a:latin typeface="Calibri"/>
                <a:ea typeface="+mn-lt"/>
                <a:cs typeface="+mn-lt"/>
              </a:rPr>
              <a:t>AR/VR virtual destination previews.</a:t>
            </a:r>
          </a:p>
          <a:p>
            <a:pPr marL="305435" indent="-305435"/>
            <a:r>
              <a:rPr lang="en-US" sz="2800" dirty="0">
                <a:latin typeface="Calibri"/>
                <a:ea typeface="+mn-lt"/>
                <a:cs typeface="+mn-lt"/>
              </a:rPr>
              <a:t>Smart AI chat support during travel.</a:t>
            </a:r>
          </a:p>
          <a:p>
            <a:pPr marL="305435" indent="-305435"/>
            <a:r>
              <a:rPr lang="en-US" sz="2800" dirty="0">
                <a:latin typeface="Calibri"/>
                <a:ea typeface="+mn-lt"/>
                <a:cs typeface="+mn-lt"/>
              </a:rPr>
              <a:t>Eco-friendly travel suggestions.</a:t>
            </a:r>
          </a:p>
          <a:p>
            <a:pPr marL="305435" indent="-305435"/>
            <a:r>
              <a:rPr lang="en-US" sz="2800" dirty="0">
                <a:latin typeface="Calibri"/>
                <a:ea typeface="+mn-lt"/>
                <a:cs typeface="+mn-lt"/>
              </a:rPr>
              <a:t>Offline and multilingual assistance.</a:t>
            </a:r>
          </a:p>
          <a:p>
            <a:pPr marL="305435" indent="-305435"/>
            <a:r>
              <a:rPr lang="en-US" sz="2800" dirty="0">
                <a:latin typeface="Calibri"/>
                <a:ea typeface="+mn-lt"/>
                <a:cs typeface="+mn-lt"/>
              </a:rPr>
              <a:t>Group trip planning tools.</a:t>
            </a:r>
          </a:p>
          <a:p>
            <a:pPr marL="305435" indent="-305435"/>
            <a:r>
              <a:rPr lang="en-US" sz="2800" dirty="0">
                <a:latin typeface="Calibri"/>
                <a:ea typeface="+mn-lt"/>
                <a:cs typeface="+mn-lt"/>
              </a:rPr>
              <a:t>Integration with local services.</a:t>
            </a:r>
          </a:p>
          <a:p>
            <a:pPr marL="305435" indent="-305435"/>
            <a:r>
              <a:rPr lang="en-US" sz="2800" dirty="0">
                <a:latin typeface="Calibri"/>
                <a:ea typeface="+mn-lt"/>
                <a:cs typeface="+mn-lt"/>
              </a:rPr>
              <a:t>Secure bookings via blockchain.</a:t>
            </a:r>
          </a:p>
          <a:p>
            <a:pPr marL="305435" indent="-305435"/>
            <a:r>
              <a:rPr lang="en-US" sz="2800" dirty="0">
                <a:latin typeface="Calibri"/>
                <a:ea typeface="+mn-lt"/>
                <a:cs typeface="+mn-lt"/>
              </a:rPr>
              <a:t>Health and safety alerts.</a:t>
            </a:r>
          </a:p>
          <a:p>
            <a:pPr marL="305435" indent="-305435"/>
            <a:r>
              <a:rPr lang="en-US" sz="2800" dirty="0">
                <a:latin typeface="Calibri"/>
                <a:ea typeface="+mn-lt"/>
                <a:cs typeface="+mn-lt"/>
              </a:rPr>
              <a:t>Smarter predictions using AI learning.</a:t>
            </a:r>
          </a:p>
          <a:p>
            <a:pPr marL="0" indent="0">
              <a:buNone/>
            </a:pPr>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a:t>
            </a:r>
            <a:r>
              <a:rPr lang="en-US" dirty="0" err="1">
                <a:solidFill>
                  <a:schemeClr val="accent1"/>
                </a:solidFill>
              </a:rPr>
              <a:t>bm</a:t>
            </a:r>
            <a:r>
              <a:rPr lang="en-US" dirty="0">
                <a:solidFill>
                  <a:schemeClr val="accent1"/>
                </a:solidFill>
              </a:rPr>
              <a:t> certifications</a:t>
            </a:r>
            <a:r>
              <a:rPr lang="en-IN" dirty="0">
                <a:solidFill>
                  <a:schemeClr val="accent1"/>
                </a:solidFill>
              </a:rPr>
              <a:t>.</a:t>
            </a:r>
          </a:p>
        </p:txBody>
      </p:sp>
      <p:pic>
        <p:nvPicPr>
          <p:cNvPr id="4" name="Content Placeholder 3">
            <a:extLst>
              <a:ext uri="{FF2B5EF4-FFF2-40B4-BE49-F238E27FC236}">
                <a16:creationId xmlns:a16="http://schemas.microsoft.com/office/drawing/2014/main" id="{E3EFA902-6A14-ECE6-F393-3CD644A953B8}"/>
              </a:ext>
            </a:extLst>
          </p:cNvPr>
          <p:cNvPicPr>
            <a:picLocks noGrp="1" noChangeAspect="1"/>
          </p:cNvPicPr>
          <p:nvPr>
            <p:ph idx="1"/>
          </p:nvPr>
        </p:nvPicPr>
        <p:blipFill>
          <a:blip r:embed="rId2"/>
          <a:stretch>
            <a:fillRect/>
          </a:stretch>
        </p:blipFill>
        <p:spPr>
          <a:xfrm>
            <a:off x="3071905" y="1231900"/>
            <a:ext cx="7273365" cy="467360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AE4E2-F1D8-464F-2AD5-6FE92E73E4C8}"/>
              </a:ext>
            </a:extLst>
          </p:cNvPr>
          <p:cNvSpPr>
            <a:spLocks noGrp="1"/>
          </p:cNvSpPr>
          <p:nvPr>
            <p:ph type="title"/>
          </p:nvPr>
        </p:nvSpPr>
        <p:spPr>
          <a:xfrm>
            <a:off x="581192" y="798624"/>
            <a:ext cx="11029616" cy="530296"/>
          </a:xfrm>
        </p:spPr>
        <p:txBody>
          <a:bodyPr/>
          <a:lstStyle/>
          <a:p>
            <a:r>
              <a:rPr lang="en-US">
                <a:solidFill>
                  <a:schemeClr val="accent1"/>
                </a:solidFill>
              </a:rPr>
              <a:t>Ibm</a:t>
            </a:r>
            <a:r>
              <a:rPr lang="en-US"/>
              <a:t> </a:t>
            </a:r>
            <a:r>
              <a:rPr lang="en-US" dirty="0">
                <a:solidFill>
                  <a:schemeClr val="accent1"/>
                </a:solidFill>
              </a:rPr>
              <a:t>certifications</a:t>
            </a:r>
          </a:p>
        </p:txBody>
      </p:sp>
      <p:pic>
        <p:nvPicPr>
          <p:cNvPr id="4" name="Content Placeholder 3">
            <a:extLst>
              <a:ext uri="{FF2B5EF4-FFF2-40B4-BE49-F238E27FC236}">
                <a16:creationId xmlns:a16="http://schemas.microsoft.com/office/drawing/2014/main" id="{5CAE5632-C961-9EC6-3A3D-4EFA1591DC33}"/>
              </a:ext>
            </a:extLst>
          </p:cNvPr>
          <p:cNvPicPr>
            <a:picLocks noGrp="1" noChangeAspect="1"/>
          </p:cNvPicPr>
          <p:nvPr>
            <p:ph idx="1"/>
          </p:nvPr>
        </p:nvPicPr>
        <p:blipFill>
          <a:blip r:embed="rId2"/>
          <a:stretch>
            <a:fillRect/>
          </a:stretch>
        </p:blipFill>
        <p:spPr>
          <a:xfrm>
            <a:off x="3048000" y="1328738"/>
            <a:ext cx="7918357" cy="4673600"/>
          </a:xfrm>
          <a:prstGeom prst="rect">
            <a:avLst/>
          </a:prstGeom>
        </p:spPr>
      </p:pic>
    </p:spTree>
    <p:extLst>
      <p:ext uri="{BB962C8B-B14F-4D97-AF65-F5344CB8AC3E}">
        <p14:creationId xmlns:p14="http://schemas.microsoft.com/office/powerpoint/2010/main" val="883950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2120" y="898297"/>
            <a:ext cx="3758401" cy="369332"/>
          </a:xfrm>
          <a:prstGeom prst="rect">
            <a:avLst/>
          </a:prstGeom>
        </p:spPr>
        <p:txBody>
          <a:bodyPr wrap="none">
            <a:spAutoFit/>
          </a:bodyPr>
          <a:lstStyle/>
          <a:p>
            <a:r>
              <a:rPr lang="en-IN" dirty="0"/>
              <a:t>Attach your  RAG LAB certificate here</a:t>
            </a:r>
          </a:p>
        </p:txBody>
      </p:sp>
      <p:pic>
        <p:nvPicPr>
          <p:cNvPr id="2" name="Picture 1">
            <a:extLst>
              <a:ext uri="{FF2B5EF4-FFF2-40B4-BE49-F238E27FC236}">
                <a16:creationId xmlns:a16="http://schemas.microsoft.com/office/drawing/2014/main" id="{DB2BD566-C837-54A2-2DF2-46D8B57BA630}"/>
              </a:ext>
            </a:extLst>
          </p:cNvPr>
          <p:cNvPicPr>
            <a:picLocks noChangeAspect="1"/>
          </p:cNvPicPr>
          <p:nvPr/>
        </p:nvPicPr>
        <p:blipFill>
          <a:blip r:embed="rId2"/>
          <a:srcRect/>
          <a:stretch/>
        </p:blipFill>
        <p:spPr>
          <a:xfrm>
            <a:off x="2852858" y="1649506"/>
            <a:ext cx="7331047" cy="4177553"/>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C0B80-D98E-36AB-2180-002DA70939FD}"/>
              </a:ext>
            </a:extLst>
          </p:cNvPr>
          <p:cNvSpPr>
            <a:spLocks noGrp="1"/>
          </p:cNvSpPr>
          <p:nvPr>
            <p:ph type="title"/>
          </p:nvPr>
        </p:nvSpPr>
        <p:spPr>
          <a:xfrm>
            <a:off x="3969850" y="3429000"/>
            <a:ext cx="11029616" cy="530296"/>
          </a:xfrm>
        </p:spPr>
        <p:txBody>
          <a:bodyPr>
            <a:noAutofit/>
          </a:bodyPr>
          <a:lstStyle/>
          <a:p>
            <a:r>
              <a:rPr lang="en-US" sz="3600" dirty="0"/>
              <a:t>Thank you </a:t>
            </a:r>
          </a:p>
        </p:txBody>
      </p:sp>
    </p:spTree>
    <p:extLst>
      <p:ext uri="{BB962C8B-B14F-4D97-AF65-F5344CB8AC3E}">
        <p14:creationId xmlns:p14="http://schemas.microsoft.com/office/powerpoint/2010/main" val="3670859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2" y="1232452"/>
            <a:ext cx="11029615" cy="4673324"/>
          </a:xfrm>
        </p:spPr>
        <p:txBody>
          <a:bodyPr>
            <a:normAutofit/>
          </a:bodyPr>
          <a:lstStyle/>
          <a:p>
            <a:pPr marL="0" indent="0">
              <a:buNone/>
            </a:pPr>
            <a:r>
              <a:rPr lang="en-US" sz="2800" dirty="0">
                <a:solidFill>
                  <a:srgbClr val="404040"/>
                </a:solidFill>
                <a:latin typeface="Calibri"/>
                <a:ea typeface="+mn-lt"/>
                <a:cs typeface="+mn-lt"/>
              </a:rPr>
              <a:t>A Travel Planner Agent is an AI-powered assistant that helps users plan trips efficiently and intelligently. It uses real-time data to suggest destinations, build itineraries, and recommend transport and accommodation options. By understanding user preferences, budgets, and constraints, it tailors personalized travel plans. Integrated with maps, weather updates, and local guides, it ensures a smooth travel experience.The agent can also manage bookings, alert users to changes, and optimize schedules on the go. This smart assistant transforms complex travel planning into a seamless, enjoyable process</a:t>
            </a: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0A8E-599F-5AE4-609F-FD80BF5E6DDC}"/>
              </a:ext>
            </a:extLst>
          </p:cNvPr>
          <p:cNvSpPr>
            <a:spLocks noGrp="1"/>
          </p:cNvSpPr>
          <p:nvPr>
            <p:ph type="title"/>
          </p:nvPr>
        </p:nvSpPr>
        <p:spPr/>
        <p:txBody>
          <a:bodyPr/>
          <a:lstStyle/>
          <a:p>
            <a:r>
              <a:rPr lang="en-US" dirty="0">
                <a:solidFill>
                  <a:schemeClr val="accent1"/>
                </a:solidFill>
              </a:rPr>
              <a:t>Proposed solution:</a:t>
            </a:r>
          </a:p>
        </p:txBody>
      </p:sp>
      <p:sp>
        <p:nvSpPr>
          <p:cNvPr id="3" name="Content Placeholder 2">
            <a:extLst>
              <a:ext uri="{FF2B5EF4-FFF2-40B4-BE49-F238E27FC236}">
                <a16:creationId xmlns:a16="http://schemas.microsoft.com/office/drawing/2014/main" id="{229C25FD-8564-200F-7187-9F715E01E121}"/>
              </a:ext>
            </a:extLst>
          </p:cNvPr>
          <p:cNvSpPr>
            <a:spLocks noGrp="1"/>
          </p:cNvSpPr>
          <p:nvPr>
            <p:ph idx="4294967295"/>
          </p:nvPr>
        </p:nvSpPr>
        <p:spPr>
          <a:xfrm>
            <a:off x="0" y="1612900"/>
            <a:ext cx="11029950" cy="4178300"/>
          </a:xfrm>
        </p:spPr>
        <p:txBody>
          <a:bodyPr/>
          <a:lstStyle/>
          <a:p>
            <a:endParaRPr lang="en-US" dirty="0"/>
          </a:p>
          <a:p>
            <a:endParaRPr lang="en-US" dirty="0"/>
          </a:p>
          <a:p>
            <a:endParaRPr lang="en-US" dirty="0"/>
          </a:p>
        </p:txBody>
      </p:sp>
      <p:sp>
        <p:nvSpPr>
          <p:cNvPr id="7" name="TextBox 6">
            <a:extLst>
              <a:ext uri="{FF2B5EF4-FFF2-40B4-BE49-F238E27FC236}">
                <a16:creationId xmlns:a16="http://schemas.microsoft.com/office/drawing/2014/main" id="{67C96EAC-98FE-4A46-80A8-4024594DB4F7}"/>
              </a:ext>
            </a:extLst>
          </p:cNvPr>
          <p:cNvSpPr txBox="1"/>
          <p:nvPr/>
        </p:nvSpPr>
        <p:spPr>
          <a:xfrm>
            <a:off x="1162051" y="2140821"/>
            <a:ext cx="10133478" cy="1754326"/>
          </a:xfrm>
          <a:prstGeom prst="rect">
            <a:avLst/>
          </a:prstGeom>
          <a:noFill/>
        </p:spPr>
        <p:txBody>
          <a:bodyPr wrap="square">
            <a:spAutoFit/>
          </a:bodyPr>
          <a:lstStyle/>
          <a:p>
            <a:r>
              <a:rPr lang="en-US" dirty="0"/>
              <a:t>The AI-powered Travel Planner Agent uses real-time data and user preferences to generate personalized travel plans. It recommends destinations, builds custom itineraries, and suggests transport and accommodation options. Integrated with maps, weather updates, and booking systems, it ensures a smooth and optimized travel experience. The agent also sends alerts, manages bookings, and adjusts schedules dynamically, transforming complex travel planning into a simple, intelligent, and enjoyable process.</a:t>
            </a:r>
          </a:p>
        </p:txBody>
      </p:sp>
    </p:spTree>
    <p:extLst>
      <p:ext uri="{BB962C8B-B14F-4D97-AF65-F5344CB8AC3E}">
        <p14:creationId xmlns:p14="http://schemas.microsoft.com/office/powerpoint/2010/main" val="1211913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581193" y="702156"/>
            <a:ext cx="11029615" cy="4673324"/>
          </a:xfrm>
        </p:spPr>
        <p:txBody>
          <a:bodyPr/>
          <a:lstStyle/>
          <a:p>
            <a:pPr marL="305435" indent="-305435"/>
            <a:r>
              <a:rPr lang="en-IN" dirty="0"/>
              <a:t>IBM Cloud Watsonx AI Studio</a:t>
            </a:r>
          </a:p>
          <a:p>
            <a:pPr marL="305435" indent="-305435"/>
            <a:r>
              <a:rPr lang="en-IN" dirty="0"/>
              <a:t>IBM Cloud </a:t>
            </a:r>
            <a:r>
              <a:rPr lang="en-US" dirty="0"/>
              <a:t> </a:t>
            </a:r>
            <a:r>
              <a:rPr lang="en-US"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4294967295"/>
          </p:nvPr>
        </p:nvSpPr>
        <p:spPr>
          <a:xfrm>
            <a:off x="3325906" y="-195979"/>
            <a:ext cx="11029950" cy="4673600"/>
          </a:xfrm>
        </p:spPr>
        <p:txBody>
          <a:bodyPr>
            <a:normAutofit/>
          </a:bodyPr>
          <a:lstStyle/>
          <a:p>
            <a:pPr marL="0" indent="0">
              <a:buNone/>
            </a:pPr>
            <a:endParaRPr lang="en-US" sz="2800" dirty="0">
              <a:solidFill>
                <a:srgbClr val="0F0F0F"/>
              </a:solidFill>
              <a:latin typeface="Calibri"/>
              <a:ea typeface="+mn-lt"/>
              <a:cs typeface="+mn-lt"/>
            </a:endParaRPr>
          </a:p>
          <a:p>
            <a:pPr marL="0" indent="0">
              <a:buNone/>
            </a:pPr>
            <a:endParaRPr lang="en-US" sz="2800" dirty="0">
              <a:solidFill>
                <a:srgbClr val="0F0F0F"/>
              </a:solidFill>
              <a:latin typeface="Calibri"/>
              <a:ea typeface="+mn-lt"/>
              <a:cs typeface="+mn-lt"/>
            </a:endParaRPr>
          </a:p>
          <a:p>
            <a:pPr marL="0" indent="0">
              <a:buNone/>
            </a:pPr>
            <a:endParaRPr lang="en-IN" sz="2800" dirty="0">
              <a:latin typeface="Calibri"/>
              <a:ea typeface="Calibri"/>
              <a:cs typeface="Calibri"/>
            </a:endParaRPr>
          </a:p>
        </p:txBody>
      </p:sp>
      <p:sp>
        <p:nvSpPr>
          <p:cNvPr id="7" name="TextBox 6">
            <a:extLst>
              <a:ext uri="{FF2B5EF4-FFF2-40B4-BE49-F238E27FC236}">
                <a16:creationId xmlns:a16="http://schemas.microsoft.com/office/drawing/2014/main" id="{C9F8CFEA-6CCD-B279-123D-14FA91FBB408}"/>
              </a:ext>
            </a:extLst>
          </p:cNvPr>
          <p:cNvSpPr txBox="1"/>
          <p:nvPr/>
        </p:nvSpPr>
        <p:spPr>
          <a:xfrm>
            <a:off x="2156012" y="1761996"/>
            <a:ext cx="7180728" cy="2862322"/>
          </a:xfrm>
          <a:prstGeom prst="rect">
            <a:avLst/>
          </a:prstGeom>
          <a:noFill/>
        </p:spPr>
        <p:txBody>
          <a:bodyPr wrap="square">
            <a:spAutoFit/>
          </a:bodyPr>
          <a:lstStyle/>
          <a:p>
            <a:pPr marL="342900" indent="-342900">
              <a:buAutoNum type="arabicPeriod"/>
            </a:pPr>
            <a:r>
              <a:rPr lang="en-US" dirty="0"/>
              <a:t>Personalized itineraries based on user preferences.</a:t>
            </a:r>
          </a:p>
          <a:p>
            <a:pPr marL="342900" indent="-342900">
              <a:buAutoNum type="arabicPeriod"/>
            </a:pPr>
            <a:r>
              <a:rPr lang="en-US" dirty="0"/>
              <a:t>Real-time suggestions for destinations, weather, and events.</a:t>
            </a:r>
          </a:p>
          <a:p>
            <a:pPr marL="342900" indent="-342900">
              <a:buAutoNum type="arabicPeriod"/>
            </a:pPr>
            <a:r>
              <a:rPr lang="en-US" dirty="0"/>
              <a:t>Auto itinerary updates for delays or changes</a:t>
            </a:r>
          </a:p>
          <a:p>
            <a:pPr marL="342900" indent="-342900">
              <a:buAutoNum type="arabicPeriod"/>
            </a:pPr>
            <a:r>
              <a:rPr lang="en-US" dirty="0"/>
              <a:t>All-in-one booking for flights, hotels, and activities.</a:t>
            </a:r>
          </a:p>
          <a:p>
            <a:pPr marL="342900" indent="-342900">
              <a:buAutoNum type="arabicPeriod"/>
            </a:pPr>
            <a:r>
              <a:rPr lang="en-US" dirty="0"/>
              <a:t>Live maps and local guide tips for smooth navigation.</a:t>
            </a:r>
          </a:p>
          <a:p>
            <a:pPr marL="342900" indent="-342900">
              <a:buAutoNum type="arabicPeriod"/>
            </a:pPr>
            <a:r>
              <a:rPr lang="en-US" dirty="0"/>
              <a:t>Instant travel alerts and notifications.</a:t>
            </a:r>
          </a:p>
          <a:p>
            <a:pPr marL="342900" indent="-342900">
              <a:buAutoNum type="arabicPeriod"/>
            </a:pPr>
            <a:r>
              <a:rPr lang="en-US" dirty="0"/>
              <a:t>Learns user habits for smarter future plans.</a:t>
            </a:r>
          </a:p>
          <a:p>
            <a:pPr marL="342900" indent="-342900">
              <a:buAutoNum type="arabicPeriod"/>
            </a:pPr>
            <a:r>
              <a:rPr lang="en-US" dirty="0"/>
              <a:t>Multilingual and global support.</a:t>
            </a:r>
          </a:p>
          <a:p>
            <a:pPr marL="342900" indent="-342900">
              <a:buAutoNum type="arabicPeriod"/>
            </a:pPr>
            <a:r>
              <a:rPr lang="en-US" dirty="0"/>
              <a:t>Stress-free, fast planning.</a:t>
            </a:r>
          </a:p>
          <a:p>
            <a:pPr marL="342900" indent="-342900">
              <a:buAutoNum type="arabicPeriod"/>
            </a:pPr>
            <a:r>
              <a:rPr lang="en-US" dirty="0"/>
              <a:t>Inclusive for all types of travelers.</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Academic Researchers</a:t>
            </a:r>
          </a:p>
          <a:p>
            <a:pPr marL="305435" indent="-305435"/>
            <a:r>
              <a:rPr lang="en-IN" sz="2800" dirty="0">
                <a:latin typeface="Calibri"/>
                <a:ea typeface="+mn-lt"/>
                <a:cs typeface="+mn-lt"/>
              </a:rPr>
              <a:t>Research Institutions and Universities</a:t>
            </a:r>
          </a:p>
          <a:p>
            <a:pPr marL="305435" indent="-305435"/>
            <a:r>
              <a:rPr lang="en-IN" sz="2800" dirty="0">
                <a:latin typeface="Calibri"/>
                <a:ea typeface="+mn-lt"/>
                <a:cs typeface="+mn-lt"/>
              </a:rPr>
              <a:t>Industry R&amp;D Teams</a:t>
            </a:r>
          </a:p>
          <a:p>
            <a:pPr marL="305435" indent="-305435"/>
            <a:r>
              <a:rPr lang="en-IN" sz="2800" dirty="0">
                <a:latin typeface="Calibri"/>
                <a:ea typeface="+mn-lt"/>
                <a:cs typeface="+mn-lt"/>
              </a:rPr>
              <a:t>Educators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2A59727-7B5F-F198-C013-B2ABF221F54C}"/>
              </a:ext>
            </a:extLst>
          </p:cNvPr>
          <p:cNvPicPr>
            <a:picLocks noChangeAspect="1"/>
          </p:cNvPicPr>
          <p:nvPr/>
        </p:nvPicPr>
        <p:blipFill>
          <a:blip r:embed="rId2"/>
          <a:srcRect/>
          <a:stretch/>
        </p:blipFill>
        <p:spPr>
          <a:xfrm>
            <a:off x="1470212" y="1380565"/>
            <a:ext cx="9631445" cy="4660537"/>
          </a:xfrm>
          <a:prstGeom prst="rect">
            <a:avLst/>
          </a:prstGeom>
        </p:spPr>
      </p:pic>
    </p:spTree>
    <p:extLst>
      <p:ext uri="{BB962C8B-B14F-4D97-AF65-F5344CB8AC3E}">
        <p14:creationId xmlns:p14="http://schemas.microsoft.com/office/powerpoint/2010/main" val="406866858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s>
</ds:datastoreItem>
</file>

<file path=docProps/app.xml><?xml version="1.0" encoding="utf-8"?>
<Properties xmlns="http://schemas.openxmlformats.org/officeDocument/2006/extended-properties" xmlns:vt="http://schemas.openxmlformats.org/officeDocument/2006/docPropsVTypes">
  <Template>Future forward</Template>
  <TotalTime>1218</TotalTime>
  <Words>397</Words>
  <Application>Microsoft Office PowerPoint</Application>
  <PresentationFormat>Widescreen</PresentationFormat>
  <Paragraphs>66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DividendVTI</vt:lpstr>
      <vt:lpstr>Travel agent</vt:lpstr>
      <vt:lpstr>OUTLINE</vt:lpstr>
      <vt:lpstr>Problem Statement</vt:lpstr>
      <vt:lpstr>Proposed solution:</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Ibm certifications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rubini29082006@gmail.com</cp:lastModifiedBy>
  <cp:revision>147</cp:revision>
  <dcterms:created xsi:type="dcterms:W3CDTF">2021-05-26T16:50:10Z</dcterms:created>
  <dcterms:modified xsi:type="dcterms:W3CDTF">2025-08-04T15:30:03Z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