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309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69" r:id="rId17"/>
    <p:sldId id="289" r:id="rId18"/>
    <p:sldId id="291" r:id="rId19"/>
    <p:sldId id="271" r:id="rId20"/>
    <p:sldId id="272" r:id="rId21"/>
    <p:sldId id="290" r:id="rId22"/>
    <p:sldId id="273" r:id="rId23"/>
    <p:sldId id="274" r:id="rId24"/>
    <p:sldId id="292" r:id="rId25"/>
    <p:sldId id="275" r:id="rId26"/>
    <p:sldId id="276" r:id="rId27"/>
    <p:sldId id="293" r:id="rId28"/>
    <p:sldId id="277" r:id="rId29"/>
    <p:sldId id="278" r:id="rId30"/>
    <p:sldId id="294" r:id="rId31"/>
    <p:sldId id="279" r:id="rId32"/>
    <p:sldId id="280" r:id="rId33"/>
    <p:sldId id="295" r:id="rId34"/>
    <p:sldId id="281" r:id="rId35"/>
    <p:sldId id="282" r:id="rId36"/>
    <p:sldId id="296" r:id="rId37"/>
    <p:sldId id="283" r:id="rId38"/>
    <p:sldId id="284" r:id="rId39"/>
    <p:sldId id="297" r:id="rId40"/>
    <p:sldId id="285" r:id="rId41"/>
    <p:sldId id="288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4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851130-4758-45F9-8106-D5FCAD6B3B13}" type="datetimeFigureOut">
              <a:rPr lang="en-IN" smtClean="0"/>
              <a:pPr/>
              <a:t>01-03-2024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9E26E5-452B-40F0-8600-1C88B92785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mrs.org/openmrs/login.ht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       </a:t>
            </a:r>
            <a:r>
              <a:rPr lang="en-US" dirty="0" smtClean="0">
                <a:solidFill>
                  <a:srgbClr val="7030A0"/>
                </a:solidFill>
              </a:rPr>
              <a:t>RLL </a:t>
            </a:r>
            <a:r>
              <a:rPr lang="en-US" dirty="0" smtClean="0">
                <a:solidFill>
                  <a:srgbClr val="7030A0"/>
                </a:solidFill>
              </a:rPr>
              <a:t>Project Title : </a:t>
            </a:r>
            <a:r>
              <a:rPr lang="en-US" dirty="0" err="1" smtClean="0">
                <a:solidFill>
                  <a:srgbClr val="7030A0"/>
                </a:solidFill>
              </a:rPr>
              <a:t>OpenMRS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4985238"/>
            <a:ext cx="4876800" cy="1202202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                  Presented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7030A0"/>
                </a:solidFill>
              </a:rPr>
              <a:t>-By Group6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5662" y="1767253"/>
            <a:ext cx="8783515" cy="27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Cucumber- Java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u="sng" dirty="0" smtClean="0"/>
              <a:t>Definition:</a:t>
            </a:r>
          </a:p>
          <a:p>
            <a:pPr algn="just"/>
            <a:r>
              <a:rPr lang="en-US" sz="1800" dirty="0" smtClean="0"/>
              <a:t>Cucumber is a popular open-source tool used for behavior-driven development (BDD).</a:t>
            </a:r>
          </a:p>
          <a:p>
            <a:pPr algn="just"/>
            <a:r>
              <a:rPr lang="en-US" sz="1800" dirty="0" smtClean="0"/>
              <a:t>Cucumber for Java is an implementation of Cucumber that allows developers to write and automate test scenarios using Java. It integrates with popular testing frameworks like </a:t>
            </a:r>
            <a:r>
              <a:rPr lang="en-US" sz="1800" dirty="0" err="1" smtClean="0"/>
              <a:t>JUnit</a:t>
            </a:r>
            <a:r>
              <a:rPr lang="en-US" sz="1800" dirty="0" smtClean="0"/>
              <a:t> and </a:t>
            </a:r>
            <a:r>
              <a:rPr lang="en-US" sz="1800" dirty="0" err="1" smtClean="0"/>
              <a:t>TestNG</a:t>
            </a:r>
            <a:r>
              <a:rPr lang="en-US" sz="1800" dirty="0" smtClean="0"/>
              <a:t> to execute tests and generate reports.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b="1" u="sng" dirty="0" smtClean="0"/>
              <a:t>Uses:</a:t>
            </a:r>
          </a:p>
          <a:p>
            <a:pPr algn="just"/>
            <a:r>
              <a:rPr lang="en-US" sz="1800" dirty="0" smtClean="0"/>
              <a:t>It is  a software development approach that encourages collaboration between developers, QA engineers, and business stakeholders.</a:t>
            </a:r>
          </a:p>
          <a:p>
            <a:pPr algn="just"/>
            <a:r>
              <a:rPr lang="en-US" sz="1800" dirty="0" smtClean="0"/>
              <a:t>Cucumber allows teams to write automated acceptance tests in a natural language format that is easily understandable by non-technical stakeholders.</a:t>
            </a:r>
          </a:p>
          <a:p>
            <a:pPr algn="just"/>
            <a:r>
              <a:rPr lang="en-US" sz="1800" dirty="0" smtClean="0"/>
              <a:t>Cucumber with Java is used for behavior-driven development (BDD), enabling automated acceptance testing, integration testing, regression testing, cross-functional collaboration, documentation, and integration into CI/CD pipelines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Implementation of Cucumber-Java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Set Up Eclipse</a:t>
            </a:r>
          </a:p>
          <a:p>
            <a:r>
              <a:rPr lang="en-US" sz="2000" dirty="0" smtClean="0"/>
              <a:t>Create a Maven Project</a:t>
            </a:r>
          </a:p>
          <a:p>
            <a:r>
              <a:rPr lang="en-US" sz="2000" dirty="0" smtClean="0"/>
              <a:t>Add cucumber-Java Dependency</a:t>
            </a:r>
          </a:p>
          <a:p>
            <a:r>
              <a:rPr lang="en-US" sz="2000" dirty="0" smtClean="0"/>
              <a:t>Create Feature File</a:t>
            </a:r>
          </a:p>
          <a:p>
            <a:r>
              <a:rPr lang="en-US" sz="2000" dirty="0" smtClean="0"/>
              <a:t>Step definitions</a:t>
            </a:r>
          </a:p>
          <a:p>
            <a:r>
              <a:rPr lang="en-US" sz="2000" dirty="0" smtClean="0"/>
              <a:t>Test runner class</a:t>
            </a:r>
          </a:p>
          <a:p>
            <a:r>
              <a:rPr lang="en-US" sz="2000" dirty="0" smtClean="0"/>
              <a:t>View test result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Java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b="1" u="sng" dirty="0" smtClean="0"/>
              <a:t>Definition: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/>
              <a:t>Java is a high-level, object-oriented programming language. It is a widely-used programming language for coding web applications. </a:t>
            </a:r>
            <a:endParaRPr lang="en-US" sz="1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 smtClean="0"/>
              <a:t>has been a popular choice among developers for over two decades, with millions of Java applications in use today. </a:t>
            </a:r>
          </a:p>
          <a:p>
            <a:pPr algn="just">
              <a:buNone/>
            </a:pPr>
            <a:r>
              <a:rPr lang="en-US" sz="2400" b="1" u="sng" dirty="0" smtClean="0"/>
              <a:t>Uses:</a:t>
            </a:r>
          </a:p>
          <a:p>
            <a:pPr algn="just"/>
            <a:r>
              <a:rPr lang="en-US" sz="1800" dirty="0" smtClean="0"/>
              <a:t>Desktop Application</a:t>
            </a:r>
          </a:p>
          <a:p>
            <a:pPr algn="just"/>
            <a:r>
              <a:rPr lang="en-US" sz="1800" dirty="0" smtClean="0"/>
              <a:t>Cloud computing</a:t>
            </a:r>
          </a:p>
          <a:p>
            <a:pPr algn="just"/>
            <a:r>
              <a:rPr lang="en-US" sz="1800" dirty="0" smtClean="0"/>
              <a:t>Artificial Intelligence</a:t>
            </a:r>
          </a:p>
          <a:p>
            <a:pPr algn="just"/>
            <a:r>
              <a:rPr lang="en-US" sz="1800" dirty="0" smtClean="0"/>
              <a:t>Internet of Things</a:t>
            </a:r>
          </a:p>
          <a:p>
            <a:pPr algn="just"/>
            <a:r>
              <a:rPr lang="en-US" sz="1800" dirty="0" smtClean="0"/>
              <a:t>Machine Learning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Implementation of Java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Install Java Development Kit (JDK)</a:t>
            </a:r>
          </a:p>
          <a:p>
            <a:r>
              <a:rPr lang="en-US" sz="2000" dirty="0" smtClean="0"/>
              <a:t>Set up Environment Variables</a:t>
            </a:r>
          </a:p>
          <a:p>
            <a:r>
              <a:rPr lang="en-US" sz="2000" dirty="0" smtClean="0"/>
              <a:t>Choose an Integrated Development Environment (IDE)</a:t>
            </a:r>
          </a:p>
          <a:p>
            <a:r>
              <a:rPr lang="en-US" sz="2000" dirty="0" smtClean="0"/>
              <a:t>Create Maven/Java project in Eclipse</a:t>
            </a:r>
          </a:p>
          <a:p>
            <a:r>
              <a:rPr lang="en-US" sz="2000" dirty="0" smtClean="0"/>
              <a:t>Write Java Code</a:t>
            </a:r>
          </a:p>
          <a:p>
            <a:r>
              <a:rPr lang="en-US" sz="2000" dirty="0" smtClean="0"/>
              <a:t>Compile Java Code</a:t>
            </a:r>
          </a:p>
          <a:p>
            <a:r>
              <a:rPr lang="en-US" sz="2000" dirty="0" smtClean="0"/>
              <a:t>Run Java Program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Maven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/>
              <a:t>Definition:</a:t>
            </a:r>
          </a:p>
          <a:p>
            <a:pPr algn="just">
              <a:buNone/>
            </a:pPr>
            <a:r>
              <a:rPr lang="en-US" sz="1800" dirty="0" smtClean="0"/>
              <a:t>     Maven is an open-source build automation and project management tool widely used for Java applications. As a build automation tool, it automates the source code compilation and dependency management, assembles binary codes into packages, and executes test scripts.</a:t>
            </a:r>
            <a:endParaRPr lang="en-US" sz="1800" u="sng" dirty="0" smtClean="0"/>
          </a:p>
          <a:p>
            <a:pPr>
              <a:buNone/>
            </a:pPr>
            <a:r>
              <a:rPr lang="en-US" sz="2400" u="sng" dirty="0" smtClean="0"/>
              <a:t>Uses:</a:t>
            </a:r>
          </a:p>
          <a:p>
            <a:r>
              <a:rPr lang="en-US" sz="1800" dirty="0" smtClean="0"/>
              <a:t> Dependency management</a:t>
            </a:r>
          </a:p>
          <a:p>
            <a:r>
              <a:rPr lang="en-US" sz="1800" dirty="0" smtClean="0"/>
              <a:t>Project structuring</a:t>
            </a:r>
          </a:p>
          <a:p>
            <a:r>
              <a:rPr lang="en-US" sz="1800" dirty="0" smtClean="0"/>
              <a:t>Build Automation</a:t>
            </a:r>
          </a:p>
          <a:p>
            <a:r>
              <a:rPr lang="en-US" sz="1800" dirty="0" smtClean="0"/>
              <a:t>Project Reporting</a:t>
            </a:r>
          </a:p>
          <a:p>
            <a:r>
              <a:rPr lang="en-US" sz="1800" dirty="0" smtClean="0"/>
              <a:t>Cross-Platform </a:t>
            </a:r>
            <a:r>
              <a:rPr lang="en-US" sz="1800" dirty="0" err="1" smtClean="0"/>
              <a:t>compatability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400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Implementation of Maven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Set Up Eclipse</a:t>
            </a:r>
          </a:p>
          <a:p>
            <a:r>
              <a:rPr lang="en-US" sz="1800" dirty="0" smtClean="0"/>
              <a:t>Create a Maven Project</a:t>
            </a:r>
          </a:p>
          <a:p>
            <a:r>
              <a:rPr lang="en-US" sz="1800" dirty="0" smtClean="0"/>
              <a:t>Add  </a:t>
            </a:r>
            <a:r>
              <a:rPr lang="en-US" sz="1800" dirty="0" smtClean="0"/>
              <a:t>Dependencies</a:t>
            </a:r>
          </a:p>
          <a:p>
            <a:r>
              <a:rPr lang="en-US" sz="1800" dirty="0" smtClean="0"/>
              <a:t>Create packages and classes when ever required</a:t>
            </a:r>
          </a:p>
          <a:p>
            <a:r>
              <a:rPr lang="en-US" sz="1800" dirty="0" smtClean="0"/>
              <a:t>Run the project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Login as Inpatient ward </a:t>
            </a:r>
            <a:endParaRPr lang="en-US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/>
              <a:t>Here, we are logging into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website by putting a proper URL in any </a:t>
            </a:r>
            <a:r>
              <a:rPr lang="en-US" sz="1800" dirty="0" smtClean="0"/>
              <a:t>of </a:t>
            </a:r>
            <a:r>
              <a:rPr lang="en-US" sz="1800" dirty="0" smtClean="0"/>
              <a:t>the installed browsers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</a:t>
            </a:r>
            <a:r>
              <a:rPr lang="en-US" sz="1800" dirty="0" smtClean="0"/>
              <a:t>are putting correct username and password and giving location as Inpatient Ward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By </a:t>
            </a:r>
            <a:r>
              <a:rPr lang="en-US" sz="1800" dirty="0" smtClean="0"/>
              <a:t>logging in, we can perform administrative works like registration, editing patient details, making appointments, and capturing patient </a:t>
            </a:r>
            <a:r>
              <a:rPr lang="en-US" sz="1800" dirty="0" smtClean="0"/>
              <a:t>vitals.</a:t>
            </a:r>
          </a:p>
          <a:p>
            <a:r>
              <a:rPr lang="en-US" sz="1800" dirty="0" smtClean="0"/>
              <a:t>Also </a:t>
            </a:r>
            <a:r>
              <a:rPr lang="en-US" sz="1800" dirty="0" smtClean="0"/>
              <a:t>we can surf through the details of the Hospital management website.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199" y="956259"/>
            <a:ext cx="8750117" cy="474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7592" y="911958"/>
            <a:ext cx="9815512" cy="474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Steps to Automate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to the </a:t>
            </a:r>
            <a:r>
              <a:rPr lang="en-US" sz="2000" dirty="0" err="1" smtClean="0"/>
              <a:t>OpenMRS</a:t>
            </a:r>
            <a:r>
              <a:rPr lang="en-US" sz="2000" dirty="0" smtClean="0"/>
              <a:t> demo </a:t>
            </a:r>
            <a:r>
              <a:rPr lang="en-US" sz="2000" dirty="0" err="1" smtClean="0"/>
              <a:t>url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https://demo.openmrs.org/openmrs/login.htm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Enter valid credentials, choose location and click on the login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After login, it </a:t>
            </a:r>
            <a:r>
              <a:rPr lang="en-US" sz="2000" dirty="0" smtClean="0"/>
              <a:t>will redirect </a:t>
            </a:r>
            <a:r>
              <a:rPr lang="en-US" sz="2000" dirty="0" smtClean="0"/>
              <a:t>to Home Page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1F1E-8CA1-4EE1-3470-179678D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Project Objective and Description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59DF9-1305-D094-6EB6-F2793B3D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Objective:</a:t>
            </a:r>
          </a:p>
          <a:p>
            <a:pPr marL="0" indent="0">
              <a:buNone/>
            </a:pPr>
            <a:r>
              <a:rPr lang="en-US" sz="1800" dirty="0"/>
              <a:t>In this RLL project we are creating multiple test scripts to automate various test scenarios and generate the reports for a demo Hospital Management Website.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Description: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1800" dirty="0"/>
              <a:t>During this project we are implementing various technologies like Java Selenium WebDriver and Jenkins along with Cucumber-Java to automate the test </a:t>
            </a:r>
            <a:r>
              <a:rPr lang="en-US" sz="1800" dirty="0" smtClean="0"/>
              <a:t>scenarios.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90580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Register a Patient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Registering </a:t>
            </a:r>
            <a:r>
              <a:rPr lang="en-US" sz="1800" dirty="0" smtClean="0"/>
              <a:t>for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involves creating an account on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platform, which allows users to access various features and functionalities related to electronic medical records (EMRs) and healthcare management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Users </a:t>
            </a:r>
            <a:r>
              <a:rPr lang="en-US" sz="1800" dirty="0" smtClean="0"/>
              <a:t>can typically access the registration page by visiting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website or platform. The registration page may be accessible directly from the homepage or through a dedicated "Sign Up" or "Register" link.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745" y="502627"/>
            <a:ext cx="9952038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Steps to Automate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</a:t>
            </a:r>
            <a:r>
              <a:rPr lang="en-US" sz="1800" dirty="0" err="1" smtClean="0"/>
              <a:t>url</a:t>
            </a:r>
            <a:r>
              <a:rPr lang="en-US" sz="1800" dirty="0" smtClean="0"/>
              <a:t> : </a:t>
            </a:r>
            <a:r>
              <a:rPr lang="en-US" sz="1800" dirty="0" smtClean="0">
                <a:solidFill>
                  <a:srgbClr val="0070C0"/>
                </a:solidFill>
                <a:hlinkClick r:id="rId2"/>
              </a:rPr>
              <a:t>https://demo.openmrs.org/openmrs/login.htm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After login, it is redirected to Home </a:t>
            </a:r>
            <a:r>
              <a:rPr lang="en-US" sz="1800" dirty="0" smtClean="0"/>
              <a:t>Page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Register a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Enter name, gender, date of birth, contact number, address and relatives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confirm button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Find Patient Record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Overview:</a:t>
            </a:r>
          </a:p>
          <a:p>
            <a:pPr>
              <a:buNone/>
            </a:pPr>
            <a:endParaRPr lang="en-US" sz="2000" u="sng" dirty="0" smtClean="0"/>
          </a:p>
          <a:p>
            <a:r>
              <a:rPr lang="en-US" sz="1800" dirty="0" smtClean="0"/>
              <a:t>This module enable users to search for patient records quickly and accurately by providing options to search using patient’s name or Id.</a:t>
            </a:r>
          </a:p>
          <a:p>
            <a:r>
              <a:rPr lang="en-US" sz="1800" dirty="0" smtClean="0"/>
              <a:t>It improves user experience by offering a user-friendly search interface and displaying search results in a clear and understandable format.</a:t>
            </a:r>
          </a:p>
          <a:p>
            <a:r>
              <a:rPr lang="en-US" sz="1800" dirty="0" smtClean="0"/>
              <a:t>Ensure the accuracy and integrity of patient data by implementing robust search functionalities that retrieve the correct patient records based on the provided search criteria.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6338" y="500619"/>
            <a:ext cx="9082576" cy="574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83430"/>
            <a:ext cx="9997440" cy="11430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/>
              <a:t>Steps to Automate: 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</a:t>
            </a:r>
            <a:r>
              <a:rPr lang="en-US" sz="1800" dirty="0" err="1" smtClean="0"/>
              <a:t>url</a:t>
            </a:r>
            <a:r>
              <a:rPr lang="en-US" sz="1800" dirty="0" smtClean="0"/>
              <a:t> : </a:t>
            </a:r>
            <a:r>
              <a:rPr lang="en-US" sz="1800" dirty="0" smtClean="0">
                <a:solidFill>
                  <a:srgbClr val="0070C0"/>
                </a:solidFill>
                <a:hlinkClick r:id="rId2"/>
              </a:rPr>
              <a:t>https://demo.openmrs.org/openmrs/login.htm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After login, it is redirected to Home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"Search Patient Record"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Enter Patient name or id in search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Search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View patient Record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Manage service types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Service </a:t>
            </a:r>
            <a:r>
              <a:rPr lang="en-US" sz="2000" dirty="0" smtClean="0"/>
              <a:t>types can include medical consultations, diagnostic tests, surgical procedures, therapeutic treatments, and preventive healthcare services, among others.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 smtClean="0"/>
              <a:t>service type is typically associated with specific attributes, such as a name, description, code, duration, and cost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0754" y="386860"/>
            <a:ext cx="9391946" cy="584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Steps to Automate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URL:</a:t>
            </a:r>
            <a:r>
              <a:rPr lang="en-US" sz="1800" dirty="0" smtClean="0">
                <a:hlinkClick r:id="rId2"/>
              </a:rPr>
              <a:t> https://demo.openmrs.org/openmrs/login.htm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Then navigated to Home Page Click on the "Appointment Scheduling“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Manage service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new service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Duration (20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save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Manage appointments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Managing appointments in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involves creating, scheduling, updating, and managing appointments for patients.</a:t>
            </a:r>
          </a:p>
          <a:p>
            <a:r>
              <a:rPr lang="en-US" sz="1800" dirty="0" smtClean="0"/>
              <a:t>The module allows healthcare providers to view, edit, and manage scheduled appointments. Providers can easily access appointment details, update appointment statuses, and reschedule or cancel appointments as needed.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Contents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Technologies used</a:t>
            </a:r>
          </a:p>
          <a:p>
            <a:r>
              <a:rPr lang="en-US" sz="1800" dirty="0" smtClean="0"/>
              <a:t>Modules</a:t>
            </a:r>
          </a:p>
          <a:p>
            <a:pPr lvl="1">
              <a:buNone/>
            </a:pPr>
            <a:r>
              <a:rPr lang="en-US" sz="1800" dirty="0" smtClean="0"/>
              <a:t>-Login as Inpatient ward</a:t>
            </a:r>
          </a:p>
          <a:p>
            <a:pPr lvl="1">
              <a:buNone/>
            </a:pPr>
            <a:r>
              <a:rPr lang="en-US" sz="1800" dirty="0" smtClean="0"/>
              <a:t>-Register a Patient</a:t>
            </a:r>
          </a:p>
          <a:p>
            <a:pPr lvl="1">
              <a:buNone/>
            </a:pPr>
            <a:r>
              <a:rPr lang="en-US" sz="1800" dirty="0" smtClean="0"/>
              <a:t>-Find Patient Record</a:t>
            </a:r>
          </a:p>
          <a:p>
            <a:pPr lvl="1">
              <a:buNone/>
            </a:pPr>
            <a:r>
              <a:rPr lang="en-US" sz="1800" dirty="0" smtClean="0"/>
              <a:t>-Manage service types</a:t>
            </a:r>
          </a:p>
          <a:p>
            <a:pPr lvl="1">
              <a:buNone/>
            </a:pPr>
            <a:r>
              <a:rPr lang="en-US" sz="1800" dirty="0" smtClean="0"/>
              <a:t>-Manage appointments</a:t>
            </a:r>
          </a:p>
          <a:p>
            <a:pPr lvl="1">
              <a:buNone/>
            </a:pPr>
            <a:r>
              <a:rPr lang="en-US" sz="1800" dirty="0" smtClean="0"/>
              <a:t>-Manage appointment blocks</a:t>
            </a:r>
          </a:p>
          <a:p>
            <a:pPr lvl="1">
              <a:buNone/>
            </a:pPr>
            <a:r>
              <a:rPr lang="en-US" sz="1800" dirty="0" smtClean="0"/>
              <a:t>-Capture vitals for patients</a:t>
            </a:r>
          </a:p>
          <a:p>
            <a:pPr lvl="1">
              <a:buNone/>
            </a:pPr>
            <a:r>
              <a:rPr lang="en-US" sz="1800" dirty="0" smtClean="0"/>
              <a:t>-Edit Patient Details</a:t>
            </a:r>
          </a:p>
          <a:p>
            <a:r>
              <a:rPr lang="en-US" sz="1800" dirty="0" smtClean="0"/>
              <a:t>Extent Reports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516" y="433150"/>
            <a:ext cx="9065478" cy="580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Steps to Automate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URL:</a:t>
            </a:r>
            <a:r>
              <a:rPr lang="en-US" sz="1800" dirty="0" smtClean="0">
                <a:hlinkClick r:id="rId2"/>
              </a:rPr>
              <a:t> https://demo.openmrs.org/openmrs/login.htm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Then navigated to Home Page Click on the "Appointment Scheduling"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"Manage Appointments"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patient name in search box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Select the particular patient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Perform patient appointments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Manage appointment blocks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Overview: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Managing appointment blocks is to efficiently organize and schedule appointments or meetings within a given timeframe, ensuring optimal utilization of resources such as time, personnel, and facilities. </a:t>
            </a:r>
          </a:p>
          <a:p>
            <a:pPr algn="just"/>
            <a:r>
              <a:rPr lang="en-US" sz="1800" dirty="0" smtClean="0"/>
              <a:t>Key objectives for managing appointment blocks effectively,</a:t>
            </a:r>
          </a:p>
          <a:p>
            <a:pPr>
              <a:buNone/>
            </a:pPr>
            <a:r>
              <a:rPr lang="en-US" sz="1800" dirty="0" smtClean="0"/>
              <a:t>     -Optimizing Scheduling Efficiency</a:t>
            </a:r>
          </a:p>
          <a:p>
            <a:pPr>
              <a:buNone/>
            </a:pPr>
            <a:r>
              <a:rPr lang="en-US" sz="1800" dirty="0" smtClean="0"/>
              <a:t>     -Enhancing Resource Utilization</a:t>
            </a:r>
          </a:p>
          <a:p>
            <a:pPr>
              <a:buNone/>
            </a:pPr>
            <a:r>
              <a:rPr lang="en-US" sz="1800" dirty="0" smtClean="0"/>
              <a:t>     -Facilitating Effective Time Management</a:t>
            </a:r>
          </a:p>
          <a:p>
            <a:pPr>
              <a:buNone/>
            </a:pPr>
            <a:r>
              <a:rPr lang="en-US" sz="1800" dirty="0" smtClean="0"/>
              <a:t>     -Improving Coordination and Communication</a:t>
            </a:r>
          </a:p>
          <a:p>
            <a:pPr>
              <a:buNone/>
            </a:pPr>
            <a:r>
              <a:rPr lang="en-US" sz="1800" dirty="0" smtClean="0"/>
              <a:t>     -Flexibility and Adaptability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394" y="422031"/>
            <a:ext cx="9093179" cy="580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/>
              <a:t>Steps to Automate: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URL:</a:t>
            </a:r>
            <a:r>
              <a:rPr lang="en-US" sz="1800" dirty="0" smtClean="0">
                <a:hlinkClick r:id="rId2"/>
              </a:rPr>
              <a:t> https://demo.openmrs.org/openmrs/login.htm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Then navigated to Home Page Click on the "Appointment Scheduling"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the "Manage Provider Schedule"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Then choose the date when you want create the provider schedule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Fill the required form's fields : Like start time and end time, types of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the save button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Capture vitals for patients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Vital signs play a crucial role in patient care, providing essential information about a person's health status.</a:t>
            </a:r>
          </a:p>
          <a:p>
            <a:r>
              <a:rPr lang="en-US" sz="2000" dirty="0" smtClean="0"/>
              <a:t>Vital signs include measurements such as body temperature, heart rate, respiratory rate, blood pressure, and oxygen saturation.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670780"/>
            <a:ext cx="9723438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Steps to Automate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URL:</a:t>
            </a:r>
            <a:r>
              <a:rPr lang="en-US" sz="1800" dirty="0" smtClean="0">
                <a:hlinkClick r:id="rId2"/>
              </a:rPr>
              <a:t> https://demo.openmrs.org/openmrs/login.htm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Capture Vitals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Select any Patient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on record vitals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Enter the values of Height (cm) Weight (kg) (Calculated) BMI Temperature (c) Pulse Respiratory rate Blood Pressure Arterial blood oxygen saturation (pulse </a:t>
            </a:r>
            <a:r>
              <a:rPr lang="en-US" sz="1800" dirty="0" err="1" smtClean="0"/>
              <a:t>oximeter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Click confirm vitals</a:t>
            </a:r>
          </a:p>
          <a:p>
            <a:pPr marL="457200" indent="-45720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Edit Patient Details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Editing patient details on the </a:t>
            </a:r>
            <a:r>
              <a:rPr lang="en-US" sz="2400" dirty="0" err="1" smtClean="0"/>
              <a:t>OpenMRS</a:t>
            </a:r>
            <a:r>
              <a:rPr lang="en-US" sz="2400" dirty="0" smtClean="0"/>
              <a:t> page involves accessing the patient's electronic health record (EHR) and making changes to their demographic and clinical information as necessary.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758" y="1084874"/>
            <a:ext cx="9845675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576A0-A291-9AFB-8B20-0A74029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Technologies </a:t>
            </a:r>
            <a:r>
              <a:rPr lang="en-US" sz="2800" u="sng" dirty="0" smtClean="0"/>
              <a:t>Used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5046C-7902-960D-F3CA-D780C7B6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Selenium </a:t>
            </a:r>
            <a:r>
              <a:rPr lang="en-US" sz="2000" dirty="0"/>
              <a:t>web Driver</a:t>
            </a:r>
          </a:p>
          <a:p>
            <a:r>
              <a:rPr lang="en-US" sz="2000" dirty="0"/>
              <a:t>TestNG</a:t>
            </a:r>
          </a:p>
          <a:p>
            <a:r>
              <a:rPr lang="en-US" sz="2000" dirty="0"/>
              <a:t>Cucumber – Java</a:t>
            </a:r>
          </a:p>
          <a:p>
            <a:r>
              <a:rPr lang="en-US" sz="2000" dirty="0" smtClean="0"/>
              <a:t>Java</a:t>
            </a:r>
          </a:p>
          <a:p>
            <a:r>
              <a:rPr lang="en-US" sz="2000" dirty="0" smtClean="0"/>
              <a:t>Maven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665486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Steps to Automate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Go to the </a:t>
            </a:r>
            <a:r>
              <a:rPr lang="en-US" sz="1800" dirty="0" err="1" smtClean="0"/>
              <a:t>OpenMRS</a:t>
            </a:r>
            <a:r>
              <a:rPr lang="en-US" sz="1800" dirty="0" smtClean="0"/>
              <a:t> demo </a:t>
            </a:r>
            <a:r>
              <a:rPr lang="en-US" sz="1800" dirty="0" err="1" smtClean="0"/>
              <a:t>url</a:t>
            </a:r>
            <a:r>
              <a:rPr lang="en-US" sz="1800" dirty="0" smtClean="0"/>
              <a:t> : </a:t>
            </a:r>
            <a:r>
              <a:rPr lang="en-US" sz="1800" dirty="0" smtClean="0">
                <a:solidFill>
                  <a:srgbClr val="0070C0"/>
                </a:solidFill>
                <a:hlinkClick r:id="rId2"/>
              </a:rPr>
              <a:t>https://demo.openmrs.org/openmrs/login.htm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Enter valid credentials, choose location and click on the login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After login, it is redirected to Home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"Search Patient Record"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Enter Patient name or id in search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Search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Edit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Add name, gender, birth date and click on next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Click on confirm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Extent Report:</a:t>
            </a:r>
            <a:endParaRPr lang="en-US" sz="2800" u="sng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5553" y="1447800"/>
            <a:ext cx="993443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626" y="773723"/>
            <a:ext cx="9443485" cy="44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631" y="791308"/>
            <a:ext cx="9788538" cy="447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651" y="879231"/>
            <a:ext cx="10462977" cy="505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1506" y="430824"/>
            <a:ext cx="7125249" cy="533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610" y="587252"/>
            <a:ext cx="10172530" cy="58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716" y="404690"/>
            <a:ext cx="10037822" cy="54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3588" y="641839"/>
            <a:ext cx="9955391" cy="470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547" y="782514"/>
            <a:ext cx="8876111" cy="476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111DD-F315-CFBD-C87C-1491B9D6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09" y="289250"/>
            <a:ext cx="9419492" cy="1091682"/>
          </a:xfrm>
        </p:spPr>
        <p:txBody>
          <a:bodyPr>
            <a:normAutofit/>
          </a:bodyPr>
          <a:lstStyle/>
          <a:p>
            <a:r>
              <a:rPr lang="en-US" sz="2800" u="sng" dirty="0"/>
              <a:t>Explanation of </a:t>
            </a:r>
            <a:r>
              <a:rPr lang="en-US" sz="2800" u="sng" dirty="0" smtClean="0"/>
              <a:t>Technologies: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47C8A-1003-6CB5-69C0-1A85F11E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278832"/>
            <a:ext cx="9393115" cy="5205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u="sng" dirty="0" smtClean="0"/>
              <a:t>Selenium:</a:t>
            </a:r>
            <a:endParaRPr lang="en-US" sz="2400" b="1" u="sng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b="1" u="sng" dirty="0"/>
              <a:t>Selenium definition: </a:t>
            </a:r>
          </a:p>
          <a:p>
            <a:pPr marL="0" indent="0" algn="just">
              <a:buNone/>
            </a:pPr>
            <a:r>
              <a:rPr lang="en-US" sz="1800" dirty="0"/>
              <a:t>Selenium is a free (open-source) automated testing framework used to validate web applications across different browsers and platforms. We can use multiple programming languages to create and automate Selenium Test Scripts.</a:t>
            </a:r>
          </a:p>
          <a:p>
            <a:pPr marL="0" indent="0" algn="just">
              <a:buNone/>
            </a:pPr>
            <a:r>
              <a:rPr lang="en-US" sz="2000" b="1" u="sng" dirty="0"/>
              <a:t>Uses of Selenium:</a:t>
            </a:r>
          </a:p>
          <a:p>
            <a:pPr marL="0" indent="0" algn="just">
              <a:buNone/>
            </a:pPr>
            <a:r>
              <a:rPr lang="en-US" sz="1800" dirty="0"/>
              <a:t>Selenium is used to: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1800" dirty="0"/>
              <a:t>Users can test their websites functionally on different browsers.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1800" dirty="0"/>
              <a:t>Users can perform cross browser testing to check if the website functions consistently across different browsers like chrome, Firefox etc.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1548331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160" y="395654"/>
            <a:ext cx="9058655" cy="571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Conclusion: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The project met the specified requirements and</a:t>
            </a: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 was running successfully in eclipse.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the test scenarios are verified Including </a:t>
            </a:r>
            <a:r>
              <a:rPr lang="en-IN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positive and negative </a:t>
            </a:r>
            <a:r>
              <a:rPr lang="en-IN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cases.</a:t>
            </a:r>
            <a:endParaRPr lang="en-US" sz="2000" kern="100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The project has successfully generated Extent reports and captured </a:t>
            </a:r>
            <a:r>
              <a:rPr lang="en-IN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screenshots.</a:t>
            </a:r>
            <a:endParaRPr lang="en-US" sz="2000" kern="100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IN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JIRA was utilized for Test Management Lifecycle.</a:t>
            </a:r>
            <a:r>
              <a:rPr lang="en-IN" sz="2000" kern="0" dirty="0" smtClean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kern="100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Here, we have merged all </a:t>
            </a: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test scenarios in one </a:t>
            </a:r>
            <a:r>
              <a:rPr lang="en-US" sz="2000" kern="100" dirty="0" err="1" smtClean="0"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 hub </a:t>
            </a:r>
            <a:r>
              <a:rPr lang="en-US" sz="2000" kern="100" dirty="0" smtClean="0">
                <a:ea typeface="Calibri" panose="020F0502020204030204" pitchFamily="34" charset="0"/>
                <a:cs typeface="Calibri" panose="020F0502020204030204" pitchFamily="34" charset="0"/>
              </a:rPr>
              <a:t>repository.</a:t>
            </a:r>
            <a:endParaRPr lang="en-US" sz="2000" kern="100" dirty="0" smtClean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438" y="720971"/>
            <a:ext cx="9972954" cy="544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210E3-874F-1A50-9BDE-2C33219E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69" y="401734"/>
            <a:ext cx="9620459" cy="558606"/>
          </a:xfrm>
        </p:spPr>
        <p:txBody>
          <a:bodyPr>
            <a:noAutofit/>
          </a:bodyPr>
          <a:lstStyle/>
          <a:p>
            <a:r>
              <a:rPr lang="en-US" sz="2800" b="1" u="sng" dirty="0"/>
              <a:t>Implementation of Selenium: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FA163-C9D1-3A83-4EE1-5967B741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09" y="1082351"/>
            <a:ext cx="9419492" cy="50946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u="sng" dirty="0"/>
              <a:t>Setup:</a:t>
            </a:r>
            <a:r>
              <a:rPr lang="en-US" sz="1600" dirty="0"/>
              <a:t> Setting up selenium WebDriver by adding maven dependencies in pom.xml file.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i="0" u="sng" dirty="0">
                <a:solidFill>
                  <a:srgbClr val="0D0D0D"/>
                </a:solidFill>
                <a:effectLst/>
                <a:latin typeface="Söhne"/>
              </a:rPr>
              <a:t>Initialization: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Create a WebDriver instance (e.g., Chrome Driver, Firefox Driver) in the test setup method.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i="0" u="sng" dirty="0">
                <a:solidFill>
                  <a:srgbClr val="0D0D0D"/>
                </a:solidFill>
                <a:effectLst/>
                <a:latin typeface="Söhne"/>
              </a:rPr>
              <a:t>Writeup: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Writing test cases using TestNG Annotations (@Test, @AfterTest, @BeforeTest)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i="0" u="sng" dirty="0">
                <a:solidFill>
                  <a:srgbClr val="0D0D0D"/>
                </a:solidFill>
                <a:effectLst/>
                <a:latin typeface="Söhne"/>
              </a:rPr>
              <a:t>Locators: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Use WebDriver commands to find elements on the page (e.g., by ID, by name, by XPath) and interact with them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u="sng" dirty="0"/>
              <a:t>Assertions:</a:t>
            </a:r>
            <a:r>
              <a:rPr lang="en-IN" sz="1600" dirty="0"/>
              <a:t> Using assertions (assertEquals) to match expected and actual output.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i="0" u="sng" dirty="0">
                <a:solidFill>
                  <a:srgbClr val="0D0D0D"/>
                </a:solidFill>
                <a:effectLst/>
                <a:latin typeface="Söhne"/>
              </a:rPr>
              <a:t>Cleanup: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Close the WebDriver instance in the teardown method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4273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 smtClean="0"/>
              <a:t>TestNG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u="sng" dirty="0" smtClean="0"/>
              <a:t>Definition:</a:t>
            </a:r>
          </a:p>
          <a:p>
            <a:pPr algn="just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TestNG</a:t>
            </a:r>
            <a:r>
              <a:rPr lang="en-US" sz="1600" dirty="0" smtClean="0"/>
              <a:t> is a testing framework for the Java programming language inspired by </a:t>
            </a:r>
            <a:r>
              <a:rPr lang="en-US" sz="1600" dirty="0" err="1" smtClean="0"/>
              <a:t>JUnit</a:t>
            </a:r>
            <a:r>
              <a:rPr lang="en-US" sz="1600" dirty="0" smtClean="0"/>
              <a:t> and </a:t>
            </a:r>
            <a:r>
              <a:rPr lang="en-US" sz="1600" dirty="0" err="1" smtClean="0"/>
              <a:t>NUnit</a:t>
            </a:r>
            <a:r>
              <a:rPr lang="en-US" sz="1600" dirty="0" smtClean="0"/>
              <a:t>. It is an open-source framework designed to make testing easier, more flexible, and more powerful. </a:t>
            </a:r>
            <a:r>
              <a:rPr lang="en-US" sz="1600" dirty="0" err="1" smtClean="0"/>
              <a:t>TestNG</a:t>
            </a:r>
            <a:r>
              <a:rPr lang="en-US" sz="1600" dirty="0" smtClean="0"/>
              <a:t> stands for "Test Next Generation" and provides many additional features.</a:t>
            </a:r>
          </a:p>
          <a:p>
            <a:pPr algn="just">
              <a:buNone/>
            </a:pPr>
            <a:r>
              <a:rPr lang="en-US" sz="1600" b="1" u="sng" dirty="0" smtClean="0"/>
              <a:t>Uses:</a:t>
            </a:r>
          </a:p>
          <a:p>
            <a:pPr algn="just"/>
            <a:r>
              <a:rPr lang="en-US" sz="1600" dirty="0" err="1" smtClean="0"/>
              <a:t>TestNG</a:t>
            </a:r>
            <a:r>
              <a:rPr lang="en-US" sz="1600" dirty="0" smtClean="0"/>
              <a:t> </a:t>
            </a:r>
            <a:r>
              <a:rPr lang="en-US" sz="1600" dirty="0"/>
              <a:t>provides several annotations to organize the test cases </a:t>
            </a:r>
            <a:endParaRPr lang="en-US" sz="1600" dirty="0" smtClean="0"/>
          </a:p>
          <a:p>
            <a:pPr algn="just"/>
            <a:r>
              <a:rPr lang="en-US" sz="1600" dirty="0" err="1" smtClean="0"/>
              <a:t>TestNG</a:t>
            </a:r>
            <a:r>
              <a:rPr lang="en-US" sz="1600" dirty="0" smtClean="0"/>
              <a:t> </a:t>
            </a:r>
            <a:r>
              <a:rPr lang="en-US" sz="1600" dirty="0"/>
              <a:t>can be used to group and prioritize test </a:t>
            </a:r>
            <a:r>
              <a:rPr lang="en-US" sz="1600" dirty="0" smtClean="0"/>
              <a:t>cases</a:t>
            </a:r>
          </a:p>
          <a:p>
            <a:pPr algn="just"/>
            <a:r>
              <a:rPr lang="en-US" sz="1600" dirty="0" smtClean="0"/>
              <a:t>It </a:t>
            </a:r>
            <a:r>
              <a:rPr lang="en-US" sz="1600" dirty="0"/>
              <a:t>supports data-driven testing using Data Providers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It </a:t>
            </a:r>
            <a:r>
              <a:rPr lang="en-US" sz="1600" dirty="0"/>
              <a:t>can generate HTML test reports </a:t>
            </a:r>
            <a:endParaRPr lang="en-US" sz="1600" dirty="0" smtClean="0"/>
          </a:p>
          <a:p>
            <a:pPr algn="just"/>
            <a:r>
              <a:rPr lang="en-US" sz="1600" dirty="0" smtClean="0"/>
              <a:t>It supports parallel execution. </a:t>
            </a:r>
          </a:p>
          <a:p>
            <a:pPr algn="just"/>
            <a:r>
              <a:rPr lang="en-US" sz="1600" dirty="0" smtClean="0"/>
              <a:t>Logs can be generated.</a:t>
            </a:r>
            <a:endParaRPr lang="en-US" sz="1600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Implementation of  </a:t>
            </a:r>
            <a:r>
              <a:rPr lang="en-US" sz="2800" b="1" u="sng" dirty="0" err="1" smtClean="0"/>
              <a:t>TestNG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Set Up Eclipse</a:t>
            </a:r>
          </a:p>
          <a:p>
            <a:r>
              <a:rPr lang="en-US" sz="1800" dirty="0" smtClean="0"/>
              <a:t>Create a Maven Project</a:t>
            </a:r>
          </a:p>
          <a:p>
            <a:r>
              <a:rPr lang="en-US" sz="1800" dirty="0" smtClean="0"/>
              <a:t>Add </a:t>
            </a:r>
            <a:r>
              <a:rPr lang="en-US" sz="1800" dirty="0" err="1" smtClean="0"/>
              <a:t>TestNG</a:t>
            </a:r>
            <a:r>
              <a:rPr lang="en-US" sz="1800" dirty="0" smtClean="0"/>
              <a:t> Dependency</a:t>
            </a:r>
          </a:p>
          <a:p>
            <a:r>
              <a:rPr lang="en-US" sz="1800" dirty="0" smtClean="0"/>
              <a:t>Create Test Classes</a:t>
            </a:r>
          </a:p>
          <a:p>
            <a:r>
              <a:rPr lang="en-US" sz="1800" dirty="0" smtClean="0"/>
              <a:t>Test Methods : You can use various </a:t>
            </a:r>
            <a:r>
              <a:rPr lang="en-US" sz="1800" dirty="0" err="1" smtClean="0"/>
              <a:t>TestNG</a:t>
            </a:r>
            <a:r>
              <a:rPr lang="en-US" sz="1800" dirty="0" smtClean="0"/>
              <a:t> annotations like @</a:t>
            </a:r>
            <a:r>
              <a:rPr lang="en-US" sz="1800" dirty="0" err="1" smtClean="0"/>
              <a:t>BeforeClass</a:t>
            </a:r>
            <a:r>
              <a:rPr lang="en-US" sz="1800" dirty="0" smtClean="0"/>
              <a:t>, @</a:t>
            </a:r>
            <a:r>
              <a:rPr lang="en-US" sz="1800" dirty="0" err="1" smtClean="0"/>
              <a:t>AfterClass</a:t>
            </a:r>
            <a:r>
              <a:rPr lang="en-US" sz="1800" dirty="0" smtClean="0"/>
              <a:t>, @</a:t>
            </a:r>
            <a:r>
              <a:rPr lang="en-US" sz="1800" dirty="0" err="1" smtClean="0"/>
              <a:t>BeforeMethod</a:t>
            </a:r>
            <a:r>
              <a:rPr lang="en-US" sz="1800" dirty="0" smtClean="0"/>
              <a:t>, @</a:t>
            </a:r>
            <a:r>
              <a:rPr lang="en-US" sz="1800" dirty="0" err="1" smtClean="0"/>
              <a:t>AfterMethod</a:t>
            </a:r>
            <a:r>
              <a:rPr lang="en-US" sz="1800" dirty="0" smtClean="0"/>
              <a:t>, etc.</a:t>
            </a:r>
          </a:p>
          <a:p>
            <a:r>
              <a:rPr lang="en-US" sz="1800" dirty="0" smtClean="0"/>
              <a:t>Run through </a:t>
            </a:r>
            <a:r>
              <a:rPr lang="en-US" sz="1800" dirty="0" err="1" smtClean="0"/>
              <a:t>TestNG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View test Results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Configuration Annotations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BeforeSuite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 Runs before suite execution starts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AfterSuite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 Runs after all tests are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@Before Test : Runs before first test in a &lt;test&gt; tag is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@After Test : Runs after all the tests in a &lt;test&gt; tag are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BeforeGroups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 Runs before first test method of the group(s) is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@After Groups : Runs after all the test methods of the group(s) are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BeforeClass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 Runs before first test in a class is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@After Class : Runs after all the tests in a class are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BeforeMethod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 Runs before each test in class is executed</a:t>
            </a:r>
          </a:p>
          <a:p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@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Aftertrethod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 Runs after each test is executed</a:t>
            </a: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1343</TotalTime>
  <Words>1888</Words>
  <Application>Microsoft Office PowerPoint</Application>
  <PresentationFormat>Custom</PresentationFormat>
  <Paragraphs>230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        RLL Project Title : OpenMRS</vt:lpstr>
      <vt:lpstr>Project Objective and Description</vt:lpstr>
      <vt:lpstr>Contents</vt:lpstr>
      <vt:lpstr>Technologies Used</vt:lpstr>
      <vt:lpstr>Explanation of Technologies:</vt:lpstr>
      <vt:lpstr>Implementation of Selenium:</vt:lpstr>
      <vt:lpstr>TestNG</vt:lpstr>
      <vt:lpstr>Implementation of  TestNG</vt:lpstr>
      <vt:lpstr>Configuration Annotations</vt:lpstr>
      <vt:lpstr>Cucumber- Java</vt:lpstr>
      <vt:lpstr>Implementation of Cucumber-Java</vt:lpstr>
      <vt:lpstr>Java</vt:lpstr>
      <vt:lpstr>Implementation of Java</vt:lpstr>
      <vt:lpstr>Maven</vt:lpstr>
      <vt:lpstr>Implementation of Maven</vt:lpstr>
      <vt:lpstr>Login as Inpatient ward </vt:lpstr>
      <vt:lpstr>Slide 17</vt:lpstr>
      <vt:lpstr>Slide 18</vt:lpstr>
      <vt:lpstr>Steps to Automate</vt:lpstr>
      <vt:lpstr>Register a Patient</vt:lpstr>
      <vt:lpstr>Slide 21</vt:lpstr>
      <vt:lpstr>Steps to Automate</vt:lpstr>
      <vt:lpstr>Find Patient Record</vt:lpstr>
      <vt:lpstr>Slide 24</vt:lpstr>
      <vt:lpstr>Steps to Automate: </vt:lpstr>
      <vt:lpstr>Manage service types</vt:lpstr>
      <vt:lpstr>Slide 27</vt:lpstr>
      <vt:lpstr>Steps to Automate</vt:lpstr>
      <vt:lpstr>Manage appointments</vt:lpstr>
      <vt:lpstr>Slide 30</vt:lpstr>
      <vt:lpstr>Steps to Automate</vt:lpstr>
      <vt:lpstr>Manage appointment blocks</vt:lpstr>
      <vt:lpstr>Slide 33</vt:lpstr>
      <vt:lpstr>Steps to Automate:</vt:lpstr>
      <vt:lpstr>Capture vitals for patients</vt:lpstr>
      <vt:lpstr>Slide 36</vt:lpstr>
      <vt:lpstr>Steps to Automate</vt:lpstr>
      <vt:lpstr>Edit Patient Details</vt:lpstr>
      <vt:lpstr>Slide 39</vt:lpstr>
      <vt:lpstr>Steps to Automate</vt:lpstr>
      <vt:lpstr>Extent Report: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Conclusion: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OpenMRS RLL Project</dc:title>
  <dc:creator>Priyajit Bhattacharyya</dc:creator>
  <cp:lastModifiedBy>Rubi sakthivel</cp:lastModifiedBy>
  <cp:revision>69</cp:revision>
  <dcterms:created xsi:type="dcterms:W3CDTF">2024-02-27T13:32:20Z</dcterms:created>
  <dcterms:modified xsi:type="dcterms:W3CDTF">2024-03-01T06:09:39Z</dcterms:modified>
</cp:coreProperties>
</file>