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/>
  <p:notesSz cx="9144000" cy="5143500"/>
  <p:embeddedFontLst>
    <p:embeddedFont>
      <p:font typeface="JKNPAV+PublicSans-Bold"/>
      <p:regular r:id="rId17"/>
    </p:embeddedFont>
    <p:embeddedFont>
      <p:font typeface="FIRLQI+EBGaramond-Bold"/>
      <p:regular r:id="rId18"/>
    </p:embeddedFont>
    <p:embeddedFont>
      <p:font typeface="UQFBSM+CourierNewPSMT"/>
      <p:regular r:id="rId19"/>
    </p:embeddedFont>
    <p:embeddedFont>
      <p:font typeface="IBIOHB+EBGaramond-Medium"/>
      <p:regular r:id="rId20"/>
    </p:embeddedFont>
    <p:embeddedFont>
      <p:font typeface="KQMKPG+Arial-BoldMT"/>
      <p:regular r:id="rId21"/>
    </p:embeddedFont>
    <p:embeddedFont>
      <p:font typeface="ESPPTI+Arial-BoldItalicMT"/>
      <p:regular r:id="rId22"/>
    </p:embeddedFont>
    <p:embeddedFont>
      <p:font typeface="DPBGKB+ArialMT"/>
      <p:regular r:id="rId23"/>
    </p:embeddedFont>
    <p:embeddedFont>
      <p:font typeface="HPIKHJ+PublicSans-BoldItalic"/>
      <p:regular r:id="rId24"/>
    </p:embeddedFont>
    <p:embeddedFont>
      <p:font typeface="BPURGR+SegoeUISymbol"/>
      <p:regular r:id="rId25"/>
    </p:embeddedFont>
    <p:embeddedFont>
      <p:font typeface="GSMQVF+PublicSans-Regular"/>
      <p:regular r:id="rId2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font" Target="fonts/font1.fntdata" /><Relationship Id="rId18" Type="http://schemas.openxmlformats.org/officeDocument/2006/relationships/font" Target="fonts/font2.fntdata" /><Relationship Id="rId19" Type="http://schemas.openxmlformats.org/officeDocument/2006/relationships/font" Target="fonts/font3.fntdata" /><Relationship Id="rId2" Type="http://schemas.openxmlformats.org/officeDocument/2006/relationships/tableStyles" Target="tableStyles.xml" /><Relationship Id="rId20" Type="http://schemas.openxmlformats.org/officeDocument/2006/relationships/font" Target="fonts/font4.fntdata" /><Relationship Id="rId21" Type="http://schemas.openxmlformats.org/officeDocument/2006/relationships/font" Target="fonts/font5.fntdata" /><Relationship Id="rId22" Type="http://schemas.openxmlformats.org/officeDocument/2006/relationships/font" Target="fonts/font6.fntdata" /><Relationship Id="rId23" Type="http://schemas.openxmlformats.org/officeDocument/2006/relationships/font" Target="fonts/font7.fntdata" /><Relationship Id="rId24" Type="http://schemas.openxmlformats.org/officeDocument/2006/relationships/font" Target="fonts/font8.fntdata" /><Relationship Id="rId25" Type="http://schemas.openxmlformats.org/officeDocument/2006/relationships/font" Target="fonts/font9.fntdata" /><Relationship Id="rId26" Type="http://schemas.openxmlformats.org/officeDocument/2006/relationships/font" Target="fonts/font10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321862" cy="1116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223669"/>
                </a:solidFill>
                <a:latin typeface="JKNPAV+PublicSans-Bold"/>
                <a:cs typeface="JKNPAV+PublicSans-Bold"/>
              </a:rPr>
              <a:t>"MONEY</a:t>
            </a:r>
            <a:r>
              <a:rPr dirty="0" sz="2400" b="1">
                <a:solidFill>
                  <a:srgbClr val="223669"/>
                </a:solidFill>
                <a:latin typeface="JKNPAV+PublicSans-Bold"/>
                <a:cs typeface="JKNPAV+PublicSans-Bold"/>
              </a:rPr>
              <a:t> </a:t>
            </a:r>
            <a:r>
              <a:rPr dirty="0" sz="2400" b="1">
                <a:solidFill>
                  <a:srgbClr val="223669"/>
                </a:solidFill>
                <a:latin typeface="JKNPAV+PublicSans-Bold"/>
                <a:cs typeface="JKNPAV+PublicSans-Bold"/>
              </a:rPr>
              <a:t>TRANSFER"</a:t>
            </a: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dirty="0" sz="2400" b="1">
                <a:solidFill>
                  <a:srgbClr val="223669"/>
                </a:solidFill>
                <a:latin typeface="JKNPAV+PublicSans-Bold"/>
                <a:cs typeface="JKNPAV+PublicSans-Bold"/>
              </a:rPr>
              <a:t>Task</a:t>
            </a:r>
            <a:r>
              <a:rPr dirty="0" sz="2400" b="1">
                <a:solidFill>
                  <a:srgbClr val="223669"/>
                </a:solidFill>
                <a:latin typeface="JKNPAV+PublicSans-Bold"/>
                <a:cs typeface="JKNPAV+PublicSans-Bold"/>
              </a:rPr>
              <a:t> </a:t>
            </a:r>
            <a:r>
              <a:rPr dirty="0" sz="2400" b="1">
                <a:solidFill>
                  <a:srgbClr val="223669"/>
                </a:solidFill>
                <a:latin typeface="JKNPAV+PublicSans-Bold"/>
                <a:cs typeface="JKNPAV+PublicSans-Bold"/>
              </a:rPr>
              <a:t>-</a:t>
            </a:r>
            <a:r>
              <a:rPr dirty="0" sz="2400" b="1">
                <a:solidFill>
                  <a:srgbClr val="223669"/>
                </a:solidFill>
                <a:latin typeface="JKNPAV+PublicSans-Bold"/>
                <a:cs typeface="JKNPAV+PublicSans-Bold"/>
              </a:rPr>
              <a:t> </a:t>
            </a:r>
            <a:r>
              <a:rPr dirty="0" sz="2400" b="1">
                <a:solidFill>
                  <a:srgbClr val="223669"/>
                </a:solidFill>
                <a:latin typeface="JKNPAV+PublicSans-Bold"/>
                <a:cs typeface="JKNPAV+PublicSans-Bold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HPIKHJ+PublicSans-BoldItalic"/>
                <a:cs typeface="HPIKHJ+PublicSans-BoldItalic"/>
              </a:rPr>
              <a:t>Submission</a:t>
            </a:r>
            <a:r>
              <a:rPr dirty="0" sz="1800" spc="-45" b="1">
                <a:solidFill>
                  <a:srgbClr val="ffffff"/>
                </a:solidFill>
                <a:latin typeface="HPIKHJ+PublicSans-BoldItalic"/>
                <a:cs typeface="HPIKHJ+PublicSans-BoldItalic"/>
              </a:rPr>
              <a:t> </a:t>
            </a:r>
            <a:r>
              <a:rPr dirty="0" sz="1800" b="1">
                <a:solidFill>
                  <a:srgbClr val="ffffff"/>
                </a:solidFill>
                <a:latin typeface="HPIKHJ+PublicSans-BoldItalic"/>
                <a:cs typeface="HPIKHJ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bd8738"/>
                </a:solidFill>
                <a:latin typeface="HPIKHJ+PublicSans-BoldItalic"/>
                <a:cs typeface="HPIKHJ+PublicSans-BoldItalic"/>
              </a:rPr>
              <a:t>Insert</a:t>
            </a:r>
            <a:r>
              <a:rPr dirty="0" sz="1400" spc="-34" b="1">
                <a:solidFill>
                  <a:srgbClr val="bd8738"/>
                </a:solidFill>
                <a:latin typeface="HPIKHJ+PublicSans-BoldItalic"/>
                <a:cs typeface="HPIKHJ+PublicSans-BoldItalic"/>
              </a:rPr>
              <a:t> </a:t>
            </a:r>
            <a:r>
              <a:rPr dirty="0" sz="1400" b="1">
                <a:solidFill>
                  <a:srgbClr val="bd8738"/>
                </a:solidFill>
                <a:latin typeface="HPIKHJ+PublicSans-BoldItalic"/>
                <a:cs typeface="HPIKHJ+PublicSans-BoldItalic"/>
              </a:rPr>
              <a:t>Your</a:t>
            </a:r>
            <a:r>
              <a:rPr dirty="0" sz="1400" spc="-34" b="1">
                <a:solidFill>
                  <a:srgbClr val="bd8738"/>
                </a:solidFill>
                <a:latin typeface="HPIKHJ+PublicSans-BoldItalic"/>
                <a:cs typeface="HPIKHJ+PublicSans-BoldItalic"/>
              </a:rPr>
              <a:t> </a:t>
            </a:r>
            <a:r>
              <a:rPr dirty="0" sz="1400" b="1">
                <a:solidFill>
                  <a:srgbClr val="bd8738"/>
                </a:solidFill>
                <a:latin typeface="HPIKHJ+PublicSans-BoldItalic"/>
                <a:cs typeface="HPIKHJ+PublicSans-BoldItalic"/>
              </a:rPr>
              <a:t>Github</a:t>
            </a:r>
            <a:r>
              <a:rPr dirty="0" sz="1400" spc="-34" b="1">
                <a:solidFill>
                  <a:srgbClr val="bd8738"/>
                </a:solidFill>
                <a:latin typeface="HPIKHJ+PublicSans-BoldItalic"/>
                <a:cs typeface="HPIKHJ+PublicSans-BoldItalic"/>
              </a:rPr>
              <a:t> </a:t>
            </a:r>
            <a:r>
              <a:rPr dirty="0" sz="1400" b="1">
                <a:solidFill>
                  <a:srgbClr val="bd8738"/>
                </a:solidFill>
                <a:latin typeface="HPIKHJ+PublicSans-BoldItalic"/>
                <a:cs typeface="HPIKHJ+PublicSans-BoldItalic"/>
              </a:rPr>
              <a:t>Link</a:t>
            </a:r>
            <a:r>
              <a:rPr dirty="0" sz="1400" spc="-34" b="1">
                <a:solidFill>
                  <a:srgbClr val="bd8738"/>
                </a:solidFill>
                <a:latin typeface="HPIKHJ+PublicSans-BoldItalic"/>
                <a:cs typeface="HPIKHJ+PublicSans-BoldItalic"/>
              </a:rPr>
              <a:t> </a:t>
            </a:r>
            <a:r>
              <a:rPr dirty="0" sz="1400" b="1">
                <a:solidFill>
                  <a:srgbClr val="bd8738"/>
                </a:solidFill>
                <a:latin typeface="HPIKHJ+PublicSans-BoldItalic"/>
                <a:cs typeface="HPIKHJ+PublicSans-BoldItalic"/>
              </a:rPr>
              <a:t>Here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47013" y="2673243"/>
            <a:ext cx="2998762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PBGKB+ArialMT"/>
                <a:cs typeface="DPBGKB+ArialMT"/>
              </a:rPr>
              <a:t>https://github.com/Rubinimoni/group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PBGKB+ArialMT"/>
                <a:cs typeface="DPBGKB+ArialMT"/>
              </a:rPr>
              <a:t>_13_A33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4710" y="847429"/>
            <a:ext cx="2024601" cy="3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 spc="-10" b="1">
                <a:solidFill>
                  <a:srgbClr val="c88c32"/>
                </a:solidFill>
                <a:latin typeface="FIRLQI+EBGaramond-Bold"/>
                <a:cs typeface="FIRLQI+EBGaramond-Bold"/>
              </a:rPr>
              <a:t>YourꢀProjectꢀName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35" y="1349177"/>
            <a:ext cx="2298420" cy="2483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UQFBSM+CourierNewPSMT"/>
                <a:cs typeface="UQFBSM+CourierNewPSMT"/>
              </a:rPr>
              <a:t>▪</a:t>
            </a:r>
            <a:r>
              <a:rPr dirty="0" sz="1400" spc="1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IBIOHB+EBGaramond-Medium"/>
                <a:cs typeface="IBIOHB+EBGaramond-Medium"/>
              </a:rPr>
              <a:t>YourꢀProjectꢀIntroduction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3060" y="2058174"/>
            <a:ext cx="1436143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KQMKPG+Arial-BoldMT"/>
                <a:cs typeface="KQMKPG+Arial-BoldMT"/>
              </a:rPr>
              <a:t>LMS</a:t>
            </a:r>
            <a:r>
              <a:rPr dirty="0" sz="1400" b="1">
                <a:solidFill>
                  <a:srgbClr val="c88c32"/>
                </a:solidFill>
                <a:latin typeface="KQMKPG+Arial-BoldMT"/>
                <a:cs typeface="KQMKPG+Arial-BoldMT"/>
              </a:rPr>
              <a:t> </a:t>
            </a:r>
            <a:r>
              <a:rPr dirty="0" sz="1400" b="1">
                <a:solidFill>
                  <a:srgbClr val="c88c32"/>
                </a:solidFill>
                <a:latin typeface="KQMKPG+Arial-BoldMT"/>
                <a:cs typeface="KQMKPG+Arial-BoldMT"/>
              </a:rPr>
              <a:t>Username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04916" y="2058174"/>
            <a:ext cx="63666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KQMKPG+Arial-BoldMT"/>
                <a:cs typeface="KQMKPG+Arial-BoldMT"/>
              </a:rPr>
              <a:t>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01334" y="2058174"/>
            <a:ext cx="715975" cy="6329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9675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KQMKPG+Arial-BoldMT"/>
                <a:cs typeface="KQMKPG+Arial-BoldMT"/>
              </a:rPr>
              <a:t>Batch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dirty="0" sz="1400" b="1" u="sng">
                <a:solidFill>
                  <a:srgbClr val="ffffff"/>
                </a:solidFill>
                <a:latin typeface="ESPPTI+Arial-BoldItalicMT"/>
                <a:cs typeface="ESPPTI+Arial-BoldItalicMT"/>
              </a:rPr>
              <a:t>A33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6134" y="2454385"/>
            <a:ext cx="1141238" cy="14253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 u="sng">
                <a:solidFill>
                  <a:srgbClr val="ffffff"/>
                </a:solidFill>
                <a:latin typeface="ESPPTI+Arial-BoldItalicMT"/>
                <a:cs typeface="ESPPTI+Arial-BoldItalicMT"/>
              </a:rPr>
              <a:t>2108a33288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dirty="0" sz="1400" b="1" u="sng">
                <a:solidFill>
                  <a:srgbClr val="ffffff"/>
                </a:solidFill>
                <a:latin typeface="KQMKPG+Arial-BoldMT"/>
                <a:cs typeface="KQMKPG+Arial-BoldMT"/>
              </a:rPr>
              <a:t>2108a33290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dirty="0" sz="1400" b="1" u="sng">
                <a:solidFill>
                  <a:srgbClr val="ffffff"/>
                </a:solidFill>
                <a:latin typeface="ESPPTI+Arial-BoldItalicMT"/>
                <a:cs typeface="ESPPTI+Arial-BoldItalicMT"/>
              </a:rPr>
              <a:t>2108a33292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dirty="0" sz="1400" b="1" u="sng">
                <a:solidFill>
                  <a:srgbClr val="ffffff"/>
                </a:solidFill>
                <a:latin typeface="ESPPTI+Arial-BoldItalicMT"/>
                <a:cs typeface="ESPPTI+Arial-BoldItalicMT"/>
              </a:rPr>
              <a:t>2108a33304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75535" y="2454385"/>
            <a:ext cx="99217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 u="sng">
                <a:solidFill>
                  <a:srgbClr val="ffffff"/>
                </a:solidFill>
                <a:latin typeface="ESPPTI+Arial-BoldItalicMT"/>
                <a:cs typeface="ESPPTI+Arial-BoldItalicMT"/>
              </a:rPr>
              <a:t>Nirosha.R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75535" y="2850595"/>
            <a:ext cx="1219547" cy="1029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 u="sng">
                <a:solidFill>
                  <a:srgbClr val="ffffff"/>
                </a:solidFill>
                <a:latin typeface="ESPPTI+Arial-BoldItalicMT"/>
                <a:cs typeface="ESPPTI+Arial-BoldItalicMT"/>
              </a:rPr>
              <a:t>Pradeep.M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dirty="0" sz="1400" b="1" u="sng">
                <a:solidFill>
                  <a:srgbClr val="ffffff"/>
                </a:solidFill>
                <a:latin typeface="ESPPTI+Arial-BoldItalicMT"/>
                <a:cs typeface="ESPPTI+Arial-BoldItalicMT"/>
              </a:rPr>
              <a:t>Rubini.P.</a:t>
            </a:r>
            <a:r>
              <a:rPr dirty="0" sz="1400" b="1">
                <a:solidFill>
                  <a:srgbClr val="ffffff"/>
                </a:solidFill>
                <a:latin typeface="ESPPTI+Arial-BoldItalicMT"/>
                <a:cs typeface="ESPPTI+Arial-BoldItalicMT"/>
              </a:rPr>
              <a:t>V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dirty="0" sz="1400" b="1" u="sng">
                <a:solidFill>
                  <a:srgbClr val="ffffff"/>
                </a:solidFill>
                <a:latin typeface="ESPPTI+Arial-BoldItalicMT"/>
                <a:cs typeface="ESPPTI+Arial-BoldItalicMT"/>
              </a:rPr>
              <a:t>Vasumathi.V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01334" y="2850595"/>
            <a:ext cx="478569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 u="sng">
                <a:solidFill>
                  <a:srgbClr val="ffffff"/>
                </a:solidFill>
                <a:latin typeface="ESPPTI+Arial-BoldItalicMT"/>
                <a:cs typeface="ESPPTI+Arial-BoldItalicMT"/>
              </a:rPr>
              <a:t>A33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701334" y="3246804"/>
            <a:ext cx="478569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 u="sng">
                <a:solidFill>
                  <a:srgbClr val="ffffff"/>
                </a:solidFill>
                <a:latin typeface="ESPPTI+Arial-BoldItalicMT"/>
                <a:cs typeface="ESPPTI+Arial-BoldItalicMT"/>
              </a:rPr>
              <a:t>A33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701334" y="3643015"/>
            <a:ext cx="478569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 u="sng">
                <a:solidFill>
                  <a:srgbClr val="ffffff"/>
                </a:solidFill>
                <a:latin typeface="ESPPTI+Arial-BoldItalicMT"/>
                <a:cs typeface="ESPPTI+Arial-BoldItalicMT"/>
              </a:rPr>
              <a:t>A33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04" y="286701"/>
            <a:ext cx="920038" cy="314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23669"/>
                </a:solidFill>
                <a:latin typeface="FIRLQI+EBGaramond-Bold"/>
                <a:cs typeface="FIRLQI+EBGaramond-Bold"/>
              </a:rPr>
              <a:t>Taskꢀ-ꢀ1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299" y="654177"/>
            <a:ext cx="2411171" cy="2833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b5394"/>
                </a:solidFill>
                <a:latin typeface="FIRLQI+EBGaramond-Bold"/>
                <a:cs typeface="FIRLQI+EBGaramond-Bold"/>
              </a:rPr>
              <a:t>CreationꢀofꢀSRSꢀ&amp;ꢀGithub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2999" y="919827"/>
            <a:ext cx="4376165" cy="7088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UQFBSM+CourierNewPSMT"/>
                <a:cs typeface="UQFBSM+CourierNewPSMT"/>
              </a:rPr>
              <a:t>▪</a:t>
            </a:r>
            <a:r>
              <a:rPr dirty="0" sz="1400" spc="13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IBIOHB+EBGaramond-Medium"/>
                <a:cs typeface="IBIOHB+EBGaramond-Medium"/>
              </a:rPr>
              <a:t>CreateꢀSRSꢀ:ꢀ“MoneyꢀTransfer”</a:t>
            </a:r>
          </a:p>
          <a:p>
            <a:pPr marL="0" marR="0">
              <a:lnSpc>
                <a:spcPts val="1652"/>
              </a:lnSpc>
              <a:spcBef>
                <a:spcPts val="107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UQFBSM+CourierNewPSMT"/>
                <a:cs typeface="UQFBSM+CourierNewPSMT"/>
              </a:rPr>
              <a:t>▪</a:t>
            </a:r>
            <a:r>
              <a:rPr dirty="0" sz="1400" spc="13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IBIOHB+EBGaramond-Medium"/>
                <a:cs typeface="IBIOHB+EBGaramond-Medium"/>
              </a:rPr>
              <a:t>Creationꢀ&amp;ꢀSet-upꢀofꢀGithubꢀaccount</a:t>
            </a:r>
          </a:p>
          <a:p>
            <a:pPr marL="0" marR="0">
              <a:lnSpc>
                <a:spcPts val="1652"/>
              </a:lnSpc>
              <a:spcBef>
                <a:spcPts val="107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UQFBSM+CourierNewPSMT"/>
                <a:cs typeface="UQFBSM+CourierNewPSMT"/>
              </a:rPr>
              <a:t>▪</a:t>
            </a:r>
            <a:r>
              <a:rPr dirty="0" sz="1400" spc="13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IBIOHB+EBGaramond-Medium"/>
                <a:cs typeface="IBIOHB+EBGaramond-Medium"/>
              </a:rPr>
              <a:t>Creationꢀ&amp;ꢀHands-onꢀtoꢀvariousꢀcommandsꢀofꢀGitꢀBash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0887" y="1870244"/>
            <a:ext cx="1748942" cy="2833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b5394"/>
                </a:solidFill>
                <a:latin typeface="FIRLQI+EBGaramond-Bold"/>
                <a:cs typeface="FIRLQI+EBGaramond-Bold"/>
              </a:rPr>
              <a:t>EvaluationꢀMetric: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0600" y="2162774"/>
            <a:ext cx="3020619" cy="2483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UQFBSM+CourierNewPSMT"/>
                <a:cs typeface="UQFBSM+CourierNewPSMT"/>
              </a:rPr>
              <a:t>●</a:t>
            </a:r>
            <a:r>
              <a:rPr dirty="0" sz="1400" spc="13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IBIOHB+EBGaramond-Medium"/>
                <a:cs typeface="IBIOHB+EBGaramond-Medium"/>
              </a:rPr>
              <a:t>100%ꢀCompletionꢀofꢀtheꢀaboveꢀtasks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7205" y="3026361"/>
            <a:ext cx="1713872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JKNPAV+PublicSans-Bold"/>
                <a:cs typeface="JKNPAV+PublicSans-Bold"/>
              </a:rPr>
              <a:t>Learning</a:t>
            </a:r>
            <a:r>
              <a:rPr dirty="0" sz="1400" spc="-27" b="1">
                <a:solidFill>
                  <a:srgbClr val="c88c32"/>
                </a:solidFill>
                <a:latin typeface="JKNPAV+PublicSans-Bold"/>
                <a:cs typeface="JKNPAV+PublicSans-Bold"/>
              </a:rPr>
              <a:t> </a:t>
            </a:r>
            <a:r>
              <a:rPr dirty="0" sz="1400" b="1">
                <a:solidFill>
                  <a:srgbClr val="c88c32"/>
                </a:solidFill>
                <a:latin typeface="JKNPAV+PublicSans-Bold"/>
                <a:cs typeface="JKNPAV+PublicSans-Bold"/>
              </a:rPr>
              <a:t>Outcome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0575" y="3418580"/>
            <a:ext cx="4204589" cy="708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UQFBSM+CourierNewPSMT"/>
                <a:cs typeface="UQFBSM+CourierNewPSMT"/>
              </a:rPr>
              <a:t>▪</a:t>
            </a:r>
            <a:r>
              <a:rPr dirty="0" sz="1400" spc="13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IBIOHB+EBGaramond-Medium"/>
                <a:cs typeface="IBIOHB+EBGaramond-Medium"/>
              </a:rPr>
              <a:t>Getꢀtoꢀknowꢀaboutꢀdifferentꢀlifecycleꢀmodels.</a:t>
            </a:r>
          </a:p>
          <a:p>
            <a:pPr marL="0" marR="0">
              <a:lnSpc>
                <a:spcPts val="1652"/>
              </a:lnSpc>
              <a:spcBef>
                <a:spcPts val="107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UQFBSM+CourierNewPSMT"/>
                <a:cs typeface="UQFBSM+CourierNewPSMT"/>
              </a:rPr>
              <a:t>▪</a:t>
            </a:r>
            <a:r>
              <a:rPr dirty="0" sz="1400" spc="13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IBIOHB+EBGaramond-Medium"/>
                <a:cs typeface="IBIOHB+EBGaramond-Medium"/>
              </a:rPr>
              <a:t>UnderstandingꢀimportanceꢀandꢀhowꢀtoꢀcreateꢀanꢀSRS</a:t>
            </a:r>
          </a:p>
          <a:p>
            <a:pPr marL="0" marR="0">
              <a:lnSpc>
                <a:spcPts val="1652"/>
              </a:lnSpc>
              <a:spcBef>
                <a:spcPts val="107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UQFBSM+CourierNewPSMT"/>
                <a:cs typeface="UQFBSM+CourierNewPSMT"/>
              </a:rPr>
              <a:t>▪</a:t>
            </a:r>
            <a:r>
              <a:rPr dirty="0" sz="1400" spc="13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IBIOHB+EBGaramond-Medium"/>
                <a:cs typeface="IBIOHB+EBGaramond-Medium"/>
              </a:rPr>
              <a:t>KnowingꢀvariousꢀcommandsꢀofꢀGithub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575" y="4109329"/>
            <a:ext cx="6822160" cy="2483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UQFBSM+CourierNewPSMT"/>
                <a:cs typeface="UQFBSM+CourierNewPSMT"/>
              </a:rPr>
              <a:t>▪</a:t>
            </a:r>
            <a:r>
              <a:rPr dirty="0" sz="1400" spc="13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IBIOHB+EBGaramond-Medium"/>
                <a:cs typeface="IBIOHB+EBGaramond-Medium"/>
              </a:rPr>
              <a:t>Understandingꢀagileꢀandꢀscrumꢀmanagementꢀtechniquesꢀforꢀefficientꢀproductꢀdevelopment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155" y="252469"/>
            <a:ext cx="2927802" cy="2917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SRS</a:t>
            </a: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 </a:t>
            </a: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for</a:t>
            </a: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 </a:t>
            </a: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“Money</a:t>
            </a:r>
            <a:r>
              <a:rPr dirty="0" sz="1700" spc="386" b="1">
                <a:solidFill>
                  <a:srgbClr val="22366a"/>
                </a:solidFill>
                <a:latin typeface="JKNPAV+PublicSans-Bold"/>
                <a:cs typeface="JKNPAV+PublicSans-Bold"/>
              </a:rPr>
              <a:t> </a:t>
            </a: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Transfer</a:t>
            </a: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 </a:t>
            </a: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“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857" y="826211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PBGKB+ArialMT"/>
                <a:cs typeface="DPBGKB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4357" y="818259"/>
            <a:ext cx="2259774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HPIKHJ+PublicSans-BoldItalic"/>
                <a:cs typeface="HPIKHJ+PublicSans-BoldItalic"/>
              </a:rPr>
              <a:t>Functional</a:t>
            </a:r>
            <a:r>
              <a:rPr dirty="0" sz="1400" spc="-35" b="1">
                <a:solidFill>
                  <a:srgbClr val="000000"/>
                </a:solidFill>
                <a:latin typeface="HPIKHJ+PublicSans-BoldItalic"/>
                <a:cs typeface="HPIKHJ+PublicSans-BoldItalic"/>
              </a:rPr>
              <a:t> </a:t>
            </a:r>
            <a:r>
              <a:rPr dirty="0" sz="1400" b="1">
                <a:solidFill>
                  <a:srgbClr val="000000"/>
                </a:solidFill>
                <a:latin typeface="HPIKHJ+PublicSans-BoldItalic"/>
                <a:cs typeface="HPIKHJ+PublicSans-BoldItalic"/>
              </a:rPr>
              <a:t>Requirements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9198" y="1335698"/>
            <a:ext cx="4459515" cy="487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BPURGR+SegoeUISymbol"/>
                <a:cs typeface="BPURGR+SegoeUISymbol"/>
              </a:rPr>
              <a:t>✓</a:t>
            </a:r>
            <a:r>
              <a:rPr dirty="0" sz="1400" spc="3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Module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Name: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org.openbravo.module.remittance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BPURGR+SegoeUISymbol"/>
                <a:cs typeface="BPURGR+SegoeUISymbol"/>
              </a:rPr>
              <a:t>✓</a:t>
            </a:r>
            <a:r>
              <a:rPr dirty="0" sz="1400" spc="3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Module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Description: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This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module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adds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remittance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99198" y="1785372"/>
            <a:ext cx="1324546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support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the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60104" y="1785372"/>
            <a:ext cx="2505938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existing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APRM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functionality.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99198" y="1975778"/>
            <a:ext cx="4583531" cy="9100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BPURGR+SegoeUISymbol"/>
                <a:cs typeface="BPURGR+SegoeUISymbol"/>
              </a:rPr>
              <a:t>✓</a:t>
            </a:r>
            <a:r>
              <a:rPr dirty="0" sz="1400" spc="67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provided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infraestructure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can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be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easily</a:t>
            </a:r>
          </a:p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extended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manage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different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file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generation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formats</a:t>
            </a:r>
          </a:p>
          <a:p>
            <a:pPr marL="0" marR="0">
              <a:lnSpc>
                <a:spcPts val="1645"/>
              </a:lnSpc>
              <a:spcBef>
                <a:spcPts val="8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such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as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Spanish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ones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"Cuaderno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19",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"Cuarderno</a:t>
            </a:r>
          </a:p>
          <a:p>
            <a:pPr marL="0" marR="0">
              <a:lnSpc>
                <a:spcPts val="1645"/>
              </a:lnSpc>
              <a:spcBef>
                <a:spcPts val="8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34"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and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"Cuaderno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58"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9198" y="2829218"/>
            <a:ext cx="4473829" cy="15501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BPURGR+SegoeUISymbol"/>
                <a:cs typeface="BPURGR+SegoeUISymbol"/>
              </a:rPr>
              <a:t>✓</a:t>
            </a:r>
            <a:r>
              <a:rPr dirty="0" sz="1400" spc="67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Module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Help: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This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module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allows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orders,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invoices</a:t>
            </a:r>
          </a:p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and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payments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be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included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in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remittance.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</a:t>
            </a:r>
          </a:p>
          <a:p>
            <a:pPr marL="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remittance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can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be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printed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and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later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on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sent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the</a:t>
            </a:r>
          </a:p>
          <a:p>
            <a:pPr marL="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bank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for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bank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manage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payment/s.</a:t>
            </a:r>
          </a:p>
          <a:p>
            <a:pPr marL="0" marR="0">
              <a:lnSpc>
                <a:spcPts val="1645"/>
              </a:lnSpc>
              <a:spcBef>
                <a:spcPts val="3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This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module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support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two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remittance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types.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It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is</a:t>
            </a:r>
          </a:p>
          <a:p>
            <a:pPr marL="0" marR="0">
              <a:lnSpc>
                <a:spcPts val="1645"/>
              </a:lnSpc>
              <a:spcBef>
                <a:spcPts val="8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possible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"remit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for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discount"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before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due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date</a:t>
            </a:r>
          </a:p>
          <a:p>
            <a:pPr marL="0" marR="0">
              <a:lnSpc>
                <a:spcPts val="1645"/>
              </a:lnSpc>
              <a:spcBef>
                <a:spcPts val="8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or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"remit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for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collection"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on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due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date.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3143" y="1559219"/>
            <a:ext cx="215428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PBGKB+ArialMT"/>
                <a:cs typeface="DPBGKB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74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PBGKB+ArialMT"/>
                <a:cs typeface="DPBGKB+ArialMT"/>
              </a:rPr>
              <a:t>▪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0643" y="1551266"/>
            <a:ext cx="4395952" cy="1100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It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also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provides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infrastructure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define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</a:t>
            </a:r>
          </a:p>
          <a:p>
            <a:pPr marL="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“remittance”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file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generation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logic.</a:t>
            </a:r>
          </a:p>
          <a:p>
            <a:pPr marL="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Dataset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Description: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this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module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includes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dataset</a:t>
            </a:r>
          </a:p>
          <a:p>
            <a:pPr marL="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named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“Remittances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infraestructure”,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which</a:t>
            </a:r>
          </a:p>
          <a:p>
            <a:pPr marL="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creates: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3143" y="2626019"/>
            <a:ext cx="215428" cy="876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PBGKB+ArialMT"/>
                <a:cs typeface="DPBGKB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PBGKB+ArialMT"/>
                <a:cs typeface="DPBGKB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PBGKB+ArialMT"/>
                <a:cs typeface="DPBGKB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PBGKB+ArialMT"/>
                <a:cs typeface="DPBGKB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0643" y="2618066"/>
            <a:ext cx="4249534" cy="887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Remittance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Type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named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“Printable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Remittance”</a:t>
            </a:r>
          </a:p>
          <a:p>
            <a:pPr marL="0" marR="0">
              <a:lnSpc>
                <a:spcPts val="1645"/>
              </a:lnSpc>
              <a:spcBef>
                <a:spcPts val="8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Payment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Method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named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“Remittance”</a:t>
            </a:r>
          </a:p>
          <a:p>
            <a:pPr marL="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and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an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Execution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Process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named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“In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Remittance”</a:t>
            </a:r>
          </a:p>
          <a:p>
            <a:pPr marL="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License: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Openbravo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Public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Licens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155" y="252469"/>
            <a:ext cx="2879224" cy="2917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SRS</a:t>
            </a: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 </a:t>
            </a: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for</a:t>
            </a: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 </a:t>
            </a: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“Money</a:t>
            </a: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 </a:t>
            </a: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Transfer</a:t>
            </a: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 </a:t>
            </a: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“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857" y="826211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PBGKB+ArialMT"/>
                <a:cs typeface="DPBGKB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4357" y="818259"/>
            <a:ext cx="2641155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HPIKHJ+PublicSans-BoldItalic"/>
                <a:cs typeface="HPIKHJ+PublicSans-BoldItalic"/>
              </a:rPr>
              <a:t>Non</a:t>
            </a:r>
            <a:r>
              <a:rPr dirty="0" sz="1400" spc="-35" b="1">
                <a:solidFill>
                  <a:srgbClr val="000000"/>
                </a:solidFill>
                <a:latin typeface="HPIKHJ+PublicSans-BoldItalic"/>
                <a:cs typeface="HPIKHJ+PublicSans-BoldItalic"/>
              </a:rPr>
              <a:t> </a:t>
            </a:r>
            <a:r>
              <a:rPr dirty="0" sz="1400" b="1">
                <a:solidFill>
                  <a:srgbClr val="000000"/>
                </a:solidFill>
                <a:latin typeface="HPIKHJ+PublicSans-BoldItalic"/>
                <a:cs typeface="HPIKHJ+PublicSans-BoldItalic"/>
              </a:rPr>
              <a:t>Functional</a:t>
            </a:r>
            <a:r>
              <a:rPr dirty="0" sz="1400" spc="-35" b="1">
                <a:solidFill>
                  <a:srgbClr val="000000"/>
                </a:solidFill>
                <a:latin typeface="HPIKHJ+PublicSans-BoldItalic"/>
                <a:cs typeface="HPIKHJ+PublicSans-BoldItalic"/>
              </a:rPr>
              <a:t> </a:t>
            </a:r>
            <a:r>
              <a:rPr dirty="0" sz="1400" b="1">
                <a:solidFill>
                  <a:srgbClr val="000000"/>
                </a:solidFill>
                <a:latin typeface="HPIKHJ+PublicSans-BoldItalic"/>
                <a:cs typeface="HPIKHJ+PublicSans-BoldItalic"/>
              </a:rPr>
              <a:t>Requirements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8213" y="1468696"/>
            <a:ext cx="4449915" cy="28302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BPURGR+SegoeUISymbol"/>
                <a:cs typeface="BPURGR+SegoeUISymbol"/>
              </a:rPr>
              <a:t>✓</a:t>
            </a:r>
            <a:r>
              <a:rPr dirty="0" sz="1400" spc="3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In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competing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situations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time-to-market,</a:t>
            </a:r>
          </a:p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robustness,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and</a:t>
            </a:r>
          </a:p>
          <a:p>
            <a:pPr marL="0" marR="0">
              <a:lnSpc>
                <a:spcPts val="1645"/>
              </a:lnSpc>
              <a:spcBef>
                <a:spcPts val="8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quality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are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some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of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components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which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are</a:t>
            </a:r>
          </a:p>
          <a:p>
            <a:pPr marL="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critical</a:t>
            </a:r>
          </a:p>
          <a:p>
            <a:pPr marL="0" marR="0">
              <a:lnSpc>
                <a:spcPts val="1645"/>
              </a:lnSpc>
              <a:spcBef>
                <a:spcPts val="3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for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measuring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success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of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system.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BPURGR+SegoeUISymbol"/>
                <a:cs typeface="BPURGR+SegoeUISymbol"/>
              </a:rPr>
              <a:t>✓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As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business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requirements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are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changing</a:t>
            </a:r>
          </a:p>
          <a:p>
            <a:pPr marL="0" marR="0">
              <a:lnSpc>
                <a:spcPts val="1645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rapidly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there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is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need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change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and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develop.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BPURGR+SegoeUISymbol"/>
                <a:cs typeface="BPURGR+SegoeUISymbol"/>
              </a:rPr>
              <a:t>✓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In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system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development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process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requirement</a:t>
            </a:r>
          </a:p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specification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is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important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and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significant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step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to</a:t>
            </a:r>
          </a:p>
          <a:p>
            <a:pPr marL="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be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considered.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BPURGR+SegoeUISymbol"/>
                <a:cs typeface="BPURGR+SegoeUISymbol"/>
              </a:rPr>
              <a:t>✓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Subsequently,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there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is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strong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need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formulate</a:t>
            </a:r>
          </a:p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methodologies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and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standards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by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which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one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can</a:t>
            </a:r>
          </a:p>
          <a:p>
            <a:pPr marL="0" marR="0">
              <a:lnSpc>
                <a:spcPts val="1645"/>
              </a:lnSpc>
              <a:spcBef>
                <a:spcPts val="8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capture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requirements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155" y="252469"/>
            <a:ext cx="2879224" cy="2917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SRS</a:t>
            </a: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 </a:t>
            </a: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for</a:t>
            </a: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 </a:t>
            </a: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“Money</a:t>
            </a: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 </a:t>
            </a: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Transfer</a:t>
            </a: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 </a:t>
            </a: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“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857" y="826211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PBGKB+ArialMT"/>
                <a:cs typeface="DPBGKB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4357" y="818259"/>
            <a:ext cx="2139759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HPIKHJ+PublicSans-BoldItalic"/>
                <a:cs typeface="HPIKHJ+PublicSans-BoldItalic"/>
              </a:rPr>
              <a:t>Software</a:t>
            </a:r>
            <a:r>
              <a:rPr dirty="0" sz="1400" spc="-34" b="1">
                <a:solidFill>
                  <a:srgbClr val="000000"/>
                </a:solidFill>
                <a:latin typeface="HPIKHJ+PublicSans-BoldItalic"/>
                <a:cs typeface="HPIKHJ+PublicSans-BoldItalic"/>
              </a:rPr>
              <a:t> </a:t>
            </a:r>
            <a:r>
              <a:rPr dirty="0" sz="1400" b="1">
                <a:solidFill>
                  <a:srgbClr val="000000"/>
                </a:solidFill>
                <a:latin typeface="HPIKHJ+PublicSans-BoldItalic"/>
                <a:cs typeface="HPIKHJ+PublicSans-BoldItalic"/>
              </a:rPr>
              <a:t>Requirements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5141" y="1366605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PBGKB+ArialMT"/>
                <a:cs typeface="DPBGKB+ArialMT"/>
              </a:rPr>
              <a:t>▪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02641" y="1358652"/>
            <a:ext cx="2966351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Before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development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of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an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app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02641" y="1572013"/>
            <a:ext cx="2761615" cy="8870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like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Revolut,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let’s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start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with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the</a:t>
            </a:r>
          </a:p>
          <a:p>
            <a:pPr marL="0" marR="0">
              <a:lnSpc>
                <a:spcPts val="1645"/>
              </a:lnSpc>
              <a:spcBef>
                <a:spcPts val="8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basics.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Money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transfer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systems</a:t>
            </a:r>
          </a:p>
          <a:p>
            <a:pPr marL="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provide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their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users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with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such</a:t>
            </a:r>
          </a:p>
          <a:p>
            <a:pPr marL="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functionality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as: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85141" y="2433405"/>
            <a:ext cx="215428" cy="15168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PBGKB+ArialMT"/>
                <a:cs typeface="DPBGKB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74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PBGKB+ArialMT"/>
                <a:cs typeface="DPBGKB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79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PBGKB+ArialMT"/>
                <a:cs typeface="DPBGKB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74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PBGKB+ArialMT"/>
                <a:cs typeface="DPBGKB+ArialMT"/>
              </a:rPr>
              <a:t>▪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02641" y="2425452"/>
            <a:ext cx="3105302" cy="4603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Ability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manage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different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types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of</a:t>
            </a:r>
          </a:p>
          <a:p>
            <a:pPr marL="0" marR="0">
              <a:lnSpc>
                <a:spcPts val="1645"/>
              </a:lnSpc>
              <a:spcBef>
                <a:spcPts val="8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transfers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02641" y="2852172"/>
            <a:ext cx="3243630" cy="1527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Support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for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multiple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countries,</a:t>
            </a:r>
          </a:p>
          <a:p>
            <a:pPr marL="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languages,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and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currencies</a:t>
            </a:r>
          </a:p>
          <a:p>
            <a:pPr marL="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Integrated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security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and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privacy</a:t>
            </a:r>
          </a:p>
          <a:p>
            <a:pPr marL="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standards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and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regulations</a:t>
            </a:r>
          </a:p>
          <a:p>
            <a:pPr marL="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Availability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of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several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money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transfer</a:t>
            </a:r>
          </a:p>
          <a:p>
            <a:pPr marL="0" marR="0">
              <a:lnSpc>
                <a:spcPts val="1645"/>
              </a:lnSpc>
              <a:spcBef>
                <a:spcPts val="3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options,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such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as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online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and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mobile</a:t>
            </a:r>
          </a:p>
          <a:p>
            <a:pPr marL="0" marR="0">
              <a:lnSpc>
                <a:spcPts val="1645"/>
              </a:lnSpc>
              <a:spcBef>
                <a:spcPts val="8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transfers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5141" y="4353645"/>
            <a:ext cx="215428" cy="876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PBGKB+ArialMT"/>
                <a:cs typeface="DPBGKB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342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PBGKB+ArialMT"/>
                <a:cs typeface="DPBGKB+ArialMT"/>
              </a:rPr>
              <a:t>▪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502641" y="4345693"/>
            <a:ext cx="3150907" cy="673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Integration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with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fraud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protection</a:t>
            </a:r>
          </a:p>
          <a:p>
            <a:pPr marL="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software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and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anti-money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laundering</a:t>
            </a:r>
          </a:p>
          <a:p>
            <a:pPr marL="0" marR="0">
              <a:lnSpc>
                <a:spcPts val="1645"/>
              </a:lnSpc>
              <a:spcBef>
                <a:spcPts val="8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software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502641" y="4985773"/>
            <a:ext cx="2177808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Transaction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fee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tracking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155" y="252469"/>
            <a:ext cx="2836274" cy="2917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SRS</a:t>
            </a: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 </a:t>
            </a: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for</a:t>
            </a:r>
            <a:r>
              <a:rPr dirty="0" sz="1700" spc="-20" b="1">
                <a:solidFill>
                  <a:srgbClr val="22366a"/>
                </a:solidFill>
                <a:latin typeface="JKNPAV+PublicSans-Bold"/>
                <a:cs typeface="JKNPAV+PublicSans-Bold"/>
              </a:rPr>
              <a:t> </a:t>
            </a: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"Money</a:t>
            </a: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 </a:t>
            </a: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transfer</a:t>
            </a: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 </a:t>
            </a:r>
            <a:r>
              <a:rPr dirty="0" sz="1700" b="1">
                <a:solidFill>
                  <a:srgbClr val="22366a"/>
                </a:solidFill>
                <a:latin typeface="JKNPAV+PublicSans-Bold"/>
                <a:cs typeface="JKNPAV+PublicSans-Bold"/>
              </a:rPr>
              <a:t>"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857" y="826211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PBGKB+ArialMT"/>
                <a:cs typeface="DPBGKB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4357" y="818259"/>
            <a:ext cx="2186698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HPIKHJ+PublicSans-BoldItalic"/>
                <a:cs typeface="HPIKHJ+PublicSans-BoldItalic"/>
              </a:rPr>
              <a:t>Hardware</a:t>
            </a:r>
            <a:r>
              <a:rPr dirty="0" sz="1400" spc="-35" b="1">
                <a:solidFill>
                  <a:srgbClr val="000000"/>
                </a:solidFill>
                <a:latin typeface="HPIKHJ+PublicSans-BoldItalic"/>
                <a:cs typeface="HPIKHJ+PublicSans-BoldItalic"/>
              </a:rPr>
              <a:t> </a:t>
            </a:r>
            <a:r>
              <a:rPr dirty="0" sz="1400" b="1">
                <a:solidFill>
                  <a:srgbClr val="000000"/>
                </a:solidFill>
                <a:latin typeface="HPIKHJ+PublicSans-BoldItalic"/>
                <a:cs typeface="HPIKHJ+PublicSans-BoldItalic"/>
              </a:rPr>
              <a:t>Requirements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20198" y="1251607"/>
            <a:ext cx="215428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PBGKB+ArialMT"/>
                <a:cs typeface="DPBGKB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PBGKB+ArialMT"/>
                <a:cs typeface="DPBGKB+ArialMT"/>
              </a:rPr>
              <a:t>▪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37698" y="1243654"/>
            <a:ext cx="2503182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HARDWARE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REQUIREMENT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37698" y="1457014"/>
            <a:ext cx="4266158" cy="1100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6026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Hardware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refers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physical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components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of</a:t>
            </a:r>
          </a:p>
          <a:p>
            <a:pPr marL="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computer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system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which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can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be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seen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and</a:t>
            </a:r>
          </a:p>
          <a:p>
            <a:pPr marL="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touched.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hardware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required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ensure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the</a:t>
            </a:r>
          </a:p>
          <a:p>
            <a:pPr marL="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proper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running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of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package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developed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are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as</a:t>
            </a:r>
          </a:p>
          <a:p>
            <a:pPr marL="0" marR="0">
              <a:lnSpc>
                <a:spcPts val="1645"/>
              </a:lnSpc>
              <a:spcBef>
                <a:spcPts val="8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follows: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0198" y="2531767"/>
            <a:ext cx="215428" cy="8768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PBGKB+ArialMT"/>
                <a:cs typeface="DPBGKB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PBGKB+ArialMT"/>
                <a:cs typeface="DPBGKB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PBGKB+ArialMT"/>
                <a:cs typeface="DPBGKB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PBGKB+ArialMT"/>
                <a:cs typeface="DPBGKB+ArialMT"/>
              </a:rPr>
              <a:t>▪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37698" y="2714220"/>
            <a:ext cx="3252875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BPURGR+SegoeUISymbol"/>
                <a:cs typeface="BPURGR+SegoeUISymbol"/>
              </a:rPr>
              <a:t>✓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An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internet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ready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computer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system.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37698" y="3140940"/>
            <a:ext cx="4104805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BPURGR+SegoeUISymbol"/>
                <a:cs typeface="BPURGR+SegoeUISymbol"/>
              </a:rPr>
              <a:t>✓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Pentium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or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AMD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processor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with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clock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speed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37698" y="3377255"/>
            <a:ext cx="1003795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of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512Mhz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20198" y="3598567"/>
            <a:ext cx="215428" cy="13035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PBGKB+ArialMT"/>
                <a:cs typeface="DPBGKB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PBGKB+ArialMT"/>
                <a:cs typeface="DPBGKB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PBGKB+ArialMT"/>
                <a:cs typeface="DPBGKB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PBGKB+ArialMT"/>
                <a:cs typeface="DPBGKB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PBGKB+ArialMT"/>
                <a:cs typeface="DPBGKB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DPBGKB+ArialMT"/>
                <a:cs typeface="DPBGKB+ArialMT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437698" y="3781020"/>
            <a:ext cx="3358222" cy="11280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BPURGR+SegoeUISymbol"/>
                <a:cs typeface="BPURGR+SegoeUISymbol"/>
              </a:rPr>
              <a:t>✓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RAM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size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of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at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least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128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MB</a:t>
            </a:r>
          </a:p>
          <a:p>
            <a:pPr marL="0" marR="0">
              <a:lnSpc>
                <a:spcPts val="1862"/>
              </a:lnSpc>
              <a:spcBef>
                <a:spcPts val="1447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BPURGR+SegoeUISymbol"/>
                <a:cs typeface="BPURGR+SegoeUISymbol"/>
              </a:rPr>
              <a:t>✓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hard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disk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capacity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of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at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least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10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GB</a:t>
            </a:r>
          </a:p>
          <a:p>
            <a:pPr marL="0" marR="0">
              <a:lnSpc>
                <a:spcPts val="1862"/>
              </a:lnSpc>
              <a:spcBef>
                <a:spcPts val="1497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BPURGR+SegoeUISymbol"/>
                <a:cs typeface="BPURGR+SegoeUISymbol"/>
              </a:rPr>
              <a:t>✓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An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SVGA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color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GSMQVF+PublicSans-Regular"/>
                <a:cs typeface="GSMQVF+PublicSans-Regular"/>
              </a:rPr>
              <a:t>monitor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04" y="286701"/>
            <a:ext cx="2309241" cy="314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23669"/>
                </a:solidFill>
                <a:latin typeface="FIRLQI+EBGaramond-Bold"/>
                <a:cs typeface="FIRLQI+EBGaramond-Bold"/>
              </a:rPr>
              <a:t>Step-WiseꢀDescription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1814" y="625303"/>
            <a:ext cx="5701948" cy="13040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Step1: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Set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up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your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transfer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on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wise</a:t>
            </a:r>
          </a:p>
          <a:p>
            <a:pPr marL="0" marR="0">
              <a:lnSpc>
                <a:spcPts val="3128"/>
              </a:lnSpc>
              <a:spcBef>
                <a:spcPts val="29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Step2: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choose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bank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tranfer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at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the</a:t>
            </a:r>
          </a:p>
          <a:p>
            <a:pPr marL="0" marR="0">
              <a:lnSpc>
                <a:spcPts val="3128"/>
              </a:lnSpc>
              <a:spcBef>
                <a:spcPts val="281"/>
              </a:spcBef>
              <a:spcAft>
                <a:spcPts val="0"/>
              </a:spcAft>
            </a:pPr>
            <a:r>
              <a:rPr dirty="0" sz="2800" spc="-778">
                <a:solidFill>
                  <a:srgbClr val="000000"/>
                </a:solidFill>
                <a:latin typeface="DPBGKB+ArialMT"/>
                <a:cs typeface="DPBGKB+ArialMT"/>
              </a:rPr>
              <a:t>pSat</a:t>
            </a:r>
            <a:r>
              <a:rPr dirty="0" sz="2800" spc="-78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 spc="-755">
                <a:solidFill>
                  <a:srgbClr val="000000"/>
                </a:solidFill>
                <a:latin typeface="DPBGKB+ArialMT"/>
                <a:cs typeface="DPBGKB+ArialMT"/>
              </a:rPr>
              <a:t>eypm3e:</a:t>
            </a:r>
            <a:r>
              <a:rPr dirty="0" sz="2800" spc="-463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 spc="-623">
                <a:solidFill>
                  <a:srgbClr val="000000"/>
                </a:solidFill>
                <a:latin typeface="DPBGKB+ArialMT"/>
                <a:cs typeface="DPBGKB+ArialMT"/>
              </a:rPr>
              <a:t>nLtesatveep</a:t>
            </a:r>
            <a:r>
              <a:rPr dirty="0" sz="2800" spc="-314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y</a:t>
            </a:r>
            <a:r>
              <a:rPr dirty="0" sz="2800" spc="-778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o</a:t>
            </a:r>
            <a:r>
              <a:rPr dirty="0" sz="2800" spc="-778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u</a:t>
            </a:r>
            <a:r>
              <a:rPr dirty="0" sz="2800" spc="-778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r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wise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1815" y="1920703"/>
            <a:ext cx="5407459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account,and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pay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by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bank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transfer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1814" y="2271223"/>
            <a:ext cx="4821787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Step4: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you're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all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done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wait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for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91814" y="2347423"/>
            <a:ext cx="4241800" cy="7858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directly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through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your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bank</a:t>
            </a:r>
          </a:p>
          <a:p>
            <a:pPr marL="0" marR="0">
              <a:lnSpc>
                <a:spcPts val="27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unfirmation.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8229" y="2976701"/>
            <a:ext cx="2263292" cy="314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c88c32"/>
                </a:solidFill>
                <a:latin typeface="FIRLQI+EBGaramond-Bold"/>
                <a:cs typeface="FIRLQI+EBGaramond-Bold"/>
              </a:rPr>
              <a:t>Summaryꢀofꢀyourꢀtask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91816" y="3482803"/>
            <a:ext cx="7420802" cy="17155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A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Funds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Transfer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is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a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sequence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of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events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that</a:t>
            </a:r>
          </a:p>
          <a:p>
            <a:pPr marL="0" marR="0">
              <a:lnSpc>
                <a:spcPts val="3128"/>
              </a:lnSpc>
              <a:spcBef>
                <a:spcPts val="28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results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in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the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movement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of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funds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from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the</a:t>
            </a:r>
          </a:p>
          <a:p>
            <a:pPr marL="0" marR="0">
              <a:lnSpc>
                <a:spcPts val="312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remitter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to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the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beneficiary.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It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is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also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defined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as</a:t>
            </a:r>
          </a:p>
          <a:p>
            <a:pPr marL="0" marR="0">
              <a:lnSpc>
                <a:spcPts val="3128"/>
              </a:lnSpc>
              <a:spcBef>
                <a:spcPts val="28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the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remittance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of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funds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from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one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party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to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DPBGKB+ArialMT"/>
                <a:cs typeface="DPBGKB+ArialMT"/>
              </a:rPr>
              <a:t>itself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2023-04-10T07:21:33-05:00</dcterms:modified>
</cp:coreProperties>
</file>