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5143500"/>
  <p:notesSz cx="9144000" cy="5143500"/>
  <p:embeddedFontLst>
    <p:embeddedFont>
      <p:font typeface="AGQKOI+PublicSans-Bold"/>
      <p:regular r:id="rId16"/>
    </p:embeddedFont>
    <p:embeddedFont>
      <p:font typeface="HIESFM+EBGaramond-Bold"/>
      <p:regular r:id="rId17"/>
    </p:embeddedFont>
    <p:embeddedFont>
      <p:font typeface="JPFTIK+ArialMT"/>
      <p:regular r:id="rId18"/>
    </p:embeddedFont>
    <p:embeddedFont>
      <p:font typeface="QLDGPV+PublicSans-Medium"/>
      <p:regular r:id="rId19"/>
    </p:embeddedFont>
    <p:embeddedFont>
      <p:font typeface="KJJEMG+Arial-BoldMT"/>
      <p:regular r:id="rId20"/>
    </p:embeddedFont>
    <p:embeddedFont>
      <p:font typeface="BOEUCC+EBGaramond-Bold"/>
      <p:regular r:id="rId21"/>
    </p:embeddedFont>
    <p:embeddedFont>
      <p:font typeface="EDKEOT+EBGaramond-Medium"/>
      <p:regular r:id="rId22"/>
    </p:embeddedFont>
    <p:embeddedFont>
      <p:font typeface="HEDKPG+EBGaramond-Regular"/>
      <p:regular r:id="rId23"/>
    </p:embeddedFont>
    <p:embeddedFont>
      <p:font typeface="QGDTGL+PublicSans-BoldItalic"/>
      <p:regular r:id="rId24"/>
    </p:embeddedFont>
    <p:embeddedFont>
      <p:font typeface="TMMMPE+EBGaramond-SemiBold"/>
      <p:regular r:id="rId2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font" Target="fonts/font1.fntdata" /><Relationship Id="rId17" Type="http://schemas.openxmlformats.org/officeDocument/2006/relationships/font" Target="fonts/font2.fntdata" /><Relationship Id="rId18" Type="http://schemas.openxmlformats.org/officeDocument/2006/relationships/font" Target="fonts/font3.fntdata" /><Relationship Id="rId19" Type="http://schemas.openxmlformats.org/officeDocument/2006/relationships/font" Target="fonts/font4.fntdata" /><Relationship Id="rId2" Type="http://schemas.openxmlformats.org/officeDocument/2006/relationships/tableStyles" Target="tableStyles.xml" /><Relationship Id="rId20" Type="http://schemas.openxmlformats.org/officeDocument/2006/relationships/font" Target="fonts/font5.fntdata" /><Relationship Id="rId21" Type="http://schemas.openxmlformats.org/officeDocument/2006/relationships/font" Target="fonts/font6.fntdata" /><Relationship Id="rId22" Type="http://schemas.openxmlformats.org/officeDocument/2006/relationships/font" Target="fonts/font7.fntdata" /><Relationship Id="rId23" Type="http://schemas.openxmlformats.org/officeDocument/2006/relationships/font" Target="fonts/font8.fntdata" /><Relationship Id="rId24" Type="http://schemas.openxmlformats.org/officeDocument/2006/relationships/font" Target="fonts/font9.fntdata" /><Relationship Id="rId25" Type="http://schemas.openxmlformats.org/officeDocument/2006/relationships/font" Target="fonts/font10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2692" y="2076247"/>
            <a:ext cx="3489561" cy="17167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8155" marR="0">
              <a:lnSpc>
                <a:spcPts val="263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223669"/>
                </a:solidFill>
                <a:latin typeface="AGQKOI+PublicSans-Bold"/>
                <a:cs typeface="AGQKOI+PublicSans-Bold"/>
              </a:rPr>
              <a:t>“MONEY</a:t>
            </a:r>
            <a:r>
              <a:rPr dirty="0" sz="2400" b="1">
                <a:solidFill>
                  <a:srgbClr val="223669"/>
                </a:solidFill>
                <a:latin typeface="AGQKOI+PublicSans-Bold"/>
                <a:cs typeface="AGQKOI+PublicSans-Bold"/>
              </a:rPr>
              <a:t> </a:t>
            </a:r>
            <a:r>
              <a:rPr dirty="0" sz="2400" b="1">
                <a:solidFill>
                  <a:srgbClr val="223669"/>
                </a:solidFill>
                <a:latin typeface="AGQKOI+PublicSans-Bold"/>
                <a:cs typeface="AGQKOI+PublicSans-Bold"/>
              </a:rPr>
              <a:t>TRANSFER”</a:t>
            </a:r>
          </a:p>
          <a:p>
            <a:pPr marL="0" marR="0">
              <a:lnSpc>
                <a:spcPts val="2639"/>
              </a:lnSpc>
              <a:spcBef>
                <a:spcPts val="7987"/>
              </a:spcBef>
              <a:spcAft>
                <a:spcPts val="0"/>
              </a:spcAft>
            </a:pPr>
            <a:r>
              <a:rPr dirty="0" sz="2400" b="1">
                <a:solidFill>
                  <a:srgbClr val="223669"/>
                </a:solidFill>
                <a:latin typeface="AGQKOI+PublicSans-Bold"/>
                <a:cs typeface="AGQKOI+PublicSans-Bold"/>
              </a:rPr>
              <a:t>Task</a:t>
            </a:r>
            <a:r>
              <a:rPr dirty="0" sz="2400" b="1">
                <a:solidFill>
                  <a:srgbClr val="223669"/>
                </a:solidFill>
                <a:latin typeface="AGQKOI+PublicSans-Bold"/>
                <a:cs typeface="AGQKOI+PublicSans-Bold"/>
              </a:rPr>
              <a:t> </a:t>
            </a:r>
            <a:r>
              <a:rPr dirty="0" sz="2400" b="1">
                <a:solidFill>
                  <a:srgbClr val="223669"/>
                </a:solidFill>
                <a:latin typeface="AGQKOI+PublicSans-Bold"/>
                <a:cs typeface="AGQKOI+PublicSans-Bold"/>
              </a:rPr>
              <a:t>-</a:t>
            </a:r>
            <a:r>
              <a:rPr dirty="0" sz="2400" b="1">
                <a:solidFill>
                  <a:srgbClr val="223669"/>
                </a:solidFill>
                <a:latin typeface="AGQKOI+PublicSans-Bold"/>
                <a:cs typeface="AGQKOI+PublicSans-Bold"/>
              </a:rPr>
              <a:t> </a:t>
            </a:r>
            <a:r>
              <a:rPr dirty="0" sz="2400" b="1">
                <a:solidFill>
                  <a:srgbClr val="223669"/>
                </a:solidFill>
                <a:latin typeface="AGQKOI+PublicSans-Bold"/>
                <a:cs typeface="AGQKOI+PublicSans-Bold"/>
              </a:rPr>
              <a:t>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4710" y="849499"/>
            <a:ext cx="2899917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c88c32"/>
                </a:solidFill>
                <a:latin typeface="HIESFM+EBGaramond-Bold"/>
                <a:cs typeface="HIESFM+EBGaramond-Bold"/>
              </a:rPr>
              <a:t>GroceryꢀDeliveryꢀWebsite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5835" y="1374868"/>
            <a:ext cx="215428" cy="21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JPFTIK+ArialMT"/>
                <a:cs typeface="JPFTIK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3335" y="1348685"/>
            <a:ext cx="3327108" cy="4470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QLDGPV+PublicSans-Medium"/>
                <a:cs typeface="QLDGPV+PublicSans-Medium"/>
              </a:rPr>
              <a:t>Creating</a:t>
            </a:r>
            <a:r>
              <a:rPr dirty="0" sz="1400">
                <a:solidFill>
                  <a:srgbClr val="ffffff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QLDGPV+PublicSans-Medium"/>
                <a:cs typeface="QLDGPV+PublicSans-Medium"/>
              </a:rPr>
              <a:t>frontend</a:t>
            </a:r>
            <a:r>
              <a:rPr dirty="0" sz="1400">
                <a:solidFill>
                  <a:srgbClr val="ffffff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QLDGPV+PublicSans-Medium"/>
                <a:cs typeface="QLDGPV+PublicSans-Medium"/>
              </a:rPr>
              <a:t>for</a:t>
            </a:r>
            <a:r>
              <a:rPr dirty="0" sz="1400">
                <a:solidFill>
                  <a:srgbClr val="ffffff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QLDGPV+PublicSans-Medium"/>
                <a:cs typeface="QLDGPV+PublicSans-Medium"/>
              </a:rPr>
              <a:t>grocery</a:t>
            </a:r>
            <a:r>
              <a:rPr dirty="0" sz="1400">
                <a:solidFill>
                  <a:srgbClr val="ffffff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QLDGPV+PublicSans-Medium"/>
                <a:cs typeface="QLDGPV+PublicSans-Medium"/>
              </a:rPr>
              <a:t>delivery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QLDGPV+PublicSans-Medium"/>
                <a:cs typeface="QLDGPV+PublicSans-Medium"/>
              </a:rPr>
              <a:t>service</a:t>
            </a:r>
            <a:r>
              <a:rPr dirty="0" sz="1400">
                <a:solidFill>
                  <a:srgbClr val="ffffff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QLDGPV+PublicSans-Medium"/>
                <a:cs typeface="QLDGPV+PublicSans-Medium"/>
              </a:rPr>
              <a:t>using</a:t>
            </a:r>
            <a:r>
              <a:rPr dirty="0" sz="1400">
                <a:solidFill>
                  <a:srgbClr val="ffffff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QLDGPV+PublicSans-Medium"/>
                <a:cs typeface="QLDGPV+PublicSans-Medium"/>
              </a:rPr>
              <a:t>html</a:t>
            </a:r>
            <a:r>
              <a:rPr dirty="0" sz="1400">
                <a:solidFill>
                  <a:srgbClr val="ffffff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QLDGPV+PublicSans-Medium"/>
                <a:cs typeface="QLDGPV+PublicSans-Medium"/>
              </a:rPr>
              <a:t>and</a:t>
            </a:r>
            <a:r>
              <a:rPr dirty="0" sz="1400">
                <a:solidFill>
                  <a:srgbClr val="ffffff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QLDGPV+PublicSans-Medium"/>
                <a:cs typeface="QLDGPV+PublicSans-Medium"/>
              </a:rPr>
              <a:t>css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6134" y="2058174"/>
            <a:ext cx="1573068" cy="182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6925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KJJEMG+Arial-BoldMT"/>
                <a:cs typeface="KJJEMG+Arial-BoldMT"/>
              </a:rPr>
              <a:t>LMS</a:t>
            </a:r>
            <a:r>
              <a:rPr dirty="0" sz="1400" b="1">
                <a:solidFill>
                  <a:srgbClr val="c88c32"/>
                </a:solidFill>
                <a:latin typeface="KJJEMG+Arial-BoldMT"/>
                <a:cs typeface="KJJEMG+Arial-BoldMT"/>
              </a:rPr>
              <a:t> </a:t>
            </a:r>
            <a:r>
              <a:rPr dirty="0" sz="1400" b="1">
                <a:solidFill>
                  <a:srgbClr val="c88c32"/>
                </a:solidFill>
                <a:latin typeface="KJJEMG+Arial-BoldMT"/>
                <a:cs typeface="KJJEMG+Arial-BoldMT"/>
              </a:rPr>
              <a:t>Username</a:t>
            </a:r>
          </a:p>
          <a:p>
            <a:pPr marL="0" marR="0">
              <a:lnSpc>
                <a:spcPts val="1389"/>
              </a:lnSpc>
              <a:spcBef>
                <a:spcPts val="1728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JPFTIK+ArialMT"/>
                <a:cs typeface="JPFTIK+ArialMT"/>
              </a:rPr>
              <a:t>2108a33288</a:t>
            </a:r>
          </a:p>
          <a:p>
            <a:pPr marL="0" marR="0">
              <a:lnSpc>
                <a:spcPts val="1389"/>
              </a:lnSpc>
              <a:spcBef>
                <a:spcPts val="173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JPFTIK+ArialMT"/>
                <a:cs typeface="JPFTIK+ArialMT"/>
              </a:rPr>
              <a:t>2108a33290</a:t>
            </a:r>
          </a:p>
          <a:p>
            <a:pPr marL="0" marR="0">
              <a:lnSpc>
                <a:spcPts val="1389"/>
              </a:lnSpc>
              <a:spcBef>
                <a:spcPts val="173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JPFTIK+ArialMT"/>
                <a:cs typeface="JPFTIK+ArialMT"/>
              </a:rPr>
              <a:t>2108a33292</a:t>
            </a:r>
          </a:p>
          <a:p>
            <a:pPr marL="0" marR="0">
              <a:lnSpc>
                <a:spcPts val="1389"/>
              </a:lnSpc>
              <a:spcBef>
                <a:spcPts val="173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JPFTIK+ArialMT"/>
                <a:cs typeface="JPFTIK+ArialMT"/>
              </a:rPr>
              <a:t>2108a33304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75535" y="2058174"/>
            <a:ext cx="1199666" cy="1425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29381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KJJEMG+Arial-BoldMT"/>
                <a:cs typeface="KJJEMG+Arial-BoldMT"/>
              </a:rPr>
              <a:t>Name</a:t>
            </a:r>
          </a:p>
          <a:p>
            <a:pPr marL="0" marR="0">
              <a:lnSpc>
                <a:spcPts val="1389"/>
              </a:lnSpc>
              <a:spcBef>
                <a:spcPts val="1728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JPFTIK+ArialMT"/>
                <a:cs typeface="JPFTIK+ArialMT"/>
              </a:rPr>
              <a:t>NIROSHA.R</a:t>
            </a:r>
          </a:p>
          <a:p>
            <a:pPr marL="0" marR="0">
              <a:lnSpc>
                <a:spcPts val="1389"/>
              </a:lnSpc>
              <a:spcBef>
                <a:spcPts val="173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JPFTIK+ArialMT"/>
                <a:cs typeface="JPFTIK+ArialMT"/>
              </a:rPr>
              <a:t>PRADEEP.M</a:t>
            </a:r>
          </a:p>
          <a:p>
            <a:pPr marL="0" marR="0">
              <a:lnSpc>
                <a:spcPts val="1389"/>
              </a:lnSpc>
              <a:spcBef>
                <a:spcPts val="173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JPFTIK+ArialMT"/>
                <a:cs typeface="JPFTIK+ArialMT"/>
              </a:rPr>
              <a:t>RUBINI.P.V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01334" y="2058174"/>
            <a:ext cx="715975" cy="632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9675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KJJEMG+Arial-BoldMT"/>
                <a:cs typeface="KJJEMG+Arial-BoldMT"/>
              </a:rPr>
              <a:t>Batch</a:t>
            </a:r>
          </a:p>
          <a:p>
            <a:pPr marL="0" marR="0">
              <a:lnSpc>
                <a:spcPts val="1389"/>
              </a:lnSpc>
              <a:spcBef>
                <a:spcPts val="1728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JPFTIK+ArialMT"/>
                <a:cs typeface="JPFTIK+ArialMT"/>
              </a:rPr>
              <a:t>A33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701334" y="2872559"/>
            <a:ext cx="468758" cy="21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JPFTIK+ArialMT"/>
                <a:cs typeface="JPFTIK+ArialMT"/>
              </a:rPr>
              <a:t>A33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701334" y="3268769"/>
            <a:ext cx="468758" cy="21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JPFTIK+ArialMT"/>
                <a:cs typeface="JPFTIK+ArialMT"/>
              </a:rPr>
              <a:t>A33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75535" y="3664979"/>
            <a:ext cx="1357672" cy="21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JPFTIK+ArialMT"/>
                <a:cs typeface="JPFTIK+ArialMT"/>
              </a:rPr>
              <a:t>VASUMATHI.V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701334" y="3664979"/>
            <a:ext cx="468758" cy="21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JPFTIK+ArialMT"/>
                <a:cs typeface="JPFTIK+ArialMT"/>
              </a:rPr>
              <a:t>A33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04" y="299960"/>
            <a:ext cx="920038" cy="2987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23" b="1">
                <a:solidFill>
                  <a:srgbClr val="223669"/>
                </a:solidFill>
                <a:latin typeface="HIESFM+EBGaramond-Bold"/>
                <a:cs typeface="HIESFM+EBGaramond-Bold"/>
              </a:rPr>
              <a:t>Taskꢀ-ꢀ2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300" y="660305"/>
            <a:ext cx="2612885" cy="2263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1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b="1">
                <a:solidFill>
                  <a:srgbClr val="0b5394"/>
                </a:solidFill>
                <a:latin typeface="BOEUCC+EBGaramond-Bold"/>
                <a:cs typeface="BOEUCC+EBGaramond-Bold"/>
              </a:rPr>
              <a:t>CreateꢀvariousꢀFrontꢀEndꢀPrograms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3300" y="1095187"/>
            <a:ext cx="4940947" cy="10577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1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000000"/>
                </a:solidFill>
                <a:latin typeface="JPFTIK+ArialMT"/>
                <a:cs typeface="JPFTIK+ArialMT"/>
              </a:rPr>
              <a:t>•</a:t>
            </a:r>
            <a:r>
              <a:rPr dirty="0" sz="1300" b="1">
                <a:solidFill>
                  <a:srgbClr val="0b5394"/>
                </a:solidFill>
                <a:latin typeface="BOEUCC+EBGaramond-Bold"/>
                <a:cs typeface="BOEUCC+EBGaramond-Bold"/>
              </a:rPr>
              <a:t>ꢀꢀꢀꢀꢀ</a:t>
            </a:r>
            <a:r>
              <a:rPr dirty="0" sz="1600">
                <a:solidFill>
                  <a:srgbClr val="000000"/>
                </a:solidFill>
                <a:latin typeface="EDKEOT+EBGaramond-Medium"/>
                <a:cs typeface="EDKEOT+EBGaramond-Medium"/>
              </a:rPr>
              <a:t>Drawꢀandꢀdesignꢀaꢀuniformꢀfrontꢀendꢀcodeꢀforꢀ“Groceryꢀ</a:t>
            </a:r>
          </a:p>
          <a:p>
            <a:pPr marL="0" marR="0">
              <a:lnSpc>
                <a:spcPts val="1812"/>
              </a:lnSpc>
              <a:spcBef>
                <a:spcPts val="25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EDKEOT+EBGaramond-Medium"/>
                <a:cs typeface="EDKEOT+EBGaramond-Medium"/>
              </a:rPr>
              <a:t>DeliveryꢀWebsite”</a:t>
            </a:r>
          </a:p>
          <a:p>
            <a:pPr marL="0" marR="0">
              <a:lnSpc>
                <a:spcPts val="1823"/>
              </a:lnSpc>
              <a:spcBef>
                <a:spcPts val="296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JPFTIK+ArialMT"/>
                <a:cs typeface="JPFTIK+ArialMT"/>
              </a:rPr>
              <a:t>•</a:t>
            </a:r>
            <a:r>
              <a:rPr dirty="0" sz="1600" b="1">
                <a:solidFill>
                  <a:srgbClr val="000000"/>
                </a:solidFill>
                <a:latin typeface="BOEUCC+EBGaramond-Bold"/>
                <a:cs typeface="BOEUCC+EBGaramond-Bold"/>
              </a:rPr>
              <a:t>ꢀꢀꢀ</a:t>
            </a:r>
            <a:r>
              <a:rPr dirty="0" sz="1600">
                <a:solidFill>
                  <a:srgbClr val="000000"/>
                </a:solidFill>
                <a:latin typeface="EDKEOT+EBGaramond-Medium"/>
                <a:cs typeface="EDKEOT+EBGaramond-Medium"/>
              </a:rPr>
              <a:t>Drawꢀandꢀdesignꢀaꢀinteractiveꢀfrontꢀendꢀcodeꢀforꢀꢀꢀꢀꢀ</a:t>
            </a:r>
          </a:p>
          <a:p>
            <a:pPr marL="0" marR="0">
              <a:lnSpc>
                <a:spcPts val="1812"/>
              </a:lnSpc>
              <a:spcBef>
                <a:spcPts val="20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EDKEOT+EBGaramond-Medium"/>
                <a:cs typeface="EDKEOT+EBGaramond-Medium"/>
              </a:rPr>
              <a:t>“GroceryꢀDeliveryꢀWebsite”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7187" y="2713655"/>
            <a:ext cx="1748942" cy="269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b5394"/>
                </a:solidFill>
                <a:latin typeface="HIESFM+EBGaramond-Bold"/>
                <a:cs typeface="HIESFM+EBGaramond-Bold"/>
              </a:rPr>
              <a:t>EvaluationꢀMetric: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6899" y="3001333"/>
            <a:ext cx="3020618" cy="239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PFTIK+ArialMT"/>
                <a:cs typeface="JPFTIK+ArialMT"/>
              </a:rPr>
              <a:t>●</a:t>
            </a:r>
            <a:r>
              <a:rPr dirty="0" sz="1400" spc="1264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EDKEOT+EBGaramond-Medium"/>
                <a:cs typeface="EDKEOT+EBGaramond-Medium"/>
              </a:rPr>
              <a:t>100%ꢀCompletionꢀofꢀtheꢀaboveꢀtasks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8230" y="3599570"/>
            <a:ext cx="1717306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AGQKOI+PublicSans-Bold"/>
                <a:cs typeface="AGQKOI+PublicSans-Bold"/>
              </a:rPr>
              <a:t>Learning</a:t>
            </a:r>
            <a:r>
              <a:rPr dirty="0" sz="1400" b="1">
                <a:solidFill>
                  <a:srgbClr val="c88c32"/>
                </a:solidFill>
                <a:latin typeface="AGQKOI+PublicSans-Bold"/>
                <a:cs typeface="AGQKOI+PublicSans-Bold"/>
              </a:rPr>
              <a:t> </a:t>
            </a:r>
            <a:r>
              <a:rPr dirty="0" sz="1400" b="1">
                <a:solidFill>
                  <a:srgbClr val="c88c32"/>
                </a:solidFill>
                <a:latin typeface="AGQKOI+PublicSans-Bold"/>
                <a:cs typeface="AGQKOI+PublicSans-Bold"/>
              </a:rPr>
              <a:t>Outcome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3300" y="4018428"/>
            <a:ext cx="206424" cy="781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JPFTIK+ArialMT"/>
                <a:cs typeface="JPFTIK+ArialMT"/>
              </a:rPr>
              <a:t>▪</a:t>
            </a:r>
          </a:p>
          <a:p>
            <a:pPr marL="0" marR="0">
              <a:lnSpc>
                <a:spcPts val="1190"/>
              </a:lnSpc>
              <a:spcBef>
                <a:spcPts val="313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JPFTIK+ArialMT"/>
                <a:cs typeface="JPFTIK+ArialMT"/>
              </a:rPr>
              <a:t>▪</a:t>
            </a:r>
          </a:p>
          <a:p>
            <a:pPr marL="0" marR="0">
              <a:lnSpc>
                <a:spcPts val="1190"/>
              </a:lnSpc>
              <a:spcBef>
                <a:spcPts val="363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JPFTIK+ArialMT"/>
                <a:cs typeface="JPFTIK+ArialMT"/>
              </a:rPr>
              <a:t>▪</a:t>
            </a:r>
          </a:p>
          <a:p>
            <a:pPr marL="0" marR="0">
              <a:lnSpc>
                <a:spcPts val="1190"/>
              </a:lnSpc>
              <a:spcBef>
                <a:spcPts val="363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JPFTIK+ArialMT"/>
                <a:cs typeface="JPFTIK+ArialMT"/>
              </a:rPr>
              <a:t>▪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38100" y="4009092"/>
            <a:ext cx="3464357" cy="802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EDKEOT+EBGaramond-Medium"/>
                <a:cs typeface="EDKEOT+EBGaramond-Medium"/>
              </a:rPr>
              <a:t>DevelopingꢀcomplicatedꢀUIꢀusingꢀꢀHTMLꢀcomponents</a:t>
            </a:r>
          </a:p>
          <a:p>
            <a:pPr marL="0" marR="0">
              <a:lnSpc>
                <a:spcPts val="1359"/>
              </a:lnSpc>
              <a:spcBef>
                <a:spcPts val="144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EDKEOT+EBGaramond-Medium"/>
                <a:cs typeface="EDKEOT+EBGaramond-Medium"/>
              </a:rPr>
              <a:t>Usingꢀpropsꢀdrillingꢀandꢀcontextꢀtoꢀpassꢀvariables</a:t>
            </a:r>
          </a:p>
          <a:p>
            <a:pPr marL="0" marR="0">
              <a:lnSpc>
                <a:spcPts val="1359"/>
              </a:lnSpc>
              <a:spcBef>
                <a:spcPts val="194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EDKEOT+EBGaramond-Medium"/>
                <a:cs typeface="EDKEOT+EBGaramond-Medium"/>
              </a:rPr>
              <a:t>Gettingꢀꢀfamiliarꢀorꢀwithꢀdifferentꢀtypeꢀofꢀapiꢀcalls</a:t>
            </a:r>
          </a:p>
          <a:p>
            <a:pPr marL="0" marR="0">
              <a:lnSpc>
                <a:spcPts val="1359"/>
              </a:lnSpc>
              <a:spcBef>
                <a:spcPts val="144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EDKEOT+EBGaramond-Medium"/>
                <a:cs typeface="EDKEOT+EBGaramond-Medium"/>
              </a:rPr>
              <a:t>Handlingꢀdifferentꢀinputꢀdata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7155" y="257002"/>
            <a:ext cx="2190495" cy="275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22366a"/>
                </a:solidFill>
                <a:latin typeface="AGQKOI+PublicSans-Bold"/>
                <a:cs typeface="AGQKOI+PublicSans-Bold"/>
              </a:rPr>
              <a:t>MONEY</a:t>
            </a:r>
            <a:r>
              <a:rPr dirty="0" sz="1700" b="1">
                <a:solidFill>
                  <a:srgbClr val="22366a"/>
                </a:solidFill>
                <a:latin typeface="AGQKOI+PublicSans-Bold"/>
                <a:cs typeface="AGQKOI+PublicSans-Bold"/>
              </a:rPr>
              <a:t> </a:t>
            </a:r>
            <a:r>
              <a:rPr dirty="0" sz="1700" b="1">
                <a:solidFill>
                  <a:srgbClr val="22366a"/>
                </a:solidFill>
                <a:latin typeface="AGQKOI+PublicSans-Bold"/>
                <a:cs typeface="AGQKOI+PublicSans-Bold"/>
              </a:rPr>
              <a:t>TRANSFER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0426" y="1099927"/>
            <a:ext cx="3095649" cy="3909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INTRODUCTION:-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09434" y="1841264"/>
            <a:ext cx="6552429" cy="3909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Money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transfer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generally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refers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to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one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of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9434" y="2267984"/>
            <a:ext cx="7046419" cy="29512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the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following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cashless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modes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of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payment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or</a:t>
            </a:r>
          </a:p>
          <a:p>
            <a:pPr marL="0" marR="0">
              <a:lnSpc>
                <a:spcPts val="2778"/>
              </a:lnSpc>
              <a:spcBef>
                <a:spcPts val="531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payment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systems: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Electronic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funds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transfer,</a:t>
            </a:r>
          </a:p>
          <a:p>
            <a:pPr marL="0" marR="0">
              <a:lnSpc>
                <a:spcPts val="2778"/>
              </a:lnSpc>
              <a:spcBef>
                <a:spcPts val="581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an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umbrella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term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mostly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used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for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bank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card</a:t>
            </a:r>
          </a:p>
          <a:p>
            <a:pPr marL="0" marR="0">
              <a:lnSpc>
                <a:spcPts val="2778"/>
              </a:lnSpc>
              <a:spcBef>
                <a:spcPts val="581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-based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payments.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Wire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transfer,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an</a:t>
            </a:r>
          </a:p>
          <a:p>
            <a:pPr marL="0" marR="0">
              <a:lnSpc>
                <a:spcPts val="2778"/>
              </a:lnSpc>
              <a:spcBef>
                <a:spcPts val="531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international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expedited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bank-to-bank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funds</a:t>
            </a:r>
          </a:p>
          <a:p>
            <a:pPr marL="0" marR="0">
              <a:lnSpc>
                <a:spcPts val="2778"/>
              </a:lnSpc>
              <a:spcBef>
                <a:spcPts val="581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transfer.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Giro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(banking),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also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known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as</a:t>
            </a:r>
          </a:p>
          <a:p>
            <a:pPr marL="0" marR="0">
              <a:lnSpc>
                <a:spcPts val="2778"/>
              </a:lnSpc>
              <a:spcBef>
                <a:spcPts val="531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direct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deposit.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7155" y="257002"/>
            <a:ext cx="2333421" cy="275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22366a"/>
                </a:solidFill>
                <a:latin typeface="AGQKOI+PublicSans-Bold"/>
                <a:cs typeface="AGQKOI+PublicSans-Bold"/>
              </a:rPr>
              <a:t>MONEY</a:t>
            </a:r>
            <a:r>
              <a:rPr dirty="0" sz="1700" b="1">
                <a:solidFill>
                  <a:srgbClr val="22366a"/>
                </a:solidFill>
                <a:latin typeface="AGQKOI+PublicSans-Bold"/>
                <a:cs typeface="AGQKOI+PublicSans-Bold"/>
              </a:rPr>
              <a:t> </a:t>
            </a:r>
            <a:r>
              <a:rPr dirty="0" sz="1700" b="1">
                <a:solidFill>
                  <a:srgbClr val="22366a"/>
                </a:solidFill>
                <a:latin typeface="AGQKOI+PublicSans-Bold"/>
                <a:cs typeface="AGQKOI+PublicSans-Bold"/>
              </a:rPr>
              <a:t>TRANSFER:-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6007" y="659472"/>
            <a:ext cx="2333421" cy="275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22366a"/>
                </a:solidFill>
                <a:latin typeface="AGQKOI+PublicSans-Bold"/>
                <a:cs typeface="AGQKOI+PublicSans-Bold"/>
              </a:rPr>
              <a:t>MONEY</a:t>
            </a:r>
            <a:r>
              <a:rPr dirty="0" sz="1700" b="1">
                <a:solidFill>
                  <a:srgbClr val="22366a"/>
                </a:solidFill>
                <a:latin typeface="AGQKOI+PublicSans-Bold"/>
                <a:cs typeface="AGQKOI+PublicSans-Bold"/>
              </a:rPr>
              <a:t> </a:t>
            </a:r>
            <a:r>
              <a:rPr dirty="0" sz="1700" b="1">
                <a:solidFill>
                  <a:srgbClr val="22366a"/>
                </a:solidFill>
                <a:latin typeface="AGQKOI+PublicSans-Bold"/>
                <a:cs typeface="AGQKOI+PublicSans-Bold"/>
              </a:rPr>
              <a:t>TRANSFER:-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5367" y="1353057"/>
            <a:ext cx="2649854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PFTIK+ArialMT"/>
                <a:cs typeface="JPFTIK+ArialMT"/>
              </a:rPr>
              <a:t>▪</a:t>
            </a:r>
            <a:r>
              <a:rPr dirty="0" sz="1400" spc="1614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AGQKOI+PublicSans-Bold"/>
                <a:cs typeface="AGQKOI+PublicSans-Bold"/>
              </a:rPr>
              <a:t>System</a:t>
            </a:r>
            <a:r>
              <a:rPr dirty="0" sz="2000" b="1">
                <a:solidFill>
                  <a:srgbClr val="000000"/>
                </a:solidFill>
                <a:latin typeface="AGQKOI+PublicSans-Bold"/>
                <a:cs typeface="AGQKOI+PublicSans-Bold"/>
              </a:rPr>
              <a:t> </a:t>
            </a:r>
            <a:r>
              <a:rPr dirty="0" sz="2000" b="1">
                <a:solidFill>
                  <a:srgbClr val="000000"/>
                </a:solidFill>
                <a:latin typeface="AGQKOI+PublicSans-Bold"/>
                <a:cs typeface="AGQKOI+PublicSans-Bold"/>
              </a:rPr>
              <a:t>Overview: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5367" y="1657813"/>
            <a:ext cx="215428" cy="21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PFTIK+ArialMT"/>
                <a:cs typeface="JPFTIK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2867" y="1631630"/>
            <a:ext cx="3809320" cy="6177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Money</a:t>
            </a:r>
            <a:r>
              <a:rPr dirty="0" sz="1400" spc="313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transfer</a:t>
            </a:r>
            <a:r>
              <a:rPr dirty="0" sz="1400" spc="275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generally</a:t>
            </a:r>
            <a:r>
              <a:rPr dirty="0" sz="1400" spc="242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refers</a:t>
            </a:r>
            <a:r>
              <a:rPr dirty="0" sz="1400" spc="272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to</a:t>
            </a:r>
            <a:r>
              <a:rPr dirty="0" sz="1400" spc="306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one</a:t>
            </a:r>
            <a:r>
              <a:rPr dirty="0" sz="1400" spc="332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of</a:t>
            </a:r>
          </a:p>
          <a:p>
            <a:pPr marL="0" marR="0">
              <a:lnSpc>
                <a:spcPts val="1511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the</a:t>
            </a:r>
            <a:r>
              <a:rPr dirty="0" sz="1400" spc="12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following</a:t>
            </a:r>
            <a:r>
              <a:rPr dirty="0" sz="1400" spc="-31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cashless</a:t>
            </a:r>
            <a:r>
              <a:rPr dirty="0" sz="1400" spc="-47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modes</a:t>
            </a:r>
            <a:r>
              <a:rPr dirty="0" sz="1400" spc="17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of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payment</a:t>
            </a:r>
            <a:r>
              <a:rPr dirty="0" sz="1400" spc="-37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or</a:t>
            </a:r>
          </a:p>
          <a:p>
            <a:pPr marL="0" marR="0">
              <a:lnSpc>
                <a:spcPts val="151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payment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systems: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5367" y="2233885"/>
            <a:ext cx="215428" cy="5985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PFTIK+ArialMT"/>
                <a:cs typeface="JPFTIK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63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PFTIK+ArialMT"/>
                <a:cs typeface="JPFTIK+ArialMT"/>
              </a:rPr>
              <a:t>▪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42867" y="2207702"/>
            <a:ext cx="3816876" cy="8097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Electronic</a:t>
            </a:r>
            <a:r>
              <a:rPr dirty="0" sz="1400" spc="52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funds</a:t>
            </a:r>
            <a:r>
              <a:rPr dirty="0" sz="1400" spc="133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transfer,</a:t>
            </a:r>
            <a:r>
              <a:rPr dirty="0" sz="1400" spc="-11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an</a:t>
            </a:r>
            <a:r>
              <a:rPr dirty="0" sz="1400" spc="145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umbrella</a:t>
            </a:r>
            <a:r>
              <a:rPr dirty="0" sz="1400" spc="117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term</a:t>
            </a:r>
          </a:p>
          <a:p>
            <a:pPr marL="0" marR="0">
              <a:lnSpc>
                <a:spcPts val="1511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mostly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used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for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bank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card-based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payments</a:t>
            </a:r>
          </a:p>
          <a:p>
            <a:pPr marL="0" marR="0">
              <a:lnSpc>
                <a:spcPts val="1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Wire</a:t>
            </a:r>
            <a:r>
              <a:rPr dirty="0" sz="1400" spc="605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transfer,</a:t>
            </a:r>
            <a:r>
              <a:rPr dirty="0" sz="1400" spc="459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an</a:t>
            </a:r>
            <a:r>
              <a:rPr dirty="0" sz="1400" spc="615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international</a:t>
            </a:r>
            <a:r>
              <a:rPr dirty="0" sz="1400" spc="528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expedited</a:t>
            </a:r>
          </a:p>
          <a:p>
            <a:pPr marL="0" marR="0">
              <a:lnSpc>
                <a:spcPts val="1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bank-to-bank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funds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transfer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5367" y="3001980"/>
            <a:ext cx="215428" cy="406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PFTIK+ArialMT"/>
                <a:cs typeface="JPFTIK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22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PFTIK+ArialMT"/>
                <a:cs typeface="JPFTIK+ArialMT"/>
              </a:rPr>
              <a:t>▪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42867" y="2975797"/>
            <a:ext cx="3808832" cy="6177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Giro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(banking),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also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known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as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direct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deposit</a:t>
            </a:r>
          </a:p>
          <a:p>
            <a:pPr marL="0" marR="0">
              <a:lnSpc>
                <a:spcPts val="1512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Money</a:t>
            </a:r>
            <a:r>
              <a:rPr dirty="0" sz="1400" spc="548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order,</a:t>
            </a:r>
            <a:r>
              <a:rPr dirty="0" sz="1400" spc="453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transfer</a:t>
            </a:r>
            <a:r>
              <a:rPr dirty="0" sz="1400" spc="509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by</a:t>
            </a:r>
            <a:r>
              <a:rPr dirty="0" sz="1400" spc="550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postal</a:t>
            </a:r>
            <a:r>
              <a:rPr dirty="0" sz="1400" spc="546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cheque,</a:t>
            </a:r>
          </a:p>
          <a:p>
            <a:pPr marL="0" marR="0">
              <a:lnSpc>
                <a:spcPts val="1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money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gram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or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others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5367" y="3578053"/>
            <a:ext cx="215428" cy="21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PFTIK+ArialMT"/>
                <a:cs typeface="JPFTIK+ArialMT"/>
              </a:rPr>
              <a:t>▪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42867" y="3551870"/>
            <a:ext cx="3809331" cy="6177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Postal</a:t>
            </a:r>
            <a:r>
              <a:rPr dirty="0" sz="1400" spc="41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order,</a:t>
            </a:r>
            <a:r>
              <a:rPr dirty="0" sz="1400" spc="-37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purchased</a:t>
            </a:r>
            <a:r>
              <a:rPr dirty="0" sz="1400" spc="43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at</a:t>
            </a:r>
            <a:r>
              <a:rPr dirty="0" sz="1400" spc="40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a</a:t>
            </a:r>
            <a:r>
              <a:rPr dirty="0" sz="1400" spc="74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post</a:t>
            </a:r>
            <a:r>
              <a:rPr dirty="0" sz="1400" spc="57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office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and</a:t>
            </a:r>
          </a:p>
          <a:p>
            <a:pPr marL="0" marR="0">
              <a:lnSpc>
                <a:spcPts val="1512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is</a:t>
            </a:r>
            <a:r>
              <a:rPr dirty="0" sz="1400" spc="528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payable</a:t>
            </a:r>
            <a:r>
              <a:rPr dirty="0" sz="1400" spc="446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at</a:t>
            </a:r>
            <a:r>
              <a:rPr dirty="0" sz="1400" spc="503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another</a:t>
            </a:r>
            <a:r>
              <a:rPr dirty="0" sz="1400" spc="505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post</a:t>
            </a:r>
            <a:r>
              <a:rPr dirty="0" sz="1400" spc="521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office</a:t>
            </a:r>
            <a:r>
              <a:rPr dirty="0" sz="1400" spc="463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to</a:t>
            </a:r>
            <a:r>
              <a:rPr dirty="0" sz="1400" spc="513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the</a:t>
            </a:r>
          </a:p>
          <a:p>
            <a:pPr marL="0" marR="0">
              <a:lnSpc>
                <a:spcPts val="1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named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 </a:t>
            </a:r>
            <a:r>
              <a:rPr dirty="0" sz="1400">
                <a:solidFill>
                  <a:srgbClr val="000000"/>
                </a:solidFill>
                <a:latin typeface="QLDGPV+PublicSans-Medium"/>
                <a:cs typeface="QLDGPV+PublicSans-Medium"/>
              </a:rPr>
              <a:t>recipient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7155" y="257002"/>
            <a:ext cx="2333421" cy="275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22366a"/>
                </a:solidFill>
                <a:latin typeface="AGQKOI+PublicSans-Bold"/>
                <a:cs typeface="AGQKOI+PublicSans-Bold"/>
              </a:rPr>
              <a:t>MONEY</a:t>
            </a:r>
            <a:r>
              <a:rPr dirty="0" sz="1700" b="1">
                <a:solidFill>
                  <a:srgbClr val="22366a"/>
                </a:solidFill>
                <a:latin typeface="AGQKOI+PublicSans-Bold"/>
                <a:cs typeface="AGQKOI+PublicSans-Bold"/>
              </a:rPr>
              <a:t> </a:t>
            </a:r>
            <a:r>
              <a:rPr dirty="0" sz="1700" b="1">
                <a:solidFill>
                  <a:srgbClr val="22366a"/>
                </a:solidFill>
                <a:latin typeface="AGQKOI+PublicSans-Bold"/>
                <a:cs typeface="AGQKOI+PublicSans-Bold"/>
              </a:rPr>
              <a:t>TRANSFER:-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855" y="985308"/>
            <a:ext cx="215428" cy="21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PFTIK+ArialMT"/>
                <a:cs typeface="JPFTIK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4355" y="841142"/>
            <a:ext cx="1780336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3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AGQKOI+PublicSans-Bold"/>
                <a:cs typeface="AGQKOI+PublicSans-Bold"/>
              </a:rPr>
              <a:t>SUMMARY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7408" y="1645049"/>
            <a:ext cx="5584129" cy="3909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A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Funds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Transfer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is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a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sequence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of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7408" y="2071769"/>
            <a:ext cx="5958690" cy="2524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events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that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results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in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the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movement</a:t>
            </a:r>
          </a:p>
          <a:p>
            <a:pPr marL="0" marR="0">
              <a:lnSpc>
                <a:spcPts val="2778"/>
              </a:lnSpc>
              <a:spcBef>
                <a:spcPts val="531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of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funds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from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the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remitter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to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the</a:t>
            </a:r>
          </a:p>
          <a:p>
            <a:pPr marL="0" marR="0">
              <a:lnSpc>
                <a:spcPts val="2778"/>
              </a:lnSpc>
              <a:spcBef>
                <a:spcPts val="581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beneficiary.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It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is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also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defined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as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the</a:t>
            </a:r>
          </a:p>
          <a:p>
            <a:pPr marL="0" marR="0">
              <a:lnSpc>
                <a:spcPts val="2778"/>
              </a:lnSpc>
              <a:spcBef>
                <a:spcPts val="581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remittance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of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funds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from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one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party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to</a:t>
            </a:r>
          </a:p>
          <a:p>
            <a:pPr marL="0" marR="0">
              <a:lnSpc>
                <a:spcPts val="2778"/>
              </a:lnSpc>
              <a:spcBef>
                <a:spcPts val="531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itself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or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to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another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party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through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the</a:t>
            </a:r>
          </a:p>
          <a:p>
            <a:pPr marL="0" marR="0">
              <a:lnSpc>
                <a:spcPts val="2778"/>
              </a:lnSpc>
              <a:spcBef>
                <a:spcPts val="581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banking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JPFTIK+ArialMT"/>
                <a:cs typeface="JPFTIK+ArialMT"/>
              </a:rPr>
              <a:t>system.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4724" y="239453"/>
            <a:ext cx="2988868" cy="3855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c88c32"/>
                </a:solidFill>
                <a:latin typeface="HIESFM+EBGaramond-Bold"/>
                <a:cs typeface="HIESFM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3672" y="979932"/>
            <a:ext cx="1542414" cy="333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HEDKPG+EBGaramond-Regular"/>
                <a:cs typeface="HEDKPG+EBGaramond-Regular"/>
              </a:rPr>
              <a:t>SetupꢀProjectꢀforꢀCalculatorꢀ</a:t>
            </a:r>
          </a:p>
          <a:p>
            <a:pPr marL="1023937" marR="0">
              <a:lnSpc>
                <a:spcPts val="1128"/>
              </a:lnSpc>
              <a:spcBef>
                <a:spcPts val="72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HEDKPG+EBGaramond-Regular"/>
                <a:cs typeface="HEDKPG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79932"/>
            <a:ext cx="1537842" cy="333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HEDKPG+EBGaramond-Regular"/>
                <a:cs typeface="HEDKPG+EBGaramond-Regular"/>
              </a:rPr>
              <a:t>Setupꢀbasicꢀstructureꢀofꢀtext-</a:t>
            </a:r>
          </a:p>
          <a:p>
            <a:pPr marL="0" marR="0">
              <a:lnSpc>
                <a:spcPts val="1128"/>
              </a:lnSpc>
              <a:spcBef>
                <a:spcPts val="72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HEDKPG+EBGaramond-Regular"/>
                <a:cs typeface="HEDKPG+EBGaramond-Regular"/>
              </a:rPr>
              <a:t>editorꢀproject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5025" y="2207447"/>
            <a:ext cx="1869185" cy="333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HEDKPG+EBGaramond-Regular"/>
                <a:cs typeface="HEDKPG+EBGaramond-Regular"/>
              </a:rPr>
              <a:t>Createꢀaꢀmainꢀcomponentꢀwithꢀtheꢀ</a:t>
            </a:r>
          </a:p>
          <a:p>
            <a:pPr marL="330200" marR="0">
              <a:lnSpc>
                <a:spcPts val="1128"/>
              </a:lnSpc>
              <a:spcBef>
                <a:spcPts val="72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HEDKPG+EBGaramond-Regular"/>
                <a:cs typeface="HEDKPG+EBGaramond-Regular"/>
              </a:rPr>
              <a:t>outerꢀstructureꢀofꢀcalculator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207438"/>
            <a:ext cx="1612900" cy="333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HEDKPG+EBGaramond-Regular"/>
                <a:cs typeface="HEDKPG+EBGaramond-Regular"/>
              </a:rPr>
              <a:t>Createꢀmainꢀcomponentꢀwithꢀ</a:t>
            </a:r>
          </a:p>
          <a:p>
            <a:pPr marL="0" marR="0">
              <a:lnSpc>
                <a:spcPts val="1128"/>
              </a:lnSpc>
              <a:spcBef>
                <a:spcPts val="72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HEDKPG+EBGaramond-Regular"/>
                <a:cs typeface="HEDKPG+EBGaramond-Regular"/>
              </a:rPr>
              <a:t>allꢀfeatureꢀbuttons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304444"/>
            <a:ext cx="1198016" cy="2987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23669"/>
                </a:solidFill>
                <a:latin typeface="HIESFM+EBGaramond-Bold"/>
                <a:cs typeface="HIESFM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9970" y="3467673"/>
            <a:ext cx="1534540" cy="333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HEDKPG+EBGaramond-Regular"/>
                <a:cs typeface="HEDKPG+EBGaramond-Regular"/>
              </a:rPr>
              <a:t>Createꢀaꢀbuttonꢀcomponentꢀ</a:t>
            </a:r>
          </a:p>
          <a:p>
            <a:pPr marL="331787" marR="0">
              <a:lnSpc>
                <a:spcPts val="1128"/>
              </a:lnSpc>
              <a:spcBef>
                <a:spcPts val="72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HEDKPG+EBGaramond-Regular"/>
                <a:cs typeface="HEDKPG+EBGaramond-Regular"/>
              </a:rPr>
              <a:t>withꢀonꢀclickꢀhandler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67673"/>
            <a:ext cx="1513840" cy="333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HEDKPG+EBGaramond-Regular"/>
                <a:cs typeface="HEDKPG+EBGaramond-Regular"/>
              </a:rPr>
              <a:t>Createꢀaꢀjsonꢀobjectꢀtoꢀstoreꢀ</a:t>
            </a:r>
          </a:p>
          <a:p>
            <a:pPr marL="0" marR="0">
              <a:lnSpc>
                <a:spcPts val="1128"/>
              </a:lnSpc>
              <a:spcBef>
                <a:spcPts val="72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HEDKPG+EBGaramond-Regular"/>
                <a:cs typeface="HEDKPG+EBGaramond-Regular"/>
              </a:rPr>
              <a:t>dataꢀforꢀtextꢀeditor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42082" y="4277373"/>
            <a:ext cx="1557147" cy="333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HEDKPG+EBGaramond-Regular"/>
                <a:cs typeface="HEDKPG+EBGaramond-Regular"/>
              </a:rPr>
              <a:t>Createꢀaꢀ`ꢀevaluateExpresion`ꢀ</a:t>
            </a:r>
          </a:p>
          <a:p>
            <a:pPr marL="128587" marR="0">
              <a:lnSpc>
                <a:spcPts val="1128"/>
              </a:lnSpc>
              <a:spcBef>
                <a:spcPts val="72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HEDKPG+EBGaramond-Regular"/>
                <a:cs typeface="HEDKPG+EBGaramond-Regular"/>
              </a:rPr>
              <a:t>functionꢀtoꢀevaluateꢀvalue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53573"/>
            <a:ext cx="1386078" cy="1813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HEDKPG+EBGaramond-Regular"/>
                <a:cs typeface="HEDKPG+EBGaramond-Regular"/>
              </a:rPr>
              <a:t>Pushꢀbothꢀcodeꢀtoꢀgithub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9445" y="899206"/>
            <a:ext cx="2183510" cy="289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QGDTGL+PublicSans-BoldItalic"/>
                <a:cs typeface="QGDTGL+PublicSans-BoldItalic"/>
              </a:rPr>
              <a:t>Submission</a:t>
            </a:r>
            <a:r>
              <a:rPr dirty="0" sz="1800" spc="-45" b="1">
                <a:solidFill>
                  <a:srgbClr val="ffffff"/>
                </a:solidFill>
                <a:latin typeface="QGDTGL+PublicSans-BoldItalic"/>
                <a:cs typeface="QGDTGL+PublicSans-BoldItalic"/>
              </a:rPr>
              <a:t> </a:t>
            </a:r>
            <a:r>
              <a:rPr dirty="0" sz="1800" b="1">
                <a:solidFill>
                  <a:srgbClr val="ffffff"/>
                </a:solidFill>
                <a:latin typeface="QGDTGL+PublicSans-BoldItalic"/>
                <a:cs typeface="QGDTGL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96067" y="2174691"/>
            <a:ext cx="2685339" cy="453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bd8738"/>
                </a:solidFill>
                <a:latin typeface="TMMMPE+EBGaramond-SemiBold"/>
                <a:cs typeface="TMMMPE+EBGaramond-SemiBold"/>
              </a:rPr>
              <a:t>https://github.com/Rubinimoni/g</a:t>
            </a:r>
          </a:p>
          <a:p>
            <a:pPr marL="737558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dirty="0" sz="1400">
                <a:solidFill>
                  <a:srgbClr val="bd8738"/>
                </a:solidFill>
                <a:latin typeface="TMMMPE+EBGaramond-SemiBold"/>
                <a:cs typeface="TMMMPE+EBGaramond-SemiBold"/>
              </a:rPr>
              <a:t>roup</a:t>
            </a:r>
            <a:r>
              <a:rPr dirty="0" sz="1400" spc="-275">
                <a:solidFill>
                  <a:srgbClr val="bd8738"/>
                </a:solidFill>
                <a:latin typeface="JPFTIK+ArialMT"/>
                <a:cs typeface="JPFTIK+ArialMT"/>
              </a:rPr>
              <a:t>ꢀ</a:t>
            </a:r>
            <a:r>
              <a:rPr dirty="0" sz="1400">
                <a:solidFill>
                  <a:srgbClr val="bd8738"/>
                </a:solidFill>
                <a:latin typeface="TMMMPE+EBGaramond-SemiBold"/>
                <a:cs typeface="TMMMPE+EBGaramond-SemiBold"/>
              </a:rPr>
              <a:t>13</a:t>
            </a:r>
            <a:r>
              <a:rPr dirty="0" sz="1400" spc="-275">
                <a:solidFill>
                  <a:srgbClr val="bd8738"/>
                </a:solidFill>
                <a:latin typeface="JPFTIK+ArialMT"/>
                <a:cs typeface="JPFTIK+ArialMT"/>
              </a:rPr>
              <a:t>ꢀ</a:t>
            </a:r>
            <a:r>
              <a:rPr dirty="0" sz="1400">
                <a:solidFill>
                  <a:srgbClr val="bd8738"/>
                </a:solidFill>
                <a:latin typeface="TMMMPE+EBGaramond-SemiBold"/>
                <a:cs typeface="TMMMPE+EBGaramond-SemiBold"/>
              </a:rPr>
              <a:t>A33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2023-04-10T07:30:30-05:00</dcterms:modified>
</cp:coreProperties>
</file>