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0" r:id="rId3"/>
    <p:sldId id="261" r:id="rId4"/>
    <p:sldId id="256" r:id="rId5"/>
    <p:sldId id="259" r:id="rId6"/>
    <p:sldId id="257" r:id="rId7"/>
    <p:sldId id="258"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5C07BB-6D74-4B10-8251-5259E06CD687}" type="datetimeFigureOut">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A5E52-5FC9-47FA-9FB5-11ADDC92ECBB}" type="slidenum">
              <a:rPr lang="en-US" smtClean="0"/>
              <a:t>‹#›</a:t>
            </a:fld>
            <a:endParaRPr lang="en-US"/>
          </a:p>
        </p:txBody>
      </p:sp>
    </p:spTree>
    <p:extLst>
      <p:ext uri="{BB962C8B-B14F-4D97-AF65-F5344CB8AC3E}">
        <p14:creationId xmlns:p14="http://schemas.microsoft.com/office/powerpoint/2010/main" val="3513594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5C07BB-6D74-4B10-8251-5259E06CD687}" type="datetimeFigureOut">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A5E52-5FC9-47FA-9FB5-11ADDC92ECBB}" type="slidenum">
              <a:rPr lang="en-US" smtClean="0"/>
              <a:t>‹#›</a:t>
            </a:fld>
            <a:endParaRPr lang="en-US"/>
          </a:p>
        </p:txBody>
      </p:sp>
    </p:spTree>
    <p:extLst>
      <p:ext uri="{BB962C8B-B14F-4D97-AF65-F5344CB8AC3E}">
        <p14:creationId xmlns:p14="http://schemas.microsoft.com/office/powerpoint/2010/main" val="984691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5C07BB-6D74-4B10-8251-5259E06CD687}" type="datetimeFigureOut">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A5E52-5FC9-47FA-9FB5-11ADDC92ECBB}" type="slidenum">
              <a:rPr lang="en-US" smtClean="0"/>
              <a:t>‹#›</a:t>
            </a:fld>
            <a:endParaRPr lang="en-US"/>
          </a:p>
        </p:txBody>
      </p:sp>
    </p:spTree>
    <p:extLst>
      <p:ext uri="{BB962C8B-B14F-4D97-AF65-F5344CB8AC3E}">
        <p14:creationId xmlns:p14="http://schemas.microsoft.com/office/powerpoint/2010/main" val="3828309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5C07BB-6D74-4B10-8251-5259E06CD687}" type="datetimeFigureOut">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A5E52-5FC9-47FA-9FB5-11ADDC92ECBB}" type="slidenum">
              <a:rPr lang="en-US" smtClean="0"/>
              <a:t>‹#›</a:t>
            </a:fld>
            <a:endParaRPr lang="en-US"/>
          </a:p>
        </p:txBody>
      </p:sp>
    </p:spTree>
    <p:extLst>
      <p:ext uri="{BB962C8B-B14F-4D97-AF65-F5344CB8AC3E}">
        <p14:creationId xmlns:p14="http://schemas.microsoft.com/office/powerpoint/2010/main" val="3696273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5C07BB-6D74-4B10-8251-5259E06CD687}" type="datetimeFigureOut">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A5E52-5FC9-47FA-9FB5-11ADDC92ECBB}" type="slidenum">
              <a:rPr lang="en-US" smtClean="0"/>
              <a:t>‹#›</a:t>
            </a:fld>
            <a:endParaRPr lang="en-US"/>
          </a:p>
        </p:txBody>
      </p:sp>
    </p:spTree>
    <p:extLst>
      <p:ext uri="{BB962C8B-B14F-4D97-AF65-F5344CB8AC3E}">
        <p14:creationId xmlns:p14="http://schemas.microsoft.com/office/powerpoint/2010/main" val="744184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5C07BB-6D74-4B10-8251-5259E06CD687}" type="datetimeFigureOut">
              <a:rPr lang="en-US" smtClean="0"/>
              <a:t>5/26/2021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7A5E52-5FC9-47FA-9FB5-11ADDC92ECBB}" type="slidenum">
              <a:rPr lang="en-US" smtClean="0"/>
              <a:t>‹#›</a:t>
            </a:fld>
            <a:endParaRPr lang="en-US"/>
          </a:p>
        </p:txBody>
      </p:sp>
    </p:spTree>
    <p:extLst>
      <p:ext uri="{BB962C8B-B14F-4D97-AF65-F5344CB8AC3E}">
        <p14:creationId xmlns:p14="http://schemas.microsoft.com/office/powerpoint/2010/main" val="3366732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5C07BB-6D74-4B10-8251-5259E06CD687}" type="datetimeFigureOut">
              <a:rPr lang="en-US" smtClean="0"/>
              <a:t>5/26/2021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7A5E52-5FC9-47FA-9FB5-11ADDC92ECBB}" type="slidenum">
              <a:rPr lang="en-US" smtClean="0"/>
              <a:t>‹#›</a:t>
            </a:fld>
            <a:endParaRPr lang="en-US"/>
          </a:p>
        </p:txBody>
      </p:sp>
    </p:spTree>
    <p:extLst>
      <p:ext uri="{BB962C8B-B14F-4D97-AF65-F5344CB8AC3E}">
        <p14:creationId xmlns:p14="http://schemas.microsoft.com/office/powerpoint/2010/main" val="140971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5C07BB-6D74-4B10-8251-5259E06CD687}" type="datetimeFigureOut">
              <a:rPr lang="en-US" smtClean="0"/>
              <a:t>5/26/2021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7A5E52-5FC9-47FA-9FB5-11ADDC92ECBB}" type="slidenum">
              <a:rPr lang="en-US" smtClean="0"/>
              <a:t>‹#›</a:t>
            </a:fld>
            <a:endParaRPr lang="en-US"/>
          </a:p>
        </p:txBody>
      </p:sp>
    </p:spTree>
    <p:extLst>
      <p:ext uri="{BB962C8B-B14F-4D97-AF65-F5344CB8AC3E}">
        <p14:creationId xmlns:p14="http://schemas.microsoft.com/office/powerpoint/2010/main" val="182104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5C07BB-6D74-4B10-8251-5259E06CD687}" type="datetimeFigureOut">
              <a:rPr lang="en-US" smtClean="0"/>
              <a:t>5/26/2021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7A5E52-5FC9-47FA-9FB5-11ADDC92ECBB}" type="slidenum">
              <a:rPr lang="en-US" smtClean="0"/>
              <a:t>‹#›</a:t>
            </a:fld>
            <a:endParaRPr lang="en-US"/>
          </a:p>
        </p:txBody>
      </p:sp>
    </p:spTree>
    <p:extLst>
      <p:ext uri="{BB962C8B-B14F-4D97-AF65-F5344CB8AC3E}">
        <p14:creationId xmlns:p14="http://schemas.microsoft.com/office/powerpoint/2010/main" val="4232653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5C07BB-6D74-4B10-8251-5259E06CD687}" type="datetimeFigureOut">
              <a:rPr lang="en-US" smtClean="0"/>
              <a:t>5/26/2021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7A5E52-5FC9-47FA-9FB5-11ADDC92ECBB}" type="slidenum">
              <a:rPr lang="en-US" smtClean="0"/>
              <a:t>‹#›</a:t>
            </a:fld>
            <a:endParaRPr lang="en-US"/>
          </a:p>
        </p:txBody>
      </p:sp>
    </p:spTree>
    <p:extLst>
      <p:ext uri="{BB962C8B-B14F-4D97-AF65-F5344CB8AC3E}">
        <p14:creationId xmlns:p14="http://schemas.microsoft.com/office/powerpoint/2010/main" val="1863895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5C07BB-6D74-4B10-8251-5259E06CD687}" type="datetimeFigureOut">
              <a:rPr lang="en-US" smtClean="0"/>
              <a:t>5/26/2021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7A5E52-5FC9-47FA-9FB5-11ADDC92ECBB}" type="slidenum">
              <a:rPr lang="en-US" smtClean="0"/>
              <a:t>‹#›</a:t>
            </a:fld>
            <a:endParaRPr lang="en-US"/>
          </a:p>
        </p:txBody>
      </p:sp>
    </p:spTree>
    <p:extLst>
      <p:ext uri="{BB962C8B-B14F-4D97-AF65-F5344CB8AC3E}">
        <p14:creationId xmlns:p14="http://schemas.microsoft.com/office/powerpoint/2010/main" val="1825826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5C07BB-6D74-4B10-8251-5259E06CD687}" type="datetimeFigureOut">
              <a:rPr lang="en-US" smtClean="0"/>
              <a:t>5/26/2021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A5E52-5FC9-47FA-9FB5-11ADDC92ECBB}" type="slidenum">
              <a:rPr lang="en-US" smtClean="0"/>
              <a:t>‹#›</a:t>
            </a:fld>
            <a:endParaRPr lang="en-US"/>
          </a:p>
        </p:txBody>
      </p:sp>
    </p:spTree>
    <p:extLst>
      <p:ext uri="{BB962C8B-B14F-4D97-AF65-F5344CB8AC3E}">
        <p14:creationId xmlns:p14="http://schemas.microsoft.com/office/powerpoint/2010/main" val="2741751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levelup.gitconnected.com/confused-with-java-singleton-design-pattern-have-a-look-at-this-article-4515adcab93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factory-method-design-pattern-in-java/" TargetMode="External"/><Relationship Id="rId2" Type="http://schemas.openxmlformats.org/officeDocument/2006/relationships/hyperlink" Target="https://www.tutorialspoint.com/design_pattern/factory_pattern.htm" TargetMode="External"/><Relationship Id="rId1" Type="http://schemas.openxmlformats.org/officeDocument/2006/relationships/slideLayout" Target="../slideLayouts/slideLayout2.xml"/><Relationship Id="rId6" Type="http://schemas.openxmlformats.org/officeDocument/2006/relationships/hyperlink" Target="https://sourcemaking.com/design_patterns/factory_method/java/1" TargetMode="External"/><Relationship Id="rId5" Type="http://schemas.openxmlformats.org/officeDocument/2006/relationships/hyperlink" Target="https://refactoring.guru/design-patterns/factory-method" TargetMode="External"/><Relationship Id="rId4" Type="http://schemas.openxmlformats.org/officeDocument/2006/relationships/hyperlink" Target="https://www.journaldev.com/1392/factory-design-pattern-in-jav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22513"/>
            <a:ext cx="9144000" cy="975769"/>
          </a:xfrm>
        </p:spPr>
        <p:txBody>
          <a:bodyPr>
            <a:noAutofit/>
          </a:bodyPr>
          <a:lstStyle/>
          <a:p>
            <a:r>
              <a:rPr lang="en-IN" sz="6600" dirty="0"/>
              <a:t>Design Patterns</a:t>
            </a:r>
            <a:endParaRPr lang="en-US" sz="6600" dirty="0"/>
          </a:p>
        </p:txBody>
      </p:sp>
      <p:sp>
        <p:nvSpPr>
          <p:cNvPr id="3" name="Subtitle 2"/>
          <p:cNvSpPr>
            <a:spLocks noGrp="1"/>
          </p:cNvSpPr>
          <p:nvPr>
            <p:ph type="subTitle" idx="1"/>
          </p:nvPr>
        </p:nvSpPr>
        <p:spPr>
          <a:xfrm>
            <a:off x="1524000" y="2461846"/>
            <a:ext cx="9144000" cy="2795954"/>
          </a:xfrm>
        </p:spPr>
        <p:txBody>
          <a:bodyPr>
            <a:normAutofit/>
          </a:bodyPr>
          <a:lstStyle/>
          <a:p>
            <a:pPr marL="342900" indent="-342900" algn="l">
              <a:buFont typeface="Arial" panose="020B0604020202020204" pitchFamily="34" charset="0"/>
              <a:buChar char="•"/>
            </a:pPr>
            <a:r>
              <a:rPr lang="en-US" sz="4400" dirty="0"/>
              <a:t>solutions to general problems </a:t>
            </a:r>
            <a:r>
              <a:rPr lang="en-US" sz="4400" dirty="0" smtClean="0"/>
              <a:t>in software development</a:t>
            </a:r>
          </a:p>
          <a:p>
            <a:pPr marL="342900" indent="-342900" algn="l">
              <a:buFont typeface="Arial" panose="020B0604020202020204" pitchFamily="34" charset="0"/>
              <a:buChar char="•"/>
            </a:pPr>
            <a:r>
              <a:rPr lang="en-US" sz="4400" dirty="0" smtClean="0"/>
              <a:t>explains </a:t>
            </a:r>
            <a:r>
              <a:rPr lang="en-US" sz="4400" dirty="0"/>
              <a:t>a general design that addresses a recurring design </a:t>
            </a:r>
            <a:r>
              <a:rPr lang="en-US" sz="4400" dirty="0" smtClean="0"/>
              <a:t>problem</a:t>
            </a:r>
          </a:p>
          <a:p>
            <a:pPr algn="l"/>
            <a:endParaRPr lang="en-US" dirty="0" smtClean="0"/>
          </a:p>
        </p:txBody>
      </p:sp>
    </p:spTree>
    <p:extLst>
      <p:ext uri="{BB962C8B-B14F-4D97-AF65-F5344CB8AC3E}">
        <p14:creationId xmlns:p14="http://schemas.microsoft.com/office/powerpoint/2010/main" val="1489927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Singleton Pattern -Reference</a:t>
            </a:r>
            <a:endParaRPr lang="en-US" dirty="0"/>
          </a:p>
        </p:txBody>
      </p:sp>
      <p:sp>
        <p:nvSpPr>
          <p:cNvPr id="3" name="Content Placeholder 2"/>
          <p:cNvSpPr>
            <a:spLocks noGrp="1"/>
          </p:cNvSpPr>
          <p:nvPr>
            <p:ph idx="1"/>
          </p:nvPr>
        </p:nvSpPr>
        <p:spPr/>
        <p:txBody>
          <a:bodyPr/>
          <a:lstStyle/>
          <a:p>
            <a:r>
              <a:rPr lang="en-US" dirty="0">
                <a:hlinkClick r:id="rId2"/>
              </a:rPr>
              <a:t>https://levelup.gitconnected.com/confused-with-java-singleton-design-pattern-have-a-look-at-this-article-4515adcab93e</a:t>
            </a:r>
            <a:endParaRPr lang="en-US" dirty="0"/>
          </a:p>
        </p:txBody>
      </p:sp>
    </p:spTree>
    <p:extLst>
      <p:ext uri="{BB962C8B-B14F-4D97-AF65-F5344CB8AC3E}">
        <p14:creationId xmlns:p14="http://schemas.microsoft.com/office/powerpoint/2010/main" val="21829640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184" y="365125"/>
            <a:ext cx="10692616" cy="915035"/>
          </a:xfrm>
        </p:spPr>
        <p:txBody>
          <a:bodyPr/>
          <a:lstStyle/>
          <a:p>
            <a:r>
              <a:rPr lang="en-IN" dirty="0" smtClean="0"/>
              <a:t>			Design Patterns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68166014"/>
              </p:ext>
            </p:extLst>
          </p:nvPr>
        </p:nvGraphicFramePr>
        <p:xfrm>
          <a:off x="661183" y="1885070"/>
          <a:ext cx="10832122" cy="4459459"/>
        </p:xfrm>
        <a:graphic>
          <a:graphicData uri="http://schemas.openxmlformats.org/drawingml/2006/table">
            <a:tbl>
              <a:tblPr/>
              <a:tblGrid>
                <a:gridCol w="2292515">
                  <a:extLst>
                    <a:ext uri="{9D8B030D-6E8A-4147-A177-3AD203B41FA5}">
                      <a16:colId xmlns:a16="http://schemas.microsoft.com/office/drawing/2014/main" val="538710269"/>
                    </a:ext>
                  </a:extLst>
                </a:gridCol>
                <a:gridCol w="8539607">
                  <a:extLst>
                    <a:ext uri="{9D8B030D-6E8A-4147-A177-3AD203B41FA5}">
                      <a16:colId xmlns:a16="http://schemas.microsoft.com/office/drawing/2014/main" val="3415304353"/>
                    </a:ext>
                  </a:extLst>
                </a:gridCol>
              </a:tblGrid>
              <a:tr h="381492">
                <a:tc>
                  <a:txBody>
                    <a:bodyPr/>
                    <a:lstStyle/>
                    <a:p>
                      <a:pPr fontAlgn="t"/>
                      <a:r>
                        <a:rPr lang="en-US" sz="1800" dirty="0" smtClean="0">
                          <a:effectLst/>
                        </a:rPr>
                        <a:t>Pattern</a:t>
                      </a:r>
                      <a:endParaRPr lang="en-US" sz="1800" dirty="0">
                        <a:effectLst/>
                      </a:endParaRPr>
                    </a:p>
                  </a:txBody>
                  <a:tcPr marL="52049" marR="52049" marT="52049" marB="520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r>
                        <a:rPr lang="en-IN" sz="1800" dirty="0" smtClean="0"/>
                        <a:t> Description</a:t>
                      </a:r>
                      <a:endParaRPr lang="en-US" sz="1800" dirty="0"/>
                    </a:p>
                  </a:txBody>
                  <a:tcPr marL="62459" marR="62459" marT="31230" marB="31230">
                    <a:lnL w="9525" cap="flat" cmpd="sng" algn="ctr">
                      <a:solidFill>
                        <a:srgbClr val="DDDDDD"/>
                      </a:solidFill>
                      <a:prstDash val="solid"/>
                      <a:round/>
                      <a:headEnd type="none" w="med" len="med"/>
                      <a:tailEnd type="none" w="med" len="med"/>
                    </a:lnL>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12029377"/>
                  </a:ext>
                </a:extLst>
              </a:tr>
              <a:tr h="1798489">
                <a:tc>
                  <a:txBody>
                    <a:bodyPr/>
                    <a:lstStyle/>
                    <a:p>
                      <a:pPr algn="l" fontAlgn="t"/>
                      <a:r>
                        <a:rPr lang="en-US" sz="1800" b="1" dirty="0" smtClean="0">
                          <a:effectLst/>
                        </a:rPr>
                        <a:t>Creational Patterns</a:t>
                      </a:r>
                      <a:endParaRPr lang="en-US" sz="1800" dirty="0">
                        <a:effectLst/>
                      </a:endParaRPr>
                    </a:p>
                  </a:txBody>
                  <a:tcPr marL="52049" marR="52049" marT="52049" marB="520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rPr>
                        <a:t/>
                      </a:r>
                      <a:br>
                        <a:rPr lang="en-US" sz="1800" dirty="0">
                          <a:effectLst/>
                        </a:rPr>
                      </a:br>
                      <a:r>
                        <a:rPr lang="en-US" sz="1800" dirty="0">
                          <a:effectLst/>
                        </a:rPr>
                        <a:t>These design patterns provide a way to create objects while hiding the creation logic, rather than instantiating objects directly using new operator. This gives program more flexibility in deciding which objects need to be created for a given use case.</a:t>
                      </a:r>
                    </a:p>
                  </a:txBody>
                  <a:tcPr marL="52049" marR="52049" marT="52049" marB="520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0393423"/>
                  </a:ext>
                </a:extLst>
              </a:tr>
              <a:tr h="1422060">
                <a:tc>
                  <a:txBody>
                    <a:bodyPr/>
                    <a:lstStyle/>
                    <a:p>
                      <a:pPr fontAlgn="t"/>
                      <a:r>
                        <a:rPr lang="en-US" sz="1800" b="1" dirty="0" smtClean="0">
                          <a:effectLst/>
                        </a:rPr>
                        <a:t>Structural Patterns</a:t>
                      </a:r>
                      <a:endParaRPr lang="en-US" sz="1800" dirty="0">
                        <a:effectLst/>
                      </a:endParaRPr>
                    </a:p>
                  </a:txBody>
                  <a:tcPr marL="52049" marR="52049" marT="52049" marB="520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rPr>
                        <a:t/>
                      </a:r>
                      <a:br>
                        <a:rPr lang="en-US" sz="1800" dirty="0">
                          <a:effectLst/>
                        </a:rPr>
                      </a:br>
                      <a:r>
                        <a:rPr lang="en-US" sz="1800" dirty="0">
                          <a:effectLst/>
                        </a:rPr>
                        <a:t>These design patterns concern class and object composition. Concept of inheritance is used to compose interfaces and define ways to compose objects to obtain new functionalities.</a:t>
                      </a:r>
                    </a:p>
                  </a:txBody>
                  <a:tcPr marL="52049" marR="52049" marT="52049" marB="520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19419705"/>
                  </a:ext>
                </a:extLst>
              </a:tr>
              <a:tr h="857418">
                <a:tc>
                  <a:txBody>
                    <a:bodyPr/>
                    <a:lstStyle/>
                    <a:p>
                      <a:pPr fontAlgn="t"/>
                      <a:r>
                        <a:rPr lang="en-US" sz="1800" b="1" dirty="0" smtClean="0">
                          <a:effectLst/>
                        </a:rPr>
                        <a:t>Behavioral Patterns</a:t>
                      </a:r>
                      <a:endParaRPr lang="en-US" sz="1800" dirty="0">
                        <a:effectLst/>
                      </a:endParaRPr>
                    </a:p>
                  </a:txBody>
                  <a:tcPr marL="52049" marR="52049" marT="52049" marB="520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rPr>
                        <a:t/>
                      </a:r>
                      <a:br>
                        <a:rPr lang="en-US" sz="1800" dirty="0">
                          <a:effectLst/>
                        </a:rPr>
                      </a:br>
                      <a:r>
                        <a:rPr lang="en-US" sz="1800" dirty="0">
                          <a:effectLst/>
                        </a:rPr>
                        <a:t>These design patterns are specifically concerned with communication between objects.</a:t>
                      </a:r>
                    </a:p>
                  </a:txBody>
                  <a:tcPr marL="52049" marR="52049" marT="52049" marB="520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53725913"/>
                  </a:ext>
                </a:extLst>
              </a:tr>
            </a:tbl>
          </a:graphicData>
        </a:graphic>
      </p:graphicFrame>
    </p:spTree>
    <p:extLst>
      <p:ext uri="{BB962C8B-B14F-4D97-AF65-F5344CB8AC3E}">
        <p14:creationId xmlns:p14="http://schemas.microsoft.com/office/powerpoint/2010/main" val="40842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ypes of Design Pattern in Jav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5710" y="407964"/>
            <a:ext cx="11062849" cy="6829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58173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13954"/>
            <a:ext cx="9144000" cy="1058092"/>
          </a:xfrm>
        </p:spPr>
        <p:txBody>
          <a:bodyPr>
            <a:normAutofit fontScale="90000"/>
          </a:bodyPr>
          <a:lstStyle/>
          <a:p>
            <a:r>
              <a:rPr lang="en-US" b="1" dirty="0"/>
              <a:t>Factory P</a:t>
            </a:r>
            <a:r>
              <a:rPr lang="en-US" b="1" dirty="0" smtClean="0"/>
              <a:t>attern</a:t>
            </a:r>
            <a:r>
              <a:rPr lang="en-US" b="1" dirty="0"/>
              <a:t/>
            </a:r>
            <a:br>
              <a:rPr lang="en-US" b="1" dirty="0"/>
            </a:br>
            <a:endParaRPr lang="en-US" dirty="0"/>
          </a:p>
        </p:txBody>
      </p:sp>
      <p:sp>
        <p:nvSpPr>
          <p:cNvPr id="4" name="Rectangle 1"/>
          <p:cNvSpPr>
            <a:spLocks noChangeArrowheads="1"/>
          </p:cNvSpPr>
          <p:nvPr/>
        </p:nvSpPr>
        <p:spPr bwMode="auto">
          <a:xfrm>
            <a:off x="1524000" y="806909"/>
            <a:ext cx="9514114" cy="65556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444444"/>
                </a:solidFill>
                <a:effectLst/>
              </a:rPr>
              <a:t>Factory pattern</a:t>
            </a:r>
            <a:r>
              <a:rPr kumimoji="0" lang="en-US" altLang="en-US" sz="2000" b="0" i="0" u="none" strike="noStrike" cap="none" normalizeH="0" baseline="0" dirty="0" smtClean="0">
                <a:ln>
                  <a:noFill/>
                </a:ln>
                <a:solidFill>
                  <a:srgbClr val="444444"/>
                </a:solidFill>
                <a:effectLst/>
              </a:rPr>
              <a:t> is a creational design pattern that provides an interface for creating objects in a superclass, but allows subclasses to alter the type of objects that will be created.</a:t>
            </a:r>
          </a:p>
          <a:p>
            <a:pPr marL="0" marR="0" lvl="0" indent="0" algn="l" defTabSz="914400" rtl="0" eaLnBrk="0" fontAlgn="base" latinLnBrk="0" hangingPunct="0">
              <a:lnSpc>
                <a:spcPct val="100000"/>
              </a:lnSpc>
              <a:spcBef>
                <a:spcPct val="0"/>
              </a:spcBef>
              <a:spcAft>
                <a:spcPct val="0"/>
              </a:spcAft>
              <a:buClrTx/>
              <a:buSzTx/>
              <a:buFontTx/>
              <a:buNone/>
              <a:tabLst/>
            </a:pPr>
            <a:endParaRPr lang="en-IN" altLang="en-US" sz="2000" dirty="0">
              <a:solidFill>
                <a:srgbClr val="444444"/>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IN" altLang="en-US" sz="2000" b="0" i="0" u="none" strike="noStrike" cap="none" normalizeH="0" baseline="0" dirty="0" smtClean="0">
              <a:ln>
                <a:noFill/>
              </a:ln>
              <a:solidFill>
                <a:srgbClr val="444444"/>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444444"/>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IN" altLang="en-US" sz="2000" dirty="0">
              <a:solidFill>
                <a:srgbClr val="444444"/>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IN" altLang="en-US" sz="2000" b="0" i="0" u="none" strike="noStrike" cap="none" normalizeH="0" baseline="0" dirty="0" smtClean="0">
              <a:ln>
                <a:noFill/>
              </a:ln>
              <a:solidFill>
                <a:srgbClr val="444444"/>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24000" b="0" i="0" u="none" strike="noStrike" cap="none" normalizeH="0" baseline="0" dirty="0" smtClean="0">
                <a:ln>
                  <a:noFill/>
                </a:ln>
                <a:solidFill>
                  <a:schemeClr val="tx1"/>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26" name="Picture 2" descr="Factory Method&amp;nbsp;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1612" y="2687407"/>
            <a:ext cx="6096000" cy="3810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3743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274" y="365126"/>
            <a:ext cx="10515600" cy="392520"/>
          </a:xfrm>
        </p:spPr>
        <p:txBody>
          <a:bodyPr>
            <a:normAutofit fontScale="90000"/>
          </a:bodyPr>
          <a:lstStyle/>
          <a:p>
            <a:r>
              <a:rPr lang="en-IN" dirty="0" smtClean="0"/>
              <a:t>Design Patterns- </a:t>
            </a:r>
            <a:r>
              <a:rPr lang="en-IN" dirty="0"/>
              <a:t>Factory </a:t>
            </a:r>
            <a:r>
              <a:rPr lang="en-IN" dirty="0" smtClean="0"/>
              <a:t>pattern </a:t>
            </a:r>
            <a:endParaRPr lang="en-US" dirty="0"/>
          </a:p>
        </p:txBody>
      </p:sp>
      <p:pic>
        <p:nvPicPr>
          <p:cNvPr id="1026" name="Picture 2" descr="Factory Pattern UML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5637" y="1058091"/>
            <a:ext cx="10184100" cy="5910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035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1709"/>
          </a:xfrm>
        </p:spPr>
        <p:txBody>
          <a:bodyPr>
            <a:normAutofit fontScale="90000"/>
          </a:bodyPr>
          <a:lstStyle/>
          <a:p>
            <a:r>
              <a:rPr lang="en-US" b="1" dirty="0"/>
              <a:t> </a:t>
            </a:r>
            <a:r>
              <a:rPr lang="en-US" b="1" dirty="0" smtClean="0"/>
              <a:t/>
            </a:r>
            <a:br>
              <a:rPr lang="en-US" b="1" dirty="0" smtClean="0"/>
            </a:br>
            <a:r>
              <a:rPr lang="en-US" b="1" dirty="0" smtClean="0"/>
              <a:t>Factory Pattern- a use case</a:t>
            </a:r>
            <a:r>
              <a:rPr lang="en-US" b="1" dirty="0"/>
              <a:t/>
            </a:r>
            <a:br>
              <a:rPr lang="en-US" b="1" dirty="0"/>
            </a:br>
            <a:endParaRPr lang="en-US" dirty="0"/>
          </a:p>
        </p:txBody>
      </p:sp>
      <p:sp>
        <p:nvSpPr>
          <p:cNvPr id="4" name="Rectangle 1"/>
          <p:cNvSpPr>
            <a:spLocks noChangeArrowheads="1"/>
          </p:cNvSpPr>
          <p:nvPr/>
        </p:nvSpPr>
        <p:spPr bwMode="auto">
          <a:xfrm>
            <a:off x="640080" y="866742"/>
            <a:ext cx="11354697" cy="295465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444444"/>
                </a:solidFill>
                <a:effectLst/>
                <a:latin typeface="+mn-lt"/>
              </a:rPr>
              <a:t>Imagine that you’re creating a logistics management application. The first version of your app can only handle transportation by trucks, so the bulk of your code lives inside the Truck class.</a:t>
            </a:r>
            <a:endParaRPr kumimoji="0" lang="en-US" altLang="en-US" sz="24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rgbClr val="444444"/>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444444"/>
                </a:solidFill>
                <a:effectLst/>
                <a:latin typeface="+mn-lt"/>
              </a:rPr>
              <a:t>After a while, your app becomes pretty popular. Each day you receive dozens of requests from sea transportation companies to incorporate sea logistics into the app.</a:t>
            </a:r>
            <a:endParaRPr kumimoji="0" lang="en-US" altLang="en-US" sz="24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mn-lt"/>
              </a:rPr>
              <a:t>  </a:t>
            </a:r>
            <a:r>
              <a:rPr kumimoji="0" lang="en-US" altLang="en-US" sz="15000" b="0" i="0" u="none" strike="noStrike" cap="none" normalizeH="0" baseline="0" dirty="0" smtClean="0">
                <a:ln>
                  <a:noFill/>
                </a:ln>
                <a:solidFill>
                  <a:schemeClr val="tx1"/>
                </a:solidFill>
                <a:effectLst/>
                <a:latin typeface="Arial" panose="020B0604020202020204" pitchFamily="34" charset="0"/>
              </a:rPr>
              <a:t/>
            </a:r>
            <a:br>
              <a:rPr kumimoji="0" lang="en-US" altLang="en-US" sz="150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050" name="Picture 2" descr="Adding a new transportation class to the program causes an iss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230" y="3254465"/>
            <a:ext cx="9860152" cy="301752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358537" y="6112694"/>
            <a:ext cx="9667539" cy="646331"/>
          </a:xfrm>
          <a:prstGeom prst="rect">
            <a:avLst/>
          </a:prstGeom>
        </p:spPr>
        <p:txBody>
          <a:bodyPr wrap="square">
            <a:spAutoFit/>
          </a:bodyPr>
          <a:lstStyle/>
          <a:p>
            <a:r>
              <a:rPr lang="en-US" b="0" i="1" dirty="0" smtClean="0">
                <a:solidFill>
                  <a:srgbClr val="999999"/>
                </a:solidFill>
                <a:effectLst/>
                <a:latin typeface="PT Sans"/>
              </a:rPr>
              <a:t>Adding a new class to the program isn’t that simple if the rest of the code is already coupled to existing classes.</a:t>
            </a:r>
            <a:endParaRPr lang="en-US" dirty="0"/>
          </a:p>
        </p:txBody>
      </p:sp>
    </p:spTree>
    <p:extLst>
      <p:ext uri="{BB962C8B-B14F-4D97-AF65-F5344CB8AC3E}">
        <p14:creationId xmlns:p14="http://schemas.microsoft.com/office/powerpoint/2010/main" val="31665884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References-factory pattern</a:t>
            </a:r>
            <a:endParaRPr lang="en-US" dirty="0"/>
          </a:p>
        </p:txBody>
      </p:sp>
      <p:sp>
        <p:nvSpPr>
          <p:cNvPr id="3" name="Content Placeholder 2"/>
          <p:cNvSpPr>
            <a:spLocks noGrp="1"/>
          </p:cNvSpPr>
          <p:nvPr>
            <p:ph idx="1"/>
          </p:nvPr>
        </p:nvSpPr>
        <p:spPr/>
        <p:txBody>
          <a:bodyPr/>
          <a:lstStyle/>
          <a:p>
            <a:r>
              <a:rPr lang="en-US" dirty="0" smtClean="0">
                <a:hlinkClick r:id="rId2"/>
              </a:rPr>
              <a:t>https://www.tutorialspoint.com/design_pattern/factory_pattern.htm</a:t>
            </a:r>
            <a:endParaRPr lang="en-US" dirty="0" smtClean="0"/>
          </a:p>
          <a:p>
            <a:r>
              <a:rPr lang="en-US" dirty="0" smtClean="0">
                <a:hlinkClick r:id="rId3"/>
              </a:rPr>
              <a:t>https://www.geeksforgeeks.org/factory-method-design-pattern-in-java/</a:t>
            </a:r>
            <a:endParaRPr lang="en-US" dirty="0" smtClean="0"/>
          </a:p>
          <a:p>
            <a:r>
              <a:rPr lang="en-US" dirty="0" smtClean="0">
                <a:hlinkClick r:id="rId4"/>
              </a:rPr>
              <a:t>https://www.journaldev.com/1392/factory-design-pattern-in-java</a:t>
            </a:r>
            <a:endParaRPr lang="en-US" dirty="0" smtClean="0"/>
          </a:p>
          <a:p>
            <a:r>
              <a:rPr lang="en-US" dirty="0" smtClean="0">
                <a:hlinkClick r:id="rId5"/>
              </a:rPr>
              <a:t>https://refactoring.guru/design-patterns/factory-method</a:t>
            </a:r>
            <a:endParaRPr lang="en-US" dirty="0" smtClean="0"/>
          </a:p>
          <a:p>
            <a:r>
              <a:rPr lang="en-US" dirty="0" smtClean="0">
                <a:hlinkClick r:id="rId6"/>
              </a:rPr>
              <a:t>https://sourcemaking.com/design_patterns/factory_method/java/1</a:t>
            </a:r>
            <a:endParaRPr lang="en-US" dirty="0" smtClean="0"/>
          </a:p>
          <a:p>
            <a:endParaRPr lang="en-US" dirty="0"/>
          </a:p>
        </p:txBody>
      </p:sp>
    </p:spTree>
    <p:extLst>
      <p:ext uri="{BB962C8B-B14F-4D97-AF65-F5344CB8AC3E}">
        <p14:creationId xmlns:p14="http://schemas.microsoft.com/office/powerpoint/2010/main" val="37944442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b="1" dirty="0" smtClean="0"/>
              <a:t>Singleton Pattern</a:t>
            </a:r>
            <a:endParaRPr lang="en-US" sz="4800" b="1" dirty="0"/>
          </a:p>
        </p:txBody>
      </p:sp>
      <p:sp>
        <p:nvSpPr>
          <p:cNvPr id="3" name="Content Placeholder 2"/>
          <p:cNvSpPr>
            <a:spLocks noGrp="1"/>
          </p:cNvSpPr>
          <p:nvPr>
            <p:ph idx="1"/>
          </p:nvPr>
        </p:nvSpPr>
        <p:spPr>
          <a:xfrm>
            <a:off x="838200" y="1825625"/>
            <a:ext cx="9690463" cy="2197735"/>
          </a:xfrm>
        </p:spPr>
        <p:txBody>
          <a:bodyPr>
            <a:normAutofit/>
          </a:bodyPr>
          <a:lstStyle/>
          <a:p>
            <a:pPr marL="0" indent="0">
              <a:buNone/>
            </a:pPr>
            <a:r>
              <a:rPr lang="en-US" sz="3600" dirty="0"/>
              <a:t>Singleton design pattern allows us to create only one instance of a class and make sure that there exists only one Object in JVM</a:t>
            </a:r>
            <a:endParaRPr lang="en-US" sz="3600" dirty="0"/>
          </a:p>
        </p:txBody>
      </p:sp>
    </p:spTree>
    <p:extLst>
      <p:ext uri="{BB962C8B-B14F-4D97-AF65-F5344CB8AC3E}">
        <p14:creationId xmlns:p14="http://schemas.microsoft.com/office/powerpoint/2010/main" val="26014761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Singleton Pattern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31" y="2008661"/>
            <a:ext cx="12230861" cy="4170070"/>
          </a:xfrm>
        </p:spPr>
      </p:pic>
    </p:spTree>
    <p:extLst>
      <p:ext uri="{BB962C8B-B14F-4D97-AF65-F5344CB8AC3E}">
        <p14:creationId xmlns:p14="http://schemas.microsoft.com/office/powerpoint/2010/main" val="42856518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Words>137</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PT Sans</vt:lpstr>
      <vt:lpstr>Office Theme</vt:lpstr>
      <vt:lpstr>Design Patterns</vt:lpstr>
      <vt:lpstr>   Design Patterns</vt:lpstr>
      <vt:lpstr>PowerPoint Presentation</vt:lpstr>
      <vt:lpstr>Factory Pattern </vt:lpstr>
      <vt:lpstr>Design Patterns- Factory pattern </vt:lpstr>
      <vt:lpstr>  Factory Pattern- a use case </vt:lpstr>
      <vt:lpstr>References-factory pattern</vt:lpstr>
      <vt:lpstr>Singleton Pattern</vt:lpstr>
      <vt:lpstr>Singleton Pattern</vt:lpstr>
      <vt:lpstr>  Singleton Pattern -Reference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Factory Method</dc:title>
  <dc:creator>tinu</dc:creator>
  <cp:lastModifiedBy>tinu</cp:lastModifiedBy>
  <cp:revision>18</cp:revision>
  <dcterms:created xsi:type="dcterms:W3CDTF">2021-04-30T11:19:09Z</dcterms:created>
  <dcterms:modified xsi:type="dcterms:W3CDTF">2021-05-26T09:27:35Z</dcterms:modified>
</cp:coreProperties>
</file>