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8" r:id="rId7"/>
    <p:sldId id="269" r:id="rId8"/>
    <p:sldId id="270" r:id="rId9"/>
    <p:sldId id="262" r:id="rId10"/>
    <p:sldId id="271" r:id="rId11"/>
    <p:sldId id="272" r:id="rId12"/>
    <p:sldId id="263"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4D59"/>
    <a:srgbClr val="73D875"/>
    <a:srgbClr val="FEC853"/>
    <a:srgbClr val="73CF51"/>
    <a:srgbClr val="4BA6B4"/>
    <a:srgbClr val="4CA860"/>
    <a:srgbClr val="D77DAA"/>
    <a:srgbClr val="FBAF90"/>
    <a:srgbClr val="B8559F"/>
    <a:srgbClr val="A3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8549" autoAdjust="0"/>
  </p:normalViewPr>
  <p:slideViewPr>
    <p:cSldViewPr snapToGrid="0">
      <p:cViewPr varScale="1">
        <p:scale>
          <a:sx n="60" d="100"/>
          <a:sy n="60" d="100"/>
        </p:scale>
        <p:origin x="96" y="117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F8F30-0E91-4860-8B1A-C83A44B08225}" type="datetimeFigureOut">
              <a:rPr lang="zh-CN" altLang="en-US" smtClean="0"/>
              <a:pPr/>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34DB5-E190-4A7F-BB53-332E17CAFC6A}" type="slidenum">
              <a:rPr lang="zh-CN" altLang="en-US" smtClean="0"/>
              <a:pPr/>
              <a:t>‹#›</a:t>
            </a:fld>
            <a:endParaRPr lang="zh-CN" altLang="en-US"/>
          </a:p>
        </p:txBody>
      </p:sp>
    </p:spTree>
    <p:extLst>
      <p:ext uri="{BB962C8B-B14F-4D97-AF65-F5344CB8AC3E}">
        <p14:creationId xmlns:p14="http://schemas.microsoft.com/office/powerpoint/2010/main" val="47914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301448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15734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74148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98359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19578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29044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1542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13242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208357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352648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D7B2E5-D745-4BF1-AA3E-1089BC7F64A5}" type="datetimeFigureOut">
              <a:rPr lang="zh-CN" altLang="en-US" smtClean="0"/>
              <a:pPr/>
              <a:t>2021/11/25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120821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 b="-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7B2E5-D745-4BF1-AA3E-1089BC7F64A5}" type="datetimeFigureOut">
              <a:rPr lang="zh-CN" altLang="en-US" smtClean="0"/>
              <a:pPr/>
              <a:t>2021/11/25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223DC-301C-4E6D-B80B-CEF9DB8C96DB}" type="slidenum">
              <a:rPr lang="zh-CN" altLang="en-US" smtClean="0"/>
              <a:pPr/>
              <a:t>‹#›</a:t>
            </a:fld>
            <a:endParaRPr lang="zh-CN" altLang="en-US"/>
          </a:p>
        </p:txBody>
      </p:sp>
    </p:spTree>
    <p:extLst>
      <p:ext uri="{BB962C8B-B14F-4D97-AF65-F5344CB8AC3E}">
        <p14:creationId xmlns:p14="http://schemas.microsoft.com/office/powerpoint/2010/main" val="166961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07109" y="1079827"/>
            <a:ext cx="3177914" cy="3032566"/>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98914" y="4425867"/>
            <a:ext cx="7794171" cy="1107996"/>
          </a:xfrm>
          <a:prstGeom prst="rect">
            <a:avLst/>
          </a:prstGeom>
          <a:noFill/>
        </p:spPr>
        <p:txBody>
          <a:bodyPr wrap="square" rtlCol="0">
            <a:spAutoFit/>
          </a:bodyPr>
          <a:lstStyle/>
          <a:p>
            <a:pPr algn="ctr"/>
            <a:r>
              <a:rPr lang="en-US" altLang="zh-CN" sz="6600" dirty="0" err="1">
                <a:solidFill>
                  <a:schemeClr val="bg1"/>
                </a:solidFill>
                <a:effectLst>
                  <a:outerShdw blurRad="50800" dist="38100" dir="10800000" algn="r" rotWithShape="0">
                    <a:prstClr val="black">
                      <a:alpha val="40000"/>
                    </a:prstClr>
                  </a:outerShdw>
                </a:effectLst>
                <a:latin typeface="GillSans-Light"/>
              </a:rPr>
              <a:t>Seennomaly_Simple</a:t>
            </a:r>
            <a:endParaRPr lang="zh-CN" altLang="en-US" sz="6600" dirty="0">
              <a:solidFill>
                <a:schemeClr val="bg1"/>
              </a:solidFill>
              <a:effectLst>
                <a:outerShdw blurRad="50800" dist="38100" dir="10800000" algn="r" rotWithShape="0">
                  <a:prstClr val="black">
                    <a:alpha val="40000"/>
                  </a:prstClr>
                </a:outerShdw>
              </a:effectLst>
              <a:latin typeface="GillSans-Light"/>
            </a:endParaRPr>
          </a:p>
        </p:txBody>
      </p:sp>
      <p:pic>
        <p:nvPicPr>
          <p:cNvPr id="4" name="图片 3">
            <a:extLst>
              <a:ext uri="{FF2B5EF4-FFF2-40B4-BE49-F238E27FC236}">
                <a16:creationId xmlns:a16="http://schemas.microsoft.com/office/drawing/2014/main" id="{1EFEBB21-E00E-4075-A289-B405D2C09360}"/>
              </a:ext>
            </a:extLst>
          </p:cNvPr>
          <p:cNvPicPr>
            <a:picLocks noChangeAspect="1"/>
          </p:cNvPicPr>
          <p:nvPr/>
        </p:nvPicPr>
        <p:blipFill rotWithShape="1">
          <a:blip r:embed="rId2">
            <a:extLst>
              <a:ext uri="{28A0092B-C50C-407E-A947-70E740481C1C}">
                <a14:useLocalDpi xmlns:a14="http://schemas.microsoft.com/office/drawing/2010/main" val="0"/>
              </a:ext>
            </a:extLst>
          </a:blip>
          <a:srcRect l="25947" t="20528" r="26791" b="19341"/>
          <a:stretch/>
        </p:blipFill>
        <p:spPr>
          <a:xfrm>
            <a:off x="5020705" y="1603332"/>
            <a:ext cx="1950721" cy="1985555"/>
          </a:xfrm>
          <a:prstGeom prst="rect">
            <a:avLst/>
          </a:prstGeom>
        </p:spPr>
      </p:pic>
    </p:spTree>
    <p:extLst>
      <p:ext uri="{BB962C8B-B14F-4D97-AF65-F5344CB8AC3E}">
        <p14:creationId xmlns:p14="http://schemas.microsoft.com/office/powerpoint/2010/main" val="272076491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480457" y="870856"/>
            <a:ext cx="9173029" cy="914399"/>
          </a:xfrm>
          <a:prstGeom prst="roundRect">
            <a:avLst/>
          </a:prstGeom>
          <a:solidFill>
            <a:srgbClr val="73CF51">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功能模块</a:t>
            </a:r>
            <a:endParaRPr lang="zh-CN" altLang="en-US" sz="4000" dirty="0">
              <a:solidFill>
                <a:schemeClr val="bg1"/>
              </a:solidFill>
              <a:latin typeface="Roboto Th" pitchFamily="2" charset="0"/>
              <a:ea typeface="GulimChe" panose="020B0609000101010101" pitchFamily="49" charset="-127"/>
            </a:endParaRPr>
          </a:p>
        </p:txBody>
      </p:sp>
      <p:sp>
        <p:nvSpPr>
          <p:cNvPr id="17" name="六边形 16"/>
          <p:cNvSpPr/>
          <p:nvPr/>
        </p:nvSpPr>
        <p:spPr>
          <a:xfrm>
            <a:off x="2259820" y="2695674"/>
            <a:ext cx="1545470" cy="1332302"/>
          </a:xfrm>
          <a:prstGeom prst="hexagon">
            <a:avLst/>
          </a:prstGeom>
          <a:solidFill>
            <a:srgbClr val="F54D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2086896" y="2587859"/>
            <a:ext cx="1891317" cy="1630445"/>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72434" y="3212581"/>
            <a:ext cx="1920240" cy="381000"/>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数据处理</a:t>
            </a:r>
            <a:endParaRPr lang="zh-CN" altLang="en-US" b="1" dirty="0">
              <a:solidFill>
                <a:schemeClr val="bg1"/>
              </a:solidFill>
              <a:latin typeface="Roboto Th" pitchFamily="2" charset="0"/>
            </a:endParaRPr>
          </a:p>
        </p:txBody>
      </p:sp>
      <p:grpSp>
        <p:nvGrpSpPr>
          <p:cNvPr id="19" name="组合 18"/>
          <p:cNvGrpSpPr/>
          <p:nvPr/>
        </p:nvGrpSpPr>
        <p:grpSpPr>
          <a:xfrm>
            <a:off x="8141266" y="2545850"/>
            <a:ext cx="1920240" cy="1630445"/>
            <a:chOff x="8141266" y="2545850"/>
            <a:chExt cx="1920240" cy="1630445"/>
          </a:xfrm>
        </p:grpSpPr>
        <p:grpSp>
          <p:nvGrpSpPr>
            <p:cNvPr id="20" name="组合 19"/>
            <p:cNvGrpSpPr/>
            <p:nvPr/>
          </p:nvGrpSpPr>
          <p:grpSpPr>
            <a:xfrm>
              <a:off x="8141266" y="2545850"/>
              <a:ext cx="1891317" cy="1630445"/>
              <a:chOff x="1408177" y="1698082"/>
              <a:chExt cx="1431102" cy="1233708"/>
            </a:xfrm>
          </p:grpSpPr>
          <p:sp>
            <p:nvSpPr>
              <p:cNvPr id="22" name="六边形 21"/>
              <p:cNvSpPr/>
              <p:nvPr/>
            </p:nvSpPr>
            <p:spPr>
              <a:xfrm>
                <a:off x="1539023" y="1779662"/>
                <a:ext cx="1169410" cy="1008112"/>
              </a:xfrm>
              <a:prstGeom prst="hexagon">
                <a:avLst/>
              </a:prstGeom>
              <a:solidFill>
                <a:srgbClr val="A368B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a:off x="1408177" y="1698082"/>
                <a:ext cx="1431102"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8141266" y="3170573"/>
              <a:ext cx="1920240" cy="381000"/>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模型评估</a:t>
              </a:r>
              <a:endParaRPr lang="zh-CN" altLang="en-US" b="1" dirty="0">
                <a:solidFill>
                  <a:schemeClr val="bg1"/>
                </a:solidFill>
                <a:latin typeface="Roboto Th" pitchFamily="2" charset="0"/>
              </a:endParaRPr>
            </a:p>
          </p:txBody>
        </p:sp>
      </p:grpSp>
      <p:grpSp>
        <p:nvGrpSpPr>
          <p:cNvPr id="24" name="组合 23"/>
          <p:cNvGrpSpPr/>
          <p:nvPr/>
        </p:nvGrpSpPr>
        <p:grpSpPr>
          <a:xfrm>
            <a:off x="5106850" y="2504593"/>
            <a:ext cx="1920240" cy="1630445"/>
            <a:chOff x="4336451" y="4068481"/>
            <a:chExt cx="1920240" cy="1630445"/>
          </a:xfrm>
        </p:grpSpPr>
        <p:grpSp>
          <p:nvGrpSpPr>
            <p:cNvPr id="25" name="组合 24"/>
            <p:cNvGrpSpPr/>
            <p:nvPr/>
          </p:nvGrpSpPr>
          <p:grpSpPr>
            <a:xfrm>
              <a:off x="4336451" y="4068481"/>
              <a:ext cx="1891317" cy="1630445"/>
              <a:chOff x="1408177" y="1698082"/>
              <a:chExt cx="1431102" cy="1233708"/>
            </a:xfrm>
          </p:grpSpPr>
          <p:sp>
            <p:nvSpPr>
              <p:cNvPr id="27" name="六边形 26"/>
              <p:cNvSpPr/>
              <p:nvPr/>
            </p:nvSpPr>
            <p:spPr>
              <a:xfrm>
                <a:off x="1539023" y="1779662"/>
                <a:ext cx="1169410" cy="1008112"/>
              </a:xfrm>
              <a:prstGeom prst="hexagon">
                <a:avLst/>
              </a:prstGeom>
              <a:solidFill>
                <a:srgbClr val="4BA6B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a:off x="1408177" y="1698082"/>
                <a:ext cx="1431102" cy="1233708"/>
              </a:xfrm>
              <a:prstGeom prst="hexagon">
                <a:avLst/>
              </a:prstGeom>
              <a:noFill/>
              <a:ln>
                <a:solidFill>
                  <a:schemeClr val="bg1">
                    <a:alpha val="36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4336451" y="4745452"/>
              <a:ext cx="1920240" cy="381000"/>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模型训练</a:t>
              </a:r>
              <a:endParaRPr lang="zh-CN" altLang="en-US" b="1" dirty="0">
                <a:solidFill>
                  <a:schemeClr val="bg1"/>
                </a:solidFill>
                <a:latin typeface="Roboto Th" pitchFamily="2" charset="0"/>
              </a:endParaRPr>
            </a:p>
          </p:txBody>
        </p:sp>
      </p:grpSp>
      <p:sp>
        <p:nvSpPr>
          <p:cNvPr id="29" name="文本框 28"/>
          <p:cNvSpPr txBox="1"/>
          <p:nvPr/>
        </p:nvSpPr>
        <p:spPr>
          <a:xfrm>
            <a:off x="2062421" y="4326119"/>
            <a:ext cx="1915792" cy="738664"/>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从输入的原始数据处理为</a:t>
            </a:r>
            <a:r>
              <a:rPr lang="en-US" altLang="zh-CN" sz="1400" dirty="0">
                <a:solidFill>
                  <a:schemeClr val="bg1"/>
                </a:solidFill>
                <a:latin typeface="Roboto Th" pitchFamily="2" charset="0"/>
                <a:ea typeface="Roboto Th" pitchFamily="2" charset="0"/>
              </a:rPr>
              <a:t>TensorFlow</a:t>
            </a:r>
            <a:r>
              <a:rPr lang="zh-CN" altLang="en-US" sz="1400" dirty="0">
                <a:solidFill>
                  <a:schemeClr val="bg1"/>
                </a:solidFill>
                <a:latin typeface="Roboto Th" pitchFamily="2" charset="0"/>
                <a:ea typeface="Roboto Th" pitchFamily="2" charset="0"/>
              </a:rPr>
              <a:t>能够处理的数据</a:t>
            </a:r>
            <a:endParaRPr lang="zh-CN" altLang="en-US" sz="1400" dirty="0">
              <a:solidFill>
                <a:schemeClr val="bg1"/>
              </a:solidFill>
              <a:latin typeface="Roboto Th" pitchFamily="2" charset="0"/>
              <a:ea typeface="微软雅黑" panose="020B0503020204020204" pitchFamily="34" charset="-122"/>
            </a:endParaRPr>
          </a:p>
        </p:txBody>
      </p:sp>
      <p:sp>
        <p:nvSpPr>
          <p:cNvPr id="30" name="文本框 29"/>
          <p:cNvSpPr txBox="1"/>
          <p:nvPr/>
        </p:nvSpPr>
        <p:spPr>
          <a:xfrm>
            <a:off x="5106850" y="4326119"/>
            <a:ext cx="1915792" cy="523220"/>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利用多种网络模型训练模型</a:t>
            </a:r>
            <a:endParaRPr lang="zh-CN" altLang="en-US" sz="1400" dirty="0">
              <a:solidFill>
                <a:schemeClr val="bg1"/>
              </a:solidFill>
              <a:latin typeface="Roboto Th" pitchFamily="2" charset="0"/>
              <a:ea typeface="微软雅黑" panose="020B0503020204020204" pitchFamily="34" charset="-122"/>
            </a:endParaRPr>
          </a:p>
        </p:txBody>
      </p:sp>
      <p:sp>
        <p:nvSpPr>
          <p:cNvPr id="31" name="文本框 30"/>
          <p:cNvSpPr txBox="1"/>
          <p:nvPr/>
        </p:nvSpPr>
        <p:spPr>
          <a:xfrm>
            <a:off x="8151279" y="4326119"/>
            <a:ext cx="1915792" cy="523220"/>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利用</a:t>
            </a:r>
            <a:r>
              <a:rPr lang="en-US" altLang="zh-CN" sz="1400" dirty="0">
                <a:solidFill>
                  <a:schemeClr val="bg1"/>
                </a:solidFill>
                <a:latin typeface="Roboto Th" pitchFamily="2" charset="0"/>
                <a:ea typeface="Roboto Th" pitchFamily="2" charset="0"/>
              </a:rPr>
              <a:t>KNN</a:t>
            </a:r>
            <a:r>
              <a:rPr lang="zh-CN" altLang="en-US" sz="1400" dirty="0">
                <a:solidFill>
                  <a:schemeClr val="bg1"/>
                </a:solidFill>
                <a:latin typeface="Roboto Th" pitchFamily="2" charset="0"/>
                <a:ea typeface="Roboto Th" pitchFamily="2" charset="0"/>
              </a:rPr>
              <a:t>算法实现模型评估</a:t>
            </a:r>
            <a:endParaRPr lang="zh-CN" altLang="en-US" sz="1400" dirty="0">
              <a:solidFill>
                <a:schemeClr val="bg1"/>
              </a:solidFill>
              <a:latin typeface="Roboto Th" pitchFamily="2" charset="0"/>
              <a:ea typeface="微软雅黑" panose="020B0503020204020204" pitchFamily="34" charset="-122"/>
            </a:endParaRPr>
          </a:p>
        </p:txBody>
      </p:sp>
    </p:spTree>
    <p:extLst>
      <p:ext uri="{BB962C8B-B14F-4D97-AF65-F5344CB8AC3E}">
        <p14:creationId xmlns:p14="http://schemas.microsoft.com/office/powerpoint/2010/main" val="73047390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58BD34E-F5B3-4CBF-8949-07CF7C809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877" y="625906"/>
            <a:ext cx="3799846" cy="5606188"/>
          </a:xfrm>
        </p:spPr>
      </p:pic>
      <p:sp>
        <p:nvSpPr>
          <p:cNvPr id="6" name="圆角矩形 11">
            <a:extLst>
              <a:ext uri="{FF2B5EF4-FFF2-40B4-BE49-F238E27FC236}">
                <a16:creationId xmlns:a16="http://schemas.microsoft.com/office/drawing/2014/main" id="{5C0F5F9F-30DF-4F37-A3DB-8B8298992405}"/>
              </a:ext>
            </a:extLst>
          </p:cNvPr>
          <p:cNvSpPr/>
          <p:nvPr/>
        </p:nvSpPr>
        <p:spPr>
          <a:xfrm>
            <a:off x="5631373" y="1344230"/>
            <a:ext cx="3451668" cy="1982991"/>
          </a:xfrm>
          <a:prstGeom prst="roundRect">
            <a:avLst/>
          </a:prstGeom>
          <a:solidFill>
            <a:srgbClr val="73CF51">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03F7FE3-05BC-4A26-BDCB-01CAA57D7730}"/>
              </a:ext>
            </a:extLst>
          </p:cNvPr>
          <p:cNvSpPr txBox="1"/>
          <p:nvPr/>
        </p:nvSpPr>
        <p:spPr>
          <a:xfrm>
            <a:off x="5909298" y="1981782"/>
            <a:ext cx="2895818"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功能模块</a:t>
            </a:r>
            <a:endParaRPr lang="zh-CN" altLang="en-US" sz="4000" dirty="0">
              <a:solidFill>
                <a:schemeClr val="bg1"/>
              </a:solidFill>
              <a:latin typeface="Roboto Th" pitchFamily="2" charset="0"/>
              <a:ea typeface="GulimChe" panose="020B0609000101010101" pitchFamily="49" charset="-127"/>
            </a:endParaRPr>
          </a:p>
        </p:txBody>
      </p:sp>
    </p:spTree>
    <p:extLst>
      <p:ext uri="{BB962C8B-B14F-4D97-AF65-F5344CB8AC3E}">
        <p14:creationId xmlns:p14="http://schemas.microsoft.com/office/powerpoint/2010/main" val="1182533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480457" y="870856"/>
            <a:ext cx="9173029" cy="914399"/>
          </a:xfrm>
          <a:prstGeom prst="roundRect">
            <a:avLst/>
          </a:prstGeom>
          <a:solidFill>
            <a:srgbClr val="B8559F">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输入输出</a:t>
            </a:r>
            <a:endParaRPr lang="zh-CN" altLang="en-US" sz="4000" dirty="0">
              <a:solidFill>
                <a:schemeClr val="bg1"/>
              </a:solidFill>
              <a:latin typeface="Roboto Th" pitchFamily="2" charset="0"/>
              <a:ea typeface="GulimChe" panose="020B0609000101010101" pitchFamily="49" charset="-127"/>
            </a:endParaRPr>
          </a:p>
        </p:txBody>
      </p:sp>
      <p:sp>
        <p:nvSpPr>
          <p:cNvPr id="15" name="六边形 14"/>
          <p:cNvSpPr/>
          <p:nvPr/>
        </p:nvSpPr>
        <p:spPr>
          <a:xfrm>
            <a:off x="6338388" y="2515660"/>
            <a:ext cx="3715656" cy="3203152"/>
          </a:xfrm>
          <a:prstGeom prst="hexagon">
            <a:avLst/>
          </a:prstGeom>
          <a:solidFill>
            <a:srgbClr val="73CF51">
              <a:alpha val="20000"/>
            </a:srgb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a:off x="1905571" y="2515660"/>
            <a:ext cx="3715656" cy="3203152"/>
          </a:xfrm>
          <a:prstGeom prst="hexagon">
            <a:avLst/>
          </a:prstGeom>
          <a:solidFill>
            <a:srgbClr val="F54D59">
              <a:alpha val="20000"/>
            </a:srgb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787883" y="2781794"/>
            <a:ext cx="1920240" cy="381000"/>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输入</a:t>
            </a:r>
            <a:endParaRPr lang="zh-CN" altLang="en-US" b="1" dirty="0">
              <a:solidFill>
                <a:schemeClr val="bg1"/>
              </a:solidFill>
              <a:latin typeface="Roboto Th" pitchFamily="2" charset="0"/>
            </a:endParaRPr>
          </a:p>
        </p:txBody>
      </p:sp>
      <p:sp>
        <p:nvSpPr>
          <p:cNvPr id="18" name="文本框 17"/>
          <p:cNvSpPr txBox="1"/>
          <p:nvPr/>
        </p:nvSpPr>
        <p:spPr>
          <a:xfrm>
            <a:off x="2787883" y="3162794"/>
            <a:ext cx="1915792" cy="2246769"/>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一种是线性的</a:t>
            </a:r>
            <a:r>
              <a:rPr lang="en-US" altLang="zh-CN" sz="1400" dirty="0">
                <a:solidFill>
                  <a:schemeClr val="bg1"/>
                </a:solidFill>
                <a:latin typeface="Roboto Th" pitchFamily="2" charset="0"/>
                <a:ea typeface="Roboto Th" pitchFamily="2" charset="0"/>
              </a:rPr>
              <a:t>GUI</a:t>
            </a:r>
            <a:r>
              <a:rPr lang="zh-CN" altLang="en-US" sz="1400" dirty="0">
                <a:solidFill>
                  <a:schemeClr val="bg1"/>
                </a:solidFill>
                <a:latin typeface="Roboto Th" pitchFamily="2" charset="0"/>
                <a:ea typeface="Roboto Th" pitchFamily="2" charset="0"/>
              </a:rPr>
              <a:t>动画屏幕录像。第二种是一部分</a:t>
            </a:r>
            <a:r>
              <a:rPr lang="en-US" altLang="zh-CN" sz="1400" dirty="0">
                <a:solidFill>
                  <a:schemeClr val="bg1"/>
                </a:solidFill>
                <a:latin typeface="Roboto Th" pitchFamily="2" charset="0"/>
                <a:ea typeface="Roboto Th" pitchFamily="2" charset="0"/>
              </a:rPr>
              <a:t>GUI</a:t>
            </a:r>
            <a:r>
              <a:rPr lang="zh-CN" altLang="en-US" sz="1400" dirty="0">
                <a:solidFill>
                  <a:schemeClr val="bg1"/>
                </a:solidFill>
                <a:latin typeface="Roboto Th" pitchFamily="2" charset="0"/>
                <a:ea typeface="Roboto Th" pitchFamily="2" charset="0"/>
              </a:rPr>
              <a:t>动画屏幕截图。第二种是设计准则的标签数据，可以从设计文档、应用程序、相关讨论区收集。第三种是从真实应用中获得的大量</a:t>
            </a:r>
            <a:r>
              <a:rPr lang="en-US" altLang="zh-CN" sz="1400" dirty="0">
                <a:solidFill>
                  <a:schemeClr val="bg1"/>
                </a:solidFill>
                <a:latin typeface="Roboto Th" pitchFamily="2" charset="0"/>
                <a:ea typeface="Roboto Th" pitchFamily="2" charset="0"/>
              </a:rPr>
              <a:t>GUI</a:t>
            </a:r>
            <a:r>
              <a:rPr lang="zh-CN" altLang="en-US" sz="1400" dirty="0">
                <a:solidFill>
                  <a:schemeClr val="bg1"/>
                </a:solidFill>
                <a:latin typeface="Roboto Th" pitchFamily="2" charset="0"/>
                <a:ea typeface="Roboto Th" pitchFamily="2" charset="0"/>
              </a:rPr>
              <a:t>动画屏幕录像。</a:t>
            </a:r>
            <a:endParaRPr lang="zh-CN" altLang="en-US" sz="1400" dirty="0">
              <a:solidFill>
                <a:schemeClr val="bg1"/>
              </a:solidFill>
              <a:latin typeface="Roboto Th" pitchFamily="2" charset="0"/>
              <a:ea typeface="微软雅黑" panose="020B0503020204020204" pitchFamily="34" charset="-122"/>
            </a:endParaRPr>
          </a:p>
        </p:txBody>
      </p:sp>
      <p:sp>
        <p:nvSpPr>
          <p:cNvPr id="19" name="文本框 18"/>
          <p:cNvSpPr txBox="1"/>
          <p:nvPr/>
        </p:nvSpPr>
        <p:spPr>
          <a:xfrm>
            <a:off x="7255940" y="2781794"/>
            <a:ext cx="1920240" cy="381000"/>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输出</a:t>
            </a:r>
            <a:endParaRPr lang="zh-CN" altLang="en-US" b="1" dirty="0">
              <a:solidFill>
                <a:schemeClr val="bg1"/>
              </a:solidFill>
              <a:latin typeface="Roboto Th" pitchFamily="2" charset="0"/>
            </a:endParaRPr>
          </a:p>
        </p:txBody>
      </p:sp>
      <p:sp>
        <p:nvSpPr>
          <p:cNvPr id="20" name="文本框 19"/>
          <p:cNvSpPr txBox="1"/>
          <p:nvPr/>
        </p:nvSpPr>
        <p:spPr>
          <a:xfrm>
            <a:off x="7255940" y="3171987"/>
            <a:ext cx="1915792" cy="523220"/>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给定</a:t>
            </a:r>
            <a:r>
              <a:rPr lang="en-US" altLang="zh-CN" sz="1400" dirty="0">
                <a:solidFill>
                  <a:schemeClr val="bg1"/>
                </a:solidFill>
                <a:latin typeface="Roboto Th" pitchFamily="2" charset="0"/>
                <a:ea typeface="Roboto Th" pitchFamily="2" charset="0"/>
              </a:rPr>
              <a:t>UI</a:t>
            </a:r>
            <a:r>
              <a:rPr lang="zh-CN" altLang="en-US" sz="1400" dirty="0">
                <a:solidFill>
                  <a:schemeClr val="bg1"/>
                </a:solidFill>
                <a:latin typeface="Roboto Th" pitchFamily="2" charset="0"/>
                <a:ea typeface="Roboto Th" pitchFamily="2" charset="0"/>
              </a:rPr>
              <a:t>设计是否满足“不要设计原则”</a:t>
            </a:r>
            <a:endParaRPr lang="zh-CN" altLang="en-US" sz="1400" dirty="0">
              <a:solidFill>
                <a:schemeClr val="bg1"/>
              </a:solidFill>
              <a:latin typeface="Roboto Th" pitchFamily="2" charset="0"/>
              <a:ea typeface="微软雅黑" panose="020B0503020204020204" pitchFamily="34" charset="-122"/>
            </a:endParaRPr>
          </a:p>
        </p:txBody>
      </p:sp>
      <p:pic>
        <p:nvPicPr>
          <p:cNvPr id="3" name="图片 2">
            <a:extLst>
              <a:ext uri="{FF2B5EF4-FFF2-40B4-BE49-F238E27FC236}">
                <a16:creationId xmlns:a16="http://schemas.microsoft.com/office/drawing/2014/main" id="{7FC10528-1DA4-4C00-B7FB-16F003461B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6900" y="3704400"/>
            <a:ext cx="1923496" cy="1714356"/>
          </a:xfrm>
          <a:prstGeom prst="rect">
            <a:avLst/>
          </a:prstGeom>
        </p:spPr>
      </p:pic>
    </p:spTree>
    <p:extLst>
      <p:ext uri="{BB962C8B-B14F-4D97-AF65-F5344CB8AC3E}">
        <p14:creationId xmlns:p14="http://schemas.microsoft.com/office/powerpoint/2010/main" val="244925842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80457" y="870856"/>
            <a:ext cx="9173029" cy="914399"/>
          </a:xfrm>
          <a:prstGeom prst="roundRect">
            <a:avLst/>
          </a:prstGeom>
          <a:solidFill>
            <a:srgbClr val="4BA6B4">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优势分析</a:t>
            </a:r>
            <a:r>
              <a:rPr lang="en-US" altLang="zh-CN" sz="4000" dirty="0">
                <a:solidFill>
                  <a:schemeClr val="bg1"/>
                </a:solidFill>
                <a:latin typeface="Roboto Th" pitchFamily="2" charset="0"/>
                <a:ea typeface="Roboto Th" pitchFamily="2" charset="0"/>
              </a:rPr>
              <a:t> </a:t>
            </a:r>
            <a:endParaRPr lang="zh-CN" altLang="en-US" sz="4000" dirty="0">
              <a:solidFill>
                <a:schemeClr val="bg1"/>
              </a:solidFill>
              <a:latin typeface="Roboto Th" pitchFamily="2" charset="0"/>
              <a:ea typeface="GulimChe" panose="020B0609000101010101" pitchFamily="49" charset="-127"/>
            </a:endParaRPr>
          </a:p>
        </p:txBody>
      </p:sp>
      <p:sp>
        <p:nvSpPr>
          <p:cNvPr id="4" name="椭圆 3"/>
          <p:cNvSpPr/>
          <p:nvPr/>
        </p:nvSpPr>
        <p:spPr>
          <a:xfrm>
            <a:off x="4470398" y="2598057"/>
            <a:ext cx="3193144" cy="3193144"/>
          </a:xfrm>
          <a:prstGeom prst="ellipse">
            <a:avLst/>
          </a:prstGeom>
          <a:solidFill>
            <a:srgbClr val="F54D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663541" y="3004457"/>
            <a:ext cx="2380342" cy="2380342"/>
          </a:xfrm>
          <a:prstGeom prst="ellipse">
            <a:avLst/>
          </a:prstGeom>
          <a:solidFill>
            <a:srgbClr val="FEC85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90056" y="3004457"/>
            <a:ext cx="2380342" cy="2380342"/>
          </a:xfrm>
          <a:prstGeom prst="ellipse">
            <a:avLst/>
          </a:prstGeom>
          <a:solidFill>
            <a:srgbClr val="73CF5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66051" y="3532909"/>
            <a:ext cx="3801837" cy="1323439"/>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检查</a:t>
            </a:r>
            <a:r>
              <a:rPr lang="en-US" altLang="zh-CN" sz="4000" dirty="0">
                <a:solidFill>
                  <a:schemeClr val="bg1"/>
                </a:solidFill>
                <a:latin typeface="Roboto Th" pitchFamily="2" charset="0"/>
                <a:ea typeface="Roboto Th" pitchFamily="2" charset="0"/>
              </a:rPr>
              <a:t>GUI</a:t>
            </a:r>
          </a:p>
          <a:p>
            <a:pPr algn="ctr"/>
            <a:r>
              <a:rPr lang="zh-CN" altLang="en-US" sz="4000" dirty="0">
                <a:solidFill>
                  <a:schemeClr val="bg1"/>
                </a:solidFill>
                <a:latin typeface="Roboto Th" pitchFamily="2" charset="0"/>
                <a:ea typeface="Roboto Th" pitchFamily="2" charset="0"/>
              </a:rPr>
              <a:t>动画效果</a:t>
            </a:r>
            <a:endParaRPr lang="zh-CN" altLang="en-US" sz="4000" dirty="0">
              <a:solidFill>
                <a:schemeClr val="bg1"/>
              </a:solidFill>
              <a:latin typeface="Roboto Th" pitchFamily="2" charset="0"/>
              <a:ea typeface="GulimChe" panose="020B0609000101010101" pitchFamily="49" charset="-127"/>
            </a:endParaRPr>
          </a:p>
        </p:txBody>
      </p:sp>
      <p:sp>
        <p:nvSpPr>
          <p:cNvPr id="8" name="文本框 7"/>
          <p:cNvSpPr txBox="1"/>
          <p:nvPr/>
        </p:nvSpPr>
        <p:spPr>
          <a:xfrm>
            <a:off x="2380392" y="3178965"/>
            <a:ext cx="1915792" cy="2031325"/>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自身优势方面：</a:t>
            </a:r>
            <a:endParaRPr lang="en-US" altLang="zh-CN" sz="1400" dirty="0">
              <a:solidFill>
                <a:schemeClr val="bg1"/>
              </a:solidFill>
              <a:latin typeface="Roboto Th" pitchFamily="2" charset="0"/>
              <a:ea typeface="Roboto Th" pitchFamily="2" charset="0"/>
            </a:endParaRPr>
          </a:p>
          <a:p>
            <a:pPr algn="ctr"/>
            <a:r>
              <a:rPr lang="zh-CN" altLang="en-US" sz="1400" dirty="0">
                <a:solidFill>
                  <a:schemeClr val="bg1"/>
                </a:solidFill>
                <a:latin typeface="Roboto Th" pitchFamily="2" charset="0"/>
                <a:ea typeface="微软雅黑" panose="020B0503020204020204" pitchFamily="34" charset="-122"/>
              </a:rPr>
              <a:t>提出的优秀算法很好地解决了</a:t>
            </a:r>
            <a:r>
              <a:rPr lang="en-US" altLang="zh-CN" sz="1400" dirty="0">
                <a:solidFill>
                  <a:schemeClr val="bg1"/>
                </a:solidFill>
                <a:latin typeface="Roboto Th" pitchFamily="2" charset="0"/>
                <a:ea typeface="微软雅黑" panose="020B0503020204020204" pitchFamily="34" charset="-122"/>
              </a:rPr>
              <a:t>GUI</a:t>
            </a:r>
            <a:r>
              <a:rPr lang="zh-CN" altLang="en-US" sz="1400" dirty="0">
                <a:solidFill>
                  <a:schemeClr val="bg1"/>
                </a:solidFill>
                <a:latin typeface="Roboto Th" pitchFamily="2" charset="0"/>
                <a:ea typeface="微软雅黑" panose="020B0503020204020204" pitchFamily="34" charset="-122"/>
              </a:rPr>
              <a:t>动画数据集标签不够的问题。创新点在于利用了最简单的</a:t>
            </a:r>
            <a:r>
              <a:rPr lang="en-US" altLang="zh-CN" sz="1400" dirty="0">
                <a:solidFill>
                  <a:schemeClr val="bg1"/>
                </a:solidFill>
                <a:latin typeface="Roboto Th" pitchFamily="2" charset="0"/>
                <a:ea typeface="微软雅黑" panose="020B0503020204020204" pitchFamily="34" charset="-122"/>
              </a:rPr>
              <a:t>KNN</a:t>
            </a:r>
            <a:r>
              <a:rPr lang="zh-CN" altLang="en-US" sz="1400" dirty="0">
                <a:solidFill>
                  <a:schemeClr val="bg1"/>
                </a:solidFill>
                <a:latin typeface="Roboto Th" pitchFamily="2" charset="0"/>
                <a:ea typeface="微软雅黑" panose="020B0503020204020204" pitchFamily="34" charset="-122"/>
              </a:rPr>
              <a:t>算法，将被映射在密集特征空间的违反设计原则的</a:t>
            </a:r>
            <a:r>
              <a:rPr lang="en-US" altLang="zh-CN" sz="1400" dirty="0">
                <a:solidFill>
                  <a:schemeClr val="bg1"/>
                </a:solidFill>
                <a:latin typeface="Roboto Th" pitchFamily="2" charset="0"/>
                <a:ea typeface="微软雅黑" panose="020B0503020204020204" pitchFamily="34" charset="-122"/>
              </a:rPr>
              <a:t>UI</a:t>
            </a:r>
            <a:r>
              <a:rPr lang="zh-CN" altLang="en-US" sz="1400" dirty="0">
                <a:solidFill>
                  <a:schemeClr val="bg1"/>
                </a:solidFill>
                <a:latin typeface="Roboto Th" pitchFamily="2" charset="0"/>
                <a:ea typeface="微软雅黑" panose="020B0503020204020204" pitchFamily="34" charset="-122"/>
              </a:rPr>
              <a:t>找出来</a:t>
            </a:r>
          </a:p>
        </p:txBody>
      </p:sp>
      <p:sp>
        <p:nvSpPr>
          <p:cNvPr id="9" name="文本框 8"/>
          <p:cNvSpPr txBox="1"/>
          <p:nvPr/>
        </p:nvSpPr>
        <p:spPr>
          <a:xfrm>
            <a:off x="7895816" y="3394409"/>
            <a:ext cx="1915792" cy="1600438"/>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相比于其他方法，首次提出了</a:t>
            </a:r>
            <a:r>
              <a:rPr lang="en-US" altLang="zh-CN" sz="1400" dirty="0">
                <a:solidFill>
                  <a:schemeClr val="bg1"/>
                </a:solidFill>
                <a:latin typeface="Roboto Th" pitchFamily="2" charset="0"/>
                <a:ea typeface="Roboto Th" pitchFamily="2" charset="0"/>
              </a:rPr>
              <a:t>GUI</a:t>
            </a:r>
            <a:r>
              <a:rPr lang="zh-CN" altLang="en-US" sz="1400" dirty="0">
                <a:solidFill>
                  <a:schemeClr val="bg1"/>
                </a:solidFill>
                <a:latin typeface="Roboto Th" pitchFamily="2" charset="0"/>
                <a:ea typeface="Roboto Th" pitchFamily="2" charset="0"/>
              </a:rPr>
              <a:t>设计的“不要设计原则”。首次利用计算机视觉解决</a:t>
            </a:r>
            <a:r>
              <a:rPr lang="en-US" altLang="zh-CN" sz="1400" dirty="0">
                <a:solidFill>
                  <a:schemeClr val="bg1"/>
                </a:solidFill>
                <a:latin typeface="Roboto Th" pitchFamily="2" charset="0"/>
                <a:ea typeface="Roboto Th" pitchFamily="2" charset="0"/>
              </a:rPr>
              <a:t>GUI</a:t>
            </a:r>
            <a:r>
              <a:rPr lang="zh-CN" altLang="en-US" sz="1400" dirty="0">
                <a:solidFill>
                  <a:schemeClr val="bg1"/>
                </a:solidFill>
                <a:latin typeface="Roboto Th" pitchFamily="2" charset="0"/>
                <a:ea typeface="Roboto Th" pitchFamily="2" charset="0"/>
              </a:rPr>
              <a:t>动画镶边问题。同时使用无监督式学习，易于收集数据</a:t>
            </a:r>
            <a:endParaRPr lang="zh-CN" altLang="en-US" sz="1400" dirty="0">
              <a:solidFill>
                <a:schemeClr val="bg1"/>
              </a:solidFill>
              <a:latin typeface="Roboto Th" pitchFamily="2" charset="0"/>
              <a:ea typeface="微软雅黑" panose="020B0503020204020204" pitchFamily="34" charset="-122"/>
            </a:endParaRPr>
          </a:p>
        </p:txBody>
      </p:sp>
    </p:spTree>
    <p:extLst>
      <p:ext uri="{BB962C8B-B14F-4D97-AF65-F5344CB8AC3E}">
        <p14:creationId xmlns:p14="http://schemas.microsoft.com/office/powerpoint/2010/main" val="159219088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25679" y="2604291"/>
            <a:ext cx="1810042" cy="1810042"/>
            <a:chOff x="3926284" y="2552096"/>
            <a:chExt cx="1810042" cy="1810042"/>
          </a:xfrm>
        </p:grpSpPr>
        <p:sp>
          <p:nvSpPr>
            <p:cNvPr id="50" name="圆角矩形 49"/>
            <p:cNvSpPr>
              <a:spLocks noChangeAspect="1"/>
            </p:cNvSpPr>
            <p:nvPr/>
          </p:nvSpPr>
          <p:spPr>
            <a:xfrm>
              <a:off x="3926284" y="2552096"/>
              <a:ext cx="1810042" cy="1810042"/>
            </a:xfrm>
            <a:prstGeom prst="roundRect">
              <a:avLst/>
            </a:prstGeom>
            <a:solidFill>
              <a:schemeClr val="bg1"/>
            </a:solidFill>
            <a:ln w="254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方正细等线简体" panose="03000509000000000000" pitchFamily="65" charset="-122"/>
                <a:ea typeface="方正细等线简体" panose="03000509000000000000" pitchFamily="65" charset="-122"/>
              </a:endParaRPr>
            </a:p>
          </p:txBody>
        </p:sp>
        <p:sp>
          <p:nvSpPr>
            <p:cNvPr id="36" name="椭圆 35"/>
            <p:cNvSpPr/>
            <p:nvPr/>
          </p:nvSpPr>
          <p:spPr>
            <a:xfrm>
              <a:off x="4092819" y="3113958"/>
              <a:ext cx="659796" cy="659796"/>
            </a:xfrm>
            <a:prstGeom prst="ellipse">
              <a:avLst/>
            </a:prstGeom>
            <a:solidFill>
              <a:srgbClr val="C9518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211851" y="2826590"/>
              <a:ext cx="659796" cy="659796"/>
            </a:xfrm>
            <a:prstGeom prst="ellipse">
              <a:avLst/>
            </a:prstGeom>
            <a:solidFill>
              <a:srgbClr val="FF3D3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499219" y="2707558"/>
              <a:ext cx="659796" cy="659796"/>
            </a:xfrm>
            <a:prstGeom prst="ellipse">
              <a:avLst/>
            </a:prstGeom>
            <a:solidFill>
              <a:srgbClr val="F9946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786587" y="2826590"/>
              <a:ext cx="659796" cy="659796"/>
            </a:xfrm>
            <a:prstGeom prst="ellipse">
              <a:avLst/>
            </a:prstGeom>
            <a:solidFill>
              <a:srgbClr val="FFCF3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a:off x="4905619" y="3113958"/>
              <a:ext cx="659796" cy="659796"/>
            </a:xfrm>
            <a:prstGeom prst="ellipse">
              <a:avLst/>
            </a:prstGeom>
            <a:solidFill>
              <a:srgbClr val="44CB4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86587" y="3401326"/>
              <a:ext cx="659796" cy="659796"/>
            </a:xfrm>
            <a:prstGeom prst="ellipse">
              <a:avLst/>
            </a:prstGeom>
            <a:solidFill>
              <a:srgbClr val="3F985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499219" y="3520358"/>
              <a:ext cx="659796" cy="659796"/>
            </a:xfrm>
            <a:prstGeom prst="ellipse">
              <a:avLst/>
            </a:prstGeom>
            <a:solidFill>
              <a:srgbClr val="3FA1C4">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11851" y="3401326"/>
              <a:ext cx="659796" cy="659796"/>
            </a:xfrm>
            <a:prstGeom prst="ellipse">
              <a:avLst/>
            </a:prstGeom>
            <a:solidFill>
              <a:srgbClr val="9262B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5907314" y="1438309"/>
            <a:ext cx="4078514" cy="523220"/>
          </a:xfrm>
          <a:prstGeom prst="rect">
            <a:avLst/>
          </a:prstGeom>
          <a:noFill/>
        </p:spPr>
        <p:txBody>
          <a:bodyPr wrap="square" rtlCol="0">
            <a:spAutoFit/>
          </a:bodyPr>
          <a:lstStyle/>
          <a:p>
            <a:pPr algn="ctr"/>
            <a:r>
              <a:rPr lang="zh-CN" altLang="en-US" sz="2800" dirty="0">
                <a:solidFill>
                  <a:schemeClr val="bg1"/>
                </a:solidFill>
                <a:latin typeface="Roboto Th" pitchFamily="2" charset="0"/>
                <a:ea typeface="Roboto Th" pitchFamily="2" charset="0"/>
              </a:rPr>
              <a:t>核心算法</a:t>
            </a:r>
            <a:endParaRPr lang="zh-CN" altLang="en-US" sz="2800" dirty="0">
              <a:solidFill>
                <a:schemeClr val="bg1"/>
              </a:solidFill>
              <a:latin typeface="Roboto Th" pitchFamily="2" charset="0"/>
              <a:ea typeface="GulimChe" panose="020B0609000101010101" pitchFamily="49" charset="-127"/>
            </a:endParaRPr>
          </a:p>
        </p:txBody>
      </p:sp>
      <p:sp>
        <p:nvSpPr>
          <p:cNvPr id="56" name="文本框 55"/>
          <p:cNvSpPr txBox="1"/>
          <p:nvPr/>
        </p:nvSpPr>
        <p:spPr>
          <a:xfrm>
            <a:off x="5907314" y="2588653"/>
            <a:ext cx="4078514" cy="523220"/>
          </a:xfrm>
          <a:prstGeom prst="rect">
            <a:avLst/>
          </a:prstGeom>
          <a:noFill/>
        </p:spPr>
        <p:txBody>
          <a:bodyPr wrap="square" rtlCol="0">
            <a:spAutoFit/>
          </a:bodyPr>
          <a:lstStyle/>
          <a:p>
            <a:pPr algn="ctr"/>
            <a:r>
              <a:rPr lang="zh-CN" altLang="en-US" sz="2800" dirty="0">
                <a:solidFill>
                  <a:schemeClr val="bg1"/>
                </a:solidFill>
                <a:latin typeface="Roboto Th" pitchFamily="2" charset="0"/>
                <a:ea typeface="Roboto Th" pitchFamily="2" charset="0"/>
              </a:rPr>
              <a:t>功能模块</a:t>
            </a:r>
            <a:endParaRPr lang="zh-CN" altLang="en-US" sz="2800" dirty="0">
              <a:solidFill>
                <a:schemeClr val="bg1"/>
              </a:solidFill>
              <a:latin typeface="Roboto Th" pitchFamily="2" charset="0"/>
              <a:ea typeface="GulimChe" panose="020B0609000101010101" pitchFamily="49" charset="-127"/>
            </a:endParaRPr>
          </a:p>
        </p:txBody>
      </p:sp>
      <p:sp>
        <p:nvSpPr>
          <p:cNvPr id="59" name="文本框 58"/>
          <p:cNvSpPr txBox="1"/>
          <p:nvPr/>
        </p:nvSpPr>
        <p:spPr>
          <a:xfrm>
            <a:off x="5907314" y="3817122"/>
            <a:ext cx="4078514" cy="523220"/>
          </a:xfrm>
          <a:prstGeom prst="rect">
            <a:avLst/>
          </a:prstGeom>
          <a:noFill/>
        </p:spPr>
        <p:txBody>
          <a:bodyPr wrap="square" rtlCol="0">
            <a:spAutoFit/>
          </a:bodyPr>
          <a:lstStyle/>
          <a:p>
            <a:pPr algn="ctr"/>
            <a:r>
              <a:rPr lang="zh-CN" altLang="en-US" sz="2800" dirty="0">
                <a:solidFill>
                  <a:schemeClr val="bg1"/>
                </a:solidFill>
                <a:latin typeface="Roboto Th" pitchFamily="2" charset="0"/>
                <a:ea typeface="Roboto Th" pitchFamily="2" charset="0"/>
              </a:rPr>
              <a:t>输入输出</a:t>
            </a:r>
            <a:endParaRPr lang="zh-CN" altLang="en-US" sz="2800" dirty="0">
              <a:solidFill>
                <a:schemeClr val="bg1"/>
              </a:solidFill>
              <a:latin typeface="Roboto Th" pitchFamily="2" charset="0"/>
              <a:ea typeface="GulimChe" panose="020B0609000101010101" pitchFamily="49" charset="-127"/>
            </a:endParaRPr>
          </a:p>
        </p:txBody>
      </p:sp>
      <p:sp>
        <p:nvSpPr>
          <p:cNvPr id="62" name="文本框 61"/>
          <p:cNvSpPr txBox="1"/>
          <p:nvPr/>
        </p:nvSpPr>
        <p:spPr>
          <a:xfrm>
            <a:off x="5907314" y="4984037"/>
            <a:ext cx="4078514" cy="523220"/>
          </a:xfrm>
          <a:prstGeom prst="rect">
            <a:avLst/>
          </a:prstGeom>
          <a:noFill/>
        </p:spPr>
        <p:txBody>
          <a:bodyPr wrap="square" rtlCol="0">
            <a:spAutoFit/>
          </a:bodyPr>
          <a:lstStyle/>
          <a:p>
            <a:pPr algn="ctr"/>
            <a:r>
              <a:rPr lang="zh-CN" altLang="en-US" sz="2800" dirty="0">
                <a:solidFill>
                  <a:schemeClr val="bg1"/>
                </a:solidFill>
                <a:latin typeface="Roboto Th" pitchFamily="2" charset="0"/>
                <a:ea typeface="Roboto Th" pitchFamily="2" charset="0"/>
              </a:rPr>
              <a:t>优点分析</a:t>
            </a:r>
            <a:endParaRPr lang="zh-CN" altLang="en-US" sz="2800" dirty="0">
              <a:solidFill>
                <a:schemeClr val="bg1"/>
              </a:solidFill>
              <a:latin typeface="Roboto Th" pitchFamily="2" charset="0"/>
              <a:ea typeface="GulimChe" panose="020B0609000101010101" pitchFamily="49" charset="-127"/>
            </a:endParaRPr>
          </a:p>
        </p:txBody>
      </p:sp>
      <p:sp>
        <p:nvSpPr>
          <p:cNvPr id="65" name="椭圆 64"/>
          <p:cNvSpPr/>
          <p:nvPr/>
        </p:nvSpPr>
        <p:spPr>
          <a:xfrm>
            <a:off x="5247518" y="1370021"/>
            <a:ext cx="659796" cy="659796"/>
          </a:xfrm>
          <a:prstGeom prst="ellipse">
            <a:avLst/>
          </a:prstGeom>
          <a:solidFill>
            <a:srgbClr val="FF3D3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247518" y="2520365"/>
            <a:ext cx="659796" cy="659796"/>
          </a:xfrm>
          <a:prstGeom prst="ellipse">
            <a:avLst/>
          </a:prstGeom>
          <a:solidFill>
            <a:srgbClr val="F9946B">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247518" y="3754537"/>
            <a:ext cx="659796" cy="659796"/>
          </a:xfrm>
          <a:prstGeom prst="ellipse">
            <a:avLst/>
          </a:prstGeom>
          <a:solidFill>
            <a:srgbClr val="FFCF3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a:off x="5247518" y="4915749"/>
            <a:ext cx="659796" cy="659796"/>
          </a:xfrm>
          <a:prstGeom prst="ellipse">
            <a:avLst/>
          </a:prstGeom>
          <a:solidFill>
            <a:srgbClr val="44CB4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68340" y="1887610"/>
            <a:ext cx="1005403" cy="584775"/>
          </a:xfrm>
          <a:prstGeom prst="rect">
            <a:avLst/>
          </a:prstGeom>
        </p:spPr>
        <p:txBody>
          <a:bodyPr wrap="none">
            <a:spAutoFit/>
          </a:bodyPr>
          <a:lstStyle/>
          <a:p>
            <a:pPr algn="ctr"/>
            <a:r>
              <a:rPr lang="zh-CN" altLang="en-US" sz="3200" b="1" dirty="0">
                <a:solidFill>
                  <a:schemeClr val="bg1"/>
                </a:solidFill>
                <a:latin typeface="Roboto Th" pitchFamily="2" charset="0"/>
                <a:ea typeface="Roboto Th" pitchFamily="2" charset="0"/>
              </a:rPr>
              <a:t>目录</a:t>
            </a:r>
            <a:endParaRPr lang="zh-CN" altLang="en-US" sz="3200" b="1" dirty="0">
              <a:solidFill>
                <a:schemeClr val="bg1"/>
              </a:solidFill>
              <a:latin typeface="Roboto Th" pitchFamily="2" charset="0"/>
              <a:ea typeface="微软雅黑" panose="020B0503020204020204" pitchFamily="34" charset="-122"/>
            </a:endParaRPr>
          </a:p>
        </p:txBody>
      </p:sp>
    </p:spTree>
    <p:extLst>
      <p:ext uri="{BB962C8B-B14F-4D97-AF65-F5344CB8AC3E}">
        <p14:creationId xmlns:p14="http://schemas.microsoft.com/office/powerpoint/2010/main" val="5786327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a:off x="4327942" y="2328423"/>
            <a:ext cx="3478056" cy="2998320"/>
          </a:xfrm>
          <a:prstGeom prst="triangle">
            <a:avLst/>
          </a:prstGeom>
          <a:solidFill>
            <a:srgbClr val="FEC75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 name="圆角矩形 5"/>
          <p:cNvSpPr/>
          <p:nvPr/>
        </p:nvSpPr>
        <p:spPr>
          <a:xfrm>
            <a:off x="1480457" y="870856"/>
            <a:ext cx="9173029" cy="914399"/>
          </a:xfrm>
          <a:prstGeom prst="roundRect">
            <a:avLst/>
          </a:prstGeom>
          <a:solidFill>
            <a:srgbClr val="FF6E6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核心算法</a:t>
            </a:r>
            <a:endParaRPr lang="zh-CN" altLang="en-US" sz="4000" dirty="0">
              <a:solidFill>
                <a:schemeClr val="bg1"/>
              </a:solidFill>
              <a:latin typeface="Roboto Th" pitchFamily="2" charset="0"/>
              <a:ea typeface="GulimChe" panose="020B0609000101010101" pitchFamily="49" charset="-127"/>
            </a:endParaRPr>
          </a:p>
        </p:txBody>
      </p:sp>
      <p:sp>
        <p:nvSpPr>
          <p:cNvPr id="24" name="等腰三角形 23"/>
          <p:cNvSpPr/>
          <p:nvPr/>
        </p:nvSpPr>
        <p:spPr>
          <a:xfrm>
            <a:off x="1591770" y="2328423"/>
            <a:ext cx="3478056" cy="2998320"/>
          </a:xfrm>
          <a:prstGeom prst="triangle">
            <a:avLst/>
          </a:prstGeom>
          <a:solidFill>
            <a:srgbClr val="A368B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 name="Freeform 73"/>
          <p:cNvSpPr>
            <a:spLocks noEditPoints="1"/>
          </p:cNvSpPr>
          <p:nvPr/>
        </p:nvSpPr>
        <p:spPr bwMode="auto">
          <a:xfrm>
            <a:off x="3077934" y="3278723"/>
            <a:ext cx="505727" cy="393076"/>
          </a:xfrm>
          <a:custGeom>
            <a:avLst/>
            <a:gdLst>
              <a:gd name="T0" fmla="*/ 69 w 88"/>
              <a:gd name="T1" fmla="*/ 55 h 69"/>
              <a:gd name="T2" fmla="*/ 55 w 88"/>
              <a:gd name="T3" fmla="*/ 69 h 69"/>
              <a:gd name="T4" fmla="*/ 14 w 88"/>
              <a:gd name="T5" fmla="*/ 69 h 69"/>
              <a:gd name="T6" fmla="*/ 0 w 88"/>
              <a:gd name="T7" fmla="*/ 55 h 69"/>
              <a:gd name="T8" fmla="*/ 0 w 88"/>
              <a:gd name="T9" fmla="*/ 14 h 69"/>
              <a:gd name="T10" fmla="*/ 14 w 88"/>
              <a:gd name="T11" fmla="*/ 0 h 69"/>
              <a:gd name="T12" fmla="*/ 55 w 88"/>
              <a:gd name="T13" fmla="*/ 0 h 69"/>
              <a:gd name="T14" fmla="*/ 60 w 88"/>
              <a:gd name="T15" fmla="*/ 1 h 69"/>
              <a:gd name="T16" fmla="*/ 61 w 88"/>
              <a:gd name="T17" fmla="*/ 2 h 69"/>
              <a:gd name="T18" fmla="*/ 61 w 88"/>
              <a:gd name="T19" fmla="*/ 4 h 69"/>
              <a:gd name="T20" fmla="*/ 59 w 88"/>
              <a:gd name="T21" fmla="*/ 6 h 69"/>
              <a:gd name="T22" fmla="*/ 57 w 88"/>
              <a:gd name="T23" fmla="*/ 7 h 69"/>
              <a:gd name="T24" fmla="*/ 55 w 88"/>
              <a:gd name="T25" fmla="*/ 6 h 69"/>
              <a:gd name="T26" fmla="*/ 14 w 88"/>
              <a:gd name="T27" fmla="*/ 6 h 69"/>
              <a:gd name="T28" fmla="*/ 6 w 88"/>
              <a:gd name="T29" fmla="*/ 14 h 69"/>
              <a:gd name="T30" fmla="*/ 6 w 88"/>
              <a:gd name="T31" fmla="*/ 55 h 69"/>
              <a:gd name="T32" fmla="*/ 14 w 88"/>
              <a:gd name="T33" fmla="*/ 63 h 69"/>
              <a:gd name="T34" fmla="*/ 55 w 88"/>
              <a:gd name="T35" fmla="*/ 63 h 69"/>
              <a:gd name="T36" fmla="*/ 63 w 88"/>
              <a:gd name="T37" fmla="*/ 55 h 69"/>
              <a:gd name="T38" fmla="*/ 63 w 88"/>
              <a:gd name="T39" fmla="*/ 49 h 69"/>
              <a:gd name="T40" fmla="*/ 63 w 88"/>
              <a:gd name="T41" fmla="*/ 48 h 69"/>
              <a:gd name="T42" fmla="*/ 66 w 88"/>
              <a:gd name="T43" fmla="*/ 45 h 69"/>
              <a:gd name="T44" fmla="*/ 68 w 88"/>
              <a:gd name="T45" fmla="*/ 44 h 69"/>
              <a:gd name="T46" fmla="*/ 69 w 88"/>
              <a:gd name="T47" fmla="*/ 46 h 69"/>
              <a:gd name="T48" fmla="*/ 69 w 88"/>
              <a:gd name="T49" fmla="*/ 55 h 69"/>
              <a:gd name="T50" fmla="*/ 78 w 88"/>
              <a:gd name="T51" fmla="*/ 24 h 69"/>
              <a:gd name="T52" fmla="*/ 45 w 88"/>
              <a:gd name="T53" fmla="*/ 57 h 69"/>
              <a:gd name="T54" fmla="*/ 31 w 88"/>
              <a:gd name="T55" fmla="*/ 57 h 69"/>
              <a:gd name="T56" fmla="*/ 31 w 88"/>
              <a:gd name="T57" fmla="*/ 42 h 69"/>
              <a:gd name="T58" fmla="*/ 64 w 88"/>
              <a:gd name="T59" fmla="*/ 10 h 69"/>
              <a:gd name="T60" fmla="*/ 78 w 88"/>
              <a:gd name="T61" fmla="*/ 24 h 69"/>
              <a:gd name="T62" fmla="*/ 49 w 88"/>
              <a:gd name="T63" fmla="*/ 46 h 69"/>
              <a:gd name="T64" fmla="*/ 42 w 88"/>
              <a:gd name="T65" fmla="*/ 39 h 69"/>
              <a:gd name="T66" fmla="*/ 36 w 88"/>
              <a:gd name="T67" fmla="*/ 44 h 69"/>
              <a:gd name="T68" fmla="*/ 36 w 88"/>
              <a:gd name="T69" fmla="*/ 47 h 69"/>
              <a:gd name="T70" fmla="*/ 41 w 88"/>
              <a:gd name="T71" fmla="*/ 47 h 69"/>
              <a:gd name="T72" fmla="*/ 41 w 88"/>
              <a:gd name="T73" fmla="*/ 52 h 69"/>
              <a:gd name="T74" fmla="*/ 43 w 88"/>
              <a:gd name="T75" fmla="*/ 52 h 69"/>
              <a:gd name="T76" fmla="*/ 49 w 88"/>
              <a:gd name="T77" fmla="*/ 46 h 69"/>
              <a:gd name="T78" fmla="*/ 63 w 88"/>
              <a:gd name="T79" fmla="*/ 17 h 69"/>
              <a:gd name="T80" fmla="*/ 46 w 88"/>
              <a:gd name="T81" fmla="*/ 34 h 69"/>
              <a:gd name="T82" fmla="*/ 46 w 88"/>
              <a:gd name="T83" fmla="*/ 35 h 69"/>
              <a:gd name="T84" fmla="*/ 48 w 88"/>
              <a:gd name="T85" fmla="*/ 35 h 69"/>
              <a:gd name="T86" fmla="*/ 65 w 88"/>
              <a:gd name="T87" fmla="*/ 18 h 69"/>
              <a:gd name="T88" fmla="*/ 65 w 88"/>
              <a:gd name="T89" fmla="*/ 17 h 69"/>
              <a:gd name="T90" fmla="*/ 63 w 88"/>
              <a:gd name="T91" fmla="*/ 17 h 69"/>
              <a:gd name="T92" fmla="*/ 81 w 88"/>
              <a:gd name="T93" fmla="*/ 20 h 69"/>
              <a:gd name="T94" fmla="*/ 67 w 88"/>
              <a:gd name="T95" fmla="*/ 6 h 69"/>
              <a:gd name="T96" fmla="*/ 72 w 88"/>
              <a:gd name="T97" fmla="*/ 2 h 69"/>
              <a:gd name="T98" fmla="*/ 78 w 88"/>
              <a:gd name="T99" fmla="*/ 2 h 69"/>
              <a:gd name="T100" fmla="*/ 86 w 88"/>
              <a:gd name="T101" fmla="*/ 9 h 69"/>
              <a:gd name="T102" fmla="*/ 86 w 88"/>
              <a:gd name="T103" fmla="*/ 16 h 69"/>
              <a:gd name="T104" fmla="*/ 81 w 88"/>
              <a:gd name="T105"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 h="69">
                <a:moveTo>
                  <a:pt x="69" y="55"/>
                </a:moveTo>
                <a:cubicBezTo>
                  <a:pt x="69" y="63"/>
                  <a:pt x="63" y="69"/>
                  <a:pt x="55" y="69"/>
                </a:cubicBezTo>
                <a:cubicBezTo>
                  <a:pt x="14" y="69"/>
                  <a:pt x="14" y="69"/>
                  <a:pt x="14" y="69"/>
                </a:cubicBezTo>
                <a:cubicBezTo>
                  <a:pt x="6" y="69"/>
                  <a:pt x="0" y="63"/>
                  <a:pt x="0" y="55"/>
                </a:cubicBezTo>
                <a:cubicBezTo>
                  <a:pt x="0" y="14"/>
                  <a:pt x="0" y="14"/>
                  <a:pt x="0" y="14"/>
                </a:cubicBezTo>
                <a:cubicBezTo>
                  <a:pt x="0" y="6"/>
                  <a:pt x="6" y="0"/>
                  <a:pt x="14" y="0"/>
                </a:cubicBezTo>
                <a:cubicBezTo>
                  <a:pt x="55" y="0"/>
                  <a:pt x="55" y="0"/>
                  <a:pt x="55" y="0"/>
                </a:cubicBezTo>
                <a:cubicBezTo>
                  <a:pt x="57" y="0"/>
                  <a:pt x="59" y="0"/>
                  <a:pt x="60" y="1"/>
                </a:cubicBezTo>
                <a:cubicBezTo>
                  <a:pt x="61" y="2"/>
                  <a:pt x="61" y="2"/>
                  <a:pt x="61" y="2"/>
                </a:cubicBezTo>
                <a:cubicBezTo>
                  <a:pt x="61" y="3"/>
                  <a:pt x="61" y="3"/>
                  <a:pt x="61" y="4"/>
                </a:cubicBezTo>
                <a:cubicBezTo>
                  <a:pt x="59" y="6"/>
                  <a:pt x="59" y="6"/>
                  <a:pt x="59" y="6"/>
                </a:cubicBezTo>
                <a:cubicBezTo>
                  <a:pt x="58" y="7"/>
                  <a:pt x="57" y="7"/>
                  <a:pt x="57" y="7"/>
                </a:cubicBezTo>
                <a:cubicBezTo>
                  <a:pt x="56" y="6"/>
                  <a:pt x="55" y="6"/>
                  <a:pt x="55" y="6"/>
                </a:cubicBezTo>
                <a:cubicBezTo>
                  <a:pt x="14" y="6"/>
                  <a:pt x="14" y="6"/>
                  <a:pt x="14" y="6"/>
                </a:cubicBezTo>
                <a:cubicBezTo>
                  <a:pt x="10" y="6"/>
                  <a:pt x="6" y="10"/>
                  <a:pt x="6" y="14"/>
                </a:cubicBezTo>
                <a:cubicBezTo>
                  <a:pt x="6" y="55"/>
                  <a:pt x="6" y="55"/>
                  <a:pt x="6" y="55"/>
                </a:cubicBezTo>
                <a:cubicBezTo>
                  <a:pt x="6" y="59"/>
                  <a:pt x="10" y="63"/>
                  <a:pt x="14" y="63"/>
                </a:cubicBezTo>
                <a:cubicBezTo>
                  <a:pt x="55" y="63"/>
                  <a:pt x="55" y="63"/>
                  <a:pt x="55" y="63"/>
                </a:cubicBezTo>
                <a:cubicBezTo>
                  <a:pt x="59" y="63"/>
                  <a:pt x="63" y="59"/>
                  <a:pt x="63" y="55"/>
                </a:cubicBezTo>
                <a:cubicBezTo>
                  <a:pt x="63" y="49"/>
                  <a:pt x="63" y="49"/>
                  <a:pt x="63" y="49"/>
                </a:cubicBezTo>
                <a:cubicBezTo>
                  <a:pt x="63" y="48"/>
                  <a:pt x="63" y="48"/>
                  <a:pt x="63" y="48"/>
                </a:cubicBezTo>
                <a:cubicBezTo>
                  <a:pt x="66" y="45"/>
                  <a:pt x="66" y="45"/>
                  <a:pt x="66" y="45"/>
                </a:cubicBezTo>
                <a:cubicBezTo>
                  <a:pt x="67" y="44"/>
                  <a:pt x="67" y="44"/>
                  <a:pt x="68" y="44"/>
                </a:cubicBezTo>
                <a:cubicBezTo>
                  <a:pt x="68" y="44"/>
                  <a:pt x="69" y="45"/>
                  <a:pt x="69" y="46"/>
                </a:cubicBezTo>
                <a:lnTo>
                  <a:pt x="69" y="55"/>
                </a:lnTo>
                <a:close/>
                <a:moveTo>
                  <a:pt x="78" y="24"/>
                </a:moveTo>
                <a:cubicBezTo>
                  <a:pt x="45" y="57"/>
                  <a:pt x="45" y="57"/>
                  <a:pt x="45" y="57"/>
                </a:cubicBezTo>
                <a:cubicBezTo>
                  <a:pt x="31" y="57"/>
                  <a:pt x="31" y="57"/>
                  <a:pt x="31" y="57"/>
                </a:cubicBezTo>
                <a:cubicBezTo>
                  <a:pt x="31" y="42"/>
                  <a:pt x="31" y="42"/>
                  <a:pt x="31" y="42"/>
                </a:cubicBezTo>
                <a:cubicBezTo>
                  <a:pt x="64" y="10"/>
                  <a:pt x="64" y="10"/>
                  <a:pt x="64" y="10"/>
                </a:cubicBezTo>
                <a:lnTo>
                  <a:pt x="78" y="24"/>
                </a:lnTo>
                <a:close/>
                <a:moveTo>
                  <a:pt x="49" y="46"/>
                </a:moveTo>
                <a:cubicBezTo>
                  <a:pt x="42" y="39"/>
                  <a:pt x="42" y="39"/>
                  <a:pt x="42" y="39"/>
                </a:cubicBezTo>
                <a:cubicBezTo>
                  <a:pt x="36" y="44"/>
                  <a:pt x="36" y="44"/>
                  <a:pt x="36" y="44"/>
                </a:cubicBezTo>
                <a:cubicBezTo>
                  <a:pt x="36" y="47"/>
                  <a:pt x="36" y="47"/>
                  <a:pt x="36" y="47"/>
                </a:cubicBezTo>
                <a:cubicBezTo>
                  <a:pt x="41" y="47"/>
                  <a:pt x="41" y="47"/>
                  <a:pt x="41" y="47"/>
                </a:cubicBezTo>
                <a:cubicBezTo>
                  <a:pt x="41" y="52"/>
                  <a:pt x="41" y="52"/>
                  <a:pt x="41" y="52"/>
                </a:cubicBezTo>
                <a:cubicBezTo>
                  <a:pt x="43" y="52"/>
                  <a:pt x="43" y="52"/>
                  <a:pt x="43" y="52"/>
                </a:cubicBezTo>
                <a:lnTo>
                  <a:pt x="49" y="46"/>
                </a:lnTo>
                <a:close/>
                <a:moveTo>
                  <a:pt x="63" y="17"/>
                </a:moveTo>
                <a:cubicBezTo>
                  <a:pt x="46" y="34"/>
                  <a:pt x="46" y="34"/>
                  <a:pt x="46" y="34"/>
                </a:cubicBezTo>
                <a:cubicBezTo>
                  <a:pt x="46" y="34"/>
                  <a:pt x="46" y="35"/>
                  <a:pt x="46" y="35"/>
                </a:cubicBezTo>
                <a:cubicBezTo>
                  <a:pt x="47" y="36"/>
                  <a:pt x="47" y="36"/>
                  <a:pt x="48" y="35"/>
                </a:cubicBezTo>
                <a:cubicBezTo>
                  <a:pt x="65" y="18"/>
                  <a:pt x="65" y="18"/>
                  <a:pt x="65" y="18"/>
                </a:cubicBezTo>
                <a:cubicBezTo>
                  <a:pt x="65" y="18"/>
                  <a:pt x="65" y="17"/>
                  <a:pt x="65" y="17"/>
                </a:cubicBezTo>
                <a:cubicBezTo>
                  <a:pt x="64" y="16"/>
                  <a:pt x="64" y="16"/>
                  <a:pt x="63" y="17"/>
                </a:cubicBezTo>
                <a:close/>
                <a:moveTo>
                  <a:pt x="81" y="20"/>
                </a:moveTo>
                <a:cubicBezTo>
                  <a:pt x="67" y="6"/>
                  <a:pt x="67" y="6"/>
                  <a:pt x="67" y="6"/>
                </a:cubicBezTo>
                <a:cubicBezTo>
                  <a:pt x="72" y="2"/>
                  <a:pt x="72" y="2"/>
                  <a:pt x="72" y="2"/>
                </a:cubicBezTo>
                <a:cubicBezTo>
                  <a:pt x="74" y="0"/>
                  <a:pt x="77" y="0"/>
                  <a:pt x="78" y="2"/>
                </a:cubicBezTo>
                <a:cubicBezTo>
                  <a:pt x="86" y="9"/>
                  <a:pt x="86" y="9"/>
                  <a:pt x="86" y="9"/>
                </a:cubicBezTo>
                <a:cubicBezTo>
                  <a:pt x="88" y="11"/>
                  <a:pt x="88" y="14"/>
                  <a:pt x="86" y="16"/>
                </a:cubicBezTo>
                <a:lnTo>
                  <a:pt x="81" y="20"/>
                </a:lnTo>
                <a:close/>
              </a:path>
            </a:pathLst>
          </a:custGeom>
          <a:solidFill>
            <a:srgbClr val="FFFFFF">
              <a:alpha val="35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文本框 25"/>
          <p:cNvSpPr txBox="1"/>
          <p:nvPr/>
        </p:nvSpPr>
        <p:spPr>
          <a:xfrm>
            <a:off x="1881208" y="4232031"/>
            <a:ext cx="2899178" cy="369332"/>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数据处理</a:t>
            </a:r>
            <a:endParaRPr lang="zh-CN" altLang="en-US" b="1" dirty="0">
              <a:solidFill>
                <a:schemeClr val="bg1"/>
              </a:solidFill>
              <a:latin typeface="Roboto Th" pitchFamily="2" charset="0"/>
            </a:endParaRPr>
          </a:p>
        </p:txBody>
      </p:sp>
      <p:sp>
        <p:nvSpPr>
          <p:cNvPr id="21" name="Freeform 66"/>
          <p:cNvSpPr>
            <a:spLocks noEditPoints="1"/>
          </p:cNvSpPr>
          <p:nvPr/>
        </p:nvSpPr>
        <p:spPr bwMode="auto">
          <a:xfrm>
            <a:off x="5811710" y="3164875"/>
            <a:ext cx="510521" cy="503329"/>
          </a:xfrm>
          <a:custGeom>
            <a:avLst/>
            <a:gdLst>
              <a:gd name="T0" fmla="*/ 89 w 89"/>
              <a:gd name="T1" fmla="*/ 45 h 89"/>
              <a:gd name="T2" fmla="*/ 45 w 89"/>
              <a:gd name="T3" fmla="*/ 89 h 89"/>
              <a:gd name="T4" fmla="*/ 0 w 89"/>
              <a:gd name="T5" fmla="*/ 45 h 89"/>
              <a:gd name="T6" fmla="*/ 45 w 89"/>
              <a:gd name="T7" fmla="*/ 0 h 89"/>
              <a:gd name="T8" fmla="*/ 89 w 89"/>
              <a:gd name="T9" fmla="*/ 45 h 89"/>
              <a:gd name="T10" fmla="*/ 76 w 89"/>
              <a:gd name="T11" fmla="*/ 45 h 89"/>
              <a:gd name="T12" fmla="*/ 45 w 89"/>
              <a:gd name="T13" fmla="*/ 13 h 89"/>
              <a:gd name="T14" fmla="*/ 13 w 89"/>
              <a:gd name="T15" fmla="*/ 45 h 89"/>
              <a:gd name="T16" fmla="*/ 45 w 89"/>
              <a:gd name="T17" fmla="*/ 76 h 89"/>
              <a:gd name="T18" fmla="*/ 76 w 89"/>
              <a:gd name="T19" fmla="*/ 45 h 89"/>
              <a:gd name="T20" fmla="*/ 63 w 89"/>
              <a:gd name="T21" fmla="*/ 48 h 89"/>
              <a:gd name="T22" fmla="*/ 63 w 89"/>
              <a:gd name="T23" fmla="*/ 54 h 89"/>
              <a:gd name="T24" fmla="*/ 59 w 89"/>
              <a:gd name="T25" fmla="*/ 57 h 89"/>
              <a:gd name="T26" fmla="*/ 35 w 89"/>
              <a:gd name="T27" fmla="*/ 57 h 89"/>
              <a:gd name="T28" fmla="*/ 32 w 89"/>
              <a:gd name="T29" fmla="*/ 54 h 89"/>
              <a:gd name="T30" fmla="*/ 32 w 89"/>
              <a:gd name="T31" fmla="*/ 26 h 89"/>
              <a:gd name="T32" fmla="*/ 35 w 89"/>
              <a:gd name="T33" fmla="*/ 23 h 89"/>
              <a:gd name="T34" fmla="*/ 41 w 89"/>
              <a:gd name="T35" fmla="*/ 23 h 89"/>
              <a:gd name="T36" fmla="*/ 45 w 89"/>
              <a:gd name="T37" fmla="*/ 26 h 89"/>
              <a:gd name="T38" fmla="*/ 45 w 89"/>
              <a:gd name="T39" fmla="*/ 45 h 89"/>
              <a:gd name="T40" fmla="*/ 59 w 89"/>
              <a:gd name="T41" fmla="*/ 45 h 89"/>
              <a:gd name="T42" fmla="*/ 63 w 89"/>
              <a:gd name="T43" fmla="*/ 4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89">
                <a:moveTo>
                  <a:pt x="89" y="45"/>
                </a:moveTo>
                <a:cubicBezTo>
                  <a:pt x="89" y="69"/>
                  <a:pt x="69" y="89"/>
                  <a:pt x="45" y="89"/>
                </a:cubicBezTo>
                <a:cubicBezTo>
                  <a:pt x="20" y="89"/>
                  <a:pt x="0" y="69"/>
                  <a:pt x="0" y="45"/>
                </a:cubicBezTo>
                <a:cubicBezTo>
                  <a:pt x="0" y="20"/>
                  <a:pt x="20" y="0"/>
                  <a:pt x="45" y="0"/>
                </a:cubicBezTo>
                <a:cubicBezTo>
                  <a:pt x="69" y="0"/>
                  <a:pt x="89" y="20"/>
                  <a:pt x="89" y="45"/>
                </a:cubicBezTo>
                <a:close/>
                <a:moveTo>
                  <a:pt x="76" y="45"/>
                </a:moveTo>
                <a:cubicBezTo>
                  <a:pt x="76" y="27"/>
                  <a:pt x="62" y="13"/>
                  <a:pt x="45" y="13"/>
                </a:cubicBezTo>
                <a:cubicBezTo>
                  <a:pt x="27" y="13"/>
                  <a:pt x="13" y="27"/>
                  <a:pt x="13" y="45"/>
                </a:cubicBezTo>
                <a:cubicBezTo>
                  <a:pt x="13" y="62"/>
                  <a:pt x="27" y="76"/>
                  <a:pt x="45" y="76"/>
                </a:cubicBezTo>
                <a:cubicBezTo>
                  <a:pt x="62" y="76"/>
                  <a:pt x="76" y="62"/>
                  <a:pt x="76" y="45"/>
                </a:cubicBezTo>
                <a:close/>
                <a:moveTo>
                  <a:pt x="63" y="48"/>
                </a:moveTo>
                <a:cubicBezTo>
                  <a:pt x="63" y="54"/>
                  <a:pt x="63" y="54"/>
                  <a:pt x="63" y="54"/>
                </a:cubicBezTo>
                <a:cubicBezTo>
                  <a:pt x="63" y="56"/>
                  <a:pt x="61" y="57"/>
                  <a:pt x="59" y="57"/>
                </a:cubicBezTo>
                <a:cubicBezTo>
                  <a:pt x="35" y="57"/>
                  <a:pt x="35" y="57"/>
                  <a:pt x="35" y="57"/>
                </a:cubicBezTo>
                <a:cubicBezTo>
                  <a:pt x="33" y="57"/>
                  <a:pt x="32" y="56"/>
                  <a:pt x="32" y="54"/>
                </a:cubicBezTo>
                <a:cubicBezTo>
                  <a:pt x="32" y="26"/>
                  <a:pt x="32" y="26"/>
                  <a:pt x="32" y="26"/>
                </a:cubicBezTo>
                <a:cubicBezTo>
                  <a:pt x="32" y="24"/>
                  <a:pt x="33" y="23"/>
                  <a:pt x="35" y="23"/>
                </a:cubicBezTo>
                <a:cubicBezTo>
                  <a:pt x="41" y="23"/>
                  <a:pt x="41" y="23"/>
                  <a:pt x="41" y="23"/>
                </a:cubicBezTo>
                <a:cubicBezTo>
                  <a:pt x="43" y="23"/>
                  <a:pt x="45" y="24"/>
                  <a:pt x="45" y="26"/>
                </a:cubicBezTo>
                <a:cubicBezTo>
                  <a:pt x="45" y="45"/>
                  <a:pt x="45" y="45"/>
                  <a:pt x="45" y="45"/>
                </a:cubicBezTo>
                <a:cubicBezTo>
                  <a:pt x="59" y="45"/>
                  <a:pt x="59" y="45"/>
                  <a:pt x="59" y="45"/>
                </a:cubicBezTo>
                <a:cubicBezTo>
                  <a:pt x="61" y="45"/>
                  <a:pt x="63" y="46"/>
                  <a:pt x="63" y="48"/>
                </a:cubicBezTo>
                <a:close/>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4617381" y="4228436"/>
            <a:ext cx="2899178" cy="369332"/>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网络模型</a:t>
            </a:r>
            <a:endParaRPr lang="zh-CN" altLang="en-US" b="1" dirty="0">
              <a:solidFill>
                <a:schemeClr val="bg1"/>
              </a:solidFill>
              <a:latin typeface="Roboto Th" pitchFamily="2" charset="0"/>
            </a:endParaRPr>
          </a:p>
        </p:txBody>
      </p:sp>
      <p:sp>
        <p:nvSpPr>
          <p:cNvPr id="12" name="等腰三角形 11"/>
          <p:cNvSpPr/>
          <p:nvPr/>
        </p:nvSpPr>
        <p:spPr>
          <a:xfrm>
            <a:off x="7064114" y="2328423"/>
            <a:ext cx="3478056" cy="2998320"/>
          </a:xfrm>
          <a:prstGeom prst="triangle">
            <a:avLst/>
          </a:prstGeom>
          <a:solidFill>
            <a:srgbClr val="44CB47">
              <a:alpha val="20000"/>
            </a:srgb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13" name="组合 12"/>
          <p:cNvGrpSpPr/>
          <p:nvPr/>
        </p:nvGrpSpPr>
        <p:grpSpPr>
          <a:xfrm>
            <a:off x="8547547" y="3064191"/>
            <a:ext cx="460187" cy="481759"/>
            <a:chOff x="9353233" y="3586162"/>
            <a:chExt cx="304800" cy="319088"/>
          </a:xfrm>
          <a:solidFill>
            <a:srgbClr val="FFFFFF">
              <a:alpha val="35000"/>
            </a:srgbClr>
          </a:solidFill>
        </p:grpSpPr>
        <p:sp>
          <p:nvSpPr>
            <p:cNvPr id="15" name="Freeform 57"/>
            <p:cNvSpPr>
              <a:spLocks/>
            </p:cNvSpPr>
            <p:nvPr/>
          </p:nvSpPr>
          <p:spPr bwMode="auto">
            <a:xfrm>
              <a:off x="9353233" y="3586162"/>
              <a:ext cx="136525" cy="173038"/>
            </a:xfrm>
            <a:custGeom>
              <a:avLst/>
              <a:gdLst>
                <a:gd name="T0" fmla="*/ 36 w 36"/>
                <a:gd name="T1" fmla="*/ 40 h 46"/>
                <a:gd name="T2" fmla="*/ 17 w 36"/>
                <a:gd name="T3" fmla="*/ 0 h 46"/>
                <a:gd name="T4" fmla="*/ 5 w 36"/>
                <a:gd name="T5" fmla="*/ 0 h 46"/>
                <a:gd name="T6" fmla="*/ 36 w 36"/>
                <a:gd name="T7" fmla="*/ 46 h 46"/>
                <a:gd name="T8" fmla="*/ 36 w 36"/>
                <a:gd name="T9" fmla="*/ 40 h 46"/>
              </a:gdLst>
              <a:ahLst/>
              <a:cxnLst>
                <a:cxn ang="0">
                  <a:pos x="T0" y="T1"/>
                </a:cxn>
                <a:cxn ang="0">
                  <a:pos x="T2" y="T3"/>
                </a:cxn>
                <a:cxn ang="0">
                  <a:pos x="T4" y="T5"/>
                </a:cxn>
                <a:cxn ang="0">
                  <a:pos x="T6" y="T7"/>
                </a:cxn>
                <a:cxn ang="0">
                  <a:pos x="T8" y="T9"/>
                </a:cxn>
              </a:cxnLst>
              <a:rect l="0" t="0" r="r" b="b"/>
              <a:pathLst>
                <a:path w="36" h="46">
                  <a:moveTo>
                    <a:pt x="36" y="40"/>
                  </a:moveTo>
                  <a:cubicBezTo>
                    <a:pt x="36" y="40"/>
                    <a:pt x="10" y="27"/>
                    <a:pt x="17" y="0"/>
                  </a:cubicBezTo>
                  <a:cubicBezTo>
                    <a:pt x="5" y="0"/>
                    <a:pt x="5" y="0"/>
                    <a:pt x="5" y="0"/>
                  </a:cubicBezTo>
                  <a:cubicBezTo>
                    <a:pt x="5" y="0"/>
                    <a:pt x="0" y="32"/>
                    <a:pt x="36" y="46"/>
                  </a:cubicBezTo>
                  <a:cubicBezTo>
                    <a:pt x="36" y="40"/>
                    <a:pt x="36" y="40"/>
                    <a:pt x="3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8"/>
            <p:cNvSpPr>
              <a:spLocks/>
            </p:cNvSpPr>
            <p:nvPr/>
          </p:nvSpPr>
          <p:spPr bwMode="auto">
            <a:xfrm>
              <a:off x="9521508" y="3586162"/>
              <a:ext cx="136525" cy="173038"/>
            </a:xfrm>
            <a:custGeom>
              <a:avLst/>
              <a:gdLst>
                <a:gd name="T0" fmla="*/ 0 w 36"/>
                <a:gd name="T1" fmla="*/ 40 h 46"/>
                <a:gd name="T2" fmla="*/ 18 w 36"/>
                <a:gd name="T3" fmla="*/ 0 h 46"/>
                <a:gd name="T4" fmla="*/ 30 w 36"/>
                <a:gd name="T5" fmla="*/ 0 h 46"/>
                <a:gd name="T6" fmla="*/ 0 w 36"/>
                <a:gd name="T7" fmla="*/ 46 h 46"/>
                <a:gd name="T8" fmla="*/ 0 w 36"/>
                <a:gd name="T9" fmla="*/ 40 h 46"/>
              </a:gdLst>
              <a:ahLst/>
              <a:cxnLst>
                <a:cxn ang="0">
                  <a:pos x="T0" y="T1"/>
                </a:cxn>
                <a:cxn ang="0">
                  <a:pos x="T2" y="T3"/>
                </a:cxn>
                <a:cxn ang="0">
                  <a:pos x="T4" y="T5"/>
                </a:cxn>
                <a:cxn ang="0">
                  <a:pos x="T6" y="T7"/>
                </a:cxn>
                <a:cxn ang="0">
                  <a:pos x="T8" y="T9"/>
                </a:cxn>
              </a:cxnLst>
              <a:rect l="0" t="0" r="r" b="b"/>
              <a:pathLst>
                <a:path w="36" h="46">
                  <a:moveTo>
                    <a:pt x="0" y="40"/>
                  </a:moveTo>
                  <a:cubicBezTo>
                    <a:pt x="0" y="40"/>
                    <a:pt x="24" y="27"/>
                    <a:pt x="18" y="0"/>
                  </a:cubicBezTo>
                  <a:cubicBezTo>
                    <a:pt x="29" y="0"/>
                    <a:pt x="30" y="0"/>
                    <a:pt x="30" y="0"/>
                  </a:cubicBezTo>
                  <a:cubicBezTo>
                    <a:pt x="30" y="0"/>
                    <a:pt x="36" y="32"/>
                    <a:pt x="0" y="46"/>
                  </a:cubicBezTo>
                  <a:cubicBezTo>
                    <a:pt x="0" y="40"/>
                    <a:pt x="0" y="40"/>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9"/>
            <p:cNvSpPr>
              <a:spLocks/>
            </p:cNvSpPr>
            <p:nvPr/>
          </p:nvSpPr>
          <p:spPr bwMode="auto">
            <a:xfrm>
              <a:off x="9372283" y="3586162"/>
              <a:ext cx="261938" cy="44450"/>
            </a:xfrm>
            <a:custGeom>
              <a:avLst/>
              <a:gdLst>
                <a:gd name="T0" fmla="*/ 139 w 165"/>
                <a:gd name="T1" fmla="*/ 28 h 28"/>
                <a:gd name="T2" fmla="*/ 82 w 165"/>
                <a:gd name="T3" fmla="*/ 28 h 28"/>
                <a:gd name="T4" fmla="*/ 26 w 165"/>
                <a:gd name="T5" fmla="*/ 28 h 28"/>
                <a:gd name="T6" fmla="*/ 0 w 165"/>
                <a:gd name="T7" fmla="*/ 0 h 28"/>
                <a:gd name="T8" fmla="*/ 165 w 165"/>
                <a:gd name="T9" fmla="*/ 0 h 28"/>
                <a:gd name="T10" fmla="*/ 139 w 165"/>
                <a:gd name="T11" fmla="*/ 28 h 28"/>
              </a:gdLst>
              <a:ahLst/>
              <a:cxnLst>
                <a:cxn ang="0">
                  <a:pos x="T0" y="T1"/>
                </a:cxn>
                <a:cxn ang="0">
                  <a:pos x="T2" y="T3"/>
                </a:cxn>
                <a:cxn ang="0">
                  <a:pos x="T4" y="T5"/>
                </a:cxn>
                <a:cxn ang="0">
                  <a:pos x="T6" y="T7"/>
                </a:cxn>
                <a:cxn ang="0">
                  <a:pos x="T8" y="T9"/>
                </a:cxn>
                <a:cxn ang="0">
                  <a:pos x="T10" y="T11"/>
                </a:cxn>
              </a:cxnLst>
              <a:rect l="0" t="0" r="r" b="b"/>
              <a:pathLst>
                <a:path w="165" h="28">
                  <a:moveTo>
                    <a:pt x="139" y="28"/>
                  </a:moveTo>
                  <a:lnTo>
                    <a:pt x="82" y="28"/>
                  </a:lnTo>
                  <a:lnTo>
                    <a:pt x="26" y="28"/>
                  </a:lnTo>
                  <a:lnTo>
                    <a:pt x="0" y="0"/>
                  </a:lnTo>
                  <a:lnTo>
                    <a:pt x="165" y="0"/>
                  </a:lnTo>
                  <a:lnTo>
                    <a:pt x="1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0"/>
            <p:cNvSpPr>
              <a:spLocks/>
            </p:cNvSpPr>
            <p:nvPr/>
          </p:nvSpPr>
          <p:spPr bwMode="auto">
            <a:xfrm>
              <a:off x="9353233" y="3736975"/>
              <a:ext cx="136525" cy="168275"/>
            </a:xfrm>
            <a:custGeom>
              <a:avLst/>
              <a:gdLst>
                <a:gd name="T0" fmla="*/ 36 w 36"/>
                <a:gd name="T1" fmla="*/ 6 h 45"/>
                <a:gd name="T2" fmla="*/ 17 w 36"/>
                <a:gd name="T3" fmla="*/ 45 h 45"/>
                <a:gd name="T4" fmla="*/ 5 w 36"/>
                <a:gd name="T5" fmla="*/ 45 h 45"/>
                <a:gd name="T6" fmla="*/ 36 w 36"/>
                <a:gd name="T7" fmla="*/ 0 h 45"/>
                <a:gd name="T8" fmla="*/ 36 w 36"/>
                <a:gd name="T9" fmla="*/ 6 h 45"/>
              </a:gdLst>
              <a:ahLst/>
              <a:cxnLst>
                <a:cxn ang="0">
                  <a:pos x="T0" y="T1"/>
                </a:cxn>
                <a:cxn ang="0">
                  <a:pos x="T2" y="T3"/>
                </a:cxn>
                <a:cxn ang="0">
                  <a:pos x="T4" y="T5"/>
                </a:cxn>
                <a:cxn ang="0">
                  <a:pos x="T6" y="T7"/>
                </a:cxn>
                <a:cxn ang="0">
                  <a:pos x="T8" y="T9"/>
                </a:cxn>
              </a:cxnLst>
              <a:rect l="0" t="0" r="r" b="b"/>
              <a:pathLst>
                <a:path w="36" h="45">
                  <a:moveTo>
                    <a:pt x="36" y="6"/>
                  </a:moveTo>
                  <a:cubicBezTo>
                    <a:pt x="36" y="6"/>
                    <a:pt x="10" y="18"/>
                    <a:pt x="17" y="45"/>
                  </a:cubicBezTo>
                  <a:cubicBezTo>
                    <a:pt x="5" y="45"/>
                    <a:pt x="5" y="45"/>
                    <a:pt x="5" y="45"/>
                  </a:cubicBezTo>
                  <a:cubicBezTo>
                    <a:pt x="5" y="45"/>
                    <a:pt x="0" y="14"/>
                    <a:pt x="36" y="0"/>
                  </a:cubicBezTo>
                  <a:cubicBezTo>
                    <a:pt x="36" y="6"/>
                    <a:pt x="36" y="6"/>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1"/>
            <p:cNvSpPr>
              <a:spLocks/>
            </p:cNvSpPr>
            <p:nvPr/>
          </p:nvSpPr>
          <p:spPr bwMode="auto">
            <a:xfrm>
              <a:off x="9521508" y="3736975"/>
              <a:ext cx="136525" cy="168275"/>
            </a:xfrm>
            <a:custGeom>
              <a:avLst/>
              <a:gdLst>
                <a:gd name="T0" fmla="*/ 0 w 36"/>
                <a:gd name="T1" fmla="*/ 6 h 45"/>
                <a:gd name="T2" fmla="*/ 18 w 36"/>
                <a:gd name="T3" fmla="*/ 45 h 45"/>
                <a:gd name="T4" fmla="*/ 30 w 36"/>
                <a:gd name="T5" fmla="*/ 45 h 45"/>
                <a:gd name="T6" fmla="*/ 0 w 36"/>
                <a:gd name="T7" fmla="*/ 0 h 45"/>
                <a:gd name="T8" fmla="*/ 0 w 36"/>
                <a:gd name="T9" fmla="*/ 6 h 45"/>
              </a:gdLst>
              <a:ahLst/>
              <a:cxnLst>
                <a:cxn ang="0">
                  <a:pos x="T0" y="T1"/>
                </a:cxn>
                <a:cxn ang="0">
                  <a:pos x="T2" y="T3"/>
                </a:cxn>
                <a:cxn ang="0">
                  <a:pos x="T4" y="T5"/>
                </a:cxn>
                <a:cxn ang="0">
                  <a:pos x="T6" y="T7"/>
                </a:cxn>
                <a:cxn ang="0">
                  <a:pos x="T8" y="T9"/>
                </a:cxn>
              </a:cxnLst>
              <a:rect l="0" t="0" r="r" b="b"/>
              <a:pathLst>
                <a:path w="36" h="45">
                  <a:moveTo>
                    <a:pt x="0" y="6"/>
                  </a:moveTo>
                  <a:cubicBezTo>
                    <a:pt x="0" y="6"/>
                    <a:pt x="24" y="18"/>
                    <a:pt x="18" y="45"/>
                  </a:cubicBezTo>
                  <a:cubicBezTo>
                    <a:pt x="29" y="45"/>
                    <a:pt x="30" y="45"/>
                    <a:pt x="30" y="45"/>
                  </a:cubicBezTo>
                  <a:cubicBezTo>
                    <a:pt x="30" y="45"/>
                    <a:pt x="36" y="14"/>
                    <a:pt x="0" y="0"/>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2"/>
            <p:cNvSpPr>
              <a:spLocks/>
            </p:cNvSpPr>
            <p:nvPr/>
          </p:nvSpPr>
          <p:spPr bwMode="auto">
            <a:xfrm>
              <a:off x="9372283" y="3863975"/>
              <a:ext cx="261938" cy="41275"/>
            </a:xfrm>
            <a:custGeom>
              <a:avLst/>
              <a:gdLst>
                <a:gd name="T0" fmla="*/ 139 w 165"/>
                <a:gd name="T1" fmla="*/ 0 h 26"/>
                <a:gd name="T2" fmla="*/ 82 w 165"/>
                <a:gd name="T3" fmla="*/ 0 h 26"/>
                <a:gd name="T4" fmla="*/ 26 w 165"/>
                <a:gd name="T5" fmla="*/ 0 h 26"/>
                <a:gd name="T6" fmla="*/ 0 w 165"/>
                <a:gd name="T7" fmla="*/ 26 h 26"/>
                <a:gd name="T8" fmla="*/ 165 w 165"/>
                <a:gd name="T9" fmla="*/ 26 h 26"/>
                <a:gd name="T10" fmla="*/ 139 w 165"/>
                <a:gd name="T11" fmla="*/ 0 h 26"/>
              </a:gdLst>
              <a:ahLst/>
              <a:cxnLst>
                <a:cxn ang="0">
                  <a:pos x="T0" y="T1"/>
                </a:cxn>
                <a:cxn ang="0">
                  <a:pos x="T2" y="T3"/>
                </a:cxn>
                <a:cxn ang="0">
                  <a:pos x="T4" y="T5"/>
                </a:cxn>
                <a:cxn ang="0">
                  <a:pos x="T6" y="T7"/>
                </a:cxn>
                <a:cxn ang="0">
                  <a:pos x="T8" y="T9"/>
                </a:cxn>
                <a:cxn ang="0">
                  <a:pos x="T10" y="T11"/>
                </a:cxn>
              </a:cxnLst>
              <a:rect l="0" t="0" r="r" b="b"/>
              <a:pathLst>
                <a:path w="165" h="26">
                  <a:moveTo>
                    <a:pt x="139" y="0"/>
                  </a:moveTo>
                  <a:lnTo>
                    <a:pt x="82" y="0"/>
                  </a:lnTo>
                  <a:lnTo>
                    <a:pt x="26" y="0"/>
                  </a:lnTo>
                  <a:lnTo>
                    <a:pt x="0" y="26"/>
                  </a:lnTo>
                  <a:lnTo>
                    <a:pt x="165" y="26"/>
                  </a:lnTo>
                  <a:lnTo>
                    <a:pt x="1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p:cNvSpPr txBox="1"/>
          <p:nvPr/>
        </p:nvSpPr>
        <p:spPr>
          <a:xfrm>
            <a:off x="7329010" y="4191277"/>
            <a:ext cx="2899178" cy="369332"/>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模型评估</a:t>
            </a:r>
            <a:endParaRPr lang="zh-CN" altLang="en-US" b="1" dirty="0">
              <a:solidFill>
                <a:schemeClr val="bg1"/>
              </a:solidFill>
              <a:latin typeface="Roboto Th" pitchFamily="2" charset="0"/>
            </a:endParaRPr>
          </a:p>
        </p:txBody>
      </p:sp>
    </p:spTree>
    <p:extLst>
      <p:ext uri="{BB962C8B-B14F-4D97-AF65-F5344CB8AC3E}">
        <p14:creationId xmlns:p14="http://schemas.microsoft.com/office/powerpoint/2010/main" val="167575009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80457" y="870856"/>
            <a:ext cx="9173029" cy="914399"/>
          </a:xfrm>
          <a:prstGeom prst="roundRect">
            <a:avLst/>
          </a:prstGeom>
          <a:solidFill>
            <a:srgbClr val="FBAF90"/>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数据处理</a:t>
            </a:r>
            <a:endParaRPr lang="zh-CN" altLang="en-US" sz="4000" dirty="0">
              <a:solidFill>
                <a:schemeClr val="bg1"/>
              </a:solidFill>
              <a:latin typeface="Roboto Th" pitchFamily="2" charset="0"/>
              <a:ea typeface="GulimChe" panose="020B0609000101010101" pitchFamily="49" charset="-127"/>
            </a:endParaRPr>
          </a:p>
        </p:txBody>
      </p:sp>
      <p:sp>
        <p:nvSpPr>
          <p:cNvPr id="4" name="圆角矩形 3"/>
          <p:cNvSpPr/>
          <p:nvPr/>
        </p:nvSpPr>
        <p:spPr>
          <a:xfrm>
            <a:off x="2462350" y="2619103"/>
            <a:ext cx="2179320" cy="338328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462350" y="2619103"/>
            <a:ext cx="2179320" cy="944880"/>
          </a:xfrm>
          <a:prstGeom prst="roundRect">
            <a:avLst>
              <a:gd name="adj" fmla="val 6667"/>
            </a:avLst>
          </a:prstGeom>
          <a:solidFill>
            <a:srgbClr val="4BA6B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7550331" y="2619103"/>
            <a:ext cx="2179320" cy="3383280"/>
            <a:chOff x="1981200" y="2545080"/>
            <a:chExt cx="2179320" cy="3383280"/>
          </a:xfrm>
        </p:grpSpPr>
        <p:sp>
          <p:nvSpPr>
            <p:cNvPr id="7" name="圆角矩形 6"/>
            <p:cNvSpPr/>
            <p:nvPr/>
          </p:nvSpPr>
          <p:spPr>
            <a:xfrm>
              <a:off x="1981200" y="2545080"/>
              <a:ext cx="2179320" cy="338328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981200" y="2545080"/>
              <a:ext cx="2179320" cy="944880"/>
            </a:xfrm>
            <a:prstGeom prst="roundRect">
              <a:avLst>
                <a:gd name="adj" fmla="val 6667"/>
              </a:avLst>
            </a:prstGeom>
            <a:solidFill>
              <a:srgbClr val="73CF5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2587442" y="2906877"/>
            <a:ext cx="1920240" cy="369332"/>
          </a:xfrm>
          <a:prstGeom prst="rect">
            <a:avLst/>
          </a:prstGeom>
          <a:noFill/>
        </p:spPr>
        <p:txBody>
          <a:bodyPr wrap="square" rtlCol="0">
            <a:spAutoFit/>
          </a:bodyPr>
          <a:lstStyle/>
          <a:p>
            <a:pPr algn="ctr"/>
            <a:r>
              <a:rPr lang="zh-CN" altLang="en-US" b="1" dirty="0">
                <a:solidFill>
                  <a:schemeClr val="bg1"/>
                </a:solidFill>
                <a:latin typeface="Roboto Th" pitchFamily="2" charset="0"/>
                <a:ea typeface="Roboto Th" pitchFamily="2" charset="0"/>
              </a:rPr>
              <a:t>视频数据处理</a:t>
            </a:r>
            <a:endParaRPr lang="zh-CN" altLang="en-US" b="1" dirty="0">
              <a:solidFill>
                <a:schemeClr val="bg1"/>
              </a:solidFill>
              <a:latin typeface="Roboto Th" pitchFamily="2" charset="0"/>
            </a:endParaRPr>
          </a:p>
        </p:txBody>
      </p:sp>
      <p:sp>
        <p:nvSpPr>
          <p:cNvPr id="15" name="文本框 14"/>
          <p:cNvSpPr txBox="1"/>
          <p:nvPr/>
        </p:nvSpPr>
        <p:spPr>
          <a:xfrm>
            <a:off x="2591890" y="3767520"/>
            <a:ext cx="1915792" cy="2031325"/>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使用</a:t>
            </a:r>
            <a:r>
              <a:rPr lang="en-US" altLang="zh-CN" sz="1400" dirty="0">
                <a:solidFill>
                  <a:schemeClr val="bg1"/>
                </a:solidFill>
                <a:latin typeface="Roboto Th" pitchFamily="2" charset="0"/>
                <a:ea typeface="Roboto Th" pitchFamily="2" charset="0"/>
              </a:rPr>
              <a:t>OpenCV</a:t>
            </a:r>
            <a:r>
              <a:rPr lang="zh-CN" altLang="en-US" sz="1400" dirty="0">
                <a:solidFill>
                  <a:schemeClr val="bg1"/>
                </a:solidFill>
                <a:latin typeface="Roboto Th" pitchFamily="2" charset="0"/>
                <a:ea typeface="Roboto Th" pitchFamily="2" charset="0"/>
              </a:rPr>
              <a:t>，检查目标目录下的所有输入录像，对每个录像都比对出最多任意设定数目的操作截图（超过数目的采用随机选取），存在同名文件夹中。并得出一个</a:t>
            </a:r>
            <a:r>
              <a:rPr lang="en-US" altLang="zh-CN" sz="1400" dirty="0">
                <a:solidFill>
                  <a:schemeClr val="bg1"/>
                </a:solidFill>
                <a:latin typeface="Roboto Th" pitchFamily="2" charset="0"/>
                <a:ea typeface="Roboto Th" pitchFamily="2" charset="0"/>
              </a:rPr>
              <a:t>label</a:t>
            </a:r>
            <a:r>
              <a:rPr lang="zh-CN" altLang="en-US" sz="1400" dirty="0">
                <a:solidFill>
                  <a:schemeClr val="bg1"/>
                </a:solidFill>
                <a:latin typeface="Roboto Th" pitchFamily="2" charset="0"/>
                <a:ea typeface="Roboto Th" pitchFamily="2" charset="0"/>
              </a:rPr>
              <a:t>文件</a:t>
            </a:r>
            <a:endParaRPr lang="zh-CN" altLang="en-US" sz="1400" dirty="0">
              <a:solidFill>
                <a:schemeClr val="bg1"/>
              </a:solidFill>
              <a:latin typeface="Roboto Th" pitchFamily="2" charset="0"/>
              <a:ea typeface="微软雅黑" panose="020B0503020204020204" pitchFamily="34" charset="-122"/>
            </a:endParaRPr>
          </a:p>
        </p:txBody>
      </p:sp>
      <p:sp>
        <p:nvSpPr>
          <p:cNvPr id="16" name="文本框 15"/>
          <p:cNvSpPr txBox="1"/>
          <p:nvPr/>
        </p:nvSpPr>
        <p:spPr>
          <a:xfrm>
            <a:off x="7658461" y="2904657"/>
            <a:ext cx="1920240" cy="369332"/>
          </a:xfrm>
          <a:prstGeom prst="rect">
            <a:avLst/>
          </a:prstGeom>
          <a:noFill/>
        </p:spPr>
        <p:txBody>
          <a:bodyPr wrap="square" rtlCol="0">
            <a:spAutoFit/>
          </a:bodyPr>
          <a:lstStyle/>
          <a:p>
            <a:pPr algn="ctr"/>
            <a:r>
              <a:rPr lang="en-US" altLang="zh-CN" b="1" dirty="0">
                <a:solidFill>
                  <a:schemeClr val="bg1"/>
                </a:solidFill>
                <a:latin typeface="Roboto Th" pitchFamily="2" charset="0"/>
                <a:ea typeface="Roboto Th" pitchFamily="2" charset="0"/>
              </a:rPr>
              <a:t>GIF</a:t>
            </a:r>
            <a:r>
              <a:rPr lang="zh-CN" altLang="en-US" b="1" dirty="0">
                <a:solidFill>
                  <a:schemeClr val="bg1"/>
                </a:solidFill>
                <a:latin typeface="Roboto Th" pitchFamily="2" charset="0"/>
                <a:ea typeface="Roboto Th" pitchFamily="2" charset="0"/>
              </a:rPr>
              <a:t>数据处理</a:t>
            </a:r>
            <a:endParaRPr lang="zh-CN" altLang="en-US" b="1" dirty="0">
              <a:solidFill>
                <a:schemeClr val="bg1"/>
              </a:solidFill>
              <a:latin typeface="Roboto Th" pitchFamily="2" charset="0"/>
            </a:endParaRPr>
          </a:p>
        </p:txBody>
      </p:sp>
      <p:sp>
        <p:nvSpPr>
          <p:cNvPr id="17" name="文本框 16"/>
          <p:cNvSpPr txBox="1"/>
          <p:nvPr/>
        </p:nvSpPr>
        <p:spPr>
          <a:xfrm>
            <a:off x="7689715" y="3552075"/>
            <a:ext cx="1915792" cy="2462213"/>
          </a:xfrm>
          <a:prstGeom prst="rect">
            <a:avLst/>
          </a:prstGeom>
          <a:noFill/>
        </p:spPr>
        <p:txBody>
          <a:bodyPr wrap="square" rtlCol="0">
            <a:spAutoFit/>
          </a:bodyPr>
          <a:lstStyle/>
          <a:p>
            <a:pPr algn="ctr"/>
            <a:r>
              <a:rPr lang="zh-CN" altLang="en-US" sz="1100" dirty="0">
                <a:solidFill>
                  <a:schemeClr val="bg1"/>
                </a:solidFill>
                <a:latin typeface="Roboto Th" pitchFamily="2" charset="0"/>
                <a:ea typeface="Roboto Th" pitchFamily="2" charset="0"/>
              </a:rPr>
              <a:t>采用</a:t>
            </a:r>
            <a:r>
              <a:rPr lang="en-US" altLang="zh-CN" sz="1100" dirty="0">
                <a:solidFill>
                  <a:schemeClr val="bg1"/>
                </a:solidFill>
                <a:latin typeface="Roboto Th" pitchFamily="2" charset="0"/>
                <a:ea typeface="Roboto Th" pitchFamily="2" charset="0"/>
              </a:rPr>
              <a:t>RICO</a:t>
            </a:r>
            <a:r>
              <a:rPr lang="zh-CN" altLang="en-US" sz="1100" dirty="0">
                <a:solidFill>
                  <a:schemeClr val="bg1"/>
                </a:solidFill>
                <a:latin typeface="Roboto Th" pitchFamily="2" charset="0"/>
                <a:ea typeface="Roboto Th" pitchFamily="2" charset="0"/>
              </a:rPr>
              <a:t>数据集，利用其标注的</a:t>
            </a:r>
            <a:r>
              <a:rPr lang="en-US" altLang="zh-CN" sz="1100" dirty="0">
                <a:solidFill>
                  <a:schemeClr val="bg1"/>
                </a:solidFill>
                <a:latin typeface="Roboto Th" pitchFamily="2" charset="0"/>
                <a:ea typeface="Roboto Th" pitchFamily="2" charset="0"/>
              </a:rPr>
              <a:t>json</a:t>
            </a:r>
            <a:r>
              <a:rPr lang="zh-CN" altLang="en-US" sz="1100" dirty="0">
                <a:solidFill>
                  <a:schemeClr val="bg1"/>
                </a:solidFill>
                <a:latin typeface="Roboto Th" pitchFamily="2" charset="0"/>
                <a:ea typeface="Roboto Th" pitchFamily="2" charset="0"/>
              </a:rPr>
              <a:t>文件，在</a:t>
            </a:r>
            <a:r>
              <a:rPr lang="en-US" altLang="zh-CN" sz="1100" dirty="0">
                <a:solidFill>
                  <a:schemeClr val="bg1"/>
                </a:solidFill>
                <a:latin typeface="Roboto Th" pitchFamily="2" charset="0"/>
                <a:ea typeface="Roboto Th" pitchFamily="2" charset="0"/>
              </a:rPr>
              <a:t>get_data.py</a:t>
            </a:r>
            <a:r>
              <a:rPr lang="zh-CN" altLang="en-US" sz="1100" dirty="0">
                <a:solidFill>
                  <a:schemeClr val="bg1"/>
                </a:solidFill>
                <a:latin typeface="Roboto Th" pitchFamily="2" charset="0"/>
                <a:ea typeface="Roboto Th" pitchFamily="2" charset="0"/>
              </a:rPr>
              <a:t>中实现对</a:t>
            </a:r>
            <a:r>
              <a:rPr lang="en-US" altLang="zh-CN" sz="1100" dirty="0">
                <a:solidFill>
                  <a:schemeClr val="bg1"/>
                </a:solidFill>
                <a:latin typeface="Roboto Th" pitchFamily="2" charset="0"/>
                <a:ea typeface="Roboto Th" pitchFamily="2" charset="0"/>
              </a:rPr>
              <a:t>GIF</a:t>
            </a:r>
            <a:r>
              <a:rPr lang="zh-CN" altLang="en-US" sz="1100" dirty="0">
                <a:solidFill>
                  <a:schemeClr val="bg1"/>
                </a:solidFill>
                <a:latin typeface="Roboto Th" pitchFamily="2" charset="0"/>
                <a:ea typeface="Roboto Th" pitchFamily="2" charset="0"/>
              </a:rPr>
              <a:t>的截取和清除静态图片。并生成一个</a:t>
            </a:r>
            <a:r>
              <a:rPr lang="en-US" altLang="zh-CN" sz="1100" dirty="0" err="1">
                <a:solidFill>
                  <a:schemeClr val="bg1"/>
                </a:solidFill>
                <a:latin typeface="Roboto Th" pitchFamily="2" charset="0"/>
                <a:ea typeface="Roboto Th" pitchFamily="2" charset="0"/>
              </a:rPr>
              <a:t>class_name</a:t>
            </a:r>
            <a:r>
              <a:rPr lang="zh-CN" altLang="en-US" sz="1100" dirty="0">
                <a:solidFill>
                  <a:schemeClr val="bg1"/>
                </a:solidFill>
                <a:latin typeface="Roboto Th" pitchFamily="2" charset="0"/>
                <a:ea typeface="Roboto Th" pitchFamily="2" charset="0"/>
              </a:rPr>
              <a:t>文件。其中，利用</a:t>
            </a:r>
            <a:r>
              <a:rPr lang="en-US" altLang="zh-CN" sz="1100" dirty="0">
                <a:solidFill>
                  <a:schemeClr val="bg1"/>
                </a:solidFill>
                <a:latin typeface="Roboto Th" pitchFamily="2" charset="0"/>
                <a:ea typeface="Roboto Th" pitchFamily="2" charset="0"/>
              </a:rPr>
              <a:t>json</a:t>
            </a:r>
            <a:r>
              <a:rPr lang="zh-CN" altLang="en-US" sz="1100" dirty="0">
                <a:solidFill>
                  <a:schemeClr val="bg1"/>
                </a:solidFill>
                <a:latin typeface="Roboto Th" pitchFamily="2" charset="0"/>
                <a:ea typeface="Roboto Th" pitchFamily="2" charset="0"/>
              </a:rPr>
              <a:t>文件的信息得到全部的图片。然后判断图片之间的相似度。如果相似度不大，就加入“不同图片”列表。最后将这些不同图片输出出来。</a:t>
            </a:r>
          </a:p>
          <a:p>
            <a:pPr algn="ctr"/>
            <a:r>
              <a:rPr lang="zh-CN" altLang="en-US" sz="1100" dirty="0">
                <a:solidFill>
                  <a:schemeClr val="bg1"/>
                </a:solidFill>
                <a:latin typeface="Roboto Th" pitchFamily="2" charset="0"/>
                <a:ea typeface="Roboto Th" pitchFamily="2" charset="0"/>
              </a:rPr>
              <a:t>在</a:t>
            </a:r>
            <a:r>
              <a:rPr lang="en-US" altLang="zh-CN" sz="1100" dirty="0">
                <a:solidFill>
                  <a:schemeClr val="bg1"/>
                </a:solidFill>
                <a:latin typeface="Roboto Th" pitchFamily="2" charset="0"/>
                <a:ea typeface="Roboto Th" pitchFamily="2" charset="0"/>
              </a:rPr>
              <a:t>get_class.py</a:t>
            </a:r>
            <a:r>
              <a:rPr lang="zh-CN" altLang="en-US" sz="1100" dirty="0">
                <a:solidFill>
                  <a:schemeClr val="bg1"/>
                </a:solidFill>
                <a:latin typeface="Roboto Th" pitchFamily="2" charset="0"/>
                <a:ea typeface="Roboto Th" pitchFamily="2" charset="0"/>
              </a:rPr>
              <a:t>中读取所有的</a:t>
            </a:r>
            <a:r>
              <a:rPr lang="en-US" altLang="zh-CN" sz="1100" dirty="0" err="1">
                <a:solidFill>
                  <a:schemeClr val="bg1"/>
                </a:solidFill>
                <a:latin typeface="Roboto Th" pitchFamily="2" charset="0"/>
                <a:ea typeface="Roboto Th" pitchFamily="2" charset="0"/>
              </a:rPr>
              <a:t>class_name</a:t>
            </a:r>
            <a:r>
              <a:rPr lang="zh-CN" altLang="en-US" sz="1100" dirty="0">
                <a:solidFill>
                  <a:schemeClr val="bg1"/>
                </a:solidFill>
                <a:latin typeface="Roboto Th" pitchFamily="2" charset="0"/>
                <a:ea typeface="Roboto Th" pitchFamily="2" charset="0"/>
              </a:rPr>
              <a:t>，并生成一个</a:t>
            </a:r>
            <a:r>
              <a:rPr lang="en-US" altLang="zh-CN" sz="1100" dirty="0">
                <a:solidFill>
                  <a:schemeClr val="bg1"/>
                </a:solidFill>
                <a:latin typeface="Roboto Th" pitchFamily="2" charset="0"/>
                <a:ea typeface="Roboto Th" pitchFamily="2" charset="0"/>
              </a:rPr>
              <a:t>label</a:t>
            </a:r>
            <a:endParaRPr lang="zh-CN" altLang="en-US" sz="1100" dirty="0">
              <a:solidFill>
                <a:schemeClr val="bg1"/>
              </a:solidFill>
              <a:latin typeface="Roboto Th" pitchFamily="2" charset="0"/>
              <a:ea typeface="微软雅黑" panose="020B0503020204020204" pitchFamily="34" charset="-122"/>
            </a:endParaRPr>
          </a:p>
        </p:txBody>
      </p:sp>
    </p:spTree>
    <p:extLst>
      <p:ext uri="{BB962C8B-B14F-4D97-AF65-F5344CB8AC3E}">
        <p14:creationId xmlns:p14="http://schemas.microsoft.com/office/powerpoint/2010/main" val="294260306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480457" y="870856"/>
            <a:ext cx="9173029" cy="914399"/>
          </a:xfrm>
          <a:prstGeom prst="roundRect">
            <a:avLst/>
          </a:prstGeom>
          <a:solidFill>
            <a:srgbClr val="FEC853">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网络模型</a:t>
            </a:r>
            <a:endParaRPr lang="zh-CN" altLang="en-US" sz="4000" dirty="0">
              <a:solidFill>
                <a:schemeClr val="bg1"/>
              </a:solidFill>
              <a:latin typeface="Roboto Th" pitchFamily="2" charset="0"/>
              <a:ea typeface="GulimChe" panose="020B0609000101010101" pitchFamily="49" charset="-127"/>
            </a:endParaRPr>
          </a:p>
        </p:txBody>
      </p:sp>
      <p:grpSp>
        <p:nvGrpSpPr>
          <p:cNvPr id="14" name="组合 13"/>
          <p:cNvGrpSpPr/>
          <p:nvPr/>
        </p:nvGrpSpPr>
        <p:grpSpPr>
          <a:xfrm>
            <a:off x="1723570" y="2721430"/>
            <a:ext cx="8686800" cy="2757714"/>
            <a:chOff x="1632857" y="2750458"/>
            <a:chExt cx="8686800" cy="2757714"/>
          </a:xfrm>
        </p:grpSpPr>
        <p:sp>
          <p:nvSpPr>
            <p:cNvPr id="15" name="正五边形 14"/>
            <p:cNvSpPr/>
            <p:nvPr/>
          </p:nvSpPr>
          <p:spPr>
            <a:xfrm>
              <a:off x="4528457" y="2750458"/>
              <a:ext cx="2895600" cy="2757714"/>
            </a:xfrm>
            <a:prstGeom prst="pentagon">
              <a:avLst/>
            </a:prstGeom>
            <a:solidFill>
              <a:srgbClr val="4CA860">
                <a:alpha val="20000"/>
              </a:srgbClr>
            </a:solid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a:off x="1632857" y="2750458"/>
              <a:ext cx="2895600" cy="2757714"/>
            </a:xfrm>
            <a:prstGeom prst="pentagon">
              <a:avLst/>
            </a:prstGeom>
            <a:solidFill>
              <a:srgbClr val="4BA6B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a:off x="7424057" y="2750458"/>
              <a:ext cx="2895600" cy="2757714"/>
            </a:xfrm>
            <a:prstGeom prst="pentagon">
              <a:avLst/>
            </a:prstGeom>
            <a:solidFill>
              <a:srgbClr val="F54D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208347" y="3050902"/>
            <a:ext cx="1920240" cy="381000"/>
          </a:xfrm>
          <a:prstGeom prst="rect">
            <a:avLst/>
          </a:prstGeom>
          <a:noFill/>
        </p:spPr>
        <p:txBody>
          <a:bodyPr wrap="square" rtlCol="0">
            <a:spAutoFit/>
          </a:bodyPr>
          <a:lstStyle/>
          <a:p>
            <a:pPr algn="ctr"/>
            <a:r>
              <a:rPr lang="en-US" altLang="zh-CN" b="1" dirty="0">
                <a:solidFill>
                  <a:schemeClr val="bg1"/>
                </a:solidFill>
                <a:latin typeface="Roboto Th" pitchFamily="2" charset="0"/>
                <a:ea typeface="Roboto Th" pitchFamily="2" charset="0"/>
              </a:rPr>
              <a:t>VAE</a:t>
            </a:r>
            <a:endParaRPr lang="zh-CN" altLang="en-US" b="1" dirty="0">
              <a:solidFill>
                <a:schemeClr val="bg1"/>
              </a:solidFill>
              <a:latin typeface="Roboto Th" pitchFamily="2" charset="0"/>
            </a:endParaRPr>
          </a:p>
        </p:txBody>
      </p:sp>
      <p:sp>
        <p:nvSpPr>
          <p:cNvPr id="19" name="文本框 18"/>
          <p:cNvSpPr txBox="1"/>
          <p:nvPr/>
        </p:nvSpPr>
        <p:spPr>
          <a:xfrm>
            <a:off x="2236243" y="3429000"/>
            <a:ext cx="1915792" cy="1938992"/>
          </a:xfrm>
          <a:prstGeom prst="rect">
            <a:avLst/>
          </a:prstGeom>
          <a:noFill/>
        </p:spPr>
        <p:txBody>
          <a:bodyPr wrap="square" rtlCol="0">
            <a:spAutoFit/>
          </a:bodyPr>
          <a:lstStyle/>
          <a:p>
            <a:pPr algn="ctr"/>
            <a:r>
              <a:rPr lang="zh-CN" altLang="en-US" sz="1000" dirty="0">
                <a:solidFill>
                  <a:schemeClr val="bg1"/>
                </a:solidFill>
                <a:latin typeface="Roboto Th" pitchFamily="2" charset="0"/>
                <a:ea typeface="Roboto Th" pitchFamily="2" charset="0"/>
              </a:rPr>
              <a:t>是自动编码机的一种扩展，它假设输出的潜在变量</a:t>
            </a:r>
            <a:r>
              <a:rPr lang="en-US" altLang="zh-CN" sz="1000" dirty="0">
                <a:solidFill>
                  <a:schemeClr val="bg1"/>
                </a:solidFill>
                <a:latin typeface="Roboto Th" pitchFamily="2" charset="0"/>
                <a:ea typeface="Roboto Th" pitchFamily="2" charset="0"/>
              </a:rPr>
              <a:t>z</a:t>
            </a:r>
            <a:r>
              <a:rPr lang="zh-CN" altLang="en-US" sz="1000" dirty="0">
                <a:solidFill>
                  <a:schemeClr val="bg1"/>
                </a:solidFill>
                <a:latin typeface="Roboto Th" pitchFamily="2" charset="0"/>
                <a:ea typeface="Roboto Th" pitchFamily="2" charset="0"/>
              </a:rPr>
              <a:t>服从一种先验分布，如高斯分布。这样，在训练完模型后，我们可以通过采样这种先验分布得到</a:t>
            </a:r>
            <a:r>
              <a:rPr lang="en-US" altLang="zh-CN" sz="1000" dirty="0">
                <a:solidFill>
                  <a:schemeClr val="bg1"/>
                </a:solidFill>
                <a:latin typeface="Roboto Th" pitchFamily="2" charset="0"/>
                <a:ea typeface="Roboto Th" pitchFamily="2" charset="0"/>
              </a:rPr>
              <a:t>z’</a:t>
            </a:r>
            <a:r>
              <a:rPr lang="zh-CN" altLang="en-US" sz="1000" dirty="0">
                <a:solidFill>
                  <a:schemeClr val="bg1"/>
                </a:solidFill>
                <a:latin typeface="Roboto Th" pitchFamily="2" charset="0"/>
                <a:ea typeface="Roboto Th" pitchFamily="2" charset="0"/>
              </a:rPr>
              <a:t>，这个</a:t>
            </a:r>
            <a:r>
              <a:rPr lang="en-US" altLang="zh-CN" sz="1000" dirty="0">
                <a:solidFill>
                  <a:schemeClr val="bg1"/>
                </a:solidFill>
                <a:latin typeface="Roboto Th" pitchFamily="2" charset="0"/>
                <a:ea typeface="Roboto Th" pitchFamily="2" charset="0"/>
              </a:rPr>
              <a:t>z’</a:t>
            </a:r>
            <a:r>
              <a:rPr lang="zh-CN" altLang="en-US" sz="1000" dirty="0">
                <a:solidFill>
                  <a:schemeClr val="bg1"/>
                </a:solidFill>
                <a:latin typeface="Roboto Th" pitchFamily="2" charset="0"/>
                <a:ea typeface="Roboto Th" pitchFamily="2" charset="0"/>
              </a:rPr>
              <a:t>可能是训练过程中没有出现过的，但是我们依然能在解码器中通过这个</a:t>
            </a:r>
            <a:r>
              <a:rPr lang="en-US" altLang="zh-CN" sz="1000" dirty="0">
                <a:solidFill>
                  <a:schemeClr val="bg1"/>
                </a:solidFill>
                <a:latin typeface="Roboto Th" pitchFamily="2" charset="0"/>
                <a:ea typeface="Roboto Th" pitchFamily="2" charset="0"/>
              </a:rPr>
              <a:t>z’</a:t>
            </a:r>
            <a:r>
              <a:rPr lang="zh-CN" altLang="en-US" sz="1000" dirty="0">
                <a:solidFill>
                  <a:schemeClr val="bg1"/>
                </a:solidFill>
                <a:latin typeface="Roboto Th" pitchFamily="2" charset="0"/>
                <a:ea typeface="Roboto Th" pitchFamily="2" charset="0"/>
              </a:rPr>
              <a:t>获得</a:t>
            </a:r>
            <a:r>
              <a:rPr lang="en-US" altLang="zh-CN" sz="1000" dirty="0">
                <a:solidFill>
                  <a:schemeClr val="bg1"/>
                </a:solidFill>
                <a:latin typeface="Roboto Th" pitchFamily="2" charset="0"/>
                <a:ea typeface="Roboto Th" pitchFamily="2" charset="0"/>
              </a:rPr>
              <a:t>x’</a:t>
            </a:r>
            <a:r>
              <a:rPr lang="zh-CN" altLang="en-US" sz="1000" dirty="0">
                <a:solidFill>
                  <a:schemeClr val="bg1"/>
                </a:solidFill>
                <a:latin typeface="Roboto Th" pitchFamily="2" charset="0"/>
                <a:ea typeface="Roboto Th" pitchFamily="2" charset="0"/>
              </a:rPr>
              <a:t>，从而得到一些符合原数据</a:t>
            </a:r>
            <a:r>
              <a:rPr lang="en-US" altLang="zh-CN" sz="1000" dirty="0">
                <a:solidFill>
                  <a:schemeClr val="bg1"/>
                </a:solidFill>
                <a:latin typeface="Roboto Th" pitchFamily="2" charset="0"/>
                <a:ea typeface="Roboto Th" pitchFamily="2" charset="0"/>
              </a:rPr>
              <a:t>x</a:t>
            </a:r>
            <a:r>
              <a:rPr lang="zh-CN" altLang="en-US" sz="1000" dirty="0">
                <a:solidFill>
                  <a:schemeClr val="bg1"/>
                </a:solidFill>
                <a:latin typeface="Roboto Th" pitchFamily="2" charset="0"/>
                <a:ea typeface="Roboto Th" pitchFamily="2" charset="0"/>
              </a:rPr>
              <a:t>分布的新样本，具有“生成“新样本的能力。</a:t>
            </a:r>
            <a:endParaRPr lang="en-US" altLang="zh-CN" sz="1000" dirty="0">
              <a:solidFill>
                <a:schemeClr val="bg1"/>
              </a:solidFill>
              <a:latin typeface="Roboto Th" pitchFamily="2" charset="0"/>
              <a:ea typeface="Roboto Th" pitchFamily="2" charset="0"/>
            </a:endParaRPr>
          </a:p>
          <a:p>
            <a:pPr algn="ctr"/>
            <a:r>
              <a:rPr lang="zh-CN" altLang="en-US" sz="1000" dirty="0">
                <a:solidFill>
                  <a:schemeClr val="bg1"/>
                </a:solidFill>
                <a:latin typeface="Roboto Th" pitchFamily="2" charset="0"/>
                <a:ea typeface="Roboto Th" pitchFamily="2" charset="0"/>
              </a:rPr>
              <a:t>由编码器和解码器组成</a:t>
            </a:r>
            <a:endParaRPr lang="en-US" altLang="zh-CN" sz="1000" dirty="0">
              <a:solidFill>
                <a:schemeClr val="bg1"/>
              </a:solidFill>
              <a:latin typeface="Roboto Th" pitchFamily="2" charset="0"/>
              <a:ea typeface="Roboto Th" pitchFamily="2" charset="0"/>
            </a:endParaRPr>
          </a:p>
        </p:txBody>
      </p:sp>
      <p:sp>
        <p:nvSpPr>
          <p:cNvPr id="20" name="文本框 19"/>
          <p:cNvSpPr txBox="1"/>
          <p:nvPr/>
        </p:nvSpPr>
        <p:spPr>
          <a:xfrm>
            <a:off x="5127395" y="3053448"/>
            <a:ext cx="1920240" cy="381000"/>
          </a:xfrm>
          <a:prstGeom prst="rect">
            <a:avLst/>
          </a:prstGeom>
          <a:noFill/>
        </p:spPr>
        <p:txBody>
          <a:bodyPr wrap="square" rtlCol="0">
            <a:spAutoFit/>
          </a:bodyPr>
          <a:lstStyle/>
          <a:p>
            <a:pPr algn="ctr"/>
            <a:r>
              <a:rPr lang="en-US" altLang="zh-CN" b="1" dirty="0">
                <a:solidFill>
                  <a:schemeClr val="bg1"/>
                </a:solidFill>
                <a:latin typeface="Roboto Th" pitchFamily="2" charset="0"/>
                <a:ea typeface="Roboto Th" pitchFamily="2" charset="0"/>
              </a:rPr>
              <a:t>GAN</a:t>
            </a:r>
            <a:endParaRPr lang="zh-CN" altLang="en-US" b="1" dirty="0">
              <a:solidFill>
                <a:schemeClr val="bg1"/>
              </a:solidFill>
              <a:latin typeface="Roboto Th" pitchFamily="2" charset="0"/>
            </a:endParaRPr>
          </a:p>
        </p:txBody>
      </p:sp>
      <p:sp>
        <p:nvSpPr>
          <p:cNvPr id="21" name="文本框 20"/>
          <p:cNvSpPr txBox="1"/>
          <p:nvPr/>
        </p:nvSpPr>
        <p:spPr>
          <a:xfrm>
            <a:off x="5138104" y="3493951"/>
            <a:ext cx="1915792" cy="1754326"/>
          </a:xfrm>
          <a:prstGeom prst="rect">
            <a:avLst/>
          </a:prstGeom>
          <a:noFill/>
        </p:spPr>
        <p:txBody>
          <a:bodyPr wrap="square" rtlCol="0">
            <a:spAutoFit/>
          </a:bodyPr>
          <a:lstStyle/>
          <a:p>
            <a:pPr algn="ctr"/>
            <a:r>
              <a:rPr lang="en-US" altLang="zh-CN" sz="1200" dirty="0">
                <a:solidFill>
                  <a:schemeClr val="bg1"/>
                </a:solidFill>
                <a:latin typeface="Roboto Th" pitchFamily="2" charset="0"/>
                <a:ea typeface="Roboto Th" pitchFamily="2" charset="0"/>
              </a:rPr>
              <a:t>GAN</a:t>
            </a:r>
            <a:r>
              <a:rPr lang="zh-CN" altLang="en-US" sz="1200" dirty="0">
                <a:solidFill>
                  <a:schemeClr val="bg1"/>
                </a:solidFill>
                <a:latin typeface="Roboto Th" pitchFamily="2" charset="0"/>
                <a:ea typeface="Roboto Th" pitchFamily="2" charset="0"/>
              </a:rPr>
              <a:t>主要由两部分构成：</a:t>
            </a:r>
            <a:r>
              <a:rPr lang="en-US" altLang="zh-CN" sz="1200" dirty="0">
                <a:solidFill>
                  <a:schemeClr val="bg1"/>
                </a:solidFill>
                <a:latin typeface="Roboto Th" pitchFamily="2" charset="0"/>
                <a:ea typeface="Roboto Th" pitchFamily="2" charset="0"/>
              </a:rPr>
              <a:t>generator</a:t>
            </a:r>
            <a:r>
              <a:rPr lang="zh-CN" altLang="en-US" sz="1200" dirty="0">
                <a:solidFill>
                  <a:schemeClr val="bg1"/>
                </a:solidFill>
                <a:latin typeface="Roboto Th" pitchFamily="2" charset="0"/>
                <a:ea typeface="Roboto Th" pitchFamily="2" charset="0"/>
              </a:rPr>
              <a:t>和</a:t>
            </a:r>
            <a:r>
              <a:rPr lang="en-US" altLang="zh-CN" sz="1200" dirty="0">
                <a:solidFill>
                  <a:schemeClr val="bg1"/>
                </a:solidFill>
                <a:latin typeface="Roboto Th" pitchFamily="2" charset="0"/>
                <a:ea typeface="Roboto Th" pitchFamily="2" charset="0"/>
              </a:rPr>
              <a:t>discriminator</a:t>
            </a:r>
            <a:r>
              <a:rPr lang="zh-CN" altLang="en-US" sz="1200" dirty="0">
                <a:solidFill>
                  <a:schemeClr val="bg1"/>
                </a:solidFill>
                <a:latin typeface="Roboto Th" pitchFamily="2" charset="0"/>
                <a:ea typeface="Roboto Th" pitchFamily="2" charset="0"/>
              </a:rPr>
              <a:t>，</a:t>
            </a:r>
            <a:r>
              <a:rPr lang="en-US" altLang="zh-CN" sz="1200" dirty="0">
                <a:solidFill>
                  <a:schemeClr val="bg1"/>
                </a:solidFill>
                <a:latin typeface="Roboto Th" pitchFamily="2" charset="0"/>
                <a:ea typeface="Roboto Th" pitchFamily="2" charset="0"/>
              </a:rPr>
              <a:t>generator</a:t>
            </a:r>
            <a:r>
              <a:rPr lang="zh-CN" altLang="en-US" sz="1200" dirty="0">
                <a:solidFill>
                  <a:schemeClr val="bg1"/>
                </a:solidFill>
                <a:latin typeface="Roboto Th" pitchFamily="2" charset="0"/>
                <a:ea typeface="Roboto Th" pitchFamily="2" charset="0"/>
              </a:rPr>
              <a:t>主要是从训练数据中产生相同分布的</a:t>
            </a:r>
            <a:r>
              <a:rPr lang="en-US" altLang="zh-CN" sz="1200" dirty="0">
                <a:solidFill>
                  <a:schemeClr val="bg1"/>
                </a:solidFill>
                <a:latin typeface="Roboto Th" pitchFamily="2" charset="0"/>
                <a:ea typeface="Roboto Th" pitchFamily="2" charset="0"/>
              </a:rPr>
              <a:t>samples</a:t>
            </a:r>
            <a:r>
              <a:rPr lang="zh-CN" altLang="en-US" sz="1200" dirty="0">
                <a:solidFill>
                  <a:schemeClr val="bg1"/>
                </a:solidFill>
                <a:latin typeface="Roboto Th" pitchFamily="2" charset="0"/>
                <a:ea typeface="Roboto Th" pitchFamily="2" charset="0"/>
              </a:rPr>
              <a:t>，而</a:t>
            </a:r>
            <a:r>
              <a:rPr lang="en-US" altLang="zh-CN" sz="1200" dirty="0">
                <a:solidFill>
                  <a:schemeClr val="bg1"/>
                </a:solidFill>
                <a:latin typeface="Roboto Th" pitchFamily="2" charset="0"/>
                <a:ea typeface="Roboto Th" pitchFamily="2" charset="0"/>
              </a:rPr>
              <a:t>discriminator </a:t>
            </a:r>
            <a:r>
              <a:rPr lang="zh-CN" altLang="en-US" sz="1200" dirty="0">
                <a:solidFill>
                  <a:schemeClr val="bg1"/>
                </a:solidFill>
                <a:latin typeface="Roboto Th" pitchFamily="2" charset="0"/>
                <a:ea typeface="Roboto Th" pitchFamily="2" charset="0"/>
              </a:rPr>
              <a:t>则是判断输入是真实数据还是</a:t>
            </a:r>
            <a:r>
              <a:rPr lang="en-US" altLang="zh-CN" sz="1200" dirty="0">
                <a:solidFill>
                  <a:schemeClr val="bg1"/>
                </a:solidFill>
                <a:latin typeface="Roboto Th" pitchFamily="2" charset="0"/>
                <a:ea typeface="Roboto Th" pitchFamily="2" charset="0"/>
              </a:rPr>
              <a:t>generator</a:t>
            </a:r>
            <a:r>
              <a:rPr lang="zh-CN" altLang="en-US" sz="1200" dirty="0">
                <a:solidFill>
                  <a:schemeClr val="bg1"/>
                </a:solidFill>
                <a:latin typeface="Roboto Th" pitchFamily="2" charset="0"/>
                <a:ea typeface="Roboto Th" pitchFamily="2" charset="0"/>
              </a:rPr>
              <a:t>生成的数据，</a:t>
            </a:r>
            <a:r>
              <a:rPr lang="en-US" altLang="zh-CN" sz="1200" dirty="0">
                <a:solidFill>
                  <a:schemeClr val="bg1"/>
                </a:solidFill>
                <a:latin typeface="Roboto Th" pitchFamily="2" charset="0"/>
                <a:ea typeface="Roboto Th" pitchFamily="2" charset="0"/>
              </a:rPr>
              <a:t>discriminator</a:t>
            </a:r>
            <a:r>
              <a:rPr lang="zh-CN" altLang="en-US" sz="1200" dirty="0">
                <a:solidFill>
                  <a:schemeClr val="bg1"/>
                </a:solidFill>
                <a:latin typeface="Roboto Th" pitchFamily="2" charset="0"/>
                <a:ea typeface="Roboto Th" pitchFamily="2" charset="0"/>
              </a:rPr>
              <a:t>采用传统的监督学习的方法。</a:t>
            </a:r>
            <a:r>
              <a:rPr lang="en-US" altLang="zh-CN" sz="1200" dirty="0">
                <a:solidFill>
                  <a:schemeClr val="bg1"/>
                </a:solidFill>
                <a:latin typeface="Roboto Th" pitchFamily="2" charset="0"/>
                <a:ea typeface="Roboto Th" pitchFamily="2" charset="0"/>
              </a:rPr>
              <a:t>. </a:t>
            </a:r>
            <a:endParaRPr lang="zh-CN" altLang="en-US" sz="1200" dirty="0">
              <a:solidFill>
                <a:schemeClr val="bg1"/>
              </a:solidFill>
              <a:latin typeface="Roboto Th" pitchFamily="2" charset="0"/>
              <a:ea typeface="微软雅黑" panose="020B0503020204020204" pitchFamily="34" charset="-122"/>
            </a:endParaRPr>
          </a:p>
        </p:txBody>
      </p:sp>
      <p:sp>
        <p:nvSpPr>
          <p:cNvPr id="22" name="文本框 21"/>
          <p:cNvSpPr txBox="1"/>
          <p:nvPr/>
        </p:nvSpPr>
        <p:spPr>
          <a:xfrm>
            <a:off x="8035517" y="3050902"/>
            <a:ext cx="1920240" cy="381000"/>
          </a:xfrm>
          <a:prstGeom prst="rect">
            <a:avLst/>
          </a:prstGeom>
          <a:noFill/>
        </p:spPr>
        <p:txBody>
          <a:bodyPr wrap="square" rtlCol="0">
            <a:spAutoFit/>
          </a:bodyPr>
          <a:lstStyle/>
          <a:p>
            <a:pPr algn="ctr"/>
            <a:r>
              <a:rPr lang="en-US" altLang="zh-CN" b="1" dirty="0">
                <a:solidFill>
                  <a:schemeClr val="bg1"/>
                </a:solidFill>
                <a:latin typeface="Roboto Th" pitchFamily="2" charset="0"/>
                <a:ea typeface="Roboto Th" pitchFamily="2" charset="0"/>
              </a:rPr>
              <a:t>VAEGAN</a:t>
            </a:r>
            <a:endParaRPr lang="zh-CN" altLang="en-US" b="1" dirty="0">
              <a:solidFill>
                <a:schemeClr val="bg1"/>
              </a:solidFill>
              <a:latin typeface="Roboto Th" pitchFamily="2" charset="0"/>
            </a:endParaRPr>
          </a:p>
        </p:txBody>
      </p:sp>
      <p:sp>
        <p:nvSpPr>
          <p:cNvPr id="23" name="文本框 22"/>
          <p:cNvSpPr txBox="1"/>
          <p:nvPr/>
        </p:nvSpPr>
        <p:spPr>
          <a:xfrm>
            <a:off x="8033704" y="3567858"/>
            <a:ext cx="1915792" cy="1631216"/>
          </a:xfrm>
          <a:prstGeom prst="rect">
            <a:avLst/>
          </a:prstGeom>
          <a:noFill/>
        </p:spPr>
        <p:txBody>
          <a:bodyPr wrap="square" rtlCol="0">
            <a:spAutoFit/>
          </a:bodyPr>
          <a:lstStyle/>
          <a:p>
            <a:pPr algn="ctr"/>
            <a:r>
              <a:rPr lang="en-US" altLang="zh-CN" sz="1000" dirty="0">
                <a:solidFill>
                  <a:schemeClr val="bg1"/>
                </a:solidFill>
                <a:latin typeface="Roboto Th" pitchFamily="2" charset="0"/>
                <a:ea typeface="Roboto Th" pitchFamily="2" charset="0"/>
              </a:rPr>
              <a:t>VAE+GAN</a:t>
            </a:r>
            <a:r>
              <a:rPr lang="zh-CN" altLang="en-US" sz="1000" dirty="0">
                <a:solidFill>
                  <a:schemeClr val="bg1"/>
                </a:solidFill>
                <a:latin typeface="Roboto Th" pitchFamily="2" charset="0"/>
                <a:ea typeface="Roboto Th" pitchFamily="2" charset="0"/>
              </a:rPr>
              <a:t>的组合。我们知道</a:t>
            </a:r>
            <a:r>
              <a:rPr lang="en-US" altLang="zh-CN" sz="1000" dirty="0">
                <a:solidFill>
                  <a:schemeClr val="bg1"/>
                </a:solidFill>
                <a:latin typeface="Roboto Th" pitchFamily="2" charset="0"/>
                <a:ea typeface="Roboto Th" pitchFamily="2" charset="0"/>
              </a:rPr>
              <a:t>VAE</a:t>
            </a:r>
            <a:r>
              <a:rPr lang="zh-CN" altLang="en-US" sz="1000" dirty="0">
                <a:solidFill>
                  <a:schemeClr val="bg1"/>
                </a:solidFill>
                <a:latin typeface="Roboto Th" pitchFamily="2" charset="0"/>
                <a:ea typeface="Roboto Th" pitchFamily="2" charset="0"/>
              </a:rPr>
              <a:t>是由一个编码器一个解码器组成，编码器可以将数据映射到一个低维的空间分布</a:t>
            </a:r>
            <a:r>
              <a:rPr lang="en-US" altLang="zh-CN" sz="1000" dirty="0">
                <a:solidFill>
                  <a:schemeClr val="bg1"/>
                </a:solidFill>
                <a:latin typeface="Roboto Th" pitchFamily="2" charset="0"/>
                <a:ea typeface="Roboto Th" pitchFamily="2" charset="0"/>
              </a:rPr>
              <a:t>code c</a:t>
            </a:r>
            <a:r>
              <a:rPr lang="zh-CN" altLang="en-US" sz="1000" dirty="0">
                <a:solidFill>
                  <a:schemeClr val="bg1"/>
                </a:solidFill>
                <a:latin typeface="Roboto Th" pitchFamily="2" charset="0"/>
                <a:ea typeface="Roboto Th" pitchFamily="2" charset="0"/>
              </a:rPr>
              <a:t>，而解码器可以将这个分布还原回原始数据，因此</a:t>
            </a:r>
            <a:r>
              <a:rPr lang="en-US" altLang="zh-CN" sz="1000" dirty="0">
                <a:solidFill>
                  <a:schemeClr val="bg1"/>
                </a:solidFill>
                <a:latin typeface="Roboto Th" pitchFamily="2" charset="0"/>
                <a:ea typeface="Roboto Th" pitchFamily="2" charset="0"/>
              </a:rPr>
              <a:t>decoder</a:t>
            </a:r>
            <a:r>
              <a:rPr lang="zh-CN" altLang="en-US" sz="1000" dirty="0">
                <a:solidFill>
                  <a:schemeClr val="bg1"/>
                </a:solidFill>
                <a:latin typeface="Roboto Th" pitchFamily="2" charset="0"/>
                <a:ea typeface="Roboto Th" pitchFamily="2" charset="0"/>
              </a:rPr>
              <a:t>是很像</a:t>
            </a:r>
            <a:r>
              <a:rPr lang="en-US" altLang="zh-CN" sz="1000" dirty="0">
                <a:solidFill>
                  <a:schemeClr val="bg1"/>
                </a:solidFill>
                <a:latin typeface="Roboto Th" pitchFamily="2" charset="0"/>
                <a:ea typeface="Roboto Th" pitchFamily="2" charset="0"/>
              </a:rPr>
              <a:t>GAN</a:t>
            </a:r>
            <a:r>
              <a:rPr lang="zh-CN" altLang="en-US" sz="1000" dirty="0">
                <a:solidFill>
                  <a:schemeClr val="bg1"/>
                </a:solidFill>
                <a:latin typeface="Roboto Th" pitchFamily="2" charset="0"/>
                <a:ea typeface="Roboto Th" pitchFamily="2" charset="0"/>
              </a:rPr>
              <a:t>中的</a:t>
            </a:r>
            <a:r>
              <a:rPr lang="en-US" altLang="zh-CN" sz="1000" dirty="0" err="1">
                <a:solidFill>
                  <a:schemeClr val="bg1"/>
                </a:solidFill>
                <a:latin typeface="Roboto Th" pitchFamily="2" charset="0"/>
                <a:ea typeface="Roboto Th" pitchFamily="2" charset="0"/>
              </a:rPr>
              <a:t>generateor</a:t>
            </a:r>
            <a:r>
              <a:rPr lang="zh-CN" altLang="en-US" sz="1000" dirty="0">
                <a:solidFill>
                  <a:schemeClr val="bg1"/>
                </a:solidFill>
                <a:latin typeface="Roboto Th" pitchFamily="2" charset="0"/>
                <a:ea typeface="Roboto Th" pitchFamily="2" charset="0"/>
              </a:rPr>
              <a:t>，如果再后面拼接上一个判别器</a:t>
            </a:r>
            <a:r>
              <a:rPr lang="en-US" altLang="zh-CN" sz="1000" dirty="0">
                <a:solidFill>
                  <a:schemeClr val="bg1"/>
                </a:solidFill>
                <a:latin typeface="Roboto Th" pitchFamily="2" charset="0"/>
                <a:ea typeface="Roboto Th" pitchFamily="2" charset="0"/>
              </a:rPr>
              <a:t>D</a:t>
            </a:r>
            <a:r>
              <a:rPr lang="zh-CN" altLang="en-US" sz="1000" dirty="0">
                <a:solidFill>
                  <a:schemeClr val="bg1"/>
                </a:solidFill>
                <a:latin typeface="Roboto Th" pitchFamily="2" charset="0"/>
                <a:ea typeface="Roboto Th" pitchFamily="2" charset="0"/>
              </a:rPr>
              <a:t>，这样的话，前两个模块就是</a:t>
            </a:r>
            <a:r>
              <a:rPr lang="en-US" altLang="zh-CN" sz="1000" dirty="0">
                <a:solidFill>
                  <a:schemeClr val="bg1"/>
                </a:solidFill>
                <a:latin typeface="Roboto Th" pitchFamily="2" charset="0"/>
                <a:ea typeface="Roboto Th" pitchFamily="2" charset="0"/>
              </a:rPr>
              <a:t>VAE</a:t>
            </a:r>
            <a:r>
              <a:rPr lang="zh-CN" altLang="en-US" sz="1000" dirty="0">
                <a:solidFill>
                  <a:schemeClr val="bg1"/>
                </a:solidFill>
                <a:latin typeface="Roboto Th" pitchFamily="2" charset="0"/>
                <a:ea typeface="Roboto Th" pitchFamily="2" charset="0"/>
              </a:rPr>
              <a:t>，后俩模块就是</a:t>
            </a:r>
            <a:r>
              <a:rPr lang="en-US" altLang="zh-CN" sz="1000" dirty="0">
                <a:solidFill>
                  <a:schemeClr val="bg1"/>
                </a:solidFill>
                <a:latin typeface="Roboto Th" pitchFamily="2" charset="0"/>
                <a:ea typeface="Roboto Th" pitchFamily="2" charset="0"/>
              </a:rPr>
              <a:t>GAN</a:t>
            </a:r>
            <a:r>
              <a:rPr lang="zh-CN" altLang="en-US" sz="1000" dirty="0">
                <a:solidFill>
                  <a:schemeClr val="bg1"/>
                </a:solidFill>
                <a:latin typeface="Roboto Th" pitchFamily="2" charset="0"/>
                <a:ea typeface="Roboto Th" pitchFamily="2" charset="0"/>
              </a:rPr>
              <a:t>。</a:t>
            </a:r>
          </a:p>
        </p:txBody>
      </p:sp>
    </p:spTree>
    <p:extLst>
      <p:ext uri="{BB962C8B-B14F-4D97-AF65-F5344CB8AC3E}">
        <p14:creationId xmlns:p14="http://schemas.microsoft.com/office/powerpoint/2010/main" val="238725073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1">
            <a:extLst>
              <a:ext uri="{FF2B5EF4-FFF2-40B4-BE49-F238E27FC236}">
                <a16:creationId xmlns:a16="http://schemas.microsoft.com/office/drawing/2014/main" id="{583FA598-EE77-494A-B9E7-2F6057A7F13B}"/>
              </a:ext>
            </a:extLst>
          </p:cNvPr>
          <p:cNvSpPr/>
          <p:nvPr/>
        </p:nvSpPr>
        <p:spPr>
          <a:xfrm>
            <a:off x="1480457" y="870856"/>
            <a:ext cx="9173029" cy="914399"/>
          </a:xfrm>
          <a:prstGeom prst="roundRect">
            <a:avLst/>
          </a:prstGeom>
          <a:solidFill>
            <a:srgbClr val="FEC853">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C9999E1-7EC8-4421-9152-F7A96D6F4431}"/>
              </a:ext>
            </a:extLst>
          </p:cNvPr>
          <p:cNvSpPr txBox="1"/>
          <p:nvPr/>
        </p:nvSpPr>
        <p:spPr>
          <a:xfrm>
            <a:off x="3570967" y="1004889"/>
            <a:ext cx="4992007" cy="707886"/>
          </a:xfrm>
          <a:prstGeom prst="rect">
            <a:avLst/>
          </a:prstGeom>
          <a:noFill/>
        </p:spPr>
        <p:txBody>
          <a:bodyPr wrap="square" rtlCol="0">
            <a:spAutoFit/>
          </a:bodyPr>
          <a:lstStyle/>
          <a:p>
            <a:pPr algn="ctr"/>
            <a:r>
              <a:rPr lang="en-US" altLang="zh-CN" sz="4000" dirty="0">
                <a:solidFill>
                  <a:schemeClr val="bg1"/>
                </a:solidFill>
                <a:latin typeface="Roboto Th" pitchFamily="2" charset="0"/>
                <a:ea typeface="Roboto Th" pitchFamily="2" charset="0"/>
              </a:rPr>
              <a:t>VAE</a:t>
            </a:r>
            <a:endParaRPr lang="zh-CN" altLang="en-US" sz="4000" dirty="0">
              <a:solidFill>
                <a:schemeClr val="bg1"/>
              </a:solidFill>
              <a:latin typeface="Roboto Th" pitchFamily="2" charset="0"/>
              <a:ea typeface="GulimChe" panose="020B0609000101010101" pitchFamily="49" charset="-127"/>
            </a:endParaRPr>
          </a:p>
        </p:txBody>
      </p:sp>
      <p:sp>
        <p:nvSpPr>
          <p:cNvPr id="8" name="圆角矩形 3">
            <a:extLst>
              <a:ext uri="{FF2B5EF4-FFF2-40B4-BE49-F238E27FC236}">
                <a16:creationId xmlns:a16="http://schemas.microsoft.com/office/drawing/2014/main" id="{B1630C57-6F76-4348-96AA-AEFC976A3B43}"/>
              </a:ext>
            </a:extLst>
          </p:cNvPr>
          <p:cNvSpPr/>
          <p:nvPr/>
        </p:nvSpPr>
        <p:spPr>
          <a:xfrm>
            <a:off x="2462350" y="2508069"/>
            <a:ext cx="7267300" cy="2995748"/>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CD6BFE-5DE2-4996-A879-B730BF5DADF6}"/>
              </a:ext>
            </a:extLst>
          </p:cNvPr>
          <p:cNvSpPr txBox="1"/>
          <p:nvPr/>
        </p:nvSpPr>
        <p:spPr>
          <a:xfrm>
            <a:off x="2591890" y="2673532"/>
            <a:ext cx="7137760" cy="2677656"/>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由编码器子网络</a:t>
            </a:r>
            <a:r>
              <a:rPr lang="en-US" altLang="zh-CN" sz="1400" dirty="0" err="1">
                <a:solidFill>
                  <a:schemeClr val="bg1"/>
                </a:solidFill>
                <a:latin typeface="Roboto Th" pitchFamily="2" charset="0"/>
                <a:ea typeface="Roboto Th" pitchFamily="2" charset="0"/>
              </a:rPr>
              <a:t>vAEE</a:t>
            </a:r>
            <a:r>
              <a:rPr lang="zh-CN" altLang="en-US" sz="1400" dirty="0">
                <a:solidFill>
                  <a:schemeClr val="bg1"/>
                </a:solidFill>
                <a:latin typeface="Roboto Th" pitchFamily="2" charset="0"/>
                <a:ea typeface="Roboto Th" pitchFamily="2" charset="0"/>
              </a:rPr>
              <a:t>和解码器子网络</a:t>
            </a:r>
            <a:r>
              <a:rPr lang="en-US" altLang="zh-CN" sz="1400" dirty="0" err="1">
                <a:solidFill>
                  <a:schemeClr val="bg1"/>
                </a:solidFill>
                <a:latin typeface="Roboto Th" pitchFamily="2" charset="0"/>
                <a:ea typeface="Roboto Th" pitchFamily="2" charset="0"/>
              </a:rPr>
              <a:t>vAED</a:t>
            </a:r>
            <a:r>
              <a:rPr lang="zh-CN" altLang="en-US" sz="1400" dirty="0">
                <a:solidFill>
                  <a:schemeClr val="bg1"/>
                </a:solidFill>
                <a:latin typeface="Roboto Th" pitchFamily="2" charset="0"/>
                <a:ea typeface="Roboto Th" pitchFamily="2" charset="0"/>
              </a:rPr>
              <a:t>组成。学习目标是最小化输入</a:t>
            </a:r>
            <a:r>
              <a:rPr lang="en-US" altLang="zh-CN" sz="1400" dirty="0">
                <a:solidFill>
                  <a:schemeClr val="bg1"/>
                </a:solidFill>
                <a:latin typeface="Roboto Th" pitchFamily="2" charset="0"/>
                <a:ea typeface="Roboto Th" pitchFamily="2" charset="0"/>
              </a:rPr>
              <a:t>x</a:t>
            </a:r>
            <a:r>
              <a:rPr lang="zh-CN" altLang="en-US" sz="1400" dirty="0">
                <a:solidFill>
                  <a:schemeClr val="bg1"/>
                </a:solidFill>
                <a:latin typeface="Roboto Th" pitchFamily="2" charset="0"/>
                <a:ea typeface="Roboto Th" pitchFamily="2" charset="0"/>
              </a:rPr>
              <a:t>和重构输入</a:t>
            </a:r>
            <a:r>
              <a:rPr lang="en-US" altLang="zh-CN" sz="1400" dirty="0">
                <a:solidFill>
                  <a:schemeClr val="bg1"/>
                </a:solidFill>
                <a:latin typeface="Roboto Th" pitchFamily="2" charset="0"/>
                <a:ea typeface="Roboto Th" pitchFamily="2" charset="0"/>
              </a:rPr>
              <a:t>x </a:t>
            </a:r>
            <a:r>
              <a:rPr lang="zh-CN" altLang="en-US" sz="1400" dirty="0">
                <a:solidFill>
                  <a:schemeClr val="bg1"/>
                </a:solidFill>
                <a:latin typeface="Roboto Th" pitchFamily="2" charset="0"/>
                <a:ea typeface="Roboto Th" pitchFamily="2" charset="0"/>
              </a:rPr>
              <a:t>之间的差异。在这项工作中，我们计算</a:t>
            </a:r>
            <a:r>
              <a:rPr lang="en-US" altLang="zh-CN" sz="1400" dirty="0">
                <a:solidFill>
                  <a:schemeClr val="bg1"/>
                </a:solidFill>
                <a:latin typeface="Roboto Th" pitchFamily="2" charset="0"/>
                <a:ea typeface="Roboto Th" pitchFamily="2" charset="0"/>
              </a:rPr>
              <a:t>x</a:t>
            </a:r>
            <a:r>
              <a:rPr lang="zh-CN" altLang="en-US" sz="1400" dirty="0">
                <a:solidFill>
                  <a:schemeClr val="bg1"/>
                </a:solidFill>
                <a:latin typeface="Roboto Th" pitchFamily="2" charset="0"/>
                <a:ea typeface="Roboto Th" pitchFamily="2" charset="0"/>
              </a:rPr>
              <a:t>和</a:t>
            </a:r>
            <a:r>
              <a:rPr lang="en-US" altLang="zh-CN" sz="1400" dirty="0">
                <a:solidFill>
                  <a:schemeClr val="bg1"/>
                </a:solidFill>
                <a:latin typeface="Roboto Th" pitchFamily="2" charset="0"/>
                <a:ea typeface="Roboto Th" pitchFamily="2" charset="0"/>
              </a:rPr>
              <a:t>x</a:t>
            </a:r>
            <a:r>
              <a:rPr lang="zh-CN" altLang="en-US" sz="1400" dirty="0">
                <a:solidFill>
                  <a:schemeClr val="bg1"/>
                </a:solidFill>
                <a:latin typeface="Roboto Th" pitchFamily="2" charset="0"/>
                <a:ea typeface="Roboto Th" pitchFamily="2" charset="0"/>
              </a:rPr>
              <a:t>之间的</a:t>
            </a:r>
            <a:r>
              <a:rPr lang="en-US" altLang="zh-CN" sz="1400" dirty="0">
                <a:solidFill>
                  <a:schemeClr val="bg1"/>
                </a:solidFill>
                <a:latin typeface="Roboto Th" pitchFamily="2" charset="0"/>
                <a:ea typeface="Roboto Th" pitchFamily="2" charset="0"/>
              </a:rPr>
              <a:t>l1</a:t>
            </a:r>
            <a:r>
              <a:rPr lang="zh-CN" altLang="en-US" sz="1400" dirty="0">
                <a:solidFill>
                  <a:schemeClr val="bg1"/>
                </a:solidFill>
                <a:latin typeface="Roboto Th" pitchFamily="2" charset="0"/>
                <a:ea typeface="Roboto Th" pitchFamily="2" charset="0"/>
              </a:rPr>
              <a:t>距离作为</a:t>
            </a:r>
            <a:r>
              <a:rPr lang="en-US" altLang="zh-CN" sz="1400" dirty="0">
                <a:solidFill>
                  <a:schemeClr val="bg1"/>
                </a:solidFill>
                <a:latin typeface="Roboto Th" pitchFamily="2" charset="0"/>
                <a:ea typeface="Roboto Th" pitchFamily="2" charset="0"/>
              </a:rPr>
              <a:t>VAE</a:t>
            </a:r>
            <a:r>
              <a:rPr lang="zh-CN" altLang="en-US" sz="1400" dirty="0">
                <a:solidFill>
                  <a:schemeClr val="bg1"/>
                </a:solidFill>
                <a:latin typeface="Roboto Th" pitchFamily="2" charset="0"/>
                <a:ea typeface="Roboto Th" pitchFamily="2" charset="0"/>
              </a:rPr>
              <a:t>网络的损失函数</a:t>
            </a:r>
            <a:r>
              <a:rPr lang="en-US" altLang="zh-CN" sz="1400" dirty="0">
                <a:solidFill>
                  <a:schemeClr val="bg1"/>
                </a:solidFill>
                <a:latin typeface="Roboto Th" pitchFamily="2" charset="0"/>
                <a:ea typeface="Roboto Th" pitchFamily="2" charset="0"/>
              </a:rPr>
              <a:t>(</a:t>
            </a:r>
            <a:r>
              <a:rPr lang="zh-CN" altLang="en-US" sz="1400" dirty="0">
                <a:solidFill>
                  <a:schemeClr val="bg1"/>
                </a:solidFill>
                <a:latin typeface="Roboto Th" pitchFamily="2" charset="0"/>
                <a:ea typeface="Roboto Th" pitchFamily="2" charset="0"/>
              </a:rPr>
              <a:t>称为重构损失</a:t>
            </a:r>
            <a:r>
              <a:rPr lang="en-US" altLang="zh-CN" sz="1400" dirty="0">
                <a:solidFill>
                  <a:schemeClr val="bg1"/>
                </a:solidFill>
                <a:latin typeface="Roboto Th" pitchFamily="2" charset="0"/>
                <a:ea typeface="Roboto Th" pitchFamily="2" charset="0"/>
              </a:rPr>
              <a:t>) :</a:t>
            </a:r>
          </a:p>
          <a:p>
            <a:pPr algn="ctr"/>
            <a:endParaRPr lang="en-US" altLang="zh-CN" sz="1400" dirty="0">
              <a:solidFill>
                <a:schemeClr val="bg1"/>
              </a:solidFill>
              <a:latin typeface="Roboto Th" pitchFamily="2" charset="0"/>
              <a:ea typeface="Roboto Th" pitchFamily="2" charset="0"/>
            </a:endParaRPr>
          </a:p>
          <a:p>
            <a:pPr algn="ctr"/>
            <a:endParaRPr lang="en-US" altLang="zh-CN" sz="1400" dirty="0">
              <a:solidFill>
                <a:schemeClr val="bg1"/>
              </a:solidFill>
              <a:latin typeface="Roboto Th" pitchFamily="2" charset="0"/>
              <a:ea typeface="Roboto Th" pitchFamily="2" charset="0"/>
            </a:endParaRPr>
          </a:p>
          <a:p>
            <a:pPr algn="ctr"/>
            <a:r>
              <a:rPr lang="zh-CN" altLang="en-US" sz="1400" dirty="0">
                <a:solidFill>
                  <a:schemeClr val="bg1"/>
                </a:solidFill>
                <a:latin typeface="Roboto Th" pitchFamily="2" charset="0"/>
                <a:ea typeface="Roboto Th" pitchFamily="2" charset="0"/>
              </a:rPr>
              <a:t>其中 </a:t>
            </a:r>
            <a:r>
              <a:rPr lang="en-US" altLang="zh-CN" sz="1400" dirty="0">
                <a:solidFill>
                  <a:schemeClr val="bg1"/>
                </a:solidFill>
                <a:latin typeface="Roboto Th" pitchFamily="2" charset="0"/>
                <a:ea typeface="Roboto Th" pitchFamily="2" charset="0"/>
              </a:rPr>
              <a:t>f </a:t>
            </a:r>
            <a:r>
              <a:rPr lang="en-US" altLang="zh-CN" sz="1400" dirty="0" err="1">
                <a:solidFill>
                  <a:schemeClr val="bg1"/>
                </a:solidFill>
                <a:latin typeface="Roboto Th" pitchFamily="2" charset="0"/>
                <a:ea typeface="Roboto Th" pitchFamily="2" charset="0"/>
              </a:rPr>
              <a:t>i</a:t>
            </a:r>
            <a:r>
              <a:rPr lang="en-US" altLang="zh-CN" sz="1400" dirty="0">
                <a:solidFill>
                  <a:schemeClr val="bg1"/>
                </a:solidFill>
                <a:latin typeface="Roboto Th" pitchFamily="2" charset="0"/>
                <a:ea typeface="Roboto Th" pitchFamily="2" charset="0"/>
              </a:rPr>
              <a:t> </a:t>
            </a:r>
            <a:r>
              <a:rPr lang="zh-CN" altLang="en-US" sz="1400" dirty="0">
                <a:solidFill>
                  <a:schemeClr val="bg1"/>
                </a:solidFill>
                <a:latin typeface="Roboto Th" pitchFamily="2" charset="0"/>
                <a:ea typeface="Roboto Th" pitchFamily="2" charset="0"/>
              </a:rPr>
              <a:t>和 </a:t>
            </a:r>
            <a:r>
              <a:rPr lang="en-US" altLang="zh-CN" sz="1400" dirty="0">
                <a:solidFill>
                  <a:schemeClr val="bg1"/>
                </a:solidFill>
                <a:latin typeface="Roboto Th" pitchFamily="2" charset="0"/>
                <a:ea typeface="Roboto Th" pitchFamily="2" charset="0"/>
              </a:rPr>
              <a:t>f </a:t>
            </a:r>
            <a:r>
              <a:rPr lang="en-US" altLang="zh-CN" sz="1400" dirty="0" err="1">
                <a:solidFill>
                  <a:schemeClr val="bg1"/>
                </a:solidFill>
                <a:latin typeface="Roboto Th" pitchFamily="2" charset="0"/>
                <a:ea typeface="Roboto Th" pitchFamily="2" charset="0"/>
              </a:rPr>
              <a:t>i</a:t>
            </a:r>
            <a:r>
              <a:rPr lang="en-US" altLang="zh-CN" sz="1400" dirty="0">
                <a:solidFill>
                  <a:schemeClr val="bg1"/>
                </a:solidFill>
                <a:latin typeface="Roboto Th" pitchFamily="2" charset="0"/>
                <a:ea typeface="Roboto Th" pitchFamily="2" charset="0"/>
              </a:rPr>
              <a:t> </a:t>
            </a:r>
            <a:r>
              <a:rPr lang="zh-CN" altLang="en-US" sz="1400" dirty="0">
                <a:solidFill>
                  <a:schemeClr val="bg1"/>
                </a:solidFill>
                <a:latin typeface="Roboto Th" pitchFamily="2" charset="0"/>
                <a:ea typeface="Roboto Th" pitchFamily="2" charset="0"/>
              </a:rPr>
              <a:t>分别是 </a:t>
            </a:r>
            <a:r>
              <a:rPr lang="en-US" altLang="zh-CN" sz="1400" dirty="0">
                <a:solidFill>
                  <a:schemeClr val="bg1"/>
                </a:solidFill>
                <a:latin typeface="Roboto Th" pitchFamily="2" charset="0"/>
                <a:ea typeface="Roboto Th" pitchFamily="2" charset="0"/>
              </a:rPr>
              <a:t>x </a:t>
            </a:r>
            <a:r>
              <a:rPr lang="zh-CN" altLang="en-US" sz="1400" dirty="0">
                <a:solidFill>
                  <a:schemeClr val="bg1"/>
                </a:solidFill>
                <a:latin typeface="Roboto Th" pitchFamily="2" charset="0"/>
                <a:ea typeface="Roboto Th" pitchFamily="2" charset="0"/>
              </a:rPr>
              <a:t>和 </a:t>
            </a:r>
            <a:r>
              <a:rPr lang="en-US" altLang="zh-CN" sz="1400" dirty="0">
                <a:solidFill>
                  <a:schemeClr val="bg1"/>
                </a:solidFill>
                <a:latin typeface="Roboto Th" pitchFamily="2" charset="0"/>
                <a:ea typeface="Roboto Th" pitchFamily="2" charset="0"/>
              </a:rPr>
              <a:t>x </a:t>
            </a:r>
            <a:r>
              <a:rPr lang="zh-CN" altLang="en-US" sz="1400" dirty="0">
                <a:solidFill>
                  <a:schemeClr val="bg1"/>
                </a:solidFill>
                <a:latin typeface="Roboto Th" pitchFamily="2" charset="0"/>
                <a:ea typeface="Roboto Th" pitchFamily="2" charset="0"/>
              </a:rPr>
              <a:t>中的第 </a:t>
            </a:r>
            <a:r>
              <a:rPr lang="en-US" altLang="zh-CN" sz="1400" dirty="0">
                <a:solidFill>
                  <a:schemeClr val="bg1"/>
                </a:solidFill>
                <a:latin typeface="Roboto Th" pitchFamily="2" charset="0"/>
                <a:ea typeface="Roboto Th" pitchFamily="2" charset="0"/>
              </a:rPr>
              <a:t>1 </a:t>
            </a:r>
            <a:r>
              <a:rPr lang="zh-CN" altLang="en-US" sz="1400" dirty="0">
                <a:solidFill>
                  <a:schemeClr val="bg1"/>
                </a:solidFill>
                <a:latin typeface="Roboto Th" pitchFamily="2" charset="0"/>
                <a:ea typeface="Roboto Th" pitchFamily="2" charset="0"/>
              </a:rPr>
              <a:t>个截图。通过最小化重构损失，潜在矢量 </a:t>
            </a:r>
            <a:r>
              <a:rPr lang="en-US" altLang="zh-CN" sz="1400" dirty="0">
                <a:solidFill>
                  <a:schemeClr val="bg1"/>
                </a:solidFill>
                <a:latin typeface="Roboto Th" pitchFamily="2" charset="0"/>
                <a:ea typeface="Roboto Th" pitchFamily="2" charset="0"/>
              </a:rPr>
              <a:t>z </a:t>
            </a:r>
            <a:r>
              <a:rPr lang="zh-CN" altLang="en-US" sz="1400" dirty="0">
                <a:solidFill>
                  <a:schemeClr val="bg1"/>
                </a:solidFill>
                <a:latin typeface="Roboto Th" pitchFamily="2" charset="0"/>
                <a:ea typeface="Roboto Th" pitchFamily="2" charset="0"/>
              </a:rPr>
              <a:t>可以捕获输入 </a:t>
            </a:r>
            <a:r>
              <a:rPr lang="en-US" altLang="zh-CN" sz="1400" dirty="0">
                <a:solidFill>
                  <a:schemeClr val="bg1"/>
                </a:solidFill>
                <a:latin typeface="Roboto Th" pitchFamily="2" charset="0"/>
                <a:ea typeface="Roboto Th" pitchFamily="2" charset="0"/>
              </a:rPr>
              <a:t>x </a:t>
            </a:r>
            <a:r>
              <a:rPr lang="zh-CN" altLang="en-US" sz="1400" dirty="0">
                <a:solidFill>
                  <a:schemeClr val="bg1"/>
                </a:solidFill>
                <a:latin typeface="Roboto Th" pitchFamily="2" charset="0"/>
                <a:ea typeface="Roboto Th" pitchFamily="2" charset="0"/>
              </a:rPr>
              <a:t>的最重要的时空特征， 使得重构的输入 </a:t>
            </a:r>
            <a:r>
              <a:rPr lang="en-US" altLang="zh-CN" sz="1400" dirty="0">
                <a:solidFill>
                  <a:schemeClr val="bg1"/>
                </a:solidFill>
                <a:latin typeface="Roboto Th" pitchFamily="2" charset="0"/>
                <a:ea typeface="Roboto Th" pitchFamily="2" charset="0"/>
              </a:rPr>
              <a:t>x </a:t>
            </a:r>
            <a:r>
              <a:rPr lang="zh-CN" altLang="en-US" sz="1400" dirty="0">
                <a:solidFill>
                  <a:schemeClr val="bg1"/>
                </a:solidFill>
                <a:latin typeface="Roboto Th" pitchFamily="2" charset="0"/>
                <a:ea typeface="Roboto Th" pitchFamily="2" charset="0"/>
              </a:rPr>
              <a:t>具有最小的信息损失。</a:t>
            </a:r>
            <a:endParaRPr lang="en-US" altLang="zh-CN" sz="1400" dirty="0">
              <a:solidFill>
                <a:schemeClr val="bg1"/>
              </a:solidFill>
              <a:latin typeface="Roboto Th" pitchFamily="2" charset="0"/>
              <a:ea typeface="Roboto Th" pitchFamily="2" charset="0"/>
            </a:endParaRPr>
          </a:p>
          <a:p>
            <a:pPr algn="ctr"/>
            <a:endParaRPr lang="en-US" altLang="zh-CN" sz="1400" dirty="0">
              <a:solidFill>
                <a:schemeClr val="bg1"/>
              </a:solidFill>
              <a:latin typeface="Roboto Th" pitchFamily="2" charset="0"/>
              <a:ea typeface="Roboto Th" pitchFamily="2" charset="0"/>
            </a:endParaRPr>
          </a:p>
          <a:p>
            <a:pPr algn="ctr"/>
            <a:r>
              <a:rPr lang="zh-CN" altLang="en-US" sz="1400" dirty="0">
                <a:solidFill>
                  <a:schemeClr val="bg1"/>
                </a:solidFill>
                <a:latin typeface="Roboto Th" pitchFamily="2" charset="0"/>
                <a:ea typeface="微软雅黑" panose="020B0503020204020204" pitchFamily="34" charset="-122"/>
              </a:rPr>
              <a:t>本质上就是在我们常规的自编码器的基础上，对 </a:t>
            </a:r>
            <a:r>
              <a:rPr lang="en-US" altLang="zh-CN" sz="1400" dirty="0">
                <a:solidFill>
                  <a:schemeClr val="bg1"/>
                </a:solidFill>
                <a:latin typeface="Roboto Th" pitchFamily="2" charset="0"/>
                <a:ea typeface="微软雅黑" panose="020B0503020204020204" pitchFamily="34" charset="-122"/>
              </a:rPr>
              <a:t>encoder </a:t>
            </a:r>
            <a:r>
              <a:rPr lang="zh-CN" altLang="en-US" sz="1400" dirty="0">
                <a:solidFill>
                  <a:schemeClr val="bg1"/>
                </a:solidFill>
                <a:latin typeface="Roboto Th" pitchFamily="2" charset="0"/>
                <a:ea typeface="微软雅黑" panose="020B0503020204020204" pitchFamily="34" charset="-122"/>
              </a:rPr>
              <a:t>的结果（在</a:t>
            </a:r>
            <a:r>
              <a:rPr lang="en-US" altLang="zh-CN" sz="1400" dirty="0">
                <a:solidFill>
                  <a:schemeClr val="bg1"/>
                </a:solidFill>
                <a:latin typeface="Roboto Th" pitchFamily="2" charset="0"/>
                <a:ea typeface="微软雅黑" panose="020B0503020204020204" pitchFamily="34" charset="-122"/>
              </a:rPr>
              <a:t>VAE</a:t>
            </a:r>
            <a:r>
              <a:rPr lang="zh-CN" altLang="en-US" sz="1400" dirty="0">
                <a:solidFill>
                  <a:schemeClr val="bg1"/>
                </a:solidFill>
                <a:latin typeface="Roboto Th" pitchFamily="2" charset="0"/>
                <a:ea typeface="微软雅黑" panose="020B0503020204020204" pitchFamily="34" charset="-122"/>
              </a:rPr>
              <a:t>中对应着计算均值的网络）加上了“高斯噪声”，使得结果 </a:t>
            </a:r>
            <a:r>
              <a:rPr lang="en-US" altLang="zh-CN" sz="1400" dirty="0">
                <a:solidFill>
                  <a:schemeClr val="bg1"/>
                </a:solidFill>
                <a:latin typeface="Roboto Th" pitchFamily="2" charset="0"/>
                <a:ea typeface="微软雅黑" panose="020B0503020204020204" pitchFamily="34" charset="-122"/>
              </a:rPr>
              <a:t>decoder </a:t>
            </a:r>
            <a:r>
              <a:rPr lang="zh-CN" altLang="en-US" sz="1400" dirty="0">
                <a:solidFill>
                  <a:schemeClr val="bg1"/>
                </a:solidFill>
                <a:latin typeface="Roboto Th" pitchFamily="2" charset="0"/>
                <a:ea typeface="微软雅黑" panose="020B0503020204020204" pitchFamily="34" charset="-122"/>
              </a:rPr>
              <a:t>能够对噪声有鲁棒性；而那个额外的 </a:t>
            </a:r>
            <a:r>
              <a:rPr lang="en-US" altLang="zh-CN" sz="1400" dirty="0">
                <a:solidFill>
                  <a:schemeClr val="bg1"/>
                </a:solidFill>
                <a:latin typeface="Roboto Th" pitchFamily="2" charset="0"/>
                <a:ea typeface="微软雅黑" panose="020B0503020204020204" pitchFamily="34" charset="-122"/>
              </a:rPr>
              <a:t>KL loss</a:t>
            </a:r>
            <a:r>
              <a:rPr lang="zh-CN" altLang="en-US" sz="1400" dirty="0">
                <a:solidFill>
                  <a:schemeClr val="bg1"/>
                </a:solidFill>
                <a:latin typeface="Roboto Th" pitchFamily="2" charset="0"/>
                <a:ea typeface="微软雅黑" panose="020B0503020204020204" pitchFamily="34" charset="-122"/>
              </a:rPr>
              <a:t>（目的是让均值为 </a:t>
            </a:r>
            <a:r>
              <a:rPr lang="en-US" altLang="zh-CN" sz="1400" dirty="0">
                <a:solidFill>
                  <a:schemeClr val="bg1"/>
                </a:solidFill>
                <a:latin typeface="Roboto Th" pitchFamily="2" charset="0"/>
                <a:ea typeface="微软雅黑" panose="020B0503020204020204" pitchFamily="34" charset="-122"/>
              </a:rPr>
              <a:t>0</a:t>
            </a:r>
            <a:r>
              <a:rPr lang="zh-CN" altLang="en-US" sz="1400" dirty="0">
                <a:solidFill>
                  <a:schemeClr val="bg1"/>
                </a:solidFill>
                <a:latin typeface="Roboto Th" pitchFamily="2" charset="0"/>
                <a:ea typeface="微软雅黑" panose="020B0503020204020204" pitchFamily="34" charset="-122"/>
              </a:rPr>
              <a:t>，方差为 </a:t>
            </a:r>
            <a:r>
              <a:rPr lang="en-US" altLang="zh-CN" sz="1400" dirty="0">
                <a:solidFill>
                  <a:schemeClr val="bg1"/>
                </a:solidFill>
                <a:latin typeface="Roboto Th" pitchFamily="2" charset="0"/>
                <a:ea typeface="微软雅黑" panose="020B0503020204020204" pitchFamily="34" charset="-122"/>
              </a:rPr>
              <a:t>1</a:t>
            </a:r>
            <a:r>
              <a:rPr lang="zh-CN" altLang="en-US" sz="1400" dirty="0">
                <a:solidFill>
                  <a:schemeClr val="bg1"/>
                </a:solidFill>
                <a:latin typeface="Roboto Th" pitchFamily="2" charset="0"/>
                <a:ea typeface="微软雅黑" panose="020B0503020204020204" pitchFamily="34" charset="-122"/>
              </a:rPr>
              <a:t>），事实上就是相当于对 </a:t>
            </a:r>
            <a:r>
              <a:rPr lang="en-US" altLang="zh-CN" sz="1400" dirty="0">
                <a:solidFill>
                  <a:schemeClr val="bg1"/>
                </a:solidFill>
                <a:latin typeface="Roboto Th" pitchFamily="2" charset="0"/>
                <a:ea typeface="微软雅黑" panose="020B0503020204020204" pitchFamily="34" charset="-122"/>
              </a:rPr>
              <a:t>encoder </a:t>
            </a:r>
            <a:r>
              <a:rPr lang="zh-CN" altLang="en-US" sz="1400" dirty="0">
                <a:solidFill>
                  <a:schemeClr val="bg1"/>
                </a:solidFill>
                <a:latin typeface="Roboto Th" pitchFamily="2" charset="0"/>
                <a:ea typeface="微软雅黑" panose="020B0503020204020204" pitchFamily="34" charset="-122"/>
              </a:rPr>
              <a:t>的一个正则项，希望 </a:t>
            </a:r>
            <a:r>
              <a:rPr lang="en-US" altLang="zh-CN" sz="1400" dirty="0">
                <a:solidFill>
                  <a:schemeClr val="bg1"/>
                </a:solidFill>
                <a:latin typeface="Roboto Th" pitchFamily="2" charset="0"/>
                <a:ea typeface="微软雅黑" panose="020B0503020204020204" pitchFamily="34" charset="-122"/>
              </a:rPr>
              <a:t>encoder </a:t>
            </a:r>
            <a:r>
              <a:rPr lang="zh-CN" altLang="en-US" sz="1400" dirty="0">
                <a:solidFill>
                  <a:schemeClr val="bg1"/>
                </a:solidFill>
                <a:latin typeface="Roboto Th" pitchFamily="2" charset="0"/>
                <a:ea typeface="微软雅黑" panose="020B0503020204020204" pitchFamily="34" charset="-122"/>
              </a:rPr>
              <a:t>出来的东西均有零均值。</a:t>
            </a:r>
          </a:p>
        </p:txBody>
      </p:sp>
      <p:pic>
        <p:nvPicPr>
          <p:cNvPr id="11" name="图片 10">
            <a:extLst>
              <a:ext uri="{FF2B5EF4-FFF2-40B4-BE49-F238E27FC236}">
                <a16:creationId xmlns:a16="http://schemas.microsoft.com/office/drawing/2014/main" id="{6CBBA407-47BC-4F27-A17A-56A3BCCA0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562" y="3473751"/>
            <a:ext cx="1666875" cy="200025"/>
          </a:xfrm>
          <a:prstGeom prst="rect">
            <a:avLst/>
          </a:prstGeom>
        </p:spPr>
      </p:pic>
    </p:spTree>
    <p:extLst>
      <p:ext uri="{BB962C8B-B14F-4D97-AF65-F5344CB8AC3E}">
        <p14:creationId xmlns:p14="http://schemas.microsoft.com/office/powerpoint/2010/main" val="380301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1">
            <a:extLst>
              <a:ext uri="{FF2B5EF4-FFF2-40B4-BE49-F238E27FC236}">
                <a16:creationId xmlns:a16="http://schemas.microsoft.com/office/drawing/2014/main" id="{583FA598-EE77-494A-B9E7-2F6057A7F13B}"/>
              </a:ext>
            </a:extLst>
          </p:cNvPr>
          <p:cNvSpPr/>
          <p:nvPr/>
        </p:nvSpPr>
        <p:spPr>
          <a:xfrm>
            <a:off x="1480457" y="870856"/>
            <a:ext cx="9173029" cy="914399"/>
          </a:xfrm>
          <a:prstGeom prst="roundRect">
            <a:avLst/>
          </a:prstGeom>
          <a:solidFill>
            <a:srgbClr val="FEC853">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C9999E1-7EC8-4421-9152-F7A96D6F4431}"/>
              </a:ext>
            </a:extLst>
          </p:cNvPr>
          <p:cNvSpPr txBox="1"/>
          <p:nvPr/>
        </p:nvSpPr>
        <p:spPr>
          <a:xfrm>
            <a:off x="3570967" y="1004889"/>
            <a:ext cx="4992007" cy="707886"/>
          </a:xfrm>
          <a:prstGeom prst="rect">
            <a:avLst/>
          </a:prstGeom>
          <a:noFill/>
        </p:spPr>
        <p:txBody>
          <a:bodyPr wrap="square" rtlCol="0">
            <a:spAutoFit/>
          </a:bodyPr>
          <a:lstStyle/>
          <a:p>
            <a:pPr algn="ctr"/>
            <a:r>
              <a:rPr lang="en-US" altLang="zh-CN" sz="4000" dirty="0">
                <a:solidFill>
                  <a:schemeClr val="bg1"/>
                </a:solidFill>
                <a:latin typeface="Roboto Th" pitchFamily="2" charset="0"/>
                <a:ea typeface="Roboto Th" pitchFamily="2" charset="0"/>
              </a:rPr>
              <a:t>GAN</a:t>
            </a:r>
            <a:endParaRPr lang="zh-CN" altLang="en-US" sz="4000" dirty="0">
              <a:solidFill>
                <a:schemeClr val="bg1"/>
              </a:solidFill>
              <a:latin typeface="Roboto Th" pitchFamily="2" charset="0"/>
              <a:ea typeface="GulimChe" panose="020B0609000101010101" pitchFamily="49" charset="-127"/>
            </a:endParaRPr>
          </a:p>
        </p:txBody>
      </p:sp>
      <p:sp>
        <p:nvSpPr>
          <p:cNvPr id="8" name="圆角矩形 3">
            <a:extLst>
              <a:ext uri="{FF2B5EF4-FFF2-40B4-BE49-F238E27FC236}">
                <a16:creationId xmlns:a16="http://schemas.microsoft.com/office/drawing/2014/main" id="{B1630C57-6F76-4348-96AA-AEFC976A3B43}"/>
              </a:ext>
            </a:extLst>
          </p:cNvPr>
          <p:cNvSpPr/>
          <p:nvPr/>
        </p:nvSpPr>
        <p:spPr>
          <a:xfrm>
            <a:off x="2462350" y="2508069"/>
            <a:ext cx="7267300" cy="2499360"/>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CD6BFE-5DE2-4996-A879-B730BF5DADF6}"/>
              </a:ext>
            </a:extLst>
          </p:cNvPr>
          <p:cNvSpPr txBox="1"/>
          <p:nvPr/>
        </p:nvSpPr>
        <p:spPr>
          <a:xfrm>
            <a:off x="2591890" y="2673532"/>
            <a:ext cx="7137760" cy="2246769"/>
          </a:xfrm>
          <a:prstGeom prst="rect">
            <a:avLst/>
          </a:prstGeom>
          <a:noFill/>
        </p:spPr>
        <p:txBody>
          <a:bodyPr wrap="square" rtlCol="0">
            <a:spAutoFit/>
          </a:bodyPr>
          <a:lstStyle/>
          <a:p>
            <a:pPr algn="ctr"/>
            <a:r>
              <a:rPr lang="zh-CN" altLang="en-US" sz="1400" dirty="0">
                <a:solidFill>
                  <a:schemeClr val="bg1"/>
                </a:solidFill>
                <a:latin typeface="Roboto Th" pitchFamily="2" charset="0"/>
                <a:ea typeface="Roboto Th" pitchFamily="2" charset="0"/>
              </a:rPr>
              <a:t>一个 </a:t>
            </a:r>
            <a:r>
              <a:rPr lang="en-US" altLang="zh-CN" sz="1400" dirty="0">
                <a:solidFill>
                  <a:schemeClr val="bg1"/>
                </a:solidFill>
                <a:latin typeface="Roboto Th" pitchFamily="2" charset="0"/>
                <a:ea typeface="Roboto Th" pitchFamily="2" charset="0"/>
              </a:rPr>
              <a:t>GAN </a:t>
            </a:r>
            <a:r>
              <a:rPr lang="zh-CN" altLang="en-US" sz="1400" dirty="0">
                <a:solidFill>
                  <a:schemeClr val="bg1"/>
                </a:solidFill>
                <a:latin typeface="Roboto Th" pitchFamily="2" charset="0"/>
                <a:ea typeface="Roboto Th" pitchFamily="2" charset="0"/>
              </a:rPr>
              <a:t>由一对网络组成</a:t>
            </a:r>
            <a:r>
              <a:rPr lang="en-US" altLang="zh-CN" sz="1400" dirty="0">
                <a:solidFill>
                  <a:schemeClr val="bg1"/>
                </a:solidFill>
                <a:latin typeface="Roboto Th" pitchFamily="2" charset="0"/>
                <a:ea typeface="Roboto Th" pitchFamily="2" charset="0"/>
              </a:rPr>
              <a:t>: </a:t>
            </a:r>
            <a:r>
              <a:rPr lang="zh-CN" altLang="en-US" sz="1400" dirty="0">
                <a:solidFill>
                  <a:schemeClr val="bg1"/>
                </a:solidFill>
                <a:latin typeface="Roboto Th" pitchFamily="2" charset="0"/>
                <a:ea typeface="Roboto Th" pitchFamily="2" charset="0"/>
              </a:rPr>
              <a:t>一个发生器 </a:t>
            </a:r>
            <a:r>
              <a:rPr lang="en-US" altLang="zh-CN" sz="1400" dirty="0">
                <a:solidFill>
                  <a:schemeClr val="bg1"/>
                </a:solidFill>
                <a:latin typeface="Roboto Th" pitchFamily="2" charset="0"/>
                <a:ea typeface="Roboto Th" pitchFamily="2" charset="0"/>
              </a:rPr>
              <a:t>g </a:t>
            </a:r>
            <a:r>
              <a:rPr lang="zh-CN" altLang="en-US" sz="1400" dirty="0">
                <a:solidFill>
                  <a:schemeClr val="bg1"/>
                </a:solidFill>
                <a:latin typeface="Roboto Th" pitchFamily="2" charset="0"/>
                <a:ea typeface="Roboto Th" pitchFamily="2" charset="0"/>
              </a:rPr>
              <a:t>试图从数据分布中生成样本，一个鉴别器 </a:t>
            </a:r>
            <a:r>
              <a:rPr lang="en-US" altLang="zh-CN" sz="1400" dirty="0">
                <a:solidFill>
                  <a:schemeClr val="bg1"/>
                </a:solidFill>
                <a:latin typeface="Roboto Th" pitchFamily="2" charset="0"/>
                <a:ea typeface="Roboto Th" pitchFamily="2" charset="0"/>
              </a:rPr>
              <a:t>d </a:t>
            </a:r>
            <a:r>
              <a:rPr lang="zh-CN" altLang="en-US" sz="1400" dirty="0">
                <a:solidFill>
                  <a:schemeClr val="bg1"/>
                </a:solidFill>
                <a:latin typeface="Roboto Th" pitchFamily="2" charset="0"/>
                <a:ea typeface="Roboto Th" pitchFamily="2" charset="0"/>
              </a:rPr>
              <a:t>试图区分真实样本和生 成的假样本。该网络在极小</a:t>
            </a:r>
            <a:r>
              <a:rPr lang="en-US" altLang="zh-CN" sz="1400" dirty="0">
                <a:solidFill>
                  <a:schemeClr val="bg1"/>
                </a:solidFill>
                <a:latin typeface="Roboto Th" pitchFamily="2" charset="0"/>
                <a:ea typeface="Roboto Th" pitchFamily="2" charset="0"/>
              </a:rPr>
              <a:t>-</a:t>
            </a:r>
            <a:r>
              <a:rPr lang="zh-CN" altLang="en-US" sz="1400" dirty="0">
                <a:solidFill>
                  <a:schemeClr val="bg1"/>
                </a:solidFill>
                <a:latin typeface="Roboto Th" pitchFamily="2" charset="0"/>
                <a:ea typeface="Roboto Th" pitchFamily="2" charset="0"/>
              </a:rPr>
              <a:t>极大博弈中训练，其中生成器寻求最大限度地欺骗鉴别器，同时鉴别器寻求确定样本有效性</a:t>
            </a:r>
            <a:r>
              <a:rPr lang="en-US" altLang="zh-CN" sz="1400" dirty="0">
                <a:solidFill>
                  <a:schemeClr val="bg1"/>
                </a:solidFill>
                <a:latin typeface="Roboto Th" pitchFamily="2" charset="0"/>
                <a:ea typeface="Roboto Th" pitchFamily="2" charset="0"/>
              </a:rPr>
              <a:t>(</a:t>
            </a:r>
            <a:r>
              <a:rPr lang="zh-CN" altLang="en-US" sz="1400" dirty="0">
                <a:solidFill>
                  <a:schemeClr val="bg1"/>
                </a:solidFill>
                <a:latin typeface="Roboto Th" pitchFamily="2" charset="0"/>
                <a:ea typeface="Roboto Th" pitchFamily="2" charset="0"/>
              </a:rPr>
              <a:t>即真假</a:t>
            </a:r>
            <a:r>
              <a:rPr lang="en-US" altLang="zh-CN" sz="1400" dirty="0">
                <a:solidFill>
                  <a:schemeClr val="bg1"/>
                </a:solidFill>
                <a:latin typeface="Roboto Th" pitchFamily="2" charset="0"/>
                <a:ea typeface="Roboto Th" pitchFamily="2" charset="0"/>
              </a:rPr>
              <a:t>) </a:t>
            </a:r>
            <a:r>
              <a:rPr lang="zh-CN" altLang="en-US" sz="1400" dirty="0">
                <a:solidFill>
                  <a:schemeClr val="bg1"/>
                </a:solidFill>
                <a:latin typeface="Roboto Th" pitchFamily="2" charset="0"/>
                <a:ea typeface="Roboto Th" pitchFamily="2" charset="0"/>
              </a:rPr>
              <a:t>，两个网络最终达到纳什均衡点。</a:t>
            </a:r>
            <a:endParaRPr lang="en-US" altLang="zh-CN" sz="1400" dirty="0">
              <a:solidFill>
                <a:schemeClr val="bg1"/>
              </a:solidFill>
              <a:latin typeface="Roboto Th" pitchFamily="2" charset="0"/>
              <a:ea typeface="Roboto Th" pitchFamily="2" charset="0"/>
            </a:endParaRPr>
          </a:p>
          <a:p>
            <a:pPr algn="ctr"/>
            <a:endParaRPr lang="en-US" altLang="zh-CN" sz="1400" dirty="0">
              <a:solidFill>
                <a:schemeClr val="bg1"/>
              </a:solidFill>
              <a:latin typeface="Roboto Th" pitchFamily="2" charset="0"/>
              <a:ea typeface="微软雅黑" panose="020B0503020204020204" pitchFamily="34" charset="-122"/>
            </a:endParaRPr>
          </a:p>
          <a:p>
            <a:pPr algn="ctr"/>
            <a:r>
              <a:rPr lang="zh-CN" altLang="en-US" sz="1400" dirty="0">
                <a:solidFill>
                  <a:schemeClr val="bg1"/>
                </a:solidFill>
                <a:latin typeface="Roboto Th" pitchFamily="2" charset="0"/>
                <a:ea typeface="微软雅黑" panose="020B0503020204020204" pitchFamily="34" charset="-122"/>
              </a:rPr>
              <a:t>模型通过框架中（至少）两个模块：生成模型（</a:t>
            </a:r>
            <a:r>
              <a:rPr lang="en-US" altLang="zh-CN" sz="1400" dirty="0">
                <a:solidFill>
                  <a:schemeClr val="bg1"/>
                </a:solidFill>
                <a:latin typeface="Roboto Th" pitchFamily="2" charset="0"/>
                <a:ea typeface="微软雅黑" panose="020B0503020204020204" pitchFamily="34" charset="-122"/>
              </a:rPr>
              <a:t>Generative Model</a:t>
            </a:r>
            <a:r>
              <a:rPr lang="zh-CN" altLang="en-US" sz="1400" dirty="0">
                <a:solidFill>
                  <a:schemeClr val="bg1"/>
                </a:solidFill>
                <a:latin typeface="Roboto Th" pitchFamily="2" charset="0"/>
                <a:ea typeface="微软雅黑" panose="020B0503020204020204" pitchFamily="34" charset="-122"/>
              </a:rPr>
              <a:t>）和判别模型（</a:t>
            </a:r>
            <a:r>
              <a:rPr lang="en-US" altLang="zh-CN" sz="1400" dirty="0">
                <a:solidFill>
                  <a:schemeClr val="bg1"/>
                </a:solidFill>
                <a:latin typeface="Roboto Th" pitchFamily="2" charset="0"/>
                <a:ea typeface="微软雅黑" panose="020B0503020204020204" pitchFamily="34" charset="-122"/>
              </a:rPr>
              <a:t>Discriminative Model</a:t>
            </a:r>
            <a:r>
              <a:rPr lang="zh-CN" altLang="en-US" sz="1400" dirty="0">
                <a:solidFill>
                  <a:schemeClr val="bg1"/>
                </a:solidFill>
                <a:latin typeface="Roboto Th" pitchFamily="2" charset="0"/>
                <a:ea typeface="微软雅黑" panose="020B0503020204020204" pitchFamily="34" charset="-122"/>
              </a:rPr>
              <a:t>）的互相博弈学习产生相当好的输出。原始 </a:t>
            </a:r>
            <a:r>
              <a:rPr lang="en-US" altLang="zh-CN" sz="1400" dirty="0">
                <a:solidFill>
                  <a:schemeClr val="bg1"/>
                </a:solidFill>
                <a:latin typeface="Roboto Th" pitchFamily="2" charset="0"/>
                <a:ea typeface="微软雅黑" panose="020B0503020204020204" pitchFamily="34" charset="-122"/>
              </a:rPr>
              <a:t>GAN </a:t>
            </a:r>
            <a:r>
              <a:rPr lang="zh-CN" altLang="en-US" sz="1400" dirty="0">
                <a:solidFill>
                  <a:schemeClr val="bg1"/>
                </a:solidFill>
                <a:latin typeface="Roboto Th" pitchFamily="2" charset="0"/>
                <a:ea typeface="微软雅黑" panose="020B0503020204020204" pitchFamily="34" charset="-122"/>
              </a:rPr>
              <a:t>理论中，并不要求 </a:t>
            </a:r>
            <a:r>
              <a:rPr lang="en-US" altLang="zh-CN" sz="1400" dirty="0">
                <a:solidFill>
                  <a:schemeClr val="bg1"/>
                </a:solidFill>
                <a:latin typeface="Roboto Th" pitchFamily="2" charset="0"/>
                <a:ea typeface="微软雅黑" panose="020B0503020204020204" pitchFamily="34" charset="-122"/>
              </a:rPr>
              <a:t>G </a:t>
            </a:r>
            <a:r>
              <a:rPr lang="zh-CN" altLang="en-US" sz="1400" dirty="0">
                <a:solidFill>
                  <a:schemeClr val="bg1"/>
                </a:solidFill>
                <a:latin typeface="Roboto Th" pitchFamily="2" charset="0"/>
                <a:ea typeface="微软雅黑" panose="020B0503020204020204" pitchFamily="34" charset="-122"/>
              </a:rPr>
              <a:t>和 </a:t>
            </a:r>
            <a:r>
              <a:rPr lang="en-US" altLang="zh-CN" sz="1400" dirty="0">
                <a:solidFill>
                  <a:schemeClr val="bg1"/>
                </a:solidFill>
                <a:latin typeface="Roboto Th" pitchFamily="2" charset="0"/>
                <a:ea typeface="微软雅黑" panose="020B0503020204020204" pitchFamily="34" charset="-122"/>
              </a:rPr>
              <a:t>D </a:t>
            </a:r>
            <a:r>
              <a:rPr lang="zh-CN" altLang="en-US" sz="1400" dirty="0">
                <a:solidFill>
                  <a:schemeClr val="bg1"/>
                </a:solidFill>
                <a:latin typeface="Roboto Th" pitchFamily="2" charset="0"/>
                <a:ea typeface="微软雅黑" panose="020B0503020204020204" pitchFamily="34" charset="-122"/>
              </a:rPr>
              <a:t>都是神经网络，只需要是能拟合相应生成和判别的函数即可。但实用中一般均使用深度神经网络作为 </a:t>
            </a:r>
            <a:r>
              <a:rPr lang="en-US" altLang="zh-CN" sz="1400" dirty="0">
                <a:solidFill>
                  <a:schemeClr val="bg1"/>
                </a:solidFill>
                <a:latin typeface="Roboto Th" pitchFamily="2" charset="0"/>
                <a:ea typeface="微软雅黑" panose="020B0503020204020204" pitchFamily="34" charset="-122"/>
              </a:rPr>
              <a:t>G </a:t>
            </a:r>
            <a:r>
              <a:rPr lang="zh-CN" altLang="en-US" sz="1400" dirty="0">
                <a:solidFill>
                  <a:schemeClr val="bg1"/>
                </a:solidFill>
                <a:latin typeface="Roboto Th" pitchFamily="2" charset="0"/>
                <a:ea typeface="微软雅黑" panose="020B0503020204020204" pitchFamily="34" charset="-122"/>
              </a:rPr>
              <a:t>和 </a:t>
            </a:r>
            <a:r>
              <a:rPr lang="en-US" altLang="zh-CN" sz="1400" dirty="0">
                <a:solidFill>
                  <a:schemeClr val="bg1"/>
                </a:solidFill>
                <a:latin typeface="Roboto Th" pitchFamily="2" charset="0"/>
                <a:ea typeface="微软雅黑" panose="020B0503020204020204" pitchFamily="34" charset="-122"/>
              </a:rPr>
              <a:t>D </a:t>
            </a:r>
            <a:r>
              <a:rPr lang="zh-CN" altLang="en-US" sz="1400" dirty="0">
                <a:solidFill>
                  <a:schemeClr val="bg1"/>
                </a:solidFill>
                <a:latin typeface="Roboto Th" pitchFamily="2" charset="0"/>
                <a:ea typeface="微软雅黑" panose="020B0503020204020204" pitchFamily="34" charset="-122"/>
              </a:rPr>
              <a:t>。一个优秀的</a:t>
            </a:r>
            <a:r>
              <a:rPr lang="en-US" altLang="zh-CN" sz="1400" dirty="0">
                <a:solidFill>
                  <a:schemeClr val="bg1"/>
                </a:solidFill>
                <a:latin typeface="Roboto Th" pitchFamily="2" charset="0"/>
                <a:ea typeface="微软雅黑" panose="020B0503020204020204" pitchFamily="34" charset="-122"/>
              </a:rPr>
              <a:t>GAN</a:t>
            </a:r>
            <a:r>
              <a:rPr lang="zh-CN" altLang="en-US" sz="1400" dirty="0">
                <a:solidFill>
                  <a:schemeClr val="bg1"/>
                </a:solidFill>
                <a:latin typeface="Roboto Th" pitchFamily="2" charset="0"/>
                <a:ea typeface="微软雅黑" panose="020B0503020204020204" pitchFamily="34" charset="-122"/>
              </a:rPr>
              <a:t>应用需要有良好的训练方法，否则可能由于神经网络模型的自由性而导致输出不理想。</a:t>
            </a:r>
          </a:p>
        </p:txBody>
      </p:sp>
    </p:spTree>
    <p:extLst>
      <p:ext uri="{BB962C8B-B14F-4D97-AF65-F5344CB8AC3E}">
        <p14:creationId xmlns:p14="http://schemas.microsoft.com/office/powerpoint/2010/main" val="4061062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1">
            <a:extLst>
              <a:ext uri="{FF2B5EF4-FFF2-40B4-BE49-F238E27FC236}">
                <a16:creationId xmlns:a16="http://schemas.microsoft.com/office/drawing/2014/main" id="{583FA598-EE77-494A-B9E7-2F6057A7F13B}"/>
              </a:ext>
            </a:extLst>
          </p:cNvPr>
          <p:cNvSpPr/>
          <p:nvPr/>
        </p:nvSpPr>
        <p:spPr>
          <a:xfrm>
            <a:off x="1480457" y="870856"/>
            <a:ext cx="9173029" cy="914399"/>
          </a:xfrm>
          <a:prstGeom prst="roundRect">
            <a:avLst/>
          </a:prstGeom>
          <a:solidFill>
            <a:srgbClr val="FEC853">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C9999E1-7EC8-4421-9152-F7A96D6F4431}"/>
              </a:ext>
            </a:extLst>
          </p:cNvPr>
          <p:cNvSpPr txBox="1"/>
          <p:nvPr/>
        </p:nvSpPr>
        <p:spPr>
          <a:xfrm>
            <a:off x="3570967" y="1004889"/>
            <a:ext cx="4992007" cy="707886"/>
          </a:xfrm>
          <a:prstGeom prst="rect">
            <a:avLst/>
          </a:prstGeom>
          <a:noFill/>
        </p:spPr>
        <p:txBody>
          <a:bodyPr wrap="square" rtlCol="0">
            <a:spAutoFit/>
          </a:bodyPr>
          <a:lstStyle/>
          <a:p>
            <a:pPr algn="ctr"/>
            <a:r>
              <a:rPr lang="en-US" altLang="zh-CN" sz="4000" dirty="0">
                <a:solidFill>
                  <a:schemeClr val="bg1"/>
                </a:solidFill>
                <a:latin typeface="Roboto Th" pitchFamily="2" charset="0"/>
                <a:ea typeface="Roboto Th" pitchFamily="2" charset="0"/>
              </a:rPr>
              <a:t>VAEGAN</a:t>
            </a:r>
            <a:endParaRPr lang="zh-CN" altLang="en-US" sz="4000" dirty="0">
              <a:solidFill>
                <a:schemeClr val="bg1"/>
              </a:solidFill>
              <a:latin typeface="Roboto Th" pitchFamily="2" charset="0"/>
              <a:ea typeface="GulimChe" panose="020B0609000101010101" pitchFamily="49" charset="-127"/>
            </a:endParaRPr>
          </a:p>
        </p:txBody>
      </p:sp>
      <p:sp>
        <p:nvSpPr>
          <p:cNvPr id="8" name="圆角矩形 3">
            <a:extLst>
              <a:ext uri="{FF2B5EF4-FFF2-40B4-BE49-F238E27FC236}">
                <a16:creationId xmlns:a16="http://schemas.microsoft.com/office/drawing/2014/main" id="{B1630C57-6F76-4348-96AA-AEFC976A3B43}"/>
              </a:ext>
            </a:extLst>
          </p:cNvPr>
          <p:cNvSpPr/>
          <p:nvPr/>
        </p:nvSpPr>
        <p:spPr>
          <a:xfrm>
            <a:off x="2462350" y="2508069"/>
            <a:ext cx="7267300" cy="2995748"/>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CD6BFE-5DE2-4996-A879-B730BF5DADF6}"/>
              </a:ext>
            </a:extLst>
          </p:cNvPr>
          <p:cNvSpPr txBox="1"/>
          <p:nvPr/>
        </p:nvSpPr>
        <p:spPr>
          <a:xfrm>
            <a:off x="6775268" y="2673532"/>
            <a:ext cx="2954381" cy="2246769"/>
          </a:xfrm>
          <a:prstGeom prst="rect">
            <a:avLst/>
          </a:prstGeom>
          <a:noFill/>
        </p:spPr>
        <p:txBody>
          <a:bodyPr wrap="square" rtlCol="0">
            <a:spAutoFit/>
          </a:bodyPr>
          <a:lstStyle/>
          <a:p>
            <a:pPr algn="ctr"/>
            <a:r>
              <a:rPr lang="en-US" altLang="zh-CN" sz="1400" dirty="0">
                <a:solidFill>
                  <a:schemeClr val="bg1"/>
                </a:solidFill>
                <a:latin typeface="Roboto Th" pitchFamily="2" charset="0"/>
                <a:ea typeface="微软雅黑" panose="020B0503020204020204" pitchFamily="34" charset="-122"/>
              </a:rPr>
              <a:t>VAE-GAN</a:t>
            </a:r>
            <a:r>
              <a:rPr lang="zh-CN" altLang="en-US" sz="1400" dirty="0">
                <a:solidFill>
                  <a:schemeClr val="bg1"/>
                </a:solidFill>
                <a:latin typeface="Roboto Th" pitchFamily="2" charset="0"/>
                <a:ea typeface="微软雅黑" panose="020B0503020204020204" pitchFamily="34" charset="-122"/>
              </a:rPr>
              <a:t>如图所示，也就是</a:t>
            </a:r>
            <a:r>
              <a:rPr lang="en-US" altLang="zh-CN" sz="1400" dirty="0">
                <a:solidFill>
                  <a:schemeClr val="bg1"/>
                </a:solidFill>
                <a:latin typeface="Roboto Th" pitchFamily="2" charset="0"/>
                <a:ea typeface="微软雅黑" panose="020B0503020204020204" pitchFamily="34" charset="-122"/>
              </a:rPr>
              <a:t>VAE+GAN</a:t>
            </a:r>
            <a:r>
              <a:rPr lang="zh-CN" altLang="en-US" sz="1400" dirty="0">
                <a:solidFill>
                  <a:schemeClr val="bg1"/>
                </a:solidFill>
                <a:latin typeface="Roboto Th" pitchFamily="2" charset="0"/>
                <a:ea typeface="微软雅黑" panose="020B0503020204020204" pitchFamily="34" charset="-122"/>
              </a:rPr>
              <a:t>的组合。我们知道</a:t>
            </a:r>
            <a:r>
              <a:rPr lang="en-US" altLang="zh-CN" sz="1400" dirty="0">
                <a:solidFill>
                  <a:schemeClr val="bg1"/>
                </a:solidFill>
                <a:latin typeface="Roboto Th" pitchFamily="2" charset="0"/>
                <a:ea typeface="微软雅黑" panose="020B0503020204020204" pitchFamily="34" charset="-122"/>
              </a:rPr>
              <a:t>VAE</a:t>
            </a:r>
            <a:r>
              <a:rPr lang="zh-CN" altLang="en-US" sz="1400" dirty="0">
                <a:solidFill>
                  <a:schemeClr val="bg1"/>
                </a:solidFill>
                <a:latin typeface="Roboto Th" pitchFamily="2" charset="0"/>
                <a:ea typeface="微软雅黑" panose="020B0503020204020204" pitchFamily="34" charset="-122"/>
              </a:rPr>
              <a:t>是由一个编码器一个解码器组成，编码器可以将数据映射到一个低维的空间分布</a:t>
            </a:r>
            <a:r>
              <a:rPr lang="en-US" altLang="zh-CN" sz="1400" dirty="0">
                <a:solidFill>
                  <a:schemeClr val="bg1"/>
                </a:solidFill>
                <a:latin typeface="Roboto Th" pitchFamily="2" charset="0"/>
                <a:ea typeface="微软雅黑" panose="020B0503020204020204" pitchFamily="34" charset="-122"/>
              </a:rPr>
              <a:t>code c</a:t>
            </a:r>
            <a:r>
              <a:rPr lang="zh-CN" altLang="en-US" sz="1400" dirty="0">
                <a:solidFill>
                  <a:schemeClr val="bg1"/>
                </a:solidFill>
                <a:latin typeface="Roboto Th" pitchFamily="2" charset="0"/>
                <a:ea typeface="微软雅黑" panose="020B0503020204020204" pitchFamily="34" charset="-122"/>
              </a:rPr>
              <a:t>，而解码器可以将这个分布还原回原始数据，因此</a:t>
            </a:r>
            <a:r>
              <a:rPr lang="en-US" altLang="zh-CN" sz="1400" dirty="0">
                <a:solidFill>
                  <a:schemeClr val="bg1"/>
                </a:solidFill>
                <a:latin typeface="Roboto Th" pitchFamily="2" charset="0"/>
                <a:ea typeface="微软雅黑" panose="020B0503020204020204" pitchFamily="34" charset="-122"/>
              </a:rPr>
              <a:t>decoder</a:t>
            </a:r>
            <a:r>
              <a:rPr lang="zh-CN" altLang="en-US" sz="1400" dirty="0">
                <a:solidFill>
                  <a:schemeClr val="bg1"/>
                </a:solidFill>
                <a:latin typeface="Roboto Th" pitchFamily="2" charset="0"/>
                <a:ea typeface="微软雅黑" panose="020B0503020204020204" pitchFamily="34" charset="-122"/>
              </a:rPr>
              <a:t>是很像</a:t>
            </a:r>
            <a:r>
              <a:rPr lang="en-US" altLang="zh-CN" sz="1400" dirty="0">
                <a:solidFill>
                  <a:schemeClr val="bg1"/>
                </a:solidFill>
                <a:latin typeface="Roboto Th" pitchFamily="2" charset="0"/>
                <a:ea typeface="微软雅黑" panose="020B0503020204020204" pitchFamily="34" charset="-122"/>
              </a:rPr>
              <a:t>GAN</a:t>
            </a:r>
            <a:r>
              <a:rPr lang="zh-CN" altLang="en-US" sz="1400" dirty="0">
                <a:solidFill>
                  <a:schemeClr val="bg1"/>
                </a:solidFill>
                <a:latin typeface="Roboto Th" pitchFamily="2" charset="0"/>
                <a:ea typeface="微软雅黑" panose="020B0503020204020204" pitchFamily="34" charset="-122"/>
              </a:rPr>
              <a:t>中的</a:t>
            </a:r>
            <a:r>
              <a:rPr lang="en-US" altLang="zh-CN" sz="1400" dirty="0" err="1">
                <a:solidFill>
                  <a:schemeClr val="bg1"/>
                </a:solidFill>
                <a:latin typeface="Roboto Th" pitchFamily="2" charset="0"/>
                <a:ea typeface="微软雅黑" panose="020B0503020204020204" pitchFamily="34" charset="-122"/>
              </a:rPr>
              <a:t>generateor</a:t>
            </a:r>
            <a:r>
              <a:rPr lang="zh-CN" altLang="en-US" sz="1400" dirty="0">
                <a:solidFill>
                  <a:schemeClr val="bg1"/>
                </a:solidFill>
                <a:latin typeface="Roboto Th" pitchFamily="2" charset="0"/>
                <a:ea typeface="微软雅黑" panose="020B0503020204020204" pitchFamily="34" charset="-122"/>
              </a:rPr>
              <a:t>，如果再后面拼接上一个判别器</a:t>
            </a:r>
            <a:r>
              <a:rPr lang="en-US" altLang="zh-CN" sz="1400" dirty="0">
                <a:solidFill>
                  <a:schemeClr val="bg1"/>
                </a:solidFill>
                <a:latin typeface="Roboto Th" pitchFamily="2" charset="0"/>
                <a:ea typeface="微软雅黑" panose="020B0503020204020204" pitchFamily="34" charset="-122"/>
              </a:rPr>
              <a:t>D</a:t>
            </a:r>
            <a:r>
              <a:rPr lang="zh-CN" altLang="en-US" sz="1400" dirty="0">
                <a:solidFill>
                  <a:schemeClr val="bg1"/>
                </a:solidFill>
                <a:latin typeface="Roboto Th" pitchFamily="2" charset="0"/>
                <a:ea typeface="微软雅黑" panose="020B0503020204020204" pitchFamily="34" charset="-122"/>
              </a:rPr>
              <a:t>，这样的话，前两个模块就是</a:t>
            </a:r>
            <a:r>
              <a:rPr lang="en-US" altLang="zh-CN" sz="1400" dirty="0">
                <a:solidFill>
                  <a:schemeClr val="bg1"/>
                </a:solidFill>
                <a:latin typeface="Roboto Th" pitchFamily="2" charset="0"/>
                <a:ea typeface="微软雅黑" panose="020B0503020204020204" pitchFamily="34" charset="-122"/>
              </a:rPr>
              <a:t>VAE</a:t>
            </a:r>
            <a:r>
              <a:rPr lang="zh-CN" altLang="en-US" sz="1400" dirty="0">
                <a:solidFill>
                  <a:schemeClr val="bg1"/>
                </a:solidFill>
                <a:latin typeface="Roboto Th" pitchFamily="2" charset="0"/>
                <a:ea typeface="微软雅黑" panose="020B0503020204020204" pitchFamily="34" charset="-122"/>
              </a:rPr>
              <a:t>，后俩模块就是</a:t>
            </a:r>
            <a:r>
              <a:rPr lang="en-US" altLang="zh-CN" sz="1400" dirty="0">
                <a:solidFill>
                  <a:schemeClr val="bg1"/>
                </a:solidFill>
                <a:latin typeface="Roboto Th" pitchFamily="2" charset="0"/>
                <a:ea typeface="微软雅黑" panose="020B0503020204020204" pitchFamily="34" charset="-122"/>
              </a:rPr>
              <a:t>GAN</a:t>
            </a:r>
            <a:r>
              <a:rPr lang="zh-CN" altLang="en-US" sz="1400" dirty="0">
                <a:solidFill>
                  <a:schemeClr val="bg1"/>
                </a:solidFill>
                <a:latin typeface="Roboto Th" pitchFamily="2" charset="0"/>
                <a:ea typeface="微软雅黑" panose="020B0503020204020204" pitchFamily="34" charset="-122"/>
              </a:rPr>
              <a:t>。</a:t>
            </a:r>
          </a:p>
        </p:txBody>
      </p:sp>
      <p:pic>
        <p:nvPicPr>
          <p:cNvPr id="3" name="图片 2">
            <a:extLst>
              <a:ext uri="{FF2B5EF4-FFF2-40B4-BE49-F238E27FC236}">
                <a16:creationId xmlns:a16="http://schemas.microsoft.com/office/drawing/2014/main" id="{C538917D-6C00-4C5F-840F-551949AC1B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2549" y="2809764"/>
            <a:ext cx="3292521" cy="2392358"/>
          </a:xfrm>
          <a:prstGeom prst="rect">
            <a:avLst/>
          </a:prstGeom>
        </p:spPr>
      </p:pic>
    </p:spTree>
    <p:extLst>
      <p:ext uri="{BB962C8B-B14F-4D97-AF65-F5344CB8AC3E}">
        <p14:creationId xmlns:p14="http://schemas.microsoft.com/office/powerpoint/2010/main" val="3688379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480457" y="870856"/>
            <a:ext cx="9173029" cy="914399"/>
          </a:xfrm>
          <a:prstGeom prst="roundRect">
            <a:avLst/>
          </a:prstGeom>
          <a:solidFill>
            <a:srgbClr val="73CF51">
              <a:alpha val="75000"/>
            </a:srgbClr>
          </a:solid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70967" y="1004889"/>
            <a:ext cx="4992007" cy="707886"/>
          </a:xfrm>
          <a:prstGeom prst="rect">
            <a:avLst/>
          </a:prstGeom>
          <a:noFill/>
        </p:spPr>
        <p:txBody>
          <a:bodyPr wrap="square" rtlCol="0">
            <a:spAutoFit/>
          </a:bodyPr>
          <a:lstStyle/>
          <a:p>
            <a:pPr algn="ctr"/>
            <a:r>
              <a:rPr lang="zh-CN" altLang="en-US" sz="4000" dirty="0">
                <a:solidFill>
                  <a:schemeClr val="bg1"/>
                </a:solidFill>
                <a:latin typeface="Roboto Th" pitchFamily="2" charset="0"/>
                <a:ea typeface="Roboto Th" pitchFamily="2" charset="0"/>
              </a:rPr>
              <a:t>模型评估：</a:t>
            </a:r>
            <a:r>
              <a:rPr lang="en-US" altLang="zh-CN" sz="4000" dirty="0">
                <a:solidFill>
                  <a:schemeClr val="bg1"/>
                </a:solidFill>
                <a:latin typeface="Roboto Th" pitchFamily="2" charset="0"/>
                <a:ea typeface="Roboto Th" pitchFamily="2" charset="0"/>
              </a:rPr>
              <a:t>KNN</a:t>
            </a:r>
            <a:r>
              <a:rPr lang="zh-CN" altLang="en-US" sz="4000" dirty="0">
                <a:solidFill>
                  <a:schemeClr val="bg1"/>
                </a:solidFill>
                <a:latin typeface="Roboto Th" pitchFamily="2" charset="0"/>
                <a:ea typeface="Roboto Th" pitchFamily="2" charset="0"/>
              </a:rPr>
              <a:t>算法</a:t>
            </a:r>
            <a:endParaRPr lang="zh-CN" altLang="en-US" sz="4000" dirty="0">
              <a:solidFill>
                <a:schemeClr val="bg1"/>
              </a:solidFill>
              <a:latin typeface="Roboto Th" pitchFamily="2" charset="0"/>
              <a:ea typeface="GulimChe" panose="020B0609000101010101" pitchFamily="49" charset="-127"/>
            </a:endParaRPr>
          </a:p>
        </p:txBody>
      </p:sp>
      <p:sp>
        <p:nvSpPr>
          <p:cNvPr id="32" name="圆角矩形 3">
            <a:extLst>
              <a:ext uri="{FF2B5EF4-FFF2-40B4-BE49-F238E27FC236}">
                <a16:creationId xmlns:a16="http://schemas.microsoft.com/office/drawing/2014/main" id="{7EFF3F87-9049-4828-B646-559D9643F8ED}"/>
              </a:ext>
            </a:extLst>
          </p:cNvPr>
          <p:cNvSpPr/>
          <p:nvPr/>
        </p:nvSpPr>
        <p:spPr>
          <a:xfrm>
            <a:off x="2462350" y="2508069"/>
            <a:ext cx="7267300" cy="2995748"/>
          </a:xfrm>
          <a:prstGeom prst="roundRect">
            <a:avLst>
              <a:gd name="adj" fmla="val 6667"/>
            </a:avLst>
          </a:prstGeom>
          <a:noFill/>
          <a:ln>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8A2EDEE6-A926-4D32-B35A-E95379FF03E8}"/>
              </a:ext>
            </a:extLst>
          </p:cNvPr>
          <p:cNvSpPr txBox="1"/>
          <p:nvPr/>
        </p:nvSpPr>
        <p:spPr>
          <a:xfrm>
            <a:off x="6437128" y="2673532"/>
            <a:ext cx="3292521" cy="2677656"/>
          </a:xfrm>
          <a:prstGeom prst="rect">
            <a:avLst/>
          </a:prstGeom>
          <a:noFill/>
        </p:spPr>
        <p:txBody>
          <a:bodyPr wrap="square" rtlCol="0">
            <a:spAutoFit/>
          </a:bodyPr>
          <a:lstStyle/>
          <a:p>
            <a:pPr algn="ctr"/>
            <a:r>
              <a:rPr lang="zh-CN" altLang="en-US" sz="1400" dirty="0">
                <a:solidFill>
                  <a:schemeClr val="bg1"/>
                </a:solidFill>
                <a:latin typeface="Roboto Th" pitchFamily="2" charset="0"/>
                <a:ea typeface="微软雅黑" panose="020B0503020204020204" pitchFamily="34" charset="-122"/>
              </a:rPr>
              <a:t>如果一个样本在特征空间中的</a:t>
            </a:r>
            <a:r>
              <a:rPr lang="en-US" altLang="zh-CN" sz="1400" dirty="0">
                <a:solidFill>
                  <a:schemeClr val="bg1"/>
                </a:solidFill>
                <a:latin typeface="Roboto Th" pitchFamily="2" charset="0"/>
                <a:ea typeface="微软雅黑" panose="020B0503020204020204" pitchFamily="34" charset="-122"/>
              </a:rPr>
              <a:t>K</a:t>
            </a:r>
            <a:r>
              <a:rPr lang="zh-CN" altLang="en-US" sz="1400" dirty="0">
                <a:solidFill>
                  <a:schemeClr val="bg1"/>
                </a:solidFill>
                <a:latin typeface="Roboto Th" pitchFamily="2" charset="0"/>
                <a:ea typeface="微软雅黑" panose="020B0503020204020204" pitchFamily="34" charset="-122"/>
              </a:rPr>
              <a:t>个最相邻的样本中的大多数属于某一个类别，则该样本也属于这个类别，并具有这个类别上样本的特性。该方法在确定分类决策上只依据最邻近的一个或者几个样本的类别来决定待分样本所属的类别。</a:t>
            </a:r>
            <a:r>
              <a:rPr lang="en-US" altLang="zh-CN" sz="1400" dirty="0">
                <a:solidFill>
                  <a:schemeClr val="bg1"/>
                </a:solidFill>
                <a:latin typeface="Roboto Th" pitchFamily="2" charset="0"/>
                <a:ea typeface="微软雅黑" panose="020B0503020204020204" pitchFamily="34" charset="-122"/>
              </a:rPr>
              <a:t>KNN</a:t>
            </a:r>
            <a:r>
              <a:rPr lang="zh-CN" altLang="en-US" sz="1400" dirty="0">
                <a:solidFill>
                  <a:schemeClr val="bg1"/>
                </a:solidFill>
                <a:latin typeface="Roboto Th" pitchFamily="2" charset="0"/>
                <a:ea typeface="微软雅黑" panose="020B0503020204020204" pitchFamily="34" charset="-122"/>
              </a:rPr>
              <a:t>方法在类别决策时，只与极少量的相邻样本有关。由于</a:t>
            </a:r>
            <a:r>
              <a:rPr lang="en-US" altLang="zh-CN" sz="1400" dirty="0">
                <a:solidFill>
                  <a:schemeClr val="bg1"/>
                </a:solidFill>
                <a:latin typeface="Roboto Th" pitchFamily="2" charset="0"/>
                <a:ea typeface="微软雅黑" panose="020B0503020204020204" pitchFamily="34" charset="-122"/>
              </a:rPr>
              <a:t>KNN</a:t>
            </a:r>
            <a:r>
              <a:rPr lang="zh-CN" altLang="en-US" sz="1400" dirty="0">
                <a:solidFill>
                  <a:schemeClr val="bg1"/>
                </a:solidFill>
                <a:latin typeface="Roboto Th" pitchFamily="2" charset="0"/>
                <a:ea typeface="微软雅黑" panose="020B0503020204020204" pitchFamily="34" charset="-122"/>
              </a:rPr>
              <a:t>方法主要靠周围有限的邻近的样本，而不是靠判别类域的方法来确定所属类别的，因此对于类域的交叉或重叠较多的待分样本集来说，</a:t>
            </a:r>
            <a:r>
              <a:rPr lang="en-US" altLang="zh-CN" sz="1400" dirty="0">
                <a:solidFill>
                  <a:schemeClr val="bg1"/>
                </a:solidFill>
                <a:latin typeface="Roboto Th" pitchFamily="2" charset="0"/>
                <a:ea typeface="微软雅黑" panose="020B0503020204020204" pitchFamily="34" charset="-122"/>
              </a:rPr>
              <a:t>KNN</a:t>
            </a:r>
            <a:r>
              <a:rPr lang="zh-CN" altLang="en-US" sz="1400" dirty="0">
                <a:solidFill>
                  <a:schemeClr val="bg1"/>
                </a:solidFill>
                <a:latin typeface="Roboto Th" pitchFamily="2" charset="0"/>
                <a:ea typeface="微软雅黑" panose="020B0503020204020204" pitchFamily="34" charset="-122"/>
              </a:rPr>
              <a:t>方法较其他方法更为适合</a:t>
            </a:r>
          </a:p>
        </p:txBody>
      </p:sp>
      <p:pic>
        <p:nvPicPr>
          <p:cNvPr id="3" name="图片 2">
            <a:extLst>
              <a:ext uri="{FF2B5EF4-FFF2-40B4-BE49-F238E27FC236}">
                <a16:creationId xmlns:a16="http://schemas.microsoft.com/office/drawing/2014/main" id="{38248C78-DC3E-414D-9E97-7343653D8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851" y="2673532"/>
            <a:ext cx="3034271" cy="2634299"/>
          </a:xfrm>
          <a:prstGeom prst="rect">
            <a:avLst/>
          </a:prstGeom>
        </p:spPr>
      </p:pic>
    </p:spTree>
    <p:extLst>
      <p:ext uri="{BB962C8B-B14F-4D97-AF65-F5344CB8AC3E}">
        <p14:creationId xmlns:p14="http://schemas.microsoft.com/office/powerpoint/2010/main" val="3821564961"/>
      </p:ext>
    </p:extLst>
  </p:cSld>
  <p:clrMapOvr>
    <a:masterClrMapping/>
  </p:clrMapOvr>
  <p:transition spd="slow">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1154</Words>
  <Application>Microsoft Office PowerPoint</Application>
  <PresentationFormat>宽屏</PresentationFormat>
  <Paragraphs>58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GillSans-Light</vt:lpstr>
      <vt:lpstr>GulimChe</vt:lpstr>
      <vt:lpstr>Roboto Th</vt:lpstr>
      <vt:lpstr>方正细等线简体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孙钰昇</cp:lastModifiedBy>
  <cp:revision>37</cp:revision>
  <dcterms:created xsi:type="dcterms:W3CDTF">2014-02-19T02:27:06Z</dcterms:created>
  <dcterms:modified xsi:type="dcterms:W3CDTF">2021-11-25T14:43:34Z</dcterms:modified>
</cp:coreProperties>
</file>