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B89DCA-B2FB-48CE-9B74-0D50CFED1FBB}">
  <a:tblStyle styleId="{AEB89DCA-B2FB-48CE-9B74-0D50CFED1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0d10182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0d10182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f27666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f27666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0c84aa97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0c84aa9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0c84aa8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0c84aa8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c84aa97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c84aa9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0c84aa97e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0c84aa9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0c84aa97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0c84aa9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0c84aa97e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0c84aa9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0c84aa97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0c84aa9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0c84aa8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0c84aa8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0c84aa97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0c84aa9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0c84aa8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0c84aa8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0c84aa8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0c84aa8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d101824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0d1018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0d10182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0d10182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0d101824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0d10182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0c84aa8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0c84aa8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0d10182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0d10182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0d10182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0d10182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0d1018248_0_16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0d1018248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0c84aa9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0c84aa9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d101824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d10182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0c84aa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0c84aa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0c84aa8f5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0c84aa8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0c84aa8f5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0c84aa8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0c84aa8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0c84aa8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c84aa9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c84aa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4" name="Google Shape;8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2" name="Google Shape;9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16" name="Google Shape;116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129" name="Google Shape;129;p19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9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148" name="Google Shape;148;p21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1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7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60" name="Google Shape;160;p2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284100" y="307975"/>
            <a:ext cx="24798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381100" y="307975"/>
            <a:ext cx="26274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6208875" y="307975"/>
            <a:ext cx="2627400" cy="38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8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9"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4"/>
          <p:cNvCxnSpPr/>
          <p:nvPr/>
        </p:nvCxnSpPr>
        <p:spPr>
          <a:xfrm>
            <a:off x="1118825" y="673125"/>
            <a:ext cx="1957200" cy="19572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4"/>
          <p:cNvSpPr/>
          <p:nvPr/>
        </p:nvSpPr>
        <p:spPr>
          <a:xfrm>
            <a:off x="320100" y="1440675"/>
            <a:ext cx="8512200" cy="14076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2000100" y="1433350"/>
            <a:ext cx="3706500" cy="140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94075" y="2901225"/>
            <a:ext cx="5278500" cy="190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●"/>
              <a:defRPr sz="1000">
                <a:solidFill>
                  <a:srgbClr val="F6F2D2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○"/>
              <a:defRPr sz="1000">
                <a:solidFill>
                  <a:srgbClr val="F6F2D2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2D2"/>
              </a:buClr>
              <a:buSzPts val="1000"/>
              <a:buChar char="■"/>
              <a:defRPr sz="10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0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5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1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AUTOLAYOUT_1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8"/>
          <p:cNvCxnSpPr/>
          <p:nvPr/>
        </p:nvCxnSpPr>
        <p:spPr>
          <a:xfrm rot="10800000">
            <a:off x="771000" y="196682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8"/>
          <p:cNvSpPr txBox="1"/>
          <p:nvPr>
            <p:ph type="title"/>
          </p:nvPr>
        </p:nvSpPr>
        <p:spPr>
          <a:xfrm>
            <a:off x="694275" y="759175"/>
            <a:ext cx="5460900" cy="959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694275" y="2358750"/>
            <a:ext cx="36165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781482" y="2358750"/>
            <a:ext cx="3616500" cy="248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AUTOLAYOUT_14">
    <p:bg>
      <p:bgPr>
        <a:solidFill>
          <a:srgbClr val="37474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AUTOLAYOUT_16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0"/>
          <p:cNvSpPr txBox="1"/>
          <p:nvPr>
            <p:ph type="title"/>
          </p:nvPr>
        </p:nvSpPr>
        <p:spPr>
          <a:xfrm>
            <a:off x="305500" y="477800"/>
            <a:ext cx="2668200" cy="418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A28"/>
              </a:buClr>
              <a:buSzPts val="2400"/>
              <a:buNone/>
              <a:defRPr sz="2400">
                <a:solidFill>
                  <a:srgbClr val="FFCA28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237900" y="751250"/>
            <a:ext cx="2668200" cy="390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6170300" y="751250"/>
            <a:ext cx="2668200" cy="390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AUTOLAYOUT_17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hasCustomPrompt="1"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8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uhammad.rafi@nu.edu.pk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ctrTitle"/>
          </p:nvPr>
        </p:nvSpPr>
        <p:spPr>
          <a:xfrm>
            <a:off x="0" y="1286400"/>
            <a:ext cx="5003700" cy="3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Year Project (CS-491) Proposal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Fall ’21, BS(CS)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“CodeClassy”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Candidates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Saif Ul Islam - 18K 0307</a:t>
            </a:r>
            <a:endParaRPr b="0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Muhammad Hassan Zahid - 18K 0208</a:t>
            </a:r>
            <a:endParaRPr b="0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Tashik Moin Sheikh - 18K 0142</a:t>
            </a:r>
            <a:endParaRPr b="0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Supervisor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Muhammad Rafi (</a:t>
            </a:r>
            <a:r>
              <a:rPr b="0" lang="en" sz="1400" u="sng">
                <a:solidFill>
                  <a:schemeClr val="hlink"/>
                </a:solidFill>
                <a:hlinkClick r:id="rId3"/>
              </a:rPr>
              <a:t>muhammad.rafi@nu.edu.pk</a:t>
            </a:r>
            <a:r>
              <a:rPr b="0" lang="en" sz="1400"/>
              <a:t>)</a:t>
            </a:r>
            <a:endParaRPr b="0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Dated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Sept ‘21</a:t>
            </a:r>
            <a:endParaRPr b="0" sz="140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650" y="1130100"/>
            <a:ext cx="3850674" cy="3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727800" y="554900"/>
            <a:ext cx="7688400" cy="53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CodeClassy vs “Others”</a:t>
            </a:r>
            <a:endParaRPr/>
          </a:p>
        </p:txBody>
      </p:sp>
      <p:graphicFrame>
        <p:nvGraphicFramePr>
          <p:cNvPr id="297" name="Google Shape;297;p42"/>
          <p:cNvGraphicFramePr/>
          <p:nvPr/>
        </p:nvGraphicFramePr>
        <p:xfrm>
          <a:off x="13" y="13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{AEB89DCA-B2FB-48CE-9B74-0D50CFED1FBB}</a:tableStyleId>
              </a:tblPr>
              <a:tblGrid>
                <a:gridCol w="1148075"/>
                <a:gridCol w="694175"/>
                <a:gridCol w="1244550"/>
                <a:gridCol w="1261875"/>
                <a:gridCol w="1083100"/>
                <a:gridCol w="992950"/>
                <a:gridCol w="1105900"/>
                <a:gridCol w="948300"/>
                <a:gridCol w="665050"/>
              </a:tblGrid>
              <a:tr h="81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Quiz System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Remote Code Execution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Real Time Code Collaboration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Coding </a:t>
                      </a:r>
                      <a:r>
                        <a:rPr lang="en" sz="1200"/>
                        <a:t>Assignments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Classrooms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Formative/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Summative </a:t>
                      </a:r>
                      <a:r>
                        <a:rPr lang="en" sz="1200"/>
                        <a:t>Assessments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 Groups / Grouping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 Bank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Hacker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Google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Classroom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Marker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❌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CodeClassy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/>
                        <a:t>✔️</a:t>
                      </a:r>
                      <a:endParaRPr b="1" sz="2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00" y="2305725"/>
            <a:ext cx="404525" cy="404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00" y="2827873"/>
            <a:ext cx="404526" cy="40450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100" y="3516477"/>
            <a:ext cx="404525" cy="3456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42"/>
          <p:cNvPicPr preferRelativeResize="0"/>
          <p:nvPr/>
        </p:nvPicPr>
        <p:blipFill rotWithShape="1">
          <a:blip r:embed="rId6">
            <a:alphaModFix/>
          </a:blip>
          <a:srcRect b="-11339" l="0" r="0" t="11340"/>
          <a:stretch/>
        </p:blipFill>
        <p:spPr>
          <a:xfrm>
            <a:off x="676100" y="4067825"/>
            <a:ext cx="404525" cy="34565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Solution Important?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Globally needed solution awaits ...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project stands its ground significance in the problem it tackles,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Challenging, unique features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⚙️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niche SaaS that deals with feature integration as ours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Huge EdTech boom in 5-6 years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744150" y="2129625"/>
            <a:ext cx="33009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👨‍💻</a:t>
            </a:r>
            <a:endParaRPr/>
          </a:p>
        </p:txBody>
      </p:sp>
      <p:sp>
        <p:nvSpPr>
          <p:cNvPr id="313" name="Google Shape;313;p44"/>
          <p:cNvSpPr txBox="1"/>
          <p:nvPr>
            <p:ph idx="1" type="subTitle"/>
          </p:nvPr>
        </p:nvSpPr>
        <p:spPr>
          <a:xfrm>
            <a:off x="744150" y="284212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our approach to solve the problem</a:t>
            </a:r>
            <a:r>
              <a:rPr lang="en" sz="2000"/>
              <a:t>?</a:t>
            </a:r>
            <a:endParaRPr sz="2000"/>
          </a:p>
        </p:txBody>
      </p:sp>
      <p:sp>
        <p:nvSpPr>
          <p:cNvPr id="314" name="Google Shape;314;p4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Requirement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 Design Principles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Tracking Progress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Evaluation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629800" y="705300"/>
            <a:ext cx="4353300" cy="37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Requirement Analysis </a:t>
            </a:r>
            <a:r>
              <a:rPr lang="en" sz="5200"/>
              <a:t>🔬</a:t>
            </a:r>
            <a:endParaRPr sz="5200"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4983100" y="705350"/>
            <a:ext cx="3936600" cy="37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improper, incomplete, half-effort “</a:t>
            </a:r>
            <a:r>
              <a:rPr b="1" lang="en" sz="1600"/>
              <a:t>Requirement Analysis</a:t>
            </a:r>
            <a:r>
              <a:rPr lang="en" sz="1600"/>
              <a:t>” leads to a rough and “hard-to-maintain” product.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Thus, we wish to pass our project through complete processes of,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Core Feature Selection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Modelling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Stories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 Development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0" y="0"/>
            <a:ext cx="4310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“Software Design Principles” As Essentials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🔣</a:t>
            </a:r>
            <a:endParaRPr sz="4200"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Before we implement </a:t>
            </a:r>
            <a:r>
              <a:rPr b="1" lang="en" sz="1400"/>
              <a:t>…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Some imperative design principles we wish to implement,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Visit existing solutions</a:t>
            </a:r>
            <a:r>
              <a:rPr lang="en" sz="1400"/>
              <a:t> - and builds what they lack, while also learning from their experience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Derive user workflow</a:t>
            </a:r>
            <a:r>
              <a:rPr lang="en" sz="1400"/>
              <a:t> - how does a user get things done? We want to make the process intuitive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 DRY</a:t>
            </a:r>
            <a:r>
              <a:rPr lang="en" sz="1400"/>
              <a:t> - rapid development, reusing tested industry solutions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And more!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24475" y="148225"/>
            <a:ext cx="7101600" cy="15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Tracking Progress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📈</a:t>
            </a:r>
            <a:endParaRPr sz="4900"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Scrum Based </a:t>
            </a:r>
            <a:r>
              <a:rPr lang="en"/>
              <a:t>-</a:t>
            </a:r>
            <a:r>
              <a:rPr lang="en"/>
              <a:t> Accordingly with schedule, we look forward to using “</a:t>
            </a:r>
            <a:r>
              <a:rPr b="1" lang="en"/>
              <a:t>Scrum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/>
              <a:t>Kanban</a:t>
            </a:r>
            <a:r>
              <a:rPr lang="en"/>
              <a:t> as inevitable - modularity, task designation, and code ownership leads to lightning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as,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Notion</a:t>
            </a:r>
            <a:r>
              <a:rPr lang="en"/>
              <a:t> - Personal informal team 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GitHub</a:t>
            </a:r>
            <a:r>
              <a:rPr lang="en"/>
              <a:t> - Actions + Marketplace + Wiki + Issues + Pull Request + Security Alerts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Finally, Code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🤖</a:t>
            </a:r>
            <a:endParaRPr sz="5200"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per code implementation</a:t>
            </a:r>
            <a:r>
              <a:rPr b="1" lang="en"/>
              <a:t> …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core requirements to build on top off,</a:t>
            </a:r>
            <a:endParaRPr/>
          </a:p>
          <a:p>
            <a:pPr indent="-29908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Quizzes </a:t>
            </a:r>
            <a:r>
              <a:rPr lang="en"/>
              <a:t>-  (A) </a:t>
            </a:r>
            <a:r>
              <a:rPr i="1" lang="en"/>
              <a:t>Question Creation</a:t>
            </a:r>
            <a:r>
              <a:rPr lang="en"/>
              <a:t>, (B) </a:t>
            </a:r>
            <a:r>
              <a:rPr i="1" lang="en"/>
              <a:t>Combining Results</a:t>
            </a:r>
            <a:r>
              <a:rPr lang="en"/>
              <a:t>, (C) </a:t>
            </a:r>
            <a:r>
              <a:rPr i="1" lang="en"/>
              <a:t>Exporting Results</a:t>
            </a:r>
            <a:r>
              <a:rPr lang="en"/>
              <a:t>, (D) </a:t>
            </a:r>
            <a:r>
              <a:rPr i="1" lang="en"/>
              <a:t>Handling Multiple Question Types</a:t>
            </a:r>
            <a:r>
              <a:rPr lang="en"/>
              <a:t>, (E) </a:t>
            </a:r>
            <a:r>
              <a:rPr i="1" lang="en"/>
              <a:t>Tracking ”Groups” Of Students</a:t>
            </a:r>
            <a:endParaRPr i="1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Remote Code Execution </a:t>
            </a:r>
            <a:r>
              <a:rPr lang="en"/>
              <a:t>-  (A) </a:t>
            </a:r>
            <a:r>
              <a:rPr i="1" lang="en"/>
              <a:t>Programming In Browser</a:t>
            </a:r>
            <a:r>
              <a:rPr lang="en"/>
              <a:t>, (B) </a:t>
            </a:r>
            <a:r>
              <a:rPr i="1" lang="en"/>
              <a:t>Code  Submissions</a:t>
            </a:r>
            <a:r>
              <a:rPr lang="en"/>
              <a:t>, (C) </a:t>
            </a:r>
            <a:r>
              <a:rPr i="1" lang="en"/>
              <a:t>Being Assigned Coding Assessments</a:t>
            </a:r>
            <a:r>
              <a:rPr lang="en"/>
              <a:t>, (D) </a:t>
            </a:r>
            <a:r>
              <a:rPr i="1" lang="en"/>
              <a:t>Getting Code Output</a:t>
            </a:r>
            <a:endParaRPr i="1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Code Bank</a:t>
            </a:r>
            <a:r>
              <a:rPr lang="en"/>
              <a:t> - A collection of questions that can be imported into assignments for RCE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Classrooms </a:t>
            </a:r>
            <a:r>
              <a:rPr lang="en"/>
              <a:t>- grouping of students that will be able to view a stream of information/announcements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Formative/Summative Assessments </a:t>
            </a:r>
            <a:r>
              <a:rPr lang="en"/>
              <a:t>-  variations in the questions/tests helping in analyzing student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per SDLC cycle, this includes, (A) </a:t>
            </a:r>
            <a:r>
              <a:rPr b="1" lang="en"/>
              <a:t>Module Decomposition</a:t>
            </a:r>
            <a:r>
              <a:rPr lang="en"/>
              <a:t>, (B) </a:t>
            </a:r>
            <a:r>
              <a:rPr b="1" lang="en"/>
              <a:t>Implementing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(C) </a:t>
            </a:r>
            <a:r>
              <a:rPr b="1" lang="en"/>
              <a:t>Testing</a:t>
            </a:r>
            <a:r>
              <a:rPr lang="en"/>
              <a:t>, (D) </a:t>
            </a:r>
            <a:r>
              <a:rPr b="1" lang="en"/>
              <a:t>Evaluating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0" y="0"/>
            <a:ext cx="3078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Tests &amp; Evaluation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🎼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3388350" y="669450"/>
            <a:ext cx="26274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Regarding TDD</a:t>
            </a:r>
            <a:r>
              <a:rPr b="1" lang="en"/>
              <a:t> ...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Intended, but not promised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time, documentation focus maybe deterrent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Suggested as best practices - to be tested if fits timeline</a:t>
            </a:r>
            <a:endParaRPr/>
          </a:p>
        </p:txBody>
      </p:sp>
      <p:sp>
        <p:nvSpPr>
          <p:cNvPr id="345" name="Google Shape;345;p49"/>
          <p:cNvSpPr txBox="1"/>
          <p:nvPr>
            <p:ph idx="2" type="body"/>
          </p:nvPr>
        </p:nvSpPr>
        <p:spPr>
          <a:xfrm>
            <a:off x="6216125" y="669450"/>
            <a:ext cx="26274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Evaluation</a:t>
            </a:r>
            <a:r>
              <a:rPr b="1" lang="en"/>
              <a:t> ...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Varying from module to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accordance with </a:t>
            </a:r>
            <a:r>
              <a:rPr b="1" lang="en"/>
              <a:t>SOLID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0" y="2200425"/>
            <a:ext cx="45720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Features </a:t>
            </a:r>
            <a:r>
              <a:rPr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📋</a:t>
            </a:r>
            <a:endParaRPr sz="5600"/>
          </a:p>
        </p:txBody>
      </p:sp>
      <p:sp>
        <p:nvSpPr>
          <p:cNvPr id="351" name="Google Shape;351;p50"/>
          <p:cNvSpPr txBox="1"/>
          <p:nvPr>
            <p:ph idx="1" type="subTitle"/>
          </p:nvPr>
        </p:nvSpPr>
        <p:spPr>
          <a:xfrm>
            <a:off x="0" y="2771325"/>
            <a:ext cx="4572000" cy="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main requirements we would like to implement?</a:t>
            </a:r>
            <a:endParaRPr sz="2400"/>
          </a:p>
        </p:txBody>
      </p:sp>
      <p:sp>
        <p:nvSpPr>
          <p:cNvPr id="352" name="Google Shape;352;p50"/>
          <p:cNvSpPr txBox="1"/>
          <p:nvPr>
            <p:ph idx="2" type="body"/>
          </p:nvPr>
        </p:nvSpPr>
        <p:spPr>
          <a:xfrm>
            <a:off x="4572000" y="25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Requirements</a:t>
            </a:r>
            <a:r>
              <a:rPr lang="en" sz="1600"/>
              <a:t>,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Quiz Management Framework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Remote Code Execution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Code Bank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Formative/Summative Assessments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Classrooms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Evaluation &amp; Marking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Cumulative </a:t>
            </a:r>
            <a:r>
              <a:rPr lang="en" sz="1400"/>
              <a:t>Formative</a:t>
            </a:r>
            <a:r>
              <a:rPr lang="en" sz="1400"/>
              <a:t> &amp; </a:t>
            </a:r>
            <a:r>
              <a:rPr lang="en" sz="1400"/>
              <a:t>Submissive</a:t>
            </a:r>
            <a:r>
              <a:rPr lang="en" sz="1400"/>
              <a:t> Assessments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Stories</a:t>
            </a:r>
            <a:r>
              <a:rPr lang="en" sz="1600"/>
              <a:t>,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Quiz Management Framework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Remote Code Execution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Code Bank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Formative/Summative Assessments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Classrooms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Remote Code Execution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Evaluation &amp; Marking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requirements</a:t>
            </a:r>
            <a:endParaRPr/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Quiz Management Framework!</a:t>
            </a:r>
            <a:endParaRPr b="1" sz="21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Data Models such as “</a:t>
            </a:r>
            <a:r>
              <a:rPr b="1" lang="en" sz="1600"/>
              <a:t>question bank</a:t>
            </a:r>
            <a:r>
              <a:rPr lang="en" sz="1600"/>
              <a:t>”, “</a:t>
            </a:r>
            <a:r>
              <a:rPr b="1" lang="en" sz="1600"/>
              <a:t>QML</a:t>
            </a:r>
            <a:r>
              <a:rPr lang="en" sz="1600"/>
              <a:t>”, “</a:t>
            </a:r>
            <a:r>
              <a:rPr b="1" lang="en" sz="1600"/>
              <a:t>Tests</a:t>
            </a:r>
            <a:r>
              <a:rPr lang="en" sz="1600"/>
              <a:t>”, “</a:t>
            </a:r>
            <a:r>
              <a:rPr b="1" lang="en" sz="1600"/>
              <a:t>Test</a:t>
            </a:r>
            <a:r>
              <a:rPr lang="en" sz="1600"/>
              <a:t>”, “</a:t>
            </a:r>
            <a:r>
              <a:rPr b="1" lang="en" sz="1600"/>
              <a:t>Question</a:t>
            </a:r>
            <a:r>
              <a:rPr lang="en" sz="1600"/>
              <a:t>”, “</a:t>
            </a:r>
            <a:r>
              <a:rPr b="1" lang="en" sz="1600"/>
              <a:t>Answer</a:t>
            </a:r>
            <a:r>
              <a:rPr lang="en" sz="1600"/>
              <a:t>”, “</a:t>
            </a:r>
            <a:r>
              <a:rPr b="1" lang="en" sz="1600"/>
              <a:t>Group(s)</a:t>
            </a:r>
            <a:r>
              <a:rPr lang="en" sz="1600"/>
              <a:t>”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Time limits</a:t>
            </a:r>
            <a:r>
              <a:rPr lang="en" sz="1600"/>
              <a:t>, </a:t>
            </a:r>
            <a:r>
              <a:rPr b="1" lang="en" sz="1600"/>
              <a:t>filters</a:t>
            </a:r>
            <a:r>
              <a:rPr lang="en" sz="1600"/>
              <a:t>, </a:t>
            </a:r>
            <a:r>
              <a:rPr b="1" lang="en" sz="1600"/>
              <a:t>markings</a:t>
            </a:r>
            <a:r>
              <a:rPr lang="en" sz="1600"/>
              <a:t>, </a:t>
            </a:r>
            <a:r>
              <a:rPr b="1" lang="en" sz="1600"/>
              <a:t>individual</a:t>
            </a:r>
            <a:r>
              <a:rPr lang="en" sz="1600"/>
              <a:t> to group results, </a:t>
            </a:r>
            <a:r>
              <a:rPr b="1" lang="en" sz="1600"/>
              <a:t>adding</a:t>
            </a:r>
            <a:r>
              <a:rPr lang="en" sz="1600"/>
              <a:t>/</a:t>
            </a:r>
            <a:r>
              <a:rPr b="1" lang="en" sz="1600"/>
              <a:t>removing</a:t>
            </a:r>
            <a:r>
              <a:rPr lang="en" sz="1600"/>
              <a:t> students, etc</a:t>
            </a:r>
            <a:endParaRPr sz="1600"/>
          </a:p>
        </p:txBody>
      </p:sp>
      <p:sp>
        <p:nvSpPr>
          <p:cNvPr id="359" name="Google Shape;359;p5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Remote Code Execution!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Running</a:t>
            </a:r>
            <a:r>
              <a:rPr lang="en" sz="1600"/>
              <a:t>, </a:t>
            </a:r>
            <a:r>
              <a:rPr b="1" lang="en" sz="1600"/>
              <a:t>submitting</a:t>
            </a:r>
            <a:r>
              <a:rPr lang="en" sz="1600"/>
              <a:t>, and </a:t>
            </a:r>
            <a:r>
              <a:rPr b="1" lang="en" sz="1600"/>
              <a:t>evaluating</a:t>
            </a:r>
            <a:r>
              <a:rPr lang="en" sz="1600"/>
              <a:t> code results in the browser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Boiler-plate</a:t>
            </a:r>
            <a:r>
              <a:rPr lang="en" sz="1600"/>
              <a:t>, </a:t>
            </a:r>
            <a:r>
              <a:rPr b="1" lang="en" sz="1600"/>
              <a:t>code bank</a:t>
            </a:r>
            <a:r>
              <a:rPr lang="en" sz="1600"/>
              <a:t> via TuringsCraft (expected), </a:t>
            </a:r>
            <a:r>
              <a:rPr b="1" lang="en" sz="1600"/>
              <a:t>test cases</a:t>
            </a:r>
            <a:r>
              <a:rPr lang="en" sz="1600"/>
              <a:t>, varying </a:t>
            </a:r>
            <a:r>
              <a:rPr b="1" lang="en" sz="1600"/>
              <a:t>languages</a:t>
            </a:r>
            <a:r>
              <a:rPr lang="en" sz="1600"/>
              <a:t> (minimally C/C++)</a:t>
            </a:r>
            <a:endParaRPr b="1" sz="1600"/>
          </a:p>
        </p:txBody>
      </p:sp>
      <p:sp>
        <p:nvSpPr>
          <p:cNvPr id="360" name="Google Shape;360;p51"/>
          <p:cNvSpPr txBox="1"/>
          <p:nvPr/>
        </p:nvSpPr>
        <p:spPr>
          <a:xfrm>
            <a:off x="550350" y="4344500"/>
            <a:ext cx="7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more about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Bank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Classrooms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Formative/Summative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assessments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150" y="1978650"/>
            <a:ext cx="9144000" cy="21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product aiming to provide a flexible, heavily featured, organized, easy-to-use, and integrated system to counter many challenges found in </a:t>
            </a:r>
            <a:r>
              <a:rPr b="1" lang="en" sz="1600"/>
              <a:t>EdTech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Modernizing education needs software that’s matched with a/an (a) </a:t>
            </a:r>
            <a:r>
              <a:rPr b="1" lang="en" sz="1600"/>
              <a:t>ease of use</a:t>
            </a:r>
            <a:r>
              <a:rPr lang="en" sz="1600"/>
              <a:t>, (b) </a:t>
            </a:r>
            <a:r>
              <a:rPr b="1" lang="en" sz="1600"/>
              <a:t>unified platform</a:t>
            </a:r>
            <a:r>
              <a:rPr lang="en" sz="1600"/>
              <a:t>, </a:t>
            </a:r>
            <a:r>
              <a:rPr lang="en" sz="1600"/>
              <a:t>(c)</a:t>
            </a:r>
            <a:r>
              <a:rPr lang="en" sz="1600"/>
              <a:t> </a:t>
            </a:r>
            <a:r>
              <a:rPr b="1" lang="en" sz="1600"/>
              <a:t>feedback system</a:t>
            </a:r>
            <a:r>
              <a:rPr lang="en" sz="1600"/>
              <a:t>, (d) </a:t>
            </a:r>
            <a:r>
              <a:rPr b="1" lang="en" sz="1600"/>
              <a:t>collaborative model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Tackling </a:t>
            </a:r>
            <a:r>
              <a:rPr b="1" lang="en" sz="1600"/>
              <a:t>online vs hybrid</a:t>
            </a:r>
            <a:r>
              <a:rPr lang="en" sz="1600"/>
              <a:t> challenges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Resulting MVP platform orchestrating a </a:t>
            </a:r>
            <a:r>
              <a:rPr b="1" lang="en" sz="1600"/>
              <a:t>submission</a:t>
            </a:r>
            <a:r>
              <a:rPr lang="en" sz="1600"/>
              <a:t>, </a:t>
            </a:r>
            <a:r>
              <a:rPr b="1" lang="en" sz="1600"/>
              <a:t>review</a:t>
            </a:r>
            <a:r>
              <a:rPr lang="en" sz="1600"/>
              <a:t>, and </a:t>
            </a:r>
            <a:r>
              <a:rPr b="1" lang="en" sz="1600"/>
              <a:t>feedback process</a:t>
            </a:r>
            <a:r>
              <a:rPr lang="en" sz="1600"/>
              <a:t> through base functionalities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730000" y="1482150"/>
            <a:ext cx="3300900" cy="14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Feasibility, Risk Analysis, &amp; Fallback Plan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📅</a:t>
            </a:r>
            <a:endParaRPr/>
          </a:p>
        </p:txBody>
      </p:sp>
      <p:sp>
        <p:nvSpPr>
          <p:cNvPr id="366" name="Google Shape;366;p52"/>
          <p:cNvSpPr txBox="1"/>
          <p:nvPr>
            <p:ph idx="1" type="subTitle"/>
          </p:nvPr>
        </p:nvSpPr>
        <p:spPr>
          <a:xfrm>
            <a:off x="730000" y="2902350"/>
            <a:ext cx="3300900" cy="13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some inherent risks within the project and what are the business prospects to consider those risks?</a:t>
            </a:r>
            <a:endParaRPr sz="2000"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 &amp; Market Prospects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Costs &amp; Risks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3"/>
          <p:cNvPicPr preferRelativeResize="0"/>
          <p:nvPr/>
        </p:nvPicPr>
        <p:blipFill rotWithShape="1">
          <a:blip r:embed="rId3">
            <a:alphaModFix/>
          </a:blip>
          <a:srcRect b="13809" l="0" r="0" t="13816"/>
          <a:stretch/>
        </p:blipFill>
        <p:spPr>
          <a:xfrm>
            <a:off x="25" y="11280"/>
            <a:ext cx="9143982" cy="3201930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373" name="Google Shape;373;p53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Market Prospects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727800" y="610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Needs Adaptation</a:t>
            </a:r>
            <a:endParaRPr/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75" y="1370850"/>
            <a:ext cx="3191735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110" y="1370850"/>
            <a:ext cx="5344167" cy="328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4"/>
          <p:cNvSpPr txBox="1"/>
          <p:nvPr/>
        </p:nvSpPr>
        <p:spPr>
          <a:xfrm>
            <a:off x="3897700" y="4650900"/>
            <a:ext cx="51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Share of K-12 students in the United States who use digital learning tools daily in 2019, by school level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&amp; Risks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Talking about Hardware &amp; Software </a:t>
            </a:r>
            <a:r>
              <a:rPr b="1" lang="en"/>
              <a:t>costs ...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Software </a:t>
            </a:r>
            <a:r>
              <a:rPr lang="en"/>
              <a:t>- Open Source Software! 0% costs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Project Management </a:t>
            </a:r>
            <a:r>
              <a:rPr lang="en"/>
              <a:t>- Freely available tools for workflow management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Hardware </a:t>
            </a:r>
            <a:r>
              <a:rPr lang="en"/>
              <a:t>- Tricky, we need infrastructure to develop the “</a:t>
            </a:r>
            <a:r>
              <a:rPr i="1" lang="en"/>
              <a:t>Remote Code Execution</a:t>
            </a:r>
            <a:r>
              <a:rPr lang="en"/>
              <a:t>” requirement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Risks </a:t>
            </a:r>
            <a:r>
              <a:rPr lang="en"/>
              <a:t>- deadline constraints, limiting scope, MVP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722925" y="216277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Project</a:t>
            </a:r>
            <a:endParaRPr/>
          </a:p>
        </p:txBody>
      </p:sp>
      <p:sp>
        <p:nvSpPr>
          <p:cNvPr id="393" name="Google Shape;393;p56"/>
          <p:cNvSpPr txBox="1"/>
          <p:nvPr>
            <p:ph idx="1" type="subTitle"/>
          </p:nvPr>
        </p:nvSpPr>
        <p:spPr>
          <a:xfrm>
            <a:off x="722925" y="2921775"/>
            <a:ext cx="33009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do we plan to deliver in the project?</a:t>
            </a:r>
            <a:endParaRPr sz="2000"/>
          </a:p>
        </p:txBody>
      </p:sp>
      <p:sp>
        <p:nvSpPr>
          <p:cNvPr id="394" name="Google Shape;394;p5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FYP 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FYP II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I</a:t>
            </a:r>
            <a:endParaRPr/>
          </a:p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Modelling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&amp; Infrastructure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Phase (WIP) &amp; Boiler Plate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Replacement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II</a:t>
            </a:r>
            <a:endParaRPr/>
          </a:p>
        </p:txBody>
      </p:sp>
      <p:sp>
        <p:nvSpPr>
          <p:cNvPr id="406" name="Google Shape;406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Finalizing “Remote Code Execution”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FYP touches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FYP report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Schedule </a:t>
            </a:r>
            <a:r>
              <a:rPr lang="en"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📅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416" name="Google Shape;416;p60"/>
          <p:cNvSpPr/>
          <p:nvPr/>
        </p:nvSpPr>
        <p:spPr>
          <a:xfrm>
            <a:off x="196472" y="2199005"/>
            <a:ext cx="16224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 txBox="1"/>
          <p:nvPr>
            <p:ph idx="4294967295" type="body"/>
          </p:nvPr>
        </p:nvSpPr>
        <p:spPr>
          <a:xfrm>
            <a:off x="196463" y="2336554"/>
            <a:ext cx="1261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August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18" name="Google Shape;418;p60"/>
          <p:cNvGrpSpPr/>
          <p:nvPr/>
        </p:nvGrpSpPr>
        <p:grpSpPr>
          <a:xfrm>
            <a:off x="740851" y="1610224"/>
            <a:ext cx="172327" cy="593656"/>
            <a:chOff x="777447" y="1610215"/>
            <a:chExt cx="198900" cy="593656"/>
          </a:xfrm>
        </p:grpSpPr>
        <p:cxnSp>
          <p:nvCxnSpPr>
            <p:cNvPr id="419" name="Google Shape;419;p6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p6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60"/>
          <p:cNvSpPr txBox="1"/>
          <p:nvPr>
            <p:ph idx="4294967295" type="body"/>
          </p:nvPr>
        </p:nvSpPr>
        <p:spPr>
          <a:xfrm>
            <a:off x="176925" y="385675"/>
            <a:ext cx="1325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Requirement Analysis starts</a:t>
            </a:r>
            <a:endParaRPr sz="1600"/>
          </a:p>
        </p:txBody>
      </p:sp>
      <p:sp>
        <p:nvSpPr>
          <p:cNvPr descr="Background pointer shape in timeline graphic" id="422" name="Google Shape;422;p60"/>
          <p:cNvSpPr/>
          <p:nvPr/>
        </p:nvSpPr>
        <p:spPr>
          <a:xfrm>
            <a:off x="1475494" y="2199005"/>
            <a:ext cx="177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 txBox="1"/>
          <p:nvPr>
            <p:ph idx="4294967295" type="body"/>
          </p:nvPr>
        </p:nvSpPr>
        <p:spPr>
          <a:xfrm>
            <a:off x="1743463" y="2336554"/>
            <a:ext cx="1140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Sept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24" name="Google Shape;424;p60"/>
          <p:cNvGrpSpPr/>
          <p:nvPr/>
        </p:nvGrpSpPr>
        <p:grpSpPr>
          <a:xfrm>
            <a:off x="2227061" y="2938967"/>
            <a:ext cx="172327" cy="593656"/>
            <a:chOff x="2223534" y="2938958"/>
            <a:chExt cx="198900" cy="593656"/>
          </a:xfrm>
        </p:grpSpPr>
        <p:cxnSp>
          <p:nvCxnSpPr>
            <p:cNvPr id="425" name="Google Shape;425;p6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6" name="Google Shape;426;p6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60"/>
          <p:cNvSpPr txBox="1"/>
          <p:nvPr>
            <p:ph idx="4294967295" type="body"/>
          </p:nvPr>
        </p:nvSpPr>
        <p:spPr>
          <a:xfrm>
            <a:off x="1475493" y="3572025"/>
            <a:ext cx="1685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Finalizing design phase, moving towards implementation</a:t>
            </a:r>
            <a:endParaRPr sz="1600"/>
          </a:p>
        </p:txBody>
      </p:sp>
      <p:sp>
        <p:nvSpPr>
          <p:cNvPr descr="Background pointer shape in timeline graphic" id="428" name="Google Shape;428;p60"/>
          <p:cNvSpPr/>
          <p:nvPr/>
        </p:nvSpPr>
        <p:spPr>
          <a:xfrm>
            <a:off x="2909441" y="2199005"/>
            <a:ext cx="177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 txBox="1"/>
          <p:nvPr>
            <p:ph idx="4294967295" type="body"/>
          </p:nvPr>
        </p:nvSpPr>
        <p:spPr>
          <a:xfrm>
            <a:off x="3165728" y="2336554"/>
            <a:ext cx="1140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Oct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30" name="Google Shape;430;p60"/>
          <p:cNvGrpSpPr/>
          <p:nvPr/>
        </p:nvGrpSpPr>
        <p:grpSpPr>
          <a:xfrm>
            <a:off x="3643545" y="1610224"/>
            <a:ext cx="172327" cy="593656"/>
            <a:chOff x="3918084" y="1610215"/>
            <a:chExt cx="198900" cy="593656"/>
          </a:xfrm>
        </p:grpSpPr>
        <p:cxnSp>
          <p:nvCxnSpPr>
            <p:cNvPr id="431" name="Google Shape;431;p6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6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60"/>
          <p:cNvSpPr txBox="1"/>
          <p:nvPr>
            <p:ph idx="4294967295" type="body"/>
          </p:nvPr>
        </p:nvSpPr>
        <p:spPr>
          <a:xfrm>
            <a:off x="2909450" y="385675"/>
            <a:ext cx="16851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Project propos</a:t>
            </a:r>
            <a:r>
              <a:rPr lang="en" sz="1600"/>
              <a:t>a</a:t>
            </a:r>
            <a:r>
              <a:rPr lang="en" sz="1600"/>
              <a:t>l submission,FYP I defense</a:t>
            </a:r>
            <a:endParaRPr sz="1600"/>
          </a:p>
        </p:txBody>
      </p:sp>
      <p:sp>
        <p:nvSpPr>
          <p:cNvPr descr="Background pointer shape in timeline graphic" id="434" name="Google Shape;434;p60"/>
          <p:cNvSpPr/>
          <p:nvPr/>
        </p:nvSpPr>
        <p:spPr>
          <a:xfrm>
            <a:off x="4343389" y="2199005"/>
            <a:ext cx="177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0"/>
          <p:cNvSpPr txBox="1"/>
          <p:nvPr>
            <p:ph idx="4294967295" type="body"/>
          </p:nvPr>
        </p:nvSpPr>
        <p:spPr>
          <a:xfrm>
            <a:off x="4594499" y="2336554"/>
            <a:ext cx="1140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Nov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36" name="Google Shape;436;p60"/>
          <p:cNvGrpSpPr/>
          <p:nvPr/>
        </p:nvGrpSpPr>
        <p:grpSpPr>
          <a:xfrm>
            <a:off x="5076130" y="2938967"/>
            <a:ext cx="172327" cy="593656"/>
            <a:chOff x="5958946" y="2938958"/>
            <a:chExt cx="198900" cy="593656"/>
          </a:xfrm>
        </p:grpSpPr>
        <p:cxnSp>
          <p:nvCxnSpPr>
            <p:cNvPr id="437" name="Google Shape;437;p6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6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60"/>
          <p:cNvSpPr txBox="1"/>
          <p:nvPr>
            <p:ph idx="4294967295" type="body"/>
          </p:nvPr>
        </p:nvSpPr>
        <p:spPr>
          <a:xfrm>
            <a:off x="4343379" y="3572025"/>
            <a:ext cx="16851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Implementation </a:t>
            </a:r>
            <a:r>
              <a:rPr lang="en" sz="1600"/>
              <a:t>continued</a:t>
            </a:r>
            <a:r>
              <a:rPr lang="en" sz="1600"/>
              <a:t>, Mid II approaches</a:t>
            </a:r>
            <a:endParaRPr sz="1600"/>
          </a:p>
        </p:txBody>
      </p:sp>
      <p:sp>
        <p:nvSpPr>
          <p:cNvPr descr="Background pointer shape in timeline graphic" id="440" name="Google Shape;440;p60"/>
          <p:cNvSpPr/>
          <p:nvPr/>
        </p:nvSpPr>
        <p:spPr>
          <a:xfrm>
            <a:off x="5777337" y="2199005"/>
            <a:ext cx="177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0"/>
          <p:cNvSpPr txBox="1"/>
          <p:nvPr>
            <p:ph idx="4294967295" type="body"/>
          </p:nvPr>
        </p:nvSpPr>
        <p:spPr>
          <a:xfrm>
            <a:off x="6063012" y="2336554"/>
            <a:ext cx="1140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Dec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42" name="Google Shape;442;p60"/>
          <p:cNvGrpSpPr/>
          <p:nvPr/>
        </p:nvGrpSpPr>
        <p:grpSpPr>
          <a:xfrm>
            <a:off x="6546466" y="1610224"/>
            <a:ext cx="172327" cy="593656"/>
            <a:chOff x="3918084" y="1610215"/>
            <a:chExt cx="198900" cy="593656"/>
          </a:xfrm>
        </p:grpSpPr>
        <p:cxnSp>
          <p:nvCxnSpPr>
            <p:cNvPr id="443" name="Google Shape;443;p6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4" name="Google Shape;444;p6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60"/>
          <p:cNvSpPr txBox="1"/>
          <p:nvPr>
            <p:ph idx="4294967295" type="body"/>
          </p:nvPr>
        </p:nvSpPr>
        <p:spPr>
          <a:xfrm>
            <a:off x="6002344" y="478525"/>
            <a:ext cx="12612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FYP Demo</a:t>
            </a:r>
            <a:endParaRPr sz="1600"/>
          </a:p>
        </p:txBody>
      </p:sp>
      <p:sp>
        <p:nvSpPr>
          <p:cNvPr descr="Background pointer shape in timeline graphic" id="446" name="Google Shape;446;p60"/>
          <p:cNvSpPr/>
          <p:nvPr/>
        </p:nvSpPr>
        <p:spPr>
          <a:xfrm>
            <a:off x="7211266" y="2199005"/>
            <a:ext cx="177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0"/>
          <p:cNvSpPr txBox="1"/>
          <p:nvPr>
            <p:ph idx="4294967295" type="body"/>
          </p:nvPr>
        </p:nvSpPr>
        <p:spPr>
          <a:xfrm>
            <a:off x="7496942" y="2336554"/>
            <a:ext cx="1140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Dec ‘21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448" name="Google Shape;448;p60"/>
          <p:cNvGrpSpPr/>
          <p:nvPr/>
        </p:nvGrpSpPr>
        <p:grpSpPr>
          <a:xfrm>
            <a:off x="7925518" y="2938967"/>
            <a:ext cx="172327" cy="593656"/>
            <a:chOff x="5958946" y="2938958"/>
            <a:chExt cx="198900" cy="593656"/>
          </a:xfrm>
        </p:grpSpPr>
        <p:cxnSp>
          <p:nvCxnSpPr>
            <p:cNvPr id="449" name="Google Shape;449;p6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6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60"/>
          <p:cNvSpPr txBox="1"/>
          <p:nvPr>
            <p:ph idx="4294967295" type="body"/>
          </p:nvPr>
        </p:nvSpPr>
        <p:spPr>
          <a:xfrm>
            <a:off x="7202964" y="3570750"/>
            <a:ext cx="1785600" cy="10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SRS/SDS submission, Finals, FYP I Deliverable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Progress</a:t>
            </a:r>
            <a:endParaRPr/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June ‘22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Analysis, Use Case Extraction, Data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Proposal, SRS/SDS Documentation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Obstacles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Modelling proves to be time intensive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concerns, research over use requirements/use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ctrTitle"/>
          </p:nvPr>
        </p:nvSpPr>
        <p:spPr>
          <a:xfrm>
            <a:off x="296825" y="795200"/>
            <a:ext cx="34647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EdTech</a:t>
            </a:r>
            <a:endParaRPr sz="6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296825" y="2135000"/>
            <a:ext cx="3464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Refers to the domain of creating educational software/technology for a better educated tomorrow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Making improvements to Project Proposal + SRS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Writing both pieces of documentation has been an iterative process and we keep coming back to polish more aspects of them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Finalizing Data Modelling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Finally generating a schema of entities within the system, and generating relations in the database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Prototyping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Converting design decisions into implementation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>
            <a:alpha val="67450"/>
          </a:srgbClr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🎉 🎊 🥳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point 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 idea revision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eedback/suggestions as call to action - “what would you do if you were building this project?”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Q/A session</a:t>
            </a:r>
            <a:endParaRPr/>
          </a:p>
        </p:txBody>
      </p:sp>
      <p:pic>
        <p:nvPicPr>
          <p:cNvPr id="470" name="Google Shape;470;p63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2000100" y="1433350"/>
            <a:ext cx="64725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Major EdTech Problems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2000100" y="2158450"/>
            <a:ext cx="64725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Tackling problems such as ...</a:t>
            </a:r>
            <a:endParaRPr b="1"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Technicality Overhead </a:t>
            </a:r>
            <a:r>
              <a:rPr lang="en" sz="1300"/>
              <a:t>- software being used for education not designed for remote education in the first place leads to obvious technical difficulty and overhead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More Than MOOCs </a:t>
            </a:r>
            <a:r>
              <a:rPr lang="en" sz="1300"/>
              <a:t>- concentrating on collaboration, feedback &amp; review system above certifications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Instructor Training </a:t>
            </a:r>
            <a:r>
              <a:rPr lang="en" sz="1300"/>
              <a:t>- instructors lack knowledge to make best use of the software they use. We intend to make the process painless by working on “ease-of-use” and “ease-in-adoption”.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30000" y="1963200"/>
            <a:ext cx="3300900" cy="7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🔭</a:t>
            </a:r>
            <a:endParaRPr/>
          </a:p>
        </p:txBody>
      </p:sp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730000" y="2668800"/>
            <a:ext cx="33009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did the idea come from? 📝</a:t>
            </a:r>
            <a:endParaRPr sz="2000"/>
          </a:p>
        </p:txBody>
      </p:sp>
      <p:sp>
        <p:nvSpPr>
          <p:cNvPr id="264" name="Google Shape;264;p37"/>
          <p:cNvSpPr txBox="1"/>
          <p:nvPr>
            <p:ph idx="2" type="body"/>
          </p:nvPr>
        </p:nvSpPr>
        <p:spPr>
          <a:xfrm>
            <a:off x="4572000" y="1274675"/>
            <a:ext cx="45720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Motivation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🔥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CodeClassy</a:t>
            </a:r>
            <a:r>
              <a:rPr lang="en" sz="1600"/>
              <a:t> vs “</a:t>
            </a:r>
            <a:r>
              <a:rPr b="1" lang="en" sz="1600"/>
              <a:t>Others</a:t>
            </a:r>
            <a:r>
              <a:rPr lang="en" sz="1600"/>
              <a:t>”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Traditional Education Inconveniences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We Have To Consider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💭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694275" y="759175"/>
            <a:ext cx="54609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 Of A Platform </a:t>
            </a:r>
            <a:r>
              <a:rPr lang="en"/>
              <a:t>🤔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694275" y="1955350"/>
            <a:ext cx="36165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It should be ...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obstacles and issues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&amp; Interoperability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 &amp; time effectiveness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 be as efficient as possible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💯</a:t>
            </a:r>
            <a:endParaRPr sz="1600"/>
          </a:p>
        </p:txBody>
      </p:sp>
      <p:sp>
        <p:nvSpPr>
          <p:cNvPr id="271" name="Google Shape;271;p38"/>
          <p:cNvSpPr txBox="1"/>
          <p:nvPr>
            <p:ph idx="2" type="body"/>
          </p:nvPr>
        </p:nvSpPr>
        <p:spPr>
          <a:xfrm>
            <a:off x="4731899" y="1955350"/>
            <a:ext cx="41643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Because traditional methods have ...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Inflexible scheduling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Temporary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 to track progress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constraints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Collaborative learning limitations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All of which cost time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⏲️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We Have In Mind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(Our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💻 + 🧠 = ✔️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 build such a platform …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want to follow a proper SDLC that does the following,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Requirement Analysis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Software Designing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Software Development / Implementation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Software Architecture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Software Management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744150" y="1829938"/>
            <a:ext cx="33009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🔭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 txBox="1"/>
          <p:nvPr>
            <p:ph idx="1" type="subTitle"/>
          </p:nvPr>
        </p:nvSpPr>
        <p:spPr>
          <a:xfrm>
            <a:off x="744150" y="2554563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have we recognized the problem and what does it mean to us?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🧑‍💼</a:t>
            </a:r>
            <a:endParaRPr sz="2000"/>
          </a:p>
        </p:txBody>
      </p:sp>
      <p:sp>
        <p:nvSpPr>
          <p:cNvPr id="284" name="Google Shape;284;p40"/>
          <p:cNvSpPr txBox="1"/>
          <p:nvPr>
            <p:ph idx="2" type="body"/>
          </p:nvPr>
        </p:nvSpPr>
        <p:spPr>
          <a:xfrm>
            <a:off x="4572000" y="12513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</a:t>
            </a:r>
            <a:r>
              <a:rPr lang="en" sz="1600"/>
              <a:t>Description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Background Motivation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Significance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0" y="0"/>
            <a:ext cx="3237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CodeClassy is Different</a:t>
            </a:r>
            <a:endParaRPr sz="4200"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237900" y="751250"/>
            <a:ext cx="26682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background ...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Platforms have only one core feature (GCR, HackerRank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Hesitancy in adoption rates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Inflexible, not catering to educational process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Overall, coerced adoption, not really personalized tooling</a:t>
            </a:r>
            <a:endParaRPr/>
          </a:p>
        </p:txBody>
      </p:sp>
      <p:sp>
        <p:nvSpPr>
          <p:cNvPr id="291" name="Google Shape;291;p41"/>
          <p:cNvSpPr txBox="1"/>
          <p:nvPr>
            <p:ph idx="2" type="body"/>
          </p:nvPr>
        </p:nvSpPr>
        <p:spPr>
          <a:xfrm>
            <a:off x="6170300" y="751250"/>
            <a:ext cx="26682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Solution</a:t>
            </a:r>
            <a:r>
              <a:rPr b="1" lang="en"/>
              <a:t> ...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Collaborative assessments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Ease of use &amp; c</a:t>
            </a:r>
            <a:r>
              <a:rPr lang="en"/>
              <a:t>ontent o</a:t>
            </a:r>
            <a:r>
              <a:rPr lang="en"/>
              <a:t>rganization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 &amp; interoperability between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Focused progress 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Collaboration is an essential aspect that many popularly current tools lack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