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Proxima Nova"/>
      <p:regular r:id="rId36"/>
      <p:bold r:id="rId37"/>
      <p:boldItalic r:id="rId38"/>
    </p:embeddedFont>
    <p:embeddedFont>
      <p:font typeface="Amatic SC"/>
      <p:regular r:id="rId39"/>
      <p:bold r:id="rId40"/>
    </p:embeddedFont>
    <p:embeddedFont>
      <p:font typeface="Roboto Condensed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BC37B6-6EF5-45FE-991C-D6B68CD9BD87}">
  <a:tblStyle styleId="{B3BC37B6-6EF5-45FE-991C-D6B68CD9BD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bold.fntdata"/><Relationship Id="rId20" Type="http://schemas.openxmlformats.org/officeDocument/2006/relationships/slide" Target="slides/slide14.xml"/><Relationship Id="rId42" Type="http://schemas.openxmlformats.org/officeDocument/2006/relationships/font" Target="fonts/RobotoCondensed-bold.fntdata"/><Relationship Id="rId41" Type="http://schemas.openxmlformats.org/officeDocument/2006/relationships/font" Target="fonts/RobotoCondensed-regular.fntdata"/><Relationship Id="rId22" Type="http://schemas.openxmlformats.org/officeDocument/2006/relationships/slide" Target="slides/slide16.xml"/><Relationship Id="rId44" Type="http://schemas.openxmlformats.org/officeDocument/2006/relationships/font" Target="fonts/RobotoCondensed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Condensed-italic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.fntdata"/><Relationship Id="rId23" Type="http://schemas.openxmlformats.org/officeDocument/2006/relationships/slide" Target="slides/slide17.xml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bold.fntdata"/><Relationship Id="rId14" Type="http://schemas.openxmlformats.org/officeDocument/2006/relationships/slide" Target="slides/slide8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1.xml"/><Relationship Id="rId39" Type="http://schemas.openxmlformats.org/officeDocument/2006/relationships/font" Target="fonts/AmaticSC-regular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22198a46b_0_6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22198a46b_0_6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57b12e1c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57b12e1c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57b12e1c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57b12e1c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57b12e1c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57b12e1c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57b12e1c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e57b12e1c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57b12e1c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57b12e1c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57b12e1c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57b12e1c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e57b12e1cb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e57b12e1cb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57b12e1cb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e57b12e1cb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e57bb34f2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e57bb34f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18f4893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18f4893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e57bb34f2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e57bb34f2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e57bb34f2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e57bb34f2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b22198a46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b22198a46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57bb34f2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e57bb34f2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e57bb34f2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e57bb34f2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e57bb34f2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e57bb34f2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57bb34f2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57bb34f2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57bb34f2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57bb34f2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b22198a46b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b22198a46b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b22198a46b_0_24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b22198a46b_0_24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57b12e1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57b12e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18f4893d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18f4893d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2198a46b_0_6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22198a46b_0_6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57b12e1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57b12e1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18f4893d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18f4893d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57b12e1c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57b12e1c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22198a46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22198a46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720000" y="1467400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195550" y="3293000"/>
            <a:ext cx="47529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2" type="subTitle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3" type="subTitle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4" type="subTitle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6" type="subTitle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5" type="title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593350" y="3201275"/>
            <a:ext cx="39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593350" y="1293350"/>
            <a:ext cx="39573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9" name="Google Shape;59;p15"/>
          <p:cNvSpPr txBox="1"/>
          <p:nvPr>
            <p:ph idx="2" type="subTitle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0" name="Google Shape;60;p15"/>
          <p:cNvSpPr txBox="1"/>
          <p:nvPr>
            <p:ph idx="3" type="subTitle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5"/>
          <p:cNvSpPr txBox="1"/>
          <p:nvPr>
            <p:ph idx="4" type="subTitle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5" type="subTitle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6" name="Google Shape;66;p16"/>
          <p:cNvSpPr txBox="1"/>
          <p:nvPr>
            <p:ph idx="2" type="subTitle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6"/>
          <p:cNvSpPr txBox="1"/>
          <p:nvPr>
            <p:ph idx="3" type="subTitle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8" name="Google Shape;68;p16"/>
          <p:cNvSpPr txBox="1"/>
          <p:nvPr>
            <p:ph idx="4" type="subTitle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5" type="subTitle"/>
          </p:nvPr>
        </p:nvSpPr>
        <p:spPr>
          <a:xfrm>
            <a:off x="2807750" y="1133173"/>
            <a:ext cx="3516600" cy="213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6" type="subTitle"/>
          </p:nvPr>
        </p:nvSpPr>
        <p:spPr>
          <a:xfrm>
            <a:off x="3742025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2" name="Google Shape;72;p16"/>
          <p:cNvSpPr txBox="1"/>
          <p:nvPr>
            <p:ph idx="7" type="subTitle"/>
          </p:nvPr>
        </p:nvSpPr>
        <p:spPr>
          <a:xfrm>
            <a:off x="3742025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14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719975" y="1381200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720000" y="1655450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subTitle"/>
          </p:nvPr>
        </p:nvSpPr>
        <p:spPr>
          <a:xfrm>
            <a:off x="719975" y="2486150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4" type="subTitle"/>
          </p:nvPr>
        </p:nvSpPr>
        <p:spPr>
          <a:xfrm>
            <a:off x="720000" y="2760400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5" type="subTitle"/>
          </p:nvPr>
        </p:nvSpPr>
        <p:spPr>
          <a:xfrm>
            <a:off x="719975" y="3538875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6" type="subTitle"/>
          </p:nvPr>
        </p:nvSpPr>
        <p:spPr>
          <a:xfrm>
            <a:off x="720000" y="3813125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7" type="subTitle"/>
          </p:nvPr>
        </p:nvSpPr>
        <p:spPr>
          <a:xfrm>
            <a:off x="5734175" y="1381200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8" type="subTitle"/>
          </p:nvPr>
        </p:nvSpPr>
        <p:spPr>
          <a:xfrm>
            <a:off x="5734200" y="1655450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9" type="subTitle"/>
          </p:nvPr>
        </p:nvSpPr>
        <p:spPr>
          <a:xfrm>
            <a:off x="5734175" y="2486150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3" type="subTitle"/>
          </p:nvPr>
        </p:nvSpPr>
        <p:spPr>
          <a:xfrm>
            <a:off x="5734200" y="2760400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4" type="subTitle"/>
          </p:nvPr>
        </p:nvSpPr>
        <p:spPr>
          <a:xfrm>
            <a:off x="5734175" y="3538875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5" type="subTitle"/>
          </p:nvPr>
        </p:nvSpPr>
        <p:spPr>
          <a:xfrm>
            <a:off x="5734200" y="3813125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719975" y="251460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2" type="subTitle"/>
          </p:nvPr>
        </p:nvSpPr>
        <p:spPr>
          <a:xfrm>
            <a:off x="3452838" y="251460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3" type="subTitle"/>
          </p:nvPr>
        </p:nvSpPr>
        <p:spPr>
          <a:xfrm>
            <a:off x="3452858" y="27888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4" type="subTitle"/>
          </p:nvPr>
        </p:nvSpPr>
        <p:spPr>
          <a:xfrm>
            <a:off x="720000" y="27888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5" type="subTitle"/>
          </p:nvPr>
        </p:nvSpPr>
        <p:spPr>
          <a:xfrm>
            <a:off x="6185688" y="251460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6" type="subTitle"/>
          </p:nvPr>
        </p:nvSpPr>
        <p:spPr>
          <a:xfrm>
            <a:off x="6185703" y="27888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97" name="Google Shape;97;p19"/>
          <p:cNvGrpSpPr/>
          <p:nvPr/>
        </p:nvGrpSpPr>
        <p:grpSpPr>
          <a:xfrm>
            <a:off x="642900" y="1714500"/>
            <a:ext cx="7857751" cy="2895575"/>
            <a:chOff x="642900" y="1714500"/>
            <a:chExt cx="7857751" cy="2895575"/>
          </a:xfrm>
        </p:grpSpPr>
        <p:sp>
          <p:nvSpPr>
            <p:cNvPr id="98" name="Google Shape;98;p19"/>
            <p:cNvSpPr/>
            <p:nvPr/>
          </p:nvSpPr>
          <p:spPr>
            <a:xfrm>
              <a:off x="642900" y="1714500"/>
              <a:ext cx="7857600" cy="2889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cxnSp>
          <p:nvCxnSpPr>
            <p:cNvPr id="99" name="Google Shape;99;p19"/>
            <p:cNvCxnSpPr/>
            <p:nvPr/>
          </p:nvCxnSpPr>
          <p:spPr>
            <a:xfrm>
              <a:off x="6350492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9"/>
            <p:cNvCxnSpPr/>
            <p:nvPr/>
          </p:nvCxnSpPr>
          <p:spPr>
            <a:xfrm>
              <a:off x="7424133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9"/>
            <p:cNvCxnSpPr/>
            <p:nvPr/>
          </p:nvCxnSpPr>
          <p:spPr>
            <a:xfrm>
              <a:off x="8497775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9"/>
            <p:cNvCxnSpPr/>
            <p:nvPr/>
          </p:nvCxnSpPr>
          <p:spPr>
            <a:xfrm rot="10800000">
              <a:off x="6886351" y="2024867"/>
              <a:ext cx="0" cy="32286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9"/>
            <p:cNvCxnSpPr/>
            <p:nvPr/>
          </p:nvCxnSpPr>
          <p:spPr>
            <a:xfrm rot="10800000">
              <a:off x="6886351" y="1060546"/>
              <a:ext cx="0" cy="32286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9"/>
            <p:cNvCxnSpPr/>
            <p:nvPr/>
          </p:nvCxnSpPr>
          <p:spPr>
            <a:xfrm>
              <a:off x="5276867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9"/>
            <p:cNvCxnSpPr/>
            <p:nvPr/>
          </p:nvCxnSpPr>
          <p:spPr>
            <a:xfrm>
              <a:off x="1721342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9"/>
            <p:cNvCxnSpPr/>
            <p:nvPr/>
          </p:nvCxnSpPr>
          <p:spPr>
            <a:xfrm>
              <a:off x="2794983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9"/>
            <p:cNvCxnSpPr/>
            <p:nvPr/>
          </p:nvCxnSpPr>
          <p:spPr>
            <a:xfrm>
              <a:off x="3868625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9"/>
            <p:cNvCxnSpPr/>
            <p:nvPr/>
          </p:nvCxnSpPr>
          <p:spPr>
            <a:xfrm rot="10800000">
              <a:off x="2257201" y="2024867"/>
              <a:ext cx="0" cy="32286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9"/>
            <p:cNvCxnSpPr/>
            <p:nvPr/>
          </p:nvCxnSpPr>
          <p:spPr>
            <a:xfrm rot="10800000">
              <a:off x="2257201" y="1060546"/>
              <a:ext cx="0" cy="32286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19"/>
          <p:cNvGrpSpPr/>
          <p:nvPr/>
        </p:nvGrpSpPr>
        <p:grpSpPr>
          <a:xfrm>
            <a:off x="4201473" y="2616084"/>
            <a:ext cx="741054" cy="1077178"/>
            <a:chOff x="2446425" y="1033300"/>
            <a:chExt cx="1176650" cy="1710350"/>
          </a:xfrm>
        </p:grpSpPr>
        <p:sp>
          <p:nvSpPr>
            <p:cNvPr id="111" name="Google Shape;111;p19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3">
  <p:cSld name="CUSTOM_1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719975" y="158115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2" type="subTitle"/>
          </p:nvPr>
        </p:nvSpPr>
        <p:spPr>
          <a:xfrm>
            <a:off x="3452838" y="158115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subTitle"/>
          </p:nvPr>
        </p:nvSpPr>
        <p:spPr>
          <a:xfrm>
            <a:off x="3452857" y="1855400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720000" y="1855400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5" type="subTitle"/>
          </p:nvPr>
        </p:nvSpPr>
        <p:spPr>
          <a:xfrm>
            <a:off x="6185688" y="158115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185701" y="1855400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7" type="subTitle"/>
          </p:nvPr>
        </p:nvSpPr>
        <p:spPr>
          <a:xfrm>
            <a:off x="719975" y="3152775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8" type="subTitle"/>
          </p:nvPr>
        </p:nvSpPr>
        <p:spPr>
          <a:xfrm>
            <a:off x="3452838" y="3152775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9" type="subTitle"/>
          </p:nvPr>
        </p:nvSpPr>
        <p:spPr>
          <a:xfrm>
            <a:off x="3452857" y="3427025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3" type="subTitle"/>
          </p:nvPr>
        </p:nvSpPr>
        <p:spPr>
          <a:xfrm>
            <a:off x="720000" y="3427025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4" type="subTitle"/>
          </p:nvPr>
        </p:nvSpPr>
        <p:spPr>
          <a:xfrm>
            <a:off x="6185688" y="3152775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5" type="subTitle"/>
          </p:nvPr>
        </p:nvSpPr>
        <p:spPr>
          <a:xfrm>
            <a:off x="6185701" y="3427025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496350" y="1468525"/>
            <a:ext cx="37950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4496200" y="2865275"/>
            <a:ext cx="37950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hasCustomPrompt="1" type="title"/>
          </p:nvPr>
        </p:nvSpPr>
        <p:spPr>
          <a:xfrm>
            <a:off x="2627550" y="715375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2627550" y="1372800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hasCustomPrompt="1" idx="2" type="title"/>
          </p:nvPr>
        </p:nvSpPr>
        <p:spPr>
          <a:xfrm>
            <a:off x="2627550" y="2048875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8" name="Google Shape;138;p22"/>
          <p:cNvSpPr txBox="1"/>
          <p:nvPr>
            <p:ph idx="3" type="subTitle"/>
          </p:nvPr>
        </p:nvSpPr>
        <p:spPr>
          <a:xfrm>
            <a:off x="2627550" y="2706350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hasCustomPrompt="1" idx="4" type="title"/>
          </p:nvPr>
        </p:nvSpPr>
        <p:spPr>
          <a:xfrm>
            <a:off x="2627550" y="3386025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0" name="Google Shape;140;p22"/>
          <p:cNvSpPr txBox="1"/>
          <p:nvPr>
            <p:ph idx="5" type="subTitle"/>
          </p:nvPr>
        </p:nvSpPr>
        <p:spPr>
          <a:xfrm>
            <a:off x="2627550" y="4039925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0000" y="1441700"/>
            <a:ext cx="30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720000" y="2390200"/>
            <a:ext cx="30234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5400600" y="1441700"/>
            <a:ext cx="30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5400600" y="2390200"/>
            <a:ext cx="30234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2" type="subTitle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/>
        </p:nvSpPr>
        <p:spPr>
          <a:xfrm>
            <a:off x="2531025" y="3544933"/>
            <a:ext cx="4082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966900" y="1495425"/>
            <a:ext cx="33621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55" name="Google Shape;155;p26"/>
          <p:cNvSpPr txBox="1"/>
          <p:nvPr>
            <p:ph idx="2" type="subTitle"/>
          </p:nvPr>
        </p:nvSpPr>
        <p:spPr>
          <a:xfrm>
            <a:off x="4815000" y="1495425"/>
            <a:ext cx="33621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842150" y="368825"/>
            <a:ext cx="545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2189400" y="1317325"/>
            <a:ext cx="47652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3244800"/>
            <a:ext cx="30234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playlist?list=PLPDgudJ_VDUfjmLIe9vasB6miSL1ggWkH" TargetMode="External"/><Relationship Id="rId4" Type="http://schemas.openxmlformats.org/officeDocument/2006/relationships/hyperlink" Target="https://faun.pub/the-must-know-checklist-for-devops-system-reliability-engineers-f74c1cbf259d" TargetMode="External"/><Relationship Id="rId5" Type="http://schemas.openxmlformats.org/officeDocument/2006/relationships/hyperlink" Target="https://www.youtube.com/channel/UCO1cgjhGzsSYb1rsB4bFe4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d.foundation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deeplearning.ai/program/machine-learning-engineering-for-production-mlop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cncf.io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landscape.cncf.io/?project=graduated,memb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Operations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(DevOps)</a:t>
            </a:r>
            <a:endParaRPr/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There is </a:t>
            </a:r>
            <a:r>
              <a:rPr lang="en">
                <a:solidFill>
                  <a:schemeClr val="accent6"/>
                </a:solidFill>
              </a:rPr>
              <a:t>1 show &amp; tell</a:t>
            </a:r>
            <a:r>
              <a:rPr lang="en">
                <a:highlight>
                  <a:schemeClr val="dk1"/>
                </a:highlight>
              </a:rPr>
              <a:t> among us</a:t>
            </a:r>
            <a:endParaRPr>
              <a:highlight>
                <a:schemeClr val="dk1"/>
              </a:highlight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089429" y="3151473"/>
            <a:ext cx="998976" cy="1452087"/>
            <a:chOff x="2446425" y="1033300"/>
            <a:chExt cx="1176650" cy="1710350"/>
          </a:xfrm>
        </p:grpSpPr>
        <p:sp>
          <p:nvSpPr>
            <p:cNvPr id="168" name="Google Shape;168;p3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30"/>
          <p:cNvGrpSpPr/>
          <p:nvPr/>
        </p:nvGrpSpPr>
        <p:grpSpPr>
          <a:xfrm>
            <a:off x="3121534" y="3101886"/>
            <a:ext cx="851071" cy="1237096"/>
            <a:chOff x="2446425" y="1033300"/>
            <a:chExt cx="1176650" cy="1710350"/>
          </a:xfrm>
        </p:grpSpPr>
        <p:sp>
          <p:nvSpPr>
            <p:cNvPr id="175" name="Google Shape;175;p3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2262126" y="3039623"/>
            <a:ext cx="742584" cy="1079402"/>
            <a:chOff x="2446425" y="1033300"/>
            <a:chExt cx="1176650" cy="1710350"/>
          </a:xfrm>
        </p:grpSpPr>
        <p:sp>
          <p:nvSpPr>
            <p:cNvPr id="182" name="Google Shape;182;p3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30"/>
          <p:cNvGrpSpPr/>
          <p:nvPr/>
        </p:nvGrpSpPr>
        <p:grpSpPr>
          <a:xfrm>
            <a:off x="1524620" y="2868504"/>
            <a:ext cx="620683" cy="902210"/>
            <a:chOff x="2446425" y="1033300"/>
            <a:chExt cx="1176650" cy="1710350"/>
          </a:xfrm>
        </p:grpSpPr>
        <p:sp>
          <p:nvSpPr>
            <p:cNvPr id="189" name="Google Shape;189;p3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30"/>
          <p:cNvGrpSpPr/>
          <p:nvPr/>
        </p:nvGrpSpPr>
        <p:grpSpPr>
          <a:xfrm flipH="1">
            <a:off x="5205219" y="3101886"/>
            <a:ext cx="851071" cy="1237096"/>
            <a:chOff x="2446425" y="1033300"/>
            <a:chExt cx="1176650" cy="1710350"/>
          </a:xfrm>
        </p:grpSpPr>
        <p:sp>
          <p:nvSpPr>
            <p:cNvPr id="196" name="Google Shape;196;p3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0"/>
          <p:cNvGrpSpPr/>
          <p:nvPr/>
        </p:nvGrpSpPr>
        <p:grpSpPr>
          <a:xfrm flipH="1">
            <a:off x="6173114" y="3039623"/>
            <a:ext cx="742584" cy="1079402"/>
            <a:chOff x="2446425" y="1033300"/>
            <a:chExt cx="1176650" cy="1710350"/>
          </a:xfrm>
        </p:grpSpPr>
        <p:sp>
          <p:nvSpPr>
            <p:cNvPr id="203" name="Google Shape;203;p3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30"/>
          <p:cNvGrpSpPr/>
          <p:nvPr/>
        </p:nvGrpSpPr>
        <p:grpSpPr>
          <a:xfrm flipH="1">
            <a:off x="7032522" y="2868504"/>
            <a:ext cx="620683" cy="902210"/>
            <a:chOff x="2446425" y="1033300"/>
            <a:chExt cx="1176650" cy="1710350"/>
          </a:xfrm>
        </p:grpSpPr>
        <p:sp>
          <p:nvSpPr>
            <p:cNvPr id="210" name="Google Shape;210;p3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Deal With It?</a:t>
            </a:r>
            <a:endParaRPr/>
          </a:p>
        </p:txBody>
      </p:sp>
      <p:sp>
        <p:nvSpPr>
          <p:cNvPr id="336" name="Google Shape;336;p39"/>
          <p:cNvSpPr txBox="1"/>
          <p:nvPr/>
        </p:nvSpPr>
        <p:spPr>
          <a:xfrm flipH="1">
            <a:off x="3521539" y="2239026"/>
            <a:ext cx="2100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</a:t>
            </a: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3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 flipH="1">
            <a:off x="3521561" y="1498651"/>
            <a:ext cx="2100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Recognizing problematic areas early on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 flipH="1">
            <a:off x="773699" y="2239586"/>
            <a:ext cx="22008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</a:t>
            </a: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1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9" name="Google Shape;339;p39"/>
          <p:cNvSpPr txBox="1"/>
          <p:nvPr/>
        </p:nvSpPr>
        <p:spPr>
          <a:xfrm flipH="1">
            <a:off x="773700" y="1701426"/>
            <a:ext cx="22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Team joins organization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 flipH="1">
            <a:off x="4826850" y="3609975"/>
            <a:ext cx="220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4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 flipH="1">
            <a:off x="4826850" y="3827952"/>
            <a:ext cx="22008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Decide on a flow that eliminates bottlenecks (make Devs and Ops BFFs)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 flipH="1">
            <a:off x="2125050" y="3609975"/>
            <a:ext cx="220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2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 flipH="1">
            <a:off x="2125050" y="3827950"/>
            <a:ext cx="22008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Doing a proper plan and analysis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 flipH="1">
            <a:off x="6184488" y="2239026"/>
            <a:ext cx="22008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</a:t>
            </a: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5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 flipH="1">
            <a:off x="6184525" y="1498651"/>
            <a:ext cx="22008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Develop, build, test, push, monitor problems!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6" name="Google Shape;346;p39"/>
          <p:cNvCxnSpPr/>
          <p:nvPr/>
        </p:nvCxnSpPr>
        <p:spPr>
          <a:xfrm>
            <a:off x="723900" y="3138475"/>
            <a:ext cx="77058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347" name="Google Shape;347;p39"/>
          <p:cNvGrpSpPr/>
          <p:nvPr/>
        </p:nvGrpSpPr>
        <p:grpSpPr>
          <a:xfrm>
            <a:off x="1587750" y="2790437"/>
            <a:ext cx="572700" cy="572700"/>
            <a:chOff x="1587750" y="2790437"/>
            <a:chExt cx="572700" cy="572700"/>
          </a:xfrm>
        </p:grpSpPr>
        <p:sp>
          <p:nvSpPr>
            <p:cNvPr id="348" name="Google Shape;348;p39"/>
            <p:cNvSpPr/>
            <p:nvPr/>
          </p:nvSpPr>
          <p:spPr>
            <a:xfrm>
              <a:off x="158775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cap="flat" cmpd="sng" w="38100">
              <a:solidFill>
                <a:srgbClr val="081D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" name="Google Shape;349;p39"/>
            <p:cNvGrpSpPr/>
            <p:nvPr/>
          </p:nvGrpSpPr>
          <p:grpSpPr>
            <a:xfrm>
              <a:off x="1699059" y="2901736"/>
              <a:ext cx="350079" cy="350079"/>
              <a:chOff x="3497300" y="3227275"/>
              <a:chExt cx="296175" cy="296175"/>
            </a:xfrm>
          </p:grpSpPr>
          <p:sp>
            <p:nvSpPr>
              <p:cNvPr id="350" name="Google Shape;350;p39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rect b="b" l="l" r="r" t="t"/>
                <a:pathLst>
                  <a:path extrusionOk="0" h="2742" w="2774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9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rect b="b" l="l" r="r" t="t"/>
                <a:pathLst>
                  <a:path extrusionOk="0" h="3467" w="3466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9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9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rect b="b" l="l" r="r" t="t"/>
                <a:pathLst>
                  <a:path extrusionOk="0" h="1009" w="1671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9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9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9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rect b="b" l="l" r="r" t="t"/>
                <a:pathLst>
                  <a:path extrusionOk="0" h="4348" w="5514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9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rect b="b" l="l" r="r" t="t"/>
                <a:pathLst>
                  <a:path extrusionOk="0" h="4349" w="5451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8" name="Google Shape;358;p39"/>
          <p:cNvGrpSpPr/>
          <p:nvPr/>
        </p:nvGrpSpPr>
        <p:grpSpPr>
          <a:xfrm>
            <a:off x="2938800" y="2790437"/>
            <a:ext cx="572700" cy="572700"/>
            <a:chOff x="2938800" y="2790437"/>
            <a:chExt cx="572700" cy="572700"/>
          </a:xfrm>
        </p:grpSpPr>
        <p:sp>
          <p:nvSpPr>
            <p:cNvPr id="359" name="Google Shape;359;p39"/>
            <p:cNvSpPr/>
            <p:nvPr/>
          </p:nvSpPr>
          <p:spPr>
            <a:xfrm>
              <a:off x="293880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cap="flat" cmpd="sng" w="38100">
              <a:solidFill>
                <a:srgbClr val="081D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39"/>
            <p:cNvGrpSpPr/>
            <p:nvPr/>
          </p:nvGrpSpPr>
          <p:grpSpPr>
            <a:xfrm>
              <a:off x="3049638" y="2903126"/>
              <a:ext cx="351024" cy="347301"/>
              <a:chOff x="946175" y="3619500"/>
              <a:chExt cx="296975" cy="293825"/>
            </a:xfrm>
          </p:grpSpPr>
          <p:sp>
            <p:nvSpPr>
              <p:cNvPr id="361" name="Google Shape;361;p39"/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rect b="b" l="l" r="r" t="t"/>
                <a:pathLst>
                  <a:path extrusionOk="0" h="11753" w="8318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9"/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rect b="b" l="l" r="r" t="t"/>
                <a:pathLst>
                  <a:path extrusionOk="0" h="2238" w="2301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9"/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rect b="b" l="l" r="r" t="t"/>
                <a:pathLst>
                  <a:path extrusionOk="0" h="1801" w="1855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9"/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rect b="b" l="l" r="r" t="t"/>
                <a:pathLst>
                  <a:path extrusionOk="0" h="3908" w="3908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9"/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rect b="b" l="l" r="r" t="t"/>
                <a:pathLst>
                  <a:path extrusionOk="0" h="1891" w="1891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9"/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rect b="b" l="l" r="r" t="t"/>
                <a:pathLst>
                  <a:path extrusionOk="0" h="1356" w="6649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7" name="Google Shape;367;p39"/>
          <p:cNvGrpSpPr/>
          <p:nvPr/>
        </p:nvGrpSpPr>
        <p:grpSpPr>
          <a:xfrm>
            <a:off x="4289850" y="2790437"/>
            <a:ext cx="572700" cy="572700"/>
            <a:chOff x="4289850" y="2790437"/>
            <a:chExt cx="572700" cy="572700"/>
          </a:xfrm>
        </p:grpSpPr>
        <p:sp>
          <p:nvSpPr>
            <p:cNvPr id="368" name="Google Shape;368;p39"/>
            <p:cNvSpPr/>
            <p:nvPr/>
          </p:nvSpPr>
          <p:spPr>
            <a:xfrm>
              <a:off x="428985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cap="flat" cmpd="sng" w="38100">
              <a:solidFill>
                <a:srgbClr val="081D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39"/>
            <p:cNvGrpSpPr/>
            <p:nvPr/>
          </p:nvGrpSpPr>
          <p:grpSpPr>
            <a:xfrm>
              <a:off x="4426938" y="2909149"/>
              <a:ext cx="298503" cy="335275"/>
              <a:chOff x="6264300" y="3809300"/>
              <a:chExt cx="423950" cy="476175"/>
            </a:xfrm>
          </p:grpSpPr>
          <p:sp>
            <p:nvSpPr>
              <p:cNvPr id="370" name="Google Shape;370;p39"/>
              <p:cNvSpPr/>
              <p:nvPr/>
            </p:nvSpPr>
            <p:spPr>
              <a:xfrm>
                <a:off x="6346200" y="4002825"/>
                <a:ext cx="66950" cy="63225"/>
              </a:xfrm>
              <a:custGeom>
                <a:rect b="b" l="l" r="r" t="t"/>
                <a:pathLst>
                  <a:path extrusionOk="0" h="2529" w="2678">
                    <a:moveTo>
                      <a:pt x="1365" y="1"/>
                    </a:moveTo>
                    <a:cubicBezTo>
                      <a:pt x="1058" y="1"/>
                      <a:pt x="751" y="118"/>
                      <a:pt x="516" y="351"/>
                    </a:cubicBezTo>
                    <a:cubicBezTo>
                      <a:pt x="272" y="598"/>
                      <a:pt x="88" y="992"/>
                      <a:pt x="46" y="1381"/>
                    </a:cubicBezTo>
                    <a:cubicBezTo>
                      <a:pt x="1" y="1757"/>
                      <a:pt x="88" y="2085"/>
                      <a:pt x="281" y="2281"/>
                    </a:cubicBezTo>
                    <a:cubicBezTo>
                      <a:pt x="454" y="2453"/>
                      <a:pt x="709" y="2528"/>
                      <a:pt x="985" y="2528"/>
                    </a:cubicBezTo>
                    <a:cubicBezTo>
                      <a:pt x="1425" y="2528"/>
                      <a:pt x="1917" y="2337"/>
                      <a:pt x="2211" y="2043"/>
                    </a:cubicBezTo>
                    <a:cubicBezTo>
                      <a:pt x="2678" y="1577"/>
                      <a:pt x="2678" y="818"/>
                      <a:pt x="2211" y="351"/>
                    </a:cubicBezTo>
                    <a:cubicBezTo>
                      <a:pt x="1978" y="118"/>
                      <a:pt x="1671" y="1"/>
                      <a:pt x="1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1" name="Google Shape;371;p39"/>
              <p:cNvSpPr/>
              <p:nvPr/>
            </p:nvSpPr>
            <p:spPr>
              <a:xfrm>
                <a:off x="6539375" y="4002825"/>
                <a:ext cx="66950" cy="63200"/>
              </a:xfrm>
              <a:custGeom>
                <a:rect b="b" l="l" r="r" t="t"/>
                <a:pathLst>
                  <a:path extrusionOk="0" h="2528" w="2678">
                    <a:moveTo>
                      <a:pt x="1314" y="1"/>
                    </a:moveTo>
                    <a:cubicBezTo>
                      <a:pt x="1007" y="1"/>
                      <a:pt x="701" y="118"/>
                      <a:pt x="468" y="351"/>
                    </a:cubicBezTo>
                    <a:cubicBezTo>
                      <a:pt x="1" y="818"/>
                      <a:pt x="1" y="1577"/>
                      <a:pt x="468" y="2043"/>
                    </a:cubicBezTo>
                    <a:cubicBezTo>
                      <a:pt x="761" y="2337"/>
                      <a:pt x="1252" y="2528"/>
                      <a:pt x="1691" y="2528"/>
                    </a:cubicBezTo>
                    <a:cubicBezTo>
                      <a:pt x="1968" y="2528"/>
                      <a:pt x="2224" y="2452"/>
                      <a:pt x="2398" y="2278"/>
                    </a:cubicBezTo>
                    <a:cubicBezTo>
                      <a:pt x="2591" y="2085"/>
                      <a:pt x="2678" y="1757"/>
                      <a:pt x="2633" y="1381"/>
                    </a:cubicBezTo>
                    <a:cubicBezTo>
                      <a:pt x="2588" y="992"/>
                      <a:pt x="2407" y="598"/>
                      <a:pt x="2160" y="351"/>
                    </a:cubicBezTo>
                    <a:cubicBezTo>
                      <a:pt x="1927" y="118"/>
                      <a:pt x="1620" y="1"/>
                      <a:pt x="1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2" name="Google Shape;372;p39"/>
              <p:cNvSpPr/>
              <p:nvPr/>
            </p:nvSpPr>
            <p:spPr>
              <a:xfrm>
                <a:off x="6264300" y="3809300"/>
                <a:ext cx="423950" cy="476175"/>
              </a:xfrm>
              <a:custGeom>
                <a:rect b="b" l="l" r="r" t="t"/>
                <a:pathLst>
                  <a:path extrusionOk="0" h="19047" w="16958">
                    <a:moveTo>
                      <a:pt x="4662" y="6571"/>
                    </a:moveTo>
                    <a:cubicBezTo>
                      <a:pt x="5263" y="6571"/>
                      <a:pt x="5864" y="6799"/>
                      <a:pt x="6324" y="7258"/>
                    </a:cubicBezTo>
                    <a:cubicBezTo>
                      <a:pt x="7249" y="8182"/>
                      <a:pt x="7240" y="9685"/>
                      <a:pt x="6303" y="10600"/>
                    </a:cubicBezTo>
                    <a:lnTo>
                      <a:pt x="6300" y="10600"/>
                    </a:lnTo>
                    <a:cubicBezTo>
                      <a:pt x="5791" y="11109"/>
                      <a:pt x="5014" y="11422"/>
                      <a:pt x="4268" y="11422"/>
                    </a:cubicBezTo>
                    <a:cubicBezTo>
                      <a:pt x="3705" y="11422"/>
                      <a:pt x="3154" y="11245"/>
                      <a:pt x="2744" y="10835"/>
                    </a:cubicBezTo>
                    <a:cubicBezTo>
                      <a:pt x="2301" y="10393"/>
                      <a:pt x="2094" y="9718"/>
                      <a:pt x="2181" y="8992"/>
                    </a:cubicBezTo>
                    <a:cubicBezTo>
                      <a:pt x="2256" y="8336"/>
                      <a:pt x="2548" y="7713"/>
                      <a:pt x="2982" y="7279"/>
                    </a:cubicBezTo>
                    <a:cubicBezTo>
                      <a:pt x="3442" y="6807"/>
                      <a:pt x="4052" y="6571"/>
                      <a:pt x="4662" y="6571"/>
                    </a:cubicBezTo>
                    <a:close/>
                    <a:moveTo>
                      <a:pt x="12317" y="6589"/>
                    </a:moveTo>
                    <a:cubicBezTo>
                      <a:pt x="12918" y="6589"/>
                      <a:pt x="13520" y="6818"/>
                      <a:pt x="13979" y="7276"/>
                    </a:cubicBezTo>
                    <a:cubicBezTo>
                      <a:pt x="14873" y="8173"/>
                      <a:pt x="15165" y="9884"/>
                      <a:pt x="14214" y="10835"/>
                    </a:cubicBezTo>
                    <a:cubicBezTo>
                      <a:pt x="13804" y="11245"/>
                      <a:pt x="13256" y="11422"/>
                      <a:pt x="12690" y="11422"/>
                    </a:cubicBezTo>
                    <a:cubicBezTo>
                      <a:pt x="11943" y="11422"/>
                      <a:pt x="11166" y="11109"/>
                      <a:pt x="10658" y="10600"/>
                    </a:cubicBezTo>
                    <a:cubicBezTo>
                      <a:pt x="9739" y="9682"/>
                      <a:pt x="9739" y="8194"/>
                      <a:pt x="10658" y="7276"/>
                    </a:cubicBezTo>
                    <a:cubicBezTo>
                      <a:pt x="11115" y="6818"/>
                      <a:pt x="11716" y="6589"/>
                      <a:pt x="12317" y="6589"/>
                    </a:cubicBezTo>
                    <a:close/>
                    <a:moveTo>
                      <a:pt x="8479" y="10841"/>
                    </a:moveTo>
                    <a:cubicBezTo>
                      <a:pt x="8669" y="10841"/>
                      <a:pt x="8858" y="10933"/>
                      <a:pt x="8971" y="11118"/>
                    </a:cubicBezTo>
                    <a:lnTo>
                      <a:pt x="10266" y="13238"/>
                    </a:lnTo>
                    <a:cubicBezTo>
                      <a:pt x="10435" y="13509"/>
                      <a:pt x="10347" y="13865"/>
                      <a:pt x="10076" y="14030"/>
                    </a:cubicBezTo>
                    <a:lnTo>
                      <a:pt x="10073" y="14030"/>
                    </a:lnTo>
                    <a:cubicBezTo>
                      <a:pt x="9980" y="14087"/>
                      <a:pt x="9877" y="14114"/>
                      <a:pt x="9775" y="14114"/>
                    </a:cubicBezTo>
                    <a:cubicBezTo>
                      <a:pt x="9582" y="14114"/>
                      <a:pt x="9393" y="14016"/>
                      <a:pt x="9284" y="13840"/>
                    </a:cubicBezTo>
                    <a:lnTo>
                      <a:pt x="8480" y="12522"/>
                    </a:lnTo>
                    <a:lnTo>
                      <a:pt x="7673" y="13840"/>
                    </a:lnTo>
                    <a:cubicBezTo>
                      <a:pt x="7565" y="14018"/>
                      <a:pt x="7376" y="14115"/>
                      <a:pt x="7182" y="14115"/>
                    </a:cubicBezTo>
                    <a:cubicBezTo>
                      <a:pt x="7079" y="14115"/>
                      <a:pt x="6975" y="14088"/>
                      <a:pt x="6881" y="14030"/>
                    </a:cubicBezTo>
                    <a:cubicBezTo>
                      <a:pt x="6610" y="13862"/>
                      <a:pt x="6526" y="13509"/>
                      <a:pt x="6692" y="13238"/>
                    </a:cubicBezTo>
                    <a:lnTo>
                      <a:pt x="7987" y="11118"/>
                    </a:lnTo>
                    <a:cubicBezTo>
                      <a:pt x="8100" y="10933"/>
                      <a:pt x="8289" y="10841"/>
                      <a:pt x="8479" y="10841"/>
                    </a:cubicBezTo>
                    <a:close/>
                    <a:moveTo>
                      <a:pt x="8474" y="1"/>
                    </a:moveTo>
                    <a:cubicBezTo>
                      <a:pt x="3801" y="1"/>
                      <a:pt x="1" y="3840"/>
                      <a:pt x="1" y="8553"/>
                    </a:cubicBezTo>
                    <a:lnTo>
                      <a:pt x="1" y="11856"/>
                    </a:lnTo>
                    <a:cubicBezTo>
                      <a:pt x="1" y="12883"/>
                      <a:pt x="449" y="13862"/>
                      <a:pt x="1229" y="14530"/>
                    </a:cubicBezTo>
                    <a:lnTo>
                      <a:pt x="2934" y="16000"/>
                    </a:lnTo>
                    <a:lnTo>
                      <a:pt x="2934" y="18472"/>
                    </a:lnTo>
                    <a:cubicBezTo>
                      <a:pt x="2934" y="18788"/>
                      <a:pt x="3193" y="19047"/>
                      <a:pt x="3512" y="19047"/>
                    </a:cubicBezTo>
                    <a:lnTo>
                      <a:pt x="5183" y="19047"/>
                    </a:lnTo>
                    <a:lnTo>
                      <a:pt x="5183" y="16536"/>
                    </a:lnTo>
                    <a:cubicBezTo>
                      <a:pt x="5192" y="16222"/>
                      <a:pt x="5448" y="15975"/>
                      <a:pt x="5761" y="15975"/>
                    </a:cubicBezTo>
                    <a:cubicBezTo>
                      <a:pt x="6071" y="15975"/>
                      <a:pt x="6327" y="16222"/>
                      <a:pt x="6336" y="16536"/>
                    </a:cubicBezTo>
                    <a:lnTo>
                      <a:pt x="6336" y="19047"/>
                    </a:lnTo>
                    <a:lnTo>
                      <a:pt x="7905" y="19047"/>
                    </a:lnTo>
                    <a:lnTo>
                      <a:pt x="7905" y="16536"/>
                    </a:lnTo>
                    <a:cubicBezTo>
                      <a:pt x="7905" y="16219"/>
                      <a:pt x="8161" y="15960"/>
                      <a:pt x="8480" y="15960"/>
                    </a:cubicBezTo>
                    <a:cubicBezTo>
                      <a:pt x="8797" y="15960"/>
                      <a:pt x="9056" y="16219"/>
                      <a:pt x="9056" y="16536"/>
                    </a:cubicBezTo>
                    <a:lnTo>
                      <a:pt x="9056" y="19047"/>
                    </a:lnTo>
                    <a:lnTo>
                      <a:pt x="10624" y="19047"/>
                    </a:lnTo>
                    <a:lnTo>
                      <a:pt x="10624" y="16536"/>
                    </a:lnTo>
                    <a:cubicBezTo>
                      <a:pt x="10630" y="16222"/>
                      <a:pt x="10886" y="15975"/>
                      <a:pt x="11200" y="15975"/>
                    </a:cubicBezTo>
                    <a:cubicBezTo>
                      <a:pt x="11513" y="15975"/>
                      <a:pt x="11766" y="16222"/>
                      <a:pt x="11775" y="16536"/>
                    </a:cubicBezTo>
                    <a:lnTo>
                      <a:pt x="11775" y="19047"/>
                    </a:lnTo>
                    <a:lnTo>
                      <a:pt x="13449" y="19047"/>
                    </a:lnTo>
                    <a:cubicBezTo>
                      <a:pt x="13765" y="19044"/>
                      <a:pt x="14024" y="18788"/>
                      <a:pt x="14024" y="18469"/>
                    </a:cubicBezTo>
                    <a:lnTo>
                      <a:pt x="14024" y="15997"/>
                    </a:lnTo>
                    <a:lnTo>
                      <a:pt x="15729" y="14530"/>
                    </a:lnTo>
                    <a:cubicBezTo>
                      <a:pt x="16508" y="13859"/>
                      <a:pt x="16957" y="12883"/>
                      <a:pt x="16957" y="11853"/>
                    </a:cubicBezTo>
                    <a:lnTo>
                      <a:pt x="16957" y="8462"/>
                    </a:lnTo>
                    <a:cubicBezTo>
                      <a:pt x="16948" y="3786"/>
                      <a:pt x="13154" y="1"/>
                      <a:pt x="8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73" name="Google Shape;373;p39"/>
          <p:cNvGrpSpPr/>
          <p:nvPr/>
        </p:nvGrpSpPr>
        <p:grpSpPr>
          <a:xfrm>
            <a:off x="5640900" y="2790437"/>
            <a:ext cx="572700" cy="572700"/>
            <a:chOff x="5640900" y="2790437"/>
            <a:chExt cx="572700" cy="572700"/>
          </a:xfrm>
        </p:grpSpPr>
        <p:sp>
          <p:nvSpPr>
            <p:cNvPr id="374" name="Google Shape;374;p39"/>
            <p:cNvSpPr/>
            <p:nvPr/>
          </p:nvSpPr>
          <p:spPr>
            <a:xfrm>
              <a:off x="564090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cap="flat" cmpd="sng" w="38100">
              <a:solidFill>
                <a:srgbClr val="081D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39"/>
            <p:cNvGrpSpPr/>
            <p:nvPr/>
          </p:nvGrpSpPr>
          <p:grpSpPr>
            <a:xfrm>
              <a:off x="5757625" y="2907155"/>
              <a:ext cx="339253" cy="339253"/>
              <a:chOff x="2085525" y="4992125"/>
              <a:chExt cx="481825" cy="481825"/>
            </a:xfrm>
          </p:grpSpPr>
          <p:sp>
            <p:nvSpPr>
              <p:cNvPr id="376" name="Google Shape;376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7" name="Google Shape;377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78" name="Google Shape;378;p39"/>
          <p:cNvGrpSpPr/>
          <p:nvPr/>
        </p:nvGrpSpPr>
        <p:grpSpPr>
          <a:xfrm>
            <a:off x="6991950" y="2790437"/>
            <a:ext cx="572700" cy="572700"/>
            <a:chOff x="6991950" y="2790437"/>
            <a:chExt cx="572700" cy="572700"/>
          </a:xfrm>
        </p:grpSpPr>
        <p:sp>
          <p:nvSpPr>
            <p:cNvPr id="379" name="Google Shape;379;p39"/>
            <p:cNvSpPr/>
            <p:nvPr/>
          </p:nvSpPr>
          <p:spPr>
            <a:xfrm>
              <a:off x="699195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cap="flat" cmpd="sng" w="38100">
              <a:solidFill>
                <a:srgbClr val="081D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39"/>
            <p:cNvGrpSpPr/>
            <p:nvPr/>
          </p:nvGrpSpPr>
          <p:grpSpPr>
            <a:xfrm>
              <a:off x="7103240" y="2900003"/>
              <a:ext cx="363316" cy="315437"/>
              <a:chOff x="6218300" y="4416175"/>
              <a:chExt cx="516000" cy="448000"/>
            </a:xfrm>
          </p:grpSpPr>
          <p:sp>
            <p:nvSpPr>
              <p:cNvPr id="381" name="Google Shape;381;p39"/>
              <p:cNvSpPr/>
              <p:nvPr/>
            </p:nvSpPr>
            <p:spPr>
              <a:xfrm>
                <a:off x="6462150" y="4525375"/>
                <a:ext cx="28250" cy="141250"/>
              </a:xfrm>
              <a:custGeom>
                <a:rect b="b" l="l" r="r" t="t"/>
                <a:pathLst>
                  <a:path extrusionOk="0" h="5650" w="1130">
                    <a:moveTo>
                      <a:pt x="566" y="1"/>
                    </a:moveTo>
                    <a:cubicBezTo>
                      <a:pt x="253" y="1"/>
                      <a:pt x="0" y="254"/>
                      <a:pt x="0" y="567"/>
                    </a:cubicBezTo>
                    <a:lnTo>
                      <a:pt x="0" y="5087"/>
                    </a:lnTo>
                    <a:cubicBezTo>
                      <a:pt x="0" y="5397"/>
                      <a:pt x="253" y="5650"/>
                      <a:pt x="566" y="5650"/>
                    </a:cubicBezTo>
                    <a:cubicBezTo>
                      <a:pt x="877" y="5650"/>
                      <a:pt x="1130" y="5397"/>
                      <a:pt x="1130" y="5087"/>
                    </a:cubicBezTo>
                    <a:lnTo>
                      <a:pt x="1130" y="567"/>
                    </a:lnTo>
                    <a:cubicBezTo>
                      <a:pt x="1130" y="254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2" name="Google Shape;382;p39"/>
              <p:cNvSpPr/>
              <p:nvPr/>
            </p:nvSpPr>
            <p:spPr>
              <a:xfrm>
                <a:off x="6218300" y="4416175"/>
                <a:ext cx="516000" cy="448000"/>
              </a:xfrm>
              <a:custGeom>
                <a:rect b="b" l="l" r="r" t="t"/>
                <a:pathLst>
                  <a:path extrusionOk="0" h="17920" w="20640">
                    <a:moveTo>
                      <a:pt x="10320" y="3240"/>
                    </a:moveTo>
                    <a:cubicBezTo>
                      <a:pt x="11254" y="3240"/>
                      <a:pt x="12013" y="3998"/>
                      <a:pt x="12013" y="4935"/>
                    </a:cubicBezTo>
                    <a:lnTo>
                      <a:pt x="12013" y="9452"/>
                    </a:lnTo>
                    <a:cubicBezTo>
                      <a:pt x="12013" y="10385"/>
                      <a:pt x="11254" y="11144"/>
                      <a:pt x="10320" y="11144"/>
                    </a:cubicBezTo>
                    <a:cubicBezTo>
                      <a:pt x="9384" y="11144"/>
                      <a:pt x="8625" y="10385"/>
                      <a:pt x="8625" y="9452"/>
                    </a:cubicBezTo>
                    <a:lnTo>
                      <a:pt x="8625" y="4935"/>
                    </a:lnTo>
                    <a:cubicBezTo>
                      <a:pt x="8625" y="3998"/>
                      <a:pt x="9384" y="3240"/>
                      <a:pt x="10320" y="3240"/>
                    </a:cubicBezTo>
                    <a:close/>
                    <a:moveTo>
                      <a:pt x="10320" y="12274"/>
                    </a:moveTo>
                    <a:cubicBezTo>
                      <a:pt x="10538" y="12274"/>
                      <a:pt x="10758" y="12316"/>
                      <a:pt x="10968" y="12403"/>
                    </a:cubicBezTo>
                    <a:cubicBezTo>
                      <a:pt x="11600" y="12665"/>
                      <a:pt x="12013" y="13282"/>
                      <a:pt x="12013" y="13969"/>
                    </a:cubicBezTo>
                    <a:cubicBezTo>
                      <a:pt x="12013" y="14902"/>
                      <a:pt x="11254" y="15661"/>
                      <a:pt x="10320" y="15661"/>
                    </a:cubicBezTo>
                    <a:cubicBezTo>
                      <a:pt x="9634" y="15661"/>
                      <a:pt x="9017" y="15248"/>
                      <a:pt x="8755" y="14616"/>
                    </a:cubicBezTo>
                    <a:cubicBezTo>
                      <a:pt x="8493" y="13984"/>
                      <a:pt x="8637" y="13255"/>
                      <a:pt x="9122" y="12770"/>
                    </a:cubicBezTo>
                    <a:cubicBezTo>
                      <a:pt x="9446" y="12446"/>
                      <a:pt x="9880" y="12274"/>
                      <a:pt x="10320" y="12274"/>
                    </a:cubicBezTo>
                    <a:close/>
                    <a:moveTo>
                      <a:pt x="10319" y="1"/>
                    </a:moveTo>
                    <a:cubicBezTo>
                      <a:pt x="9352" y="1"/>
                      <a:pt x="8386" y="487"/>
                      <a:pt x="7848" y="1460"/>
                    </a:cubicBezTo>
                    <a:lnTo>
                      <a:pt x="1040" y="13731"/>
                    </a:lnTo>
                    <a:cubicBezTo>
                      <a:pt x="1" y="15613"/>
                      <a:pt x="1359" y="17919"/>
                      <a:pt x="3509" y="17919"/>
                    </a:cubicBezTo>
                    <a:lnTo>
                      <a:pt x="17129" y="17919"/>
                    </a:lnTo>
                    <a:cubicBezTo>
                      <a:pt x="19279" y="17919"/>
                      <a:pt x="20640" y="15616"/>
                      <a:pt x="19598" y="13731"/>
                    </a:cubicBezTo>
                    <a:lnTo>
                      <a:pt x="12790" y="1460"/>
                    </a:lnTo>
                    <a:cubicBezTo>
                      <a:pt x="12252" y="487"/>
                      <a:pt x="11286" y="1"/>
                      <a:pt x="1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3" name="Google Shape;383;p39"/>
              <p:cNvSpPr/>
              <p:nvPr/>
            </p:nvSpPr>
            <p:spPr>
              <a:xfrm>
                <a:off x="6462150" y="4751225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6" y="1"/>
                    </a:moveTo>
                    <a:cubicBezTo>
                      <a:pt x="253" y="1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7" y="1130"/>
                      <a:pt x="1130" y="877"/>
                      <a:pt x="1130" y="567"/>
                    </a:cubicBezTo>
                    <a:cubicBezTo>
                      <a:pt x="1130" y="253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cxnSp>
        <p:nvCxnSpPr>
          <p:cNvPr id="384" name="Google Shape;384;p39"/>
          <p:cNvCxnSpPr>
            <a:stCxn id="348" idx="0"/>
            <a:endCxn id="338" idx="2"/>
          </p:cNvCxnSpPr>
          <p:nvPr/>
        </p:nvCxnSpPr>
        <p:spPr>
          <a:xfrm rot="10800000">
            <a:off x="1874100" y="2589137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5" name="Google Shape;385;p39"/>
          <p:cNvCxnSpPr/>
          <p:nvPr/>
        </p:nvCxnSpPr>
        <p:spPr>
          <a:xfrm rot="10800000">
            <a:off x="4576800" y="2598737"/>
            <a:ext cx="0" cy="19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6" name="Google Shape;386;p39"/>
          <p:cNvCxnSpPr/>
          <p:nvPr/>
        </p:nvCxnSpPr>
        <p:spPr>
          <a:xfrm rot="10800000">
            <a:off x="7284900" y="2598737"/>
            <a:ext cx="0" cy="19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7" name="Google Shape;387;p39"/>
          <p:cNvCxnSpPr/>
          <p:nvPr/>
        </p:nvCxnSpPr>
        <p:spPr>
          <a:xfrm>
            <a:off x="5948400" y="3360737"/>
            <a:ext cx="0" cy="19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8" name="Google Shape;388;p39"/>
          <p:cNvCxnSpPr/>
          <p:nvPr/>
        </p:nvCxnSpPr>
        <p:spPr>
          <a:xfrm>
            <a:off x="3245700" y="3360737"/>
            <a:ext cx="0" cy="19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Does The Ops Do?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 txBox="1"/>
          <p:nvPr>
            <p:ph idx="1" type="subTitle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Designing Processes and Systems</a:t>
            </a:r>
            <a:endParaRPr/>
          </a:p>
        </p:txBody>
      </p:sp>
      <p:sp>
        <p:nvSpPr>
          <p:cNvPr id="395" name="Google Shape;395;p40"/>
          <p:cNvSpPr txBox="1"/>
          <p:nvPr>
            <p:ph idx="2" type="subTitle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Setting Up Networking And Infrastructure</a:t>
            </a:r>
            <a:endParaRPr/>
          </a:p>
        </p:txBody>
      </p:sp>
      <p:sp>
        <p:nvSpPr>
          <p:cNvPr id="396" name="Google Shape;396;p40"/>
          <p:cNvSpPr txBox="1"/>
          <p:nvPr>
            <p:ph idx="3" type="subTitle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Codebase configuration, updating, troubleshooting</a:t>
            </a:r>
            <a:endParaRPr/>
          </a:p>
        </p:txBody>
      </p:sp>
      <p:sp>
        <p:nvSpPr>
          <p:cNvPr id="397" name="Google Shape;397;p40"/>
          <p:cNvSpPr txBox="1"/>
          <p:nvPr>
            <p:ph idx="4" type="subTitle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Detecting outrages, performance, bottlenecks</a:t>
            </a:r>
            <a:endParaRPr/>
          </a:p>
        </p:txBody>
      </p:sp>
      <p:sp>
        <p:nvSpPr>
          <p:cNvPr id="398" name="Google Shape;398;p40"/>
          <p:cNvSpPr txBox="1"/>
          <p:nvPr>
            <p:ph idx="5" type="subTitle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Production Shipping</a:t>
            </a:r>
            <a:endParaRPr/>
          </a:p>
        </p:txBody>
      </p:sp>
      <p:grpSp>
        <p:nvGrpSpPr>
          <p:cNvPr id="399" name="Google Shape;399;p40"/>
          <p:cNvGrpSpPr/>
          <p:nvPr/>
        </p:nvGrpSpPr>
        <p:grpSpPr>
          <a:xfrm>
            <a:off x="1378383" y="1782917"/>
            <a:ext cx="339253" cy="339253"/>
            <a:chOff x="1492675" y="4992125"/>
            <a:chExt cx="481825" cy="481825"/>
          </a:xfrm>
        </p:grpSpPr>
        <p:sp>
          <p:nvSpPr>
            <p:cNvPr id="400" name="Google Shape;400;p40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2" name="Google Shape;402;p40"/>
          <p:cNvGrpSpPr/>
          <p:nvPr/>
        </p:nvGrpSpPr>
        <p:grpSpPr>
          <a:xfrm>
            <a:off x="1367505" y="3296677"/>
            <a:ext cx="355557" cy="353615"/>
            <a:chOff x="-34406325" y="3919600"/>
            <a:chExt cx="293025" cy="291425"/>
          </a:xfrm>
        </p:grpSpPr>
        <p:sp>
          <p:nvSpPr>
            <p:cNvPr id="403" name="Google Shape;403;p40"/>
            <p:cNvSpPr/>
            <p:nvPr/>
          </p:nvSpPr>
          <p:spPr>
            <a:xfrm>
              <a:off x="-34167675" y="3932000"/>
              <a:ext cx="42550" cy="40575"/>
            </a:xfrm>
            <a:custGeom>
              <a:rect b="b" l="l" r="r" t="t"/>
              <a:pathLst>
                <a:path extrusionOk="0" h="1623" w="1702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-34286600" y="3922950"/>
              <a:ext cx="171725" cy="167575"/>
            </a:xfrm>
            <a:custGeom>
              <a:rect b="b" l="l" r="r" t="t"/>
              <a:pathLst>
                <a:path extrusionOk="0" h="6703" w="6869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-34406325" y="4115900"/>
              <a:ext cx="98475" cy="95125"/>
            </a:xfrm>
            <a:custGeom>
              <a:rect b="b" l="l" r="r" t="t"/>
              <a:pathLst>
                <a:path extrusionOk="0" h="3805" w="3939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-34364575" y="3966850"/>
              <a:ext cx="204025" cy="204025"/>
            </a:xfrm>
            <a:custGeom>
              <a:rect b="b" l="l" r="r" t="t"/>
              <a:pathLst>
                <a:path extrusionOk="0" h="8161" w="8161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-34200750" y="3919600"/>
              <a:ext cx="17350" cy="33875"/>
            </a:xfrm>
            <a:custGeom>
              <a:rect b="b" l="l" r="r" t="t"/>
              <a:pathLst>
                <a:path extrusionOk="0" h="135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-34147975" y="3989700"/>
              <a:ext cx="34675" cy="17350"/>
            </a:xfrm>
            <a:custGeom>
              <a:rect b="b" l="l" r="r" t="t"/>
              <a:pathLst>
                <a:path extrusionOk="0" h="694" w="1387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-34278725" y="4116500"/>
              <a:ext cx="116600" cy="68600"/>
            </a:xfrm>
            <a:custGeom>
              <a:rect b="b" l="l" r="r" t="t"/>
              <a:pathLst>
                <a:path extrusionOk="0" h="2744" w="4664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40"/>
          <p:cNvSpPr/>
          <p:nvPr/>
        </p:nvSpPr>
        <p:spPr>
          <a:xfrm>
            <a:off x="7433727" y="1782925"/>
            <a:ext cx="316631" cy="339253"/>
          </a:xfrm>
          <a:custGeom>
            <a:rect b="b" l="l" r="r" t="t"/>
            <a:pathLst>
              <a:path extrusionOk="0" h="10870" w="10146">
                <a:moveTo>
                  <a:pt x="5357" y="1"/>
                </a:moveTo>
                <a:cubicBezTo>
                  <a:pt x="5010" y="1"/>
                  <a:pt x="4727" y="253"/>
                  <a:pt x="4727" y="631"/>
                </a:cubicBezTo>
                <a:lnTo>
                  <a:pt x="4727" y="5388"/>
                </a:lnTo>
                <a:cubicBezTo>
                  <a:pt x="4727" y="5640"/>
                  <a:pt x="4537" y="5797"/>
                  <a:pt x="4317" y="5797"/>
                </a:cubicBezTo>
                <a:cubicBezTo>
                  <a:pt x="4128" y="5797"/>
                  <a:pt x="3907" y="5577"/>
                  <a:pt x="3907" y="5388"/>
                </a:cubicBezTo>
                <a:lnTo>
                  <a:pt x="3907" y="1450"/>
                </a:lnTo>
                <a:cubicBezTo>
                  <a:pt x="3907" y="1103"/>
                  <a:pt x="3624" y="820"/>
                  <a:pt x="3277" y="820"/>
                </a:cubicBezTo>
                <a:cubicBezTo>
                  <a:pt x="2931" y="820"/>
                  <a:pt x="2647" y="1103"/>
                  <a:pt x="2647" y="1450"/>
                </a:cubicBezTo>
                <a:lnTo>
                  <a:pt x="2647" y="7940"/>
                </a:lnTo>
                <a:lnTo>
                  <a:pt x="1576" y="6900"/>
                </a:lnTo>
                <a:cubicBezTo>
                  <a:pt x="1416" y="6740"/>
                  <a:pt x="1176" y="6640"/>
                  <a:pt x="935" y="6640"/>
                </a:cubicBezTo>
                <a:cubicBezTo>
                  <a:pt x="748" y="6640"/>
                  <a:pt x="561" y="6700"/>
                  <a:pt x="410" y="6837"/>
                </a:cubicBezTo>
                <a:cubicBezTo>
                  <a:pt x="95" y="7121"/>
                  <a:pt x="1" y="7625"/>
                  <a:pt x="284" y="7971"/>
                </a:cubicBezTo>
                <a:lnTo>
                  <a:pt x="1734" y="10208"/>
                </a:lnTo>
                <a:cubicBezTo>
                  <a:pt x="2049" y="10618"/>
                  <a:pt x="2521" y="10870"/>
                  <a:pt x="3088" y="10870"/>
                </a:cubicBezTo>
                <a:lnTo>
                  <a:pt x="8035" y="10870"/>
                </a:lnTo>
                <a:cubicBezTo>
                  <a:pt x="9169" y="10870"/>
                  <a:pt x="10114" y="9925"/>
                  <a:pt x="10114" y="8759"/>
                </a:cubicBezTo>
                <a:lnTo>
                  <a:pt x="10114" y="4002"/>
                </a:lnTo>
                <a:cubicBezTo>
                  <a:pt x="10145" y="3592"/>
                  <a:pt x="9893" y="3309"/>
                  <a:pt x="9515" y="3309"/>
                </a:cubicBezTo>
                <a:cubicBezTo>
                  <a:pt x="9169" y="3309"/>
                  <a:pt x="8885" y="3592"/>
                  <a:pt x="8885" y="3939"/>
                </a:cubicBezTo>
                <a:lnTo>
                  <a:pt x="8885" y="5388"/>
                </a:lnTo>
                <a:cubicBezTo>
                  <a:pt x="8885" y="5640"/>
                  <a:pt x="8696" y="5797"/>
                  <a:pt x="8507" y="5797"/>
                </a:cubicBezTo>
                <a:cubicBezTo>
                  <a:pt x="8255" y="5797"/>
                  <a:pt x="8066" y="5577"/>
                  <a:pt x="8066" y="5388"/>
                </a:cubicBezTo>
                <a:lnTo>
                  <a:pt x="8066" y="1450"/>
                </a:lnTo>
                <a:cubicBezTo>
                  <a:pt x="8066" y="1103"/>
                  <a:pt x="7782" y="820"/>
                  <a:pt x="7436" y="820"/>
                </a:cubicBezTo>
                <a:cubicBezTo>
                  <a:pt x="7089" y="820"/>
                  <a:pt x="6806" y="1103"/>
                  <a:pt x="6806" y="1450"/>
                </a:cubicBezTo>
                <a:lnTo>
                  <a:pt x="6806" y="5388"/>
                </a:lnTo>
                <a:cubicBezTo>
                  <a:pt x="6806" y="5640"/>
                  <a:pt x="6617" y="5797"/>
                  <a:pt x="6428" y="5797"/>
                </a:cubicBezTo>
                <a:cubicBezTo>
                  <a:pt x="6176" y="5797"/>
                  <a:pt x="5987" y="5577"/>
                  <a:pt x="5987" y="5388"/>
                </a:cubicBezTo>
                <a:lnTo>
                  <a:pt x="5987" y="631"/>
                </a:lnTo>
                <a:cubicBezTo>
                  <a:pt x="5987" y="284"/>
                  <a:pt x="5703" y="1"/>
                  <a:pt x="53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40"/>
          <p:cNvGrpSpPr/>
          <p:nvPr/>
        </p:nvGrpSpPr>
        <p:grpSpPr>
          <a:xfrm>
            <a:off x="7387040" y="3334853"/>
            <a:ext cx="363316" cy="315437"/>
            <a:chOff x="6218300" y="4416175"/>
            <a:chExt cx="516000" cy="448000"/>
          </a:xfrm>
        </p:grpSpPr>
        <p:sp>
          <p:nvSpPr>
            <p:cNvPr id="412" name="Google Shape;412;p40"/>
            <p:cNvSpPr/>
            <p:nvPr/>
          </p:nvSpPr>
          <p:spPr>
            <a:xfrm>
              <a:off x="6462150" y="4525375"/>
              <a:ext cx="28250" cy="141250"/>
            </a:xfrm>
            <a:custGeom>
              <a:rect b="b" l="l" r="r" t="t"/>
              <a:pathLst>
                <a:path extrusionOk="0" h="5650" w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218300" y="4416175"/>
              <a:ext cx="516000" cy="448000"/>
            </a:xfrm>
            <a:custGeom>
              <a:rect b="b" l="l" r="r" t="t"/>
              <a:pathLst>
                <a:path extrusionOk="0" h="17920" w="2064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462150" y="47512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4089429" y="2427573"/>
            <a:ext cx="998976" cy="1452087"/>
            <a:chOff x="2446425" y="1033300"/>
            <a:chExt cx="1176650" cy="1710350"/>
          </a:xfrm>
        </p:grpSpPr>
        <p:sp>
          <p:nvSpPr>
            <p:cNvPr id="416" name="Google Shape;416;p4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3121534" y="2377986"/>
            <a:ext cx="851071" cy="1237096"/>
            <a:chOff x="2446425" y="1033300"/>
            <a:chExt cx="1176650" cy="1710350"/>
          </a:xfrm>
        </p:grpSpPr>
        <p:sp>
          <p:nvSpPr>
            <p:cNvPr id="423" name="Google Shape;423;p4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 flipH="1">
            <a:off x="5205219" y="2377986"/>
            <a:ext cx="851071" cy="1237096"/>
            <a:chOff x="2446425" y="1033300"/>
            <a:chExt cx="1176650" cy="1710350"/>
          </a:xfrm>
        </p:grpSpPr>
        <p:sp>
          <p:nvSpPr>
            <p:cNvPr id="430" name="Google Shape;430;p4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4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6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idx="3" type="subTitle"/>
          </p:nvPr>
        </p:nvSpPr>
        <p:spPr>
          <a:xfrm>
            <a:off x="0" y="2732160"/>
            <a:ext cx="914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Must-Know Checklist For DevOps &amp; Site Reliability Engineers</a:t>
            </a:r>
            <a:endParaRPr/>
          </a:p>
        </p:txBody>
      </p:sp>
      <p:sp>
        <p:nvSpPr>
          <p:cNvPr id="441" name="Google Shape;441;p41"/>
          <p:cNvSpPr txBox="1"/>
          <p:nvPr>
            <p:ph idx="1" type="subTitle"/>
          </p:nvPr>
        </p:nvSpPr>
        <p:spPr>
          <a:xfrm>
            <a:off x="0" y="1072479"/>
            <a:ext cx="914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</a:rPr>
              <a:t>Introduction To Prometheus/Cloud Native Chaos Engineering/Non Code Contributions</a:t>
            </a:r>
            <a:endParaRPr>
              <a:solidFill>
                <a:srgbClr val="FAFAFA"/>
              </a:solidFill>
            </a:endParaRPr>
          </a:p>
        </p:txBody>
      </p:sp>
      <p:sp>
        <p:nvSpPr>
          <p:cNvPr id="442" name="Google Shape;442;p41"/>
          <p:cNvSpPr txBox="1"/>
          <p:nvPr>
            <p:ph type="title"/>
          </p:nvPr>
        </p:nvSpPr>
        <p:spPr>
          <a:xfrm>
            <a:off x="0" y="254275"/>
            <a:ext cx="91440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MLH FellowShip Sessions</a:t>
            </a:r>
            <a:endParaRPr/>
          </a:p>
        </p:txBody>
      </p:sp>
      <p:sp>
        <p:nvSpPr>
          <p:cNvPr id="443" name="Google Shape;443;p41"/>
          <p:cNvSpPr txBox="1"/>
          <p:nvPr>
            <p:ph idx="2" type="title"/>
          </p:nvPr>
        </p:nvSpPr>
        <p:spPr>
          <a:xfrm>
            <a:off x="0" y="1913894"/>
            <a:ext cx="91440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4"/>
              </a:rPr>
              <a:t>Faun Publication</a:t>
            </a:r>
            <a:endParaRPr u="sng"/>
          </a:p>
        </p:txBody>
      </p:sp>
      <p:sp>
        <p:nvSpPr>
          <p:cNvPr id="444" name="Google Shape;444;p41"/>
          <p:cNvSpPr txBox="1"/>
          <p:nvPr>
            <p:ph idx="4" type="title"/>
          </p:nvPr>
        </p:nvSpPr>
        <p:spPr>
          <a:xfrm>
            <a:off x="0" y="3578055"/>
            <a:ext cx="91440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5"/>
              </a:rPr>
              <a:t>Fun Fun Function</a:t>
            </a:r>
            <a:r>
              <a:rPr lang="en"/>
              <a:t> (!!!)</a:t>
            </a:r>
            <a:endParaRPr/>
          </a:p>
        </p:txBody>
      </p:sp>
      <p:sp>
        <p:nvSpPr>
          <p:cNvPr id="445" name="Google Shape;445;p41"/>
          <p:cNvSpPr txBox="1"/>
          <p:nvPr>
            <p:ph idx="5" type="subTitle"/>
          </p:nvPr>
        </p:nvSpPr>
        <p:spPr>
          <a:xfrm>
            <a:off x="0" y="4391871"/>
            <a:ext cx="914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- What's the point?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/>
          <p:nvPr>
            <p:ph type="title"/>
          </p:nvPr>
        </p:nvSpPr>
        <p:spPr>
          <a:xfrm>
            <a:off x="624775" y="1583725"/>
            <a:ext cx="3971400" cy="11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451" name="Google Shape;451;p42"/>
          <p:cNvSpPr txBox="1"/>
          <p:nvPr>
            <p:ph idx="1" type="subTitle"/>
          </p:nvPr>
        </p:nvSpPr>
        <p:spPr>
          <a:xfrm>
            <a:off x="624775" y="3134300"/>
            <a:ext cx="3223500" cy="1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Reliability, Maintainability, Scalability, and moving </a:t>
            </a:r>
            <a:r>
              <a:rPr lang="en" sz="1400"/>
              <a:t>towards</a:t>
            </a:r>
            <a:r>
              <a:rPr lang="en" sz="1400"/>
              <a:t> containerization</a:t>
            </a:r>
            <a:endParaRPr sz="1400"/>
          </a:p>
        </p:txBody>
      </p:sp>
      <p:pic>
        <p:nvPicPr>
          <p:cNvPr id="452" name="Google Shape;4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975" y="1583725"/>
            <a:ext cx="4969130" cy="263712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2"/>
          <p:cNvSpPr/>
          <p:nvPr/>
        </p:nvSpPr>
        <p:spPr>
          <a:xfrm>
            <a:off x="1773175" y="296550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 txBox="1"/>
          <p:nvPr>
            <p:ph idx="4294967295" type="title"/>
          </p:nvPr>
        </p:nvSpPr>
        <p:spPr>
          <a:xfrm>
            <a:off x="1798375" y="296550"/>
            <a:ext cx="8763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dk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03</a:t>
            </a:r>
            <a:endParaRPr b="0" sz="3600">
              <a:solidFill>
                <a:schemeClr val="dk1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/>
          <p:nvPr>
            <p:ph type="title"/>
          </p:nvPr>
        </p:nvSpPr>
        <p:spPr>
          <a:xfrm>
            <a:off x="598075" y="95700"/>
            <a:ext cx="39495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Architectures</a:t>
            </a:r>
            <a:endParaRPr/>
          </a:p>
        </p:txBody>
      </p:sp>
      <p:sp>
        <p:nvSpPr>
          <p:cNvPr id="460" name="Google Shape;460;p43"/>
          <p:cNvSpPr txBox="1"/>
          <p:nvPr>
            <p:ph idx="1" type="subTitle"/>
          </p:nvPr>
        </p:nvSpPr>
        <p:spPr>
          <a:xfrm>
            <a:off x="1402875" y="1825463"/>
            <a:ext cx="2238300" cy="390900"/>
          </a:xfrm>
          <a:prstGeom prst="rect">
            <a:avLst/>
          </a:prstGeom>
        </p:spPr>
        <p:txBody>
          <a:bodyPr anchorCtr="0" anchor="t" bIns="91425" lIns="252000" spcFirstLastPara="1" rIns="25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Monoliths</a:t>
            </a:r>
            <a:endParaRPr/>
          </a:p>
        </p:txBody>
      </p:sp>
      <p:sp>
        <p:nvSpPr>
          <p:cNvPr id="461" name="Google Shape;461;p43"/>
          <p:cNvSpPr txBox="1"/>
          <p:nvPr>
            <p:ph idx="4" type="subTitle"/>
          </p:nvPr>
        </p:nvSpPr>
        <p:spPr>
          <a:xfrm>
            <a:off x="0" y="2099750"/>
            <a:ext cx="5591700" cy="3043800"/>
          </a:xfrm>
          <a:prstGeom prst="rect">
            <a:avLst/>
          </a:prstGeom>
        </p:spPr>
        <p:txBody>
          <a:bodyPr anchorCtr="0" anchor="t" bIns="91425" lIns="252000" spcFirstLastPara="1" rIns="25200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Everything is one unit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Managed in a single repository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Sharing existing resources (CPU &amp; Memory)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Mostly single programming language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Single binary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2235675" y="1194500"/>
            <a:ext cx="572700" cy="572700"/>
          </a:xfrm>
          <a:prstGeom prst="ellipse">
            <a:avLst/>
          </a:prstGeom>
          <a:solidFill>
            <a:srgbClr val="F7F169"/>
          </a:solidFill>
          <a:ln cap="flat" cmpd="sng" w="38100">
            <a:solidFill>
              <a:srgbClr val="08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3"/>
          <p:cNvSpPr txBox="1"/>
          <p:nvPr/>
        </p:nvSpPr>
        <p:spPr>
          <a:xfrm>
            <a:off x="2235676" y="1289005"/>
            <a:ext cx="572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81D32"/>
                </a:solidFill>
                <a:latin typeface="Roboto Mono"/>
                <a:ea typeface="Roboto Mono"/>
                <a:cs typeface="Roboto Mono"/>
                <a:sym typeface="Roboto Mono"/>
              </a:rPr>
              <a:t>01</a:t>
            </a:r>
            <a:endParaRPr b="1" sz="2000">
              <a:solidFill>
                <a:srgbClr val="081D3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4" name="Google Shape;4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701" y="211325"/>
            <a:ext cx="3260350" cy="47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/>
          <p:cNvSpPr txBox="1"/>
          <p:nvPr>
            <p:ph idx="1" type="subTitle"/>
          </p:nvPr>
        </p:nvSpPr>
        <p:spPr>
          <a:xfrm>
            <a:off x="1497900" y="1286713"/>
            <a:ext cx="2238300" cy="390900"/>
          </a:xfrm>
          <a:prstGeom prst="rect">
            <a:avLst/>
          </a:prstGeom>
        </p:spPr>
        <p:txBody>
          <a:bodyPr anchorCtr="0" anchor="t" bIns="91425" lIns="252000" spcFirstLastPara="1" rIns="25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470" name="Google Shape;470;p44"/>
          <p:cNvSpPr txBox="1"/>
          <p:nvPr>
            <p:ph idx="4" type="subTitle"/>
          </p:nvPr>
        </p:nvSpPr>
        <p:spPr>
          <a:xfrm>
            <a:off x="0" y="2099750"/>
            <a:ext cx="5234100" cy="3043800"/>
          </a:xfrm>
          <a:prstGeom prst="rect">
            <a:avLst/>
          </a:prstGeom>
        </p:spPr>
        <p:txBody>
          <a:bodyPr anchorCtr="0" anchor="t" bIns="91425" lIns="252000" spcFirstLastPara="1" rIns="25200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Each “service” is managed in a </a:t>
            </a:r>
            <a:r>
              <a:rPr lang="en"/>
              <a:t>separate repository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Every “service” has their own allocated 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API for communication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tools, frameworks, SDKs are of choice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Each “service” has its own binary</a:t>
            </a:r>
            <a:endParaRPr/>
          </a:p>
        </p:txBody>
      </p:sp>
      <p:sp>
        <p:nvSpPr>
          <p:cNvPr id="471" name="Google Shape;471;p44"/>
          <p:cNvSpPr/>
          <p:nvPr/>
        </p:nvSpPr>
        <p:spPr>
          <a:xfrm>
            <a:off x="2330700" y="655750"/>
            <a:ext cx="572700" cy="572700"/>
          </a:xfrm>
          <a:prstGeom prst="ellipse">
            <a:avLst/>
          </a:prstGeom>
          <a:solidFill>
            <a:srgbClr val="F7F169"/>
          </a:solidFill>
          <a:ln cap="flat" cmpd="sng" w="38100">
            <a:solidFill>
              <a:srgbClr val="08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4"/>
          <p:cNvSpPr txBox="1"/>
          <p:nvPr/>
        </p:nvSpPr>
        <p:spPr>
          <a:xfrm>
            <a:off x="2330701" y="750255"/>
            <a:ext cx="572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81D32"/>
                </a:solidFill>
                <a:latin typeface="Roboto Mono"/>
                <a:ea typeface="Roboto Mono"/>
                <a:cs typeface="Roboto Mono"/>
                <a:sym typeface="Roboto Mono"/>
              </a:rPr>
              <a:t>02</a:t>
            </a:r>
            <a:endParaRPr b="1" sz="2000">
              <a:solidFill>
                <a:srgbClr val="081D3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3" name="Google Shape;4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075" y="1194502"/>
            <a:ext cx="3909926" cy="28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/>
          <p:nvPr/>
        </p:nvSpPr>
        <p:spPr>
          <a:xfrm>
            <a:off x="4108700" y="97125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5"/>
          <p:cNvSpPr txBox="1"/>
          <p:nvPr>
            <p:ph type="title"/>
          </p:nvPr>
        </p:nvSpPr>
        <p:spPr>
          <a:xfrm>
            <a:off x="2120500" y="1145875"/>
            <a:ext cx="4904700" cy="17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Oriented Architecture</a:t>
            </a:r>
            <a:endParaRPr/>
          </a:p>
        </p:txBody>
      </p:sp>
      <p:sp>
        <p:nvSpPr>
          <p:cNvPr id="480" name="Google Shape;480;p45"/>
          <p:cNvSpPr txBox="1"/>
          <p:nvPr>
            <p:ph idx="1" type="subTitle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best practices before we move on, or what to expect in microservices</a:t>
            </a:r>
            <a:endParaRPr/>
          </a:p>
        </p:txBody>
      </p:sp>
      <p:sp>
        <p:nvSpPr>
          <p:cNvPr id="481" name="Google Shape;481;p45"/>
          <p:cNvSpPr txBox="1"/>
          <p:nvPr>
            <p:ph idx="2" type="title"/>
          </p:nvPr>
        </p:nvSpPr>
        <p:spPr>
          <a:xfrm>
            <a:off x="4133975" y="243450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82" name="Google Shape;482;p45"/>
          <p:cNvGrpSpPr/>
          <p:nvPr/>
        </p:nvGrpSpPr>
        <p:grpSpPr>
          <a:xfrm>
            <a:off x="719998" y="3792485"/>
            <a:ext cx="521962" cy="758711"/>
            <a:chOff x="2446425" y="1033300"/>
            <a:chExt cx="1176650" cy="1710350"/>
          </a:xfrm>
        </p:grpSpPr>
        <p:sp>
          <p:nvSpPr>
            <p:cNvPr id="483" name="Google Shape;483;p45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4108634" y="4268950"/>
            <a:ext cx="926731" cy="1011249"/>
            <a:chOff x="5316699" y="4268950"/>
            <a:chExt cx="926731" cy="1011249"/>
          </a:xfrm>
        </p:grpSpPr>
        <p:sp>
          <p:nvSpPr>
            <p:cNvPr id="490" name="Google Shape;490;p45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45"/>
          <p:cNvGrpSpPr/>
          <p:nvPr/>
        </p:nvGrpSpPr>
        <p:grpSpPr>
          <a:xfrm>
            <a:off x="1267887" y="2165355"/>
            <a:ext cx="719514" cy="785033"/>
            <a:chOff x="5316699" y="4268950"/>
            <a:chExt cx="926731" cy="1011249"/>
          </a:xfrm>
        </p:grpSpPr>
        <p:sp>
          <p:nvSpPr>
            <p:cNvPr id="497" name="Google Shape;497;p45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45"/>
          <p:cNvGrpSpPr/>
          <p:nvPr/>
        </p:nvGrpSpPr>
        <p:grpSpPr>
          <a:xfrm flipH="1">
            <a:off x="7083296" y="2009402"/>
            <a:ext cx="876317" cy="956035"/>
            <a:chOff x="5316699" y="4268950"/>
            <a:chExt cx="926731" cy="1011249"/>
          </a:xfrm>
        </p:grpSpPr>
        <p:sp>
          <p:nvSpPr>
            <p:cNvPr id="504" name="Google Shape;504;p45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5"/>
          <p:cNvGrpSpPr/>
          <p:nvPr/>
        </p:nvGrpSpPr>
        <p:grpSpPr>
          <a:xfrm flipH="1">
            <a:off x="300272" y="304248"/>
            <a:ext cx="1001333" cy="1092352"/>
            <a:chOff x="5316699" y="4268950"/>
            <a:chExt cx="926731" cy="1011249"/>
          </a:xfrm>
        </p:grpSpPr>
        <p:sp>
          <p:nvSpPr>
            <p:cNvPr id="511" name="Google Shape;511;p45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45"/>
          <p:cNvGrpSpPr/>
          <p:nvPr/>
        </p:nvGrpSpPr>
        <p:grpSpPr>
          <a:xfrm>
            <a:off x="8063662" y="429030"/>
            <a:ext cx="719514" cy="785033"/>
            <a:chOff x="5316699" y="4268950"/>
            <a:chExt cx="926731" cy="1011249"/>
          </a:xfrm>
        </p:grpSpPr>
        <p:sp>
          <p:nvSpPr>
            <p:cNvPr id="518" name="Google Shape;518;p45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45"/>
          <p:cNvGrpSpPr/>
          <p:nvPr/>
        </p:nvGrpSpPr>
        <p:grpSpPr>
          <a:xfrm flipH="1">
            <a:off x="7902048" y="3792485"/>
            <a:ext cx="521962" cy="758711"/>
            <a:chOff x="2446425" y="1033300"/>
            <a:chExt cx="1176650" cy="1710350"/>
          </a:xfrm>
        </p:grpSpPr>
        <p:sp>
          <p:nvSpPr>
            <p:cNvPr id="525" name="Google Shape;525;p45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4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3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3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9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2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Imposter (MicroService)</a:t>
            </a:r>
            <a:endParaRPr/>
          </a:p>
        </p:txBody>
      </p:sp>
      <p:sp>
        <p:nvSpPr>
          <p:cNvPr id="536" name="Google Shape;536;p46"/>
          <p:cNvSpPr txBox="1"/>
          <p:nvPr>
            <p:ph idx="1" type="subTitle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Health Checks - how to make sure nothing goes down?</a:t>
            </a:r>
            <a:endParaRPr/>
          </a:p>
        </p:txBody>
      </p:sp>
      <p:sp>
        <p:nvSpPr>
          <p:cNvPr id="537" name="Google Shape;537;p46"/>
          <p:cNvSpPr txBox="1"/>
          <p:nvPr>
            <p:ph idx="2" type="subTitle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Logging - what is a service even doing/</a:t>
            </a:r>
            <a:endParaRPr/>
          </a:p>
        </p:txBody>
      </p:sp>
      <p:sp>
        <p:nvSpPr>
          <p:cNvPr id="538" name="Google Shape;538;p46"/>
          <p:cNvSpPr txBox="1"/>
          <p:nvPr>
            <p:ph idx="3" type="subTitle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Metrics - for quantifying performance</a:t>
            </a:r>
            <a:endParaRPr/>
          </a:p>
        </p:txBody>
      </p:sp>
      <p:sp>
        <p:nvSpPr>
          <p:cNvPr id="539" name="Google Shape;539;p46"/>
          <p:cNvSpPr txBox="1"/>
          <p:nvPr>
            <p:ph idx="4" type="subTitle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Tracing - how many services does one interact with?</a:t>
            </a:r>
            <a:endParaRPr/>
          </a:p>
        </p:txBody>
      </p:sp>
      <p:sp>
        <p:nvSpPr>
          <p:cNvPr id="540" name="Google Shape;540;p46"/>
          <p:cNvSpPr txBox="1"/>
          <p:nvPr>
            <p:ph idx="5" type="subTitle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Services, autonomy, Reusing components</a:t>
            </a:r>
            <a:endParaRPr/>
          </a:p>
        </p:txBody>
      </p:sp>
      <p:grpSp>
        <p:nvGrpSpPr>
          <p:cNvPr id="541" name="Google Shape;541;p46"/>
          <p:cNvGrpSpPr/>
          <p:nvPr/>
        </p:nvGrpSpPr>
        <p:grpSpPr>
          <a:xfrm>
            <a:off x="1378383" y="1782917"/>
            <a:ext cx="339253" cy="339253"/>
            <a:chOff x="1492675" y="4992125"/>
            <a:chExt cx="481825" cy="481825"/>
          </a:xfrm>
        </p:grpSpPr>
        <p:sp>
          <p:nvSpPr>
            <p:cNvPr id="542" name="Google Shape;542;p4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4" name="Google Shape;544;p46"/>
          <p:cNvGrpSpPr/>
          <p:nvPr/>
        </p:nvGrpSpPr>
        <p:grpSpPr>
          <a:xfrm>
            <a:off x="1367505" y="3296677"/>
            <a:ext cx="355557" cy="353615"/>
            <a:chOff x="-34406325" y="3919600"/>
            <a:chExt cx="293025" cy="291425"/>
          </a:xfrm>
        </p:grpSpPr>
        <p:sp>
          <p:nvSpPr>
            <p:cNvPr id="545" name="Google Shape;545;p46"/>
            <p:cNvSpPr/>
            <p:nvPr/>
          </p:nvSpPr>
          <p:spPr>
            <a:xfrm>
              <a:off x="-34167675" y="3932000"/>
              <a:ext cx="42550" cy="40575"/>
            </a:xfrm>
            <a:custGeom>
              <a:rect b="b" l="l" r="r" t="t"/>
              <a:pathLst>
                <a:path extrusionOk="0" h="1623" w="1702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-34286600" y="3922950"/>
              <a:ext cx="171725" cy="167575"/>
            </a:xfrm>
            <a:custGeom>
              <a:rect b="b" l="l" r="r" t="t"/>
              <a:pathLst>
                <a:path extrusionOk="0" h="6703" w="6869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-34406325" y="4115900"/>
              <a:ext cx="98475" cy="95125"/>
            </a:xfrm>
            <a:custGeom>
              <a:rect b="b" l="l" r="r" t="t"/>
              <a:pathLst>
                <a:path extrusionOk="0" h="3805" w="3939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-34364575" y="3966850"/>
              <a:ext cx="204025" cy="204025"/>
            </a:xfrm>
            <a:custGeom>
              <a:rect b="b" l="l" r="r" t="t"/>
              <a:pathLst>
                <a:path extrusionOk="0" h="8161" w="8161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-34200750" y="3919600"/>
              <a:ext cx="17350" cy="33875"/>
            </a:xfrm>
            <a:custGeom>
              <a:rect b="b" l="l" r="r" t="t"/>
              <a:pathLst>
                <a:path extrusionOk="0" h="135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-34147975" y="3989700"/>
              <a:ext cx="34675" cy="17350"/>
            </a:xfrm>
            <a:custGeom>
              <a:rect b="b" l="l" r="r" t="t"/>
              <a:pathLst>
                <a:path extrusionOk="0" h="694" w="1387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-34278725" y="4116500"/>
              <a:ext cx="116600" cy="68600"/>
            </a:xfrm>
            <a:custGeom>
              <a:rect b="b" l="l" r="r" t="t"/>
              <a:pathLst>
                <a:path extrusionOk="0" h="2744" w="4664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46"/>
          <p:cNvSpPr/>
          <p:nvPr/>
        </p:nvSpPr>
        <p:spPr>
          <a:xfrm>
            <a:off x="7433727" y="1782925"/>
            <a:ext cx="316631" cy="339253"/>
          </a:xfrm>
          <a:custGeom>
            <a:rect b="b" l="l" r="r" t="t"/>
            <a:pathLst>
              <a:path extrusionOk="0" h="10870" w="10146">
                <a:moveTo>
                  <a:pt x="5357" y="1"/>
                </a:moveTo>
                <a:cubicBezTo>
                  <a:pt x="5010" y="1"/>
                  <a:pt x="4727" y="253"/>
                  <a:pt x="4727" y="631"/>
                </a:cubicBezTo>
                <a:lnTo>
                  <a:pt x="4727" y="5388"/>
                </a:lnTo>
                <a:cubicBezTo>
                  <a:pt x="4727" y="5640"/>
                  <a:pt x="4537" y="5797"/>
                  <a:pt x="4317" y="5797"/>
                </a:cubicBezTo>
                <a:cubicBezTo>
                  <a:pt x="4128" y="5797"/>
                  <a:pt x="3907" y="5577"/>
                  <a:pt x="3907" y="5388"/>
                </a:cubicBezTo>
                <a:lnTo>
                  <a:pt x="3907" y="1450"/>
                </a:lnTo>
                <a:cubicBezTo>
                  <a:pt x="3907" y="1103"/>
                  <a:pt x="3624" y="820"/>
                  <a:pt x="3277" y="820"/>
                </a:cubicBezTo>
                <a:cubicBezTo>
                  <a:pt x="2931" y="820"/>
                  <a:pt x="2647" y="1103"/>
                  <a:pt x="2647" y="1450"/>
                </a:cubicBezTo>
                <a:lnTo>
                  <a:pt x="2647" y="7940"/>
                </a:lnTo>
                <a:lnTo>
                  <a:pt x="1576" y="6900"/>
                </a:lnTo>
                <a:cubicBezTo>
                  <a:pt x="1416" y="6740"/>
                  <a:pt x="1176" y="6640"/>
                  <a:pt x="935" y="6640"/>
                </a:cubicBezTo>
                <a:cubicBezTo>
                  <a:pt x="748" y="6640"/>
                  <a:pt x="561" y="6700"/>
                  <a:pt x="410" y="6837"/>
                </a:cubicBezTo>
                <a:cubicBezTo>
                  <a:pt x="95" y="7121"/>
                  <a:pt x="1" y="7625"/>
                  <a:pt x="284" y="7971"/>
                </a:cubicBezTo>
                <a:lnTo>
                  <a:pt x="1734" y="10208"/>
                </a:lnTo>
                <a:cubicBezTo>
                  <a:pt x="2049" y="10618"/>
                  <a:pt x="2521" y="10870"/>
                  <a:pt x="3088" y="10870"/>
                </a:cubicBezTo>
                <a:lnTo>
                  <a:pt x="8035" y="10870"/>
                </a:lnTo>
                <a:cubicBezTo>
                  <a:pt x="9169" y="10870"/>
                  <a:pt x="10114" y="9925"/>
                  <a:pt x="10114" y="8759"/>
                </a:cubicBezTo>
                <a:lnTo>
                  <a:pt x="10114" y="4002"/>
                </a:lnTo>
                <a:cubicBezTo>
                  <a:pt x="10145" y="3592"/>
                  <a:pt x="9893" y="3309"/>
                  <a:pt x="9515" y="3309"/>
                </a:cubicBezTo>
                <a:cubicBezTo>
                  <a:pt x="9169" y="3309"/>
                  <a:pt x="8885" y="3592"/>
                  <a:pt x="8885" y="3939"/>
                </a:cubicBezTo>
                <a:lnTo>
                  <a:pt x="8885" y="5388"/>
                </a:lnTo>
                <a:cubicBezTo>
                  <a:pt x="8885" y="5640"/>
                  <a:pt x="8696" y="5797"/>
                  <a:pt x="8507" y="5797"/>
                </a:cubicBezTo>
                <a:cubicBezTo>
                  <a:pt x="8255" y="5797"/>
                  <a:pt x="8066" y="5577"/>
                  <a:pt x="8066" y="5388"/>
                </a:cubicBezTo>
                <a:lnTo>
                  <a:pt x="8066" y="1450"/>
                </a:lnTo>
                <a:cubicBezTo>
                  <a:pt x="8066" y="1103"/>
                  <a:pt x="7782" y="820"/>
                  <a:pt x="7436" y="820"/>
                </a:cubicBezTo>
                <a:cubicBezTo>
                  <a:pt x="7089" y="820"/>
                  <a:pt x="6806" y="1103"/>
                  <a:pt x="6806" y="1450"/>
                </a:cubicBezTo>
                <a:lnTo>
                  <a:pt x="6806" y="5388"/>
                </a:lnTo>
                <a:cubicBezTo>
                  <a:pt x="6806" y="5640"/>
                  <a:pt x="6617" y="5797"/>
                  <a:pt x="6428" y="5797"/>
                </a:cubicBezTo>
                <a:cubicBezTo>
                  <a:pt x="6176" y="5797"/>
                  <a:pt x="5987" y="5577"/>
                  <a:pt x="5987" y="5388"/>
                </a:cubicBezTo>
                <a:lnTo>
                  <a:pt x="5987" y="631"/>
                </a:lnTo>
                <a:cubicBezTo>
                  <a:pt x="5987" y="284"/>
                  <a:pt x="5703" y="1"/>
                  <a:pt x="53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6"/>
          <p:cNvGrpSpPr/>
          <p:nvPr/>
        </p:nvGrpSpPr>
        <p:grpSpPr>
          <a:xfrm>
            <a:off x="7387040" y="3334853"/>
            <a:ext cx="363316" cy="315437"/>
            <a:chOff x="6218300" y="4416175"/>
            <a:chExt cx="516000" cy="448000"/>
          </a:xfrm>
        </p:grpSpPr>
        <p:sp>
          <p:nvSpPr>
            <p:cNvPr id="554" name="Google Shape;554;p46"/>
            <p:cNvSpPr/>
            <p:nvPr/>
          </p:nvSpPr>
          <p:spPr>
            <a:xfrm>
              <a:off x="6462150" y="4525375"/>
              <a:ext cx="28250" cy="141250"/>
            </a:xfrm>
            <a:custGeom>
              <a:rect b="b" l="l" r="r" t="t"/>
              <a:pathLst>
                <a:path extrusionOk="0" h="5650" w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6218300" y="4416175"/>
              <a:ext cx="516000" cy="448000"/>
            </a:xfrm>
            <a:custGeom>
              <a:rect b="b" l="l" r="r" t="t"/>
              <a:pathLst>
                <a:path extrusionOk="0" h="17920" w="2064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6462150" y="47512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557;p46"/>
          <p:cNvGrpSpPr/>
          <p:nvPr/>
        </p:nvGrpSpPr>
        <p:grpSpPr>
          <a:xfrm>
            <a:off x="4089429" y="2427573"/>
            <a:ext cx="998976" cy="1452087"/>
            <a:chOff x="2446425" y="1033300"/>
            <a:chExt cx="1176650" cy="1710350"/>
          </a:xfrm>
        </p:grpSpPr>
        <p:sp>
          <p:nvSpPr>
            <p:cNvPr id="558" name="Google Shape;558;p46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6"/>
          <p:cNvGrpSpPr/>
          <p:nvPr/>
        </p:nvGrpSpPr>
        <p:grpSpPr>
          <a:xfrm>
            <a:off x="3121534" y="2377986"/>
            <a:ext cx="851071" cy="1237096"/>
            <a:chOff x="2446425" y="1033300"/>
            <a:chExt cx="1176650" cy="1710350"/>
          </a:xfrm>
        </p:grpSpPr>
        <p:sp>
          <p:nvSpPr>
            <p:cNvPr id="565" name="Google Shape;565;p46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46"/>
          <p:cNvGrpSpPr/>
          <p:nvPr/>
        </p:nvGrpSpPr>
        <p:grpSpPr>
          <a:xfrm flipH="1">
            <a:off x="5205219" y="2377986"/>
            <a:ext cx="851071" cy="1237096"/>
            <a:chOff x="2446425" y="1033300"/>
            <a:chExt cx="1176650" cy="1710350"/>
          </a:xfrm>
        </p:grpSpPr>
        <p:sp>
          <p:nvSpPr>
            <p:cNvPr id="572" name="Google Shape;572;p46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4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6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7"/>
          <p:cNvSpPr/>
          <p:nvPr/>
        </p:nvSpPr>
        <p:spPr>
          <a:xfrm>
            <a:off x="4108650" y="1055500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7"/>
          <p:cNvSpPr txBox="1"/>
          <p:nvPr>
            <p:ph type="title"/>
          </p:nvPr>
        </p:nvSpPr>
        <p:spPr>
          <a:xfrm>
            <a:off x="1896125" y="2024063"/>
            <a:ext cx="54414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Demo</a:t>
            </a:r>
            <a:endParaRPr/>
          </a:p>
        </p:txBody>
      </p:sp>
      <p:sp>
        <p:nvSpPr>
          <p:cNvPr id="584" name="Google Shape;584;p47"/>
          <p:cNvSpPr txBox="1"/>
          <p:nvPr>
            <p:ph idx="1" type="subTitle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Quick show of how Docker works</a:t>
            </a:r>
            <a:endParaRPr/>
          </a:p>
        </p:txBody>
      </p:sp>
      <p:sp>
        <p:nvSpPr>
          <p:cNvPr id="585" name="Google Shape;585;p47"/>
          <p:cNvSpPr txBox="1"/>
          <p:nvPr>
            <p:ph idx="2" type="title"/>
          </p:nvPr>
        </p:nvSpPr>
        <p:spPr>
          <a:xfrm>
            <a:off x="4133925" y="1201825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4.1</a:t>
            </a:r>
            <a:endParaRPr sz="3000"/>
          </a:p>
        </p:txBody>
      </p:sp>
      <p:grpSp>
        <p:nvGrpSpPr>
          <p:cNvPr id="586" name="Google Shape;586;p47"/>
          <p:cNvGrpSpPr/>
          <p:nvPr/>
        </p:nvGrpSpPr>
        <p:grpSpPr>
          <a:xfrm>
            <a:off x="719998" y="3792485"/>
            <a:ext cx="521962" cy="758711"/>
            <a:chOff x="2446425" y="1033300"/>
            <a:chExt cx="1176650" cy="1710350"/>
          </a:xfrm>
        </p:grpSpPr>
        <p:sp>
          <p:nvSpPr>
            <p:cNvPr id="587" name="Google Shape;587;p47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47"/>
          <p:cNvGrpSpPr/>
          <p:nvPr/>
        </p:nvGrpSpPr>
        <p:grpSpPr>
          <a:xfrm>
            <a:off x="4108634" y="4268950"/>
            <a:ext cx="926731" cy="1011249"/>
            <a:chOff x="5316699" y="4268950"/>
            <a:chExt cx="926731" cy="1011249"/>
          </a:xfrm>
        </p:grpSpPr>
        <p:sp>
          <p:nvSpPr>
            <p:cNvPr id="594" name="Google Shape;594;p47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7"/>
          <p:cNvGrpSpPr/>
          <p:nvPr/>
        </p:nvGrpSpPr>
        <p:grpSpPr>
          <a:xfrm>
            <a:off x="1267887" y="2165355"/>
            <a:ext cx="719514" cy="785033"/>
            <a:chOff x="5316699" y="4268950"/>
            <a:chExt cx="926731" cy="1011249"/>
          </a:xfrm>
        </p:grpSpPr>
        <p:sp>
          <p:nvSpPr>
            <p:cNvPr id="601" name="Google Shape;601;p47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7"/>
          <p:cNvGrpSpPr/>
          <p:nvPr/>
        </p:nvGrpSpPr>
        <p:grpSpPr>
          <a:xfrm flipH="1">
            <a:off x="7083296" y="2009402"/>
            <a:ext cx="876317" cy="956035"/>
            <a:chOff x="5316699" y="4268950"/>
            <a:chExt cx="926731" cy="1011249"/>
          </a:xfrm>
        </p:grpSpPr>
        <p:sp>
          <p:nvSpPr>
            <p:cNvPr id="608" name="Google Shape;608;p47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7"/>
          <p:cNvGrpSpPr/>
          <p:nvPr/>
        </p:nvGrpSpPr>
        <p:grpSpPr>
          <a:xfrm flipH="1">
            <a:off x="300272" y="304248"/>
            <a:ext cx="1001333" cy="1092352"/>
            <a:chOff x="5316699" y="4268950"/>
            <a:chExt cx="926731" cy="1011249"/>
          </a:xfrm>
        </p:grpSpPr>
        <p:sp>
          <p:nvSpPr>
            <p:cNvPr id="615" name="Google Shape;615;p47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7"/>
          <p:cNvGrpSpPr/>
          <p:nvPr/>
        </p:nvGrpSpPr>
        <p:grpSpPr>
          <a:xfrm>
            <a:off x="8063662" y="429030"/>
            <a:ext cx="719514" cy="785033"/>
            <a:chOff x="5316699" y="4268950"/>
            <a:chExt cx="926731" cy="1011249"/>
          </a:xfrm>
        </p:grpSpPr>
        <p:sp>
          <p:nvSpPr>
            <p:cNvPr id="622" name="Google Shape;622;p47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47"/>
          <p:cNvGrpSpPr/>
          <p:nvPr/>
        </p:nvGrpSpPr>
        <p:grpSpPr>
          <a:xfrm flipH="1">
            <a:off x="7902048" y="3792485"/>
            <a:ext cx="521962" cy="758711"/>
            <a:chOff x="2446425" y="1033300"/>
            <a:chExt cx="1176650" cy="1710350"/>
          </a:xfrm>
        </p:grpSpPr>
        <p:sp>
          <p:nvSpPr>
            <p:cNvPr id="629" name="Google Shape;629;p47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4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3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3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9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2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8"/>
          <p:cNvSpPr/>
          <p:nvPr/>
        </p:nvSpPr>
        <p:spPr>
          <a:xfrm>
            <a:off x="4108650" y="144400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48"/>
          <p:cNvGrpSpPr/>
          <p:nvPr/>
        </p:nvGrpSpPr>
        <p:grpSpPr>
          <a:xfrm>
            <a:off x="719998" y="3792485"/>
            <a:ext cx="521962" cy="758711"/>
            <a:chOff x="2446425" y="1033300"/>
            <a:chExt cx="1176650" cy="1710350"/>
          </a:xfrm>
        </p:grpSpPr>
        <p:sp>
          <p:nvSpPr>
            <p:cNvPr id="641" name="Google Shape;641;p48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48"/>
          <p:cNvGrpSpPr/>
          <p:nvPr/>
        </p:nvGrpSpPr>
        <p:grpSpPr>
          <a:xfrm>
            <a:off x="4108634" y="4268950"/>
            <a:ext cx="926731" cy="1011249"/>
            <a:chOff x="5316699" y="4268950"/>
            <a:chExt cx="926731" cy="1011249"/>
          </a:xfrm>
        </p:grpSpPr>
        <p:sp>
          <p:nvSpPr>
            <p:cNvPr id="648" name="Google Shape;648;p48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8"/>
          <p:cNvGrpSpPr/>
          <p:nvPr/>
        </p:nvGrpSpPr>
        <p:grpSpPr>
          <a:xfrm>
            <a:off x="1267887" y="2165355"/>
            <a:ext cx="719514" cy="785033"/>
            <a:chOff x="5316699" y="4268950"/>
            <a:chExt cx="926731" cy="1011249"/>
          </a:xfrm>
        </p:grpSpPr>
        <p:sp>
          <p:nvSpPr>
            <p:cNvPr id="655" name="Google Shape;655;p48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48"/>
          <p:cNvGrpSpPr/>
          <p:nvPr/>
        </p:nvGrpSpPr>
        <p:grpSpPr>
          <a:xfrm flipH="1">
            <a:off x="7083296" y="2009402"/>
            <a:ext cx="876317" cy="956035"/>
            <a:chOff x="5316699" y="4268950"/>
            <a:chExt cx="926731" cy="1011249"/>
          </a:xfrm>
        </p:grpSpPr>
        <p:sp>
          <p:nvSpPr>
            <p:cNvPr id="662" name="Google Shape;662;p48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8"/>
          <p:cNvGrpSpPr/>
          <p:nvPr/>
        </p:nvGrpSpPr>
        <p:grpSpPr>
          <a:xfrm flipH="1">
            <a:off x="300272" y="304248"/>
            <a:ext cx="1001333" cy="1092352"/>
            <a:chOff x="5316699" y="4268950"/>
            <a:chExt cx="926731" cy="1011249"/>
          </a:xfrm>
        </p:grpSpPr>
        <p:sp>
          <p:nvSpPr>
            <p:cNvPr id="669" name="Google Shape;669;p48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48"/>
          <p:cNvGrpSpPr/>
          <p:nvPr/>
        </p:nvGrpSpPr>
        <p:grpSpPr>
          <a:xfrm>
            <a:off x="8063662" y="429030"/>
            <a:ext cx="719514" cy="785033"/>
            <a:chOff x="5316699" y="4268950"/>
            <a:chExt cx="926731" cy="1011249"/>
          </a:xfrm>
        </p:grpSpPr>
        <p:sp>
          <p:nvSpPr>
            <p:cNvPr id="676" name="Google Shape;676;p48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8"/>
          <p:cNvGrpSpPr/>
          <p:nvPr/>
        </p:nvGrpSpPr>
        <p:grpSpPr>
          <a:xfrm flipH="1">
            <a:off x="7902048" y="3792485"/>
            <a:ext cx="521962" cy="758711"/>
            <a:chOff x="2446425" y="1033300"/>
            <a:chExt cx="1176650" cy="1710350"/>
          </a:xfrm>
        </p:grpSpPr>
        <p:sp>
          <p:nvSpPr>
            <p:cNvPr id="683" name="Google Shape;683;p48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48"/>
          <p:cNvSpPr txBox="1"/>
          <p:nvPr>
            <p:ph type="title"/>
          </p:nvPr>
        </p:nvSpPr>
        <p:spPr>
          <a:xfrm>
            <a:off x="1987400" y="1343938"/>
            <a:ext cx="5095800" cy="15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 - New Challenges</a:t>
            </a:r>
            <a:endParaRPr/>
          </a:p>
        </p:txBody>
      </p:sp>
      <p:sp>
        <p:nvSpPr>
          <p:cNvPr id="690" name="Google Shape;690;p48"/>
          <p:cNvSpPr txBox="1"/>
          <p:nvPr>
            <p:ph idx="1" type="subTitle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Microservices brings with it is own set of challenges</a:t>
            </a:r>
            <a:endParaRPr/>
          </a:p>
        </p:txBody>
      </p:sp>
      <p:sp>
        <p:nvSpPr>
          <p:cNvPr id="691" name="Google Shape;691;p48"/>
          <p:cNvSpPr txBox="1"/>
          <p:nvPr>
            <p:ph idx="2" type="title"/>
          </p:nvPr>
        </p:nvSpPr>
        <p:spPr>
          <a:xfrm>
            <a:off x="4133925" y="290725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1072438" y="3125036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4678513" y="3186399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4726688" y="1868049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5" name="Google Shape;225;p31"/>
          <p:cNvSpPr txBox="1"/>
          <p:nvPr>
            <p:ph idx="1" type="subTitle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DevOps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6" name="Google Shape;226;p31"/>
          <p:cNvSpPr txBox="1"/>
          <p:nvPr>
            <p:ph idx="2" type="subTitle"/>
          </p:nvPr>
        </p:nvSpPr>
        <p:spPr>
          <a:xfrm>
            <a:off x="1930825" y="3030713"/>
            <a:ext cx="2797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>
            <p:ph idx="3" type="subTitle"/>
          </p:nvPr>
        </p:nvSpPr>
        <p:spPr>
          <a:xfrm>
            <a:off x="1930825" y="3257338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basic principles over why DevOps</a:t>
            </a:r>
            <a:endParaRPr/>
          </a:p>
        </p:txBody>
      </p:sp>
      <p:sp>
        <p:nvSpPr>
          <p:cNvPr id="228" name="Google Shape;228;p31"/>
          <p:cNvSpPr txBox="1"/>
          <p:nvPr>
            <p:ph idx="4" type="subTitle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DevOps vs Cloud. Is it just tooling? Growth prospects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9" name="Google Shape;229;p31"/>
          <p:cNvSpPr txBox="1"/>
          <p:nvPr>
            <p:ph idx="5" type="subTitle"/>
          </p:nvPr>
        </p:nvSpPr>
        <p:spPr>
          <a:xfrm>
            <a:off x="5633275" y="1780250"/>
            <a:ext cx="2797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DevOps Philosophy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30" name="Google Shape;230;p31"/>
          <p:cNvSpPr txBox="1"/>
          <p:nvPr>
            <p:ph idx="6" type="subTitle"/>
          </p:nvPr>
        </p:nvSpPr>
        <p:spPr>
          <a:xfrm>
            <a:off x="5536900" y="3098600"/>
            <a:ext cx="36072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Service</a:t>
            </a:r>
            <a:r>
              <a:rPr lang="en" sz="1500"/>
              <a:t> Oriented Architecture</a:t>
            </a:r>
            <a:endParaRPr sz="1500">
              <a:highlight>
                <a:schemeClr val="dk1"/>
              </a:highlight>
            </a:endParaRPr>
          </a:p>
        </p:txBody>
      </p:sp>
      <p:sp>
        <p:nvSpPr>
          <p:cNvPr id="231" name="Google Shape;231;p31"/>
          <p:cNvSpPr txBox="1"/>
          <p:nvPr>
            <p:ph idx="7" type="subTitle"/>
          </p:nvPr>
        </p:nvSpPr>
        <p:spPr>
          <a:xfrm>
            <a:off x="5536925" y="3325175"/>
            <a:ext cx="3398700" cy="7680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Microservices &amp; Container Orchestration, Docker Demonstration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32" name="Google Shape;232;p31"/>
          <p:cNvSpPr txBox="1"/>
          <p:nvPr>
            <p:ph idx="8" type="subTitle"/>
          </p:nvPr>
        </p:nvSpPr>
        <p:spPr>
          <a:xfrm>
            <a:off x="5633275" y="2006825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Automate</a:t>
            </a:r>
            <a:r>
              <a:rPr lang="en"/>
              <a:t>, build, test, CI/CD pipelines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33" name="Google Shape;233;p31"/>
          <p:cNvSpPr txBox="1"/>
          <p:nvPr>
            <p:ph idx="9" type="title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4" name="Google Shape;234;p31"/>
          <p:cNvSpPr txBox="1"/>
          <p:nvPr>
            <p:ph idx="13" type="title"/>
          </p:nvPr>
        </p:nvSpPr>
        <p:spPr>
          <a:xfrm>
            <a:off x="1072439" y="3259988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5" name="Google Shape;235;p31"/>
          <p:cNvSpPr txBox="1"/>
          <p:nvPr>
            <p:ph idx="14" type="title"/>
          </p:nvPr>
        </p:nvSpPr>
        <p:spPr>
          <a:xfrm>
            <a:off x="4726701" y="198745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" name="Google Shape;236;p31"/>
          <p:cNvSpPr txBox="1"/>
          <p:nvPr>
            <p:ph idx="15" type="title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 Challenges</a:t>
            </a:r>
            <a:endParaRPr/>
          </a:p>
        </p:txBody>
      </p:sp>
      <p:graphicFrame>
        <p:nvGraphicFramePr>
          <p:cNvPr id="697" name="Google Shape;697;p49"/>
          <p:cNvGraphicFramePr/>
          <p:nvPr/>
        </p:nvGraphicFramePr>
        <p:xfrm>
          <a:off x="770000" y="139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{B3BC37B6-6EF5-45FE-991C-D6B68CD9BD87}</a:tableStyleId>
              </a:tblPr>
              <a:tblGrid>
                <a:gridCol w="1780700"/>
                <a:gridCol w="5823300"/>
              </a:tblGrid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Task</a:t>
                      </a:r>
                      <a:endParaRPr b="1" sz="220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“Solved” With</a:t>
                      </a:r>
                      <a:endParaRPr b="1" sz="2200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Orchestration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Kubernetes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Metrics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Prometheus, Grafana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Configuration Management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Helm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Tagging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Pushing/Pulling from Docker Hub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Networks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Istio, Meshery,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Service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Meshes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90000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0"/>
          <p:cNvSpPr/>
          <p:nvPr/>
        </p:nvSpPr>
        <p:spPr>
          <a:xfrm>
            <a:off x="4108650" y="144400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50"/>
          <p:cNvGrpSpPr/>
          <p:nvPr/>
        </p:nvGrpSpPr>
        <p:grpSpPr>
          <a:xfrm>
            <a:off x="719998" y="3792485"/>
            <a:ext cx="521962" cy="758711"/>
            <a:chOff x="2446425" y="1033300"/>
            <a:chExt cx="1176650" cy="1710350"/>
          </a:xfrm>
        </p:grpSpPr>
        <p:sp>
          <p:nvSpPr>
            <p:cNvPr id="704" name="Google Shape;704;p5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0"/>
          <p:cNvGrpSpPr/>
          <p:nvPr/>
        </p:nvGrpSpPr>
        <p:grpSpPr>
          <a:xfrm>
            <a:off x="4108634" y="4268950"/>
            <a:ext cx="926731" cy="1011249"/>
            <a:chOff x="5316699" y="4268950"/>
            <a:chExt cx="926731" cy="1011249"/>
          </a:xfrm>
        </p:grpSpPr>
        <p:sp>
          <p:nvSpPr>
            <p:cNvPr id="711" name="Google Shape;711;p50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50"/>
          <p:cNvGrpSpPr/>
          <p:nvPr/>
        </p:nvGrpSpPr>
        <p:grpSpPr>
          <a:xfrm>
            <a:off x="1267887" y="2165355"/>
            <a:ext cx="719514" cy="785033"/>
            <a:chOff x="5316699" y="4268950"/>
            <a:chExt cx="926731" cy="1011249"/>
          </a:xfrm>
        </p:grpSpPr>
        <p:sp>
          <p:nvSpPr>
            <p:cNvPr id="718" name="Google Shape;718;p50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50"/>
          <p:cNvGrpSpPr/>
          <p:nvPr/>
        </p:nvGrpSpPr>
        <p:grpSpPr>
          <a:xfrm flipH="1">
            <a:off x="7083296" y="2009402"/>
            <a:ext cx="876317" cy="956035"/>
            <a:chOff x="5316699" y="4268950"/>
            <a:chExt cx="926731" cy="1011249"/>
          </a:xfrm>
        </p:grpSpPr>
        <p:sp>
          <p:nvSpPr>
            <p:cNvPr id="725" name="Google Shape;725;p50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50"/>
          <p:cNvGrpSpPr/>
          <p:nvPr/>
        </p:nvGrpSpPr>
        <p:grpSpPr>
          <a:xfrm flipH="1">
            <a:off x="300272" y="304248"/>
            <a:ext cx="1001333" cy="1092352"/>
            <a:chOff x="5316699" y="4268950"/>
            <a:chExt cx="926731" cy="1011249"/>
          </a:xfrm>
        </p:grpSpPr>
        <p:sp>
          <p:nvSpPr>
            <p:cNvPr id="732" name="Google Shape;732;p50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0"/>
          <p:cNvGrpSpPr/>
          <p:nvPr/>
        </p:nvGrpSpPr>
        <p:grpSpPr>
          <a:xfrm>
            <a:off x="8063662" y="429030"/>
            <a:ext cx="719514" cy="785033"/>
            <a:chOff x="5316699" y="4268950"/>
            <a:chExt cx="926731" cy="1011249"/>
          </a:xfrm>
        </p:grpSpPr>
        <p:sp>
          <p:nvSpPr>
            <p:cNvPr id="739" name="Google Shape;739;p50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50"/>
          <p:cNvGrpSpPr/>
          <p:nvPr/>
        </p:nvGrpSpPr>
        <p:grpSpPr>
          <a:xfrm flipH="1">
            <a:off x="7902048" y="3792485"/>
            <a:ext cx="521962" cy="758711"/>
            <a:chOff x="2446425" y="1033300"/>
            <a:chExt cx="1176650" cy="1710350"/>
          </a:xfrm>
        </p:grpSpPr>
        <p:sp>
          <p:nvSpPr>
            <p:cNvPr id="746" name="Google Shape;746;p50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50"/>
          <p:cNvSpPr txBox="1"/>
          <p:nvPr>
            <p:ph type="title"/>
          </p:nvPr>
        </p:nvSpPr>
        <p:spPr>
          <a:xfrm>
            <a:off x="1987400" y="1343938"/>
            <a:ext cx="5095800" cy="15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IaaS, PaaS, SaaS</a:t>
            </a:r>
            <a:endParaRPr/>
          </a:p>
        </p:txBody>
      </p:sp>
      <p:sp>
        <p:nvSpPr>
          <p:cNvPr id="753" name="Google Shape;753;p50"/>
          <p:cNvSpPr txBox="1"/>
          <p:nvPr>
            <p:ph idx="1" type="subTitle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 where you even “deploy” your code base?</a:t>
            </a:r>
            <a:endParaRPr/>
          </a:p>
        </p:txBody>
      </p:sp>
      <p:sp>
        <p:nvSpPr>
          <p:cNvPr id="754" name="Google Shape;754;p50"/>
          <p:cNvSpPr txBox="1"/>
          <p:nvPr>
            <p:ph idx="2" type="title"/>
          </p:nvPr>
        </p:nvSpPr>
        <p:spPr>
          <a:xfrm>
            <a:off x="4133925" y="290725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1"/>
          <p:cNvSpPr txBox="1"/>
          <p:nvPr>
            <p:ph type="title"/>
          </p:nvPr>
        </p:nvSpPr>
        <p:spPr>
          <a:xfrm>
            <a:off x="1388100" y="1638300"/>
            <a:ext cx="5318400" cy="17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Almost At The End</a:t>
            </a:r>
            <a:endParaRPr/>
          </a:p>
        </p:txBody>
      </p:sp>
      <p:grpSp>
        <p:nvGrpSpPr>
          <p:cNvPr id="760" name="Google Shape;760;p51"/>
          <p:cNvGrpSpPr/>
          <p:nvPr/>
        </p:nvGrpSpPr>
        <p:grpSpPr>
          <a:xfrm rot="-1794798">
            <a:off x="6782948" y="2066114"/>
            <a:ext cx="926752" cy="1011272"/>
            <a:chOff x="5316699" y="4268950"/>
            <a:chExt cx="926731" cy="1011249"/>
          </a:xfrm>
        </p:grpSpPr>
        <p:sp>
          <p:nvSpPr>
            <p:cNvPr id="761" name="Google Shape;761;p51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2"/>
          <p:cNvSpPr txBox="1"/>
          <p:nvPr>
            <p:ph type="title"/>
          </p:nvPr>
        </p:nvSpPr>
        <p:spPr>
          <a:xfrm>
            <a:off x="1842150" y="113650"/>
            <a:ext cx="545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First, Pizza As A Service</a:t>
            </a:r>
            <a:endParaRPr/>
          </a:p>
        </p:txBody>
      </p:sp>
      <p:pic>
        <p:nvPicPr>
          <p:cNvPr id="772" name="Google Shape;7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400"/>
            <a:ext cx="9144000" cy="43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3"/>
          <p:cNvSpPr/>
          <p:nvPr/>
        </p:nvSpPr>
        <p:spPr>
          <a:xfrm>
            <a:off x="4108650" y="144400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53"/>
          <p:cNvGrpSpPr/>
          <p:nvPr/>
        </p:nvGrpSpPr>
        <p:grpSpPr>
          <a:xfrm>
            <a:off x="719998" y="3792485"/>
            <a:ext cx="521962" cy="758711"/>
            <a:chOff x="2446425" y="1033300"/>
            <a:chExt cx="1176650" cy="1710350"/>
          </a:xfrm>
        </p:grpSpPr>
        <p:sp>
          <p:nvSpPr>
            <p:cNvPr id="779" name="Google Shape;779;p53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53"/>
          <p:cNvGrpSpPr/>
          <p:nvPr/>
        </p:nvGrpSpPr>
        <p:grpSpPr>
          <a:xfrm>
            <a:off x="4108634" y="4268950"/>
            <a:ext cx="926731" cy="1011249"/>
            <a:chOff x="5316699" y="4268950"/>
            <a:chExt cx="926731" cy="1011249"/>
          </a:xfrm>
        </p:grpSpPr>
        <p:sp>
          <p:nvSpPr>
            <p:cNvPr id="786" name="Google Shape;786;p53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53"/>
          <p:cNvGrpSpPr/>
          <p:nvPr/>
        </p:nvGrpSpPr>
        <p:grpSpPr>
          <a:xfrm>
            <a:off x="1267887" y="2165355"/>
            <a:ext cx="719514" cy="785033"/>
            <a:chOff x="5316699" y="4268950"/>
            <a:chExt cx="926731" cy="1011249"/>
          </a:xfrm>
        </p:grpSpPr>
        <p:sp>
          <p:nvSpPr>
            <p:cNvPr id="793" name="Google Shape;793;p53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3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3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3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3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3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53"/>
          <p:cNvGrpSpPr/>
          <p:nvPr/>
        </p:nvGrpSpPr>
        <p:grpSpPr>
          <a:xfrm flipH="1">
            <a:off x="7083296" y="2009402"/>
            <a:ext cx="876317" cy="956035"/>
            <a:chOff x="5316699" y="4268950"/>
            <a:chExt cx="926731" cy="1011249"/>
          </a:xfrm>
        </p:grpSpPr>
        <p:sp>
          <p:nvSpPr>
            <p:cNvPr id="800" name="Google Shape;800;p53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3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3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3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3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53"/>
          <p:cNvGrpSpPr/>
          <p:nvPr/>
        </p:nvGrpSpPr>
        <p:grpSpPr>
          <a:xfrm flipH="1">
            <a:off x="300272" y="304248"/>
            <a:ext cx="1001333" cy="1092352"/>
            <a:chOff x="5316699" y="4268950"/>
            <a:chExt cx="926731" cy="1011249"/>
          </a:xfrm>
        </p:grpSpPr>
        <p:sp>
          <p:nvSpPr>
            <p:cNvPr id="807" name="Google Shape;807;p53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3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3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3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3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53"/>
          <p:cNvGrpSpPr/>
          <p:nvPr/>
        </p:nvGrpSpPr>
        <p:grpSpPr>
          <a:xfrm>
            <a:off x="8063662" y="429030"/>
            <a:ext cx="719514" cy="785033"/>
            <a:chOff x="5316699" y="4268950"/>
            <a:chExt cx="926731" cy="1011249"/>
          </a:xfrm>
        </p:grpSpPr>
        <p:sp>
          <p:nvSpPr>
            <p:cNvPr id="814" name="Google Shape;814;p53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3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53"/>
          <p:cNvGrpSpPr/>
          <p:nvPr/>
        </p:nvGrpSpPr>
        <p:grpSpPr>
          <a:xfrm flipH="1">
            <a:off x="7902048" y="3792485"/>
            <a:ext cx="521962" cy="758711"/>
            <a:chOff x="2446425" y="1033300"/>
            <a:chExt cx="1176650" cy="1710350"/>
          </a:xfrm>
        </p:grpSpPr>
        <p:sp>
          <p:nvSpPr>
            <p:cNvPr id="821" name="Google Shape;821;p53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3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3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3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3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3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53"/>
          <p:cNvSpPr txBox="1"/>
          <p:nvPr>
            <p:ph type="title"/>
          </p:nvPr>
        </p:nvSpPr>
        <p:spPr>
          <a:xfrm>
            <a:off x="1987400" y="1343938"/>
            <a:ext cx="5095800" cy="15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Special Interest GRoups, SIG</a:t>
            </a:r>
            <a:endParaRPr/>
          </a:p>
        </p:txBody>
      </p:sp>
      <p:sp>
        <p:nvSpPr>
          <p:cNvPr id="828" name="Google Shape;828;p53"/>
          <p:cNvSpPr txBox="1"/>
          <p:nvPr>
            <p:ph idx="1" type="subTitle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Further alternatives you can look at</a:t>
            </a:r>
            <a:endParaRPr/>
          </a:p>
        </p:txBody>
      </p:sp>
      <p:sp>
        <p:nvSpPr>
          <p:cNvPr id="829" name="Google Shape;829;p53"/>
          <p:cNvSpPr txBox="1"/>
          <p:nvPr>
            <p:ph idx="2" type="title"/>
          </p:nvPr>
        </p:nvSpPr>
        <p:spPr>
          <a:xfrm>
            <a:off x="4133925" y="290725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4"/>
          <p:cNvSpPr txBox="1"/>
          <p:nvPr>
            <p:ph type="title"/>
          </p:nvPr>
        </p:nvSpPr>
        <p:spPr>
          <a:xfrm>
            <a:off x="1" y="537600"/>
            <a:ext cx="9144000" cy="17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CD Foundation</a:t>
            </a:r>
            <a:endParaRPr/>
          </a:p>
        </p:txBody>
      </p:sp>
      <p:sp>
        <p:nvSpPr>
          <p:cNvPr id="835" name="Google Shape;835;p54"/>
          <p:cNvSpPr txBox="1"/>
          <p:nvPr>
            <p:ph idx="1" type="subTitle"/>
          </p:nvPr>
        </p:nvSpPr>
        <p:spPr>
          <a:xfrm>
            <a:off x="1013400" y="2091800"/>
            <a:ext cx="711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 Foundation is an open-source community improving the world's ability to deliver software with security and speed.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5"/>
          <p:cNvSpPr txBox="1"/>
          <p:nvPr>
            <p:ph type="title"/>
          </p:nvPr>
        </p:nvSpPr>
        <p:spPr>
          <a:xfrm>
            <a:off x="1" y="537600"/>
            <a:ext cx="9144000" cy="17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MLOps</a:t>
            </a:r>
            <a:endParaRPr/>
          </a:p>
        </p:txBody>
      </p:sp>
      <p:sp>
        <p:nvSpPr>
          <p:cNvPr id="841" name="Google Shape;841;p55"/>
          <p:cNvSpPr txBox="1"/>
          <p:nvPr>
            <p:ph idx="1" type="subTitle"/>
          </p:nvPr>
        </p:nvSpPr>
        <p:spPr>
          <a:xfrm>
            <a:off x="1013400" y="2091800"/>
            <a:ext cx="7117200" cy="27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set of practices that aims to deploy and maintain machine learning models in production reliably and efficiently.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/>
              <a:t>ModelMonitoring, #ModelRegistries, #MachineLearningEngineeringForProduction</a:t>
            </a:r>
            <a:endParaRPr/>
          </a:p>
          <a:p>
            <a:pPr indent="-317500" lvl="0" marL="457200" rtl="0" algn="ctr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Deep Learning Specialization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6"/>
          <p:cNvSpPr txBox="1"/>
          <p:nvPr>
            <p:ph type="title"/>
          </p:nvPr>
        </p:nvSpPr>
        <p:spPr>
          <a:xfrm>
            <a:off x="1" y="537600"/>
            <a:ext cx="9144000" cy="17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Cloud Native Cloud Foundation</a:t>
            </a:r>
            <a:endParaRPr/>
          </a:p>
        </p:txBody>
      </p:sp>
      <p:sp>
        <p:nvSpPr>
          <p:cNvPr id="847" name="Google Shape;847;p56"/>
          <p:cNvSpPr txBox="1"/>
          <p:nvPr>
            <p:ph idx="1" type="subTitle"/>
          </p:nvPr>
        </p:nvSpPr>
        <p:spPr>
          <a:xfrm>
            <a:off x="1013400" y="2091800"/>
            <a:ext cx="711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things cloud and cloud native related, open source, community based, funded and has programs for ambassadors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7"/>
          <p:cNvSpPr txBox="1"/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53" name="Google Shape;853;p57"/>
          <p:cNvSpPr txBox="1"/>
          <p:nvPr>
            <p:ph idx="1" type="subTitle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7"/>
          <p:cNvSpPr txBox="1"/>
          <p:nvPr>
            <p:ph idx="2" type="subTitle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grpSp>
        <p:nvGrpSpPr>
          <p:cNvPr id="855" name="Google Shape;855;p57"/>
          <p:cNvGrpSpPr/>
          <p:nvPr/>
        </p:nvGrpSpPr>
        <p:grpSpPr>
          <a:xfrm flipH="1">
            <a:off x="7901900" y="3792485"/>
            <a:ext cx="521962" cy="758711"/>
            <a:chOff x="2446425" y="1033300"/>
            <a:chExt cx="1176650" cy="1710350"/>
          </a:xfrm>
        </p:grpSpPr>
        <p:sp>
          <p:nvSpPr>
            <p:cNvPr id="856" name="Google Shape;856;p57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7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7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7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7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7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57"/>
          <p:cNvGrpSpPr/>
          <p:nvPr/>
        </p:nvGrpSpPr>
        <p:grpSpPr>
          <a:xfrm flipH="1">
            <a:off x="7096047" y="2165355"/>
            <a:ext cx="719514" cy="785033"/>
            <a:chOff x="5316699" y="4268950"/>
            <a:chExt cx="926731" cy="1011249"/>
          </a:xfrm>
        </p:grpSpPr>
        <p:sp>
          <p:nvSpPr>
            <p:cNvPr id="863" name="Google Shape;863;p57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7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7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7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7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7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57"/>
          <p:cNvGrpSpPr/>
          <p:nvPr/>
        </p:nvGrpSpPr>
        <p:grpSpPr>
          <a:xfrm>
            <a:off x="1123835" y="2009402"/>
            <a:ext cx="876317" cy="956035"/>
            <a:chOff x="5316699" y="4268950"/>
            <a:chExt cx="926731" cy="1011249"/>
          </a:xfrm>
        </p:grpSpPr>
        <p:sp>
          <p:nvSpPr>
            <p:cNvPr id="870" name="Google Shape;870;p57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7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7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7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7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7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57"/>
          <p:cNvGrpSpPr/>
          <p:nvPr/>
        </p:nvGrpSpPr>
        <p:grpSpPr>
          <a:xfrm>
            <a:off x="7547679" y="372635"/>
            <a:ext cx="876317" cy="956035"/>
            <a:chOff x="5316699" y="4268950"/>
            <a:chExt cx="926731" cy="1011249"/>
          </a:xfrm>
        </p:grpSpPr>
        <p:sp>
          <p:nvSpPr>
            <p:cNvPr id="877" name="Google Shape;877;p57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7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7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7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7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57"/>
          <p:cNvGrpSpPr/>
          <p:nvPr/>
        </p:nvGrpSpPr>
        <p:grpSpPr>
          <a:xfrm flipH="1">
            <a:off x="719997" y="429030"/>
            <a:ext cx="719514" cy="785033"/>
            <a:chOff x="5316699" y="4268950"/>
            <a:chExt cx="926731" cy="1011249"/>
          </a:xfrm>
        </p:grpSpPr>
        <p:sp>
          <p:nvSpPr>
            <p:cNvPr id="884" name="Google Shape;884;p57"/>
            <p:cNvSpPr/>
            <p:nvPr/>
          </p:nvSpPr>
          <p:spPr>
            <a:xfrm>
              <a:off x="5434502" y="4414627"/>
              <a:ext cx="785109" cy="843927"/>
            </a:xfrm>
            <a:custGeom>
              <a:rect b="b" l="l" r="r" t="t"/>
              <a:pathLst>
                <a:path extrusionOk="0" h="57823" w="53793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7"/>
            <p:cNvSpPr/>
            <p:nvPr/>
          </p:nvSpPr>
          <p:spPr>
            <a:xfrm>
              <a:off x="5427730" y="4392911"/>
              <a:ext cx="815700" cy="887288"/>
            </a:xfrm>
            <a:custGeom>
              <a:rect b="b" l="l" r="r" t="t"/>
              <a:pathLst>
                <a:path extrusionOk="0" h="60794" w="55889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7"/>
            <p:cNvSpPr/>
            <p:nvPr/>
          </p:nvSpPr>
          <p:spPr>
            <a:xfrm>
              <a:off x="5341187" y="4290724"/>
              <a:ext cx="731078" cy="616551"/>
            </a:xfrm>
            <a:custGeom>
              <a:rect b="b" l="l" r="r" t="t"/>
              <a:pathLst>
                <a:path extrusionOk="0" h="42244" w="50091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7"/>
            <p:cNvSpPr/>
            <p:nvPr/>
          </p:nvSpPr>
          <p:spPr>
            <a:xfrm>
              <a:off x="5316699" y="4268950"/>
              <a:ext cx="735413" cy="660073"/>
            </a:xfrm>
            <a:custGeom>
              <a:rect b="b" l="l" r="r" t="t"/>
              <a:pathLst>
                <a:path extrusionOk="0" h="45226" w="50388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7"/>
            <p:cNvSpPr/>
            <p:nvPr/>
          </p:nvSpPr>
          <p:spPr>
            <a:xfrm>
              <a:off x="5535974" y="4347889"/>
              <a:ext cx="429575" cy="310830"/>
            </a:xfrm>
            <a:custGeom>
              <a:rect b="b" l="l" r="r" t="t"/>
              <a:pathLst>
                <a:path extrusionOk="0" h="21297" w="29433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7"/>
            <p:cNvSpPr/>
            <p:nvPr/>
          </p:nvSpPr>
          <p:spPr>
            <a:xfrm>
              <a:off x="5525904" y="4326873"/>
              <a:ext cx="462764" cy="353651"/>
            </a:xfrm>
            <a:custGeom>
              <a:rect b="b" l="l" r="r" t="t"/>
              <a:pathLst>
                <a:path extrusionOk="0" h="24231" w="31707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57"/>
          <p:cNvGrpSpPr/>
          <p:nvPr/>
        </p:nvGrpSpPr>
        <p:grpSpPr>
          <a:xfrm>
            <a:off x="719850" y="3792485"/>
            <a:ext cx="521962" cy="758711"/>
            <a:chOff x="2446425" y="1033300"/>
            <a:chExt cx="1176650" cy="1710350"/>
          </a:xfrm>
        </p:grpSpPr>
        <p:sp>
          <p:nvSpPr>
            <p:cNvPr id="891" name="Google Shape;891;p57"/>
            <p:cNvSpPr/>
            <p:nvPr/>
          </p:nvSpPr>
          <p:spPr>
            <a:xfrm>
              <a:off x="2556250" y="1262475"/>
              <a:ext cx="892400" cy="1443975"/>
            </a:xfrm>
            <a:custGeom>
              <a:rect b="b" l="l" r="r" t="t"/>
              <a:pathLst>
                <a:path extrusionOk="0" h="57759" w="35696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7"/>
            <p:cNvSpPr/>
            <p:nvPr/>
          </p:nvSpPr>
          <p:spPr>
            <a:xfrm>
              <a:off x="2519050" y="1225275"/>
              <a:ext cx="966825" cy="1518375"/>
            </a:xfrm>
            <a:custGeom>
              <a:rect b="b" l="l" r="r" t="t"/>
              <a:pathLst>
                <a:path extrusionOk="0" h="60735" w="38673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7"/>
            <p:cNvSpPr/>
            <p:nvPr/>
          </p:nvSpPr>
          <p:spPr>
            <a:xfrm>
              <a:off x="2483625" y="1070500"/>
              <a:ext cx="1108150" cy="1067600"/>
            </a:xfrm>
            <a:custGeom>
              <a:rect b="b" l="l" r="r" t="t"/>
              <a:pathLst>
                <a:path extrusionOk="0" h="42704" w="44326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7"/>
            <p:cNvSpPr/>
            <p:nvPr/>
          </p:nvSpPr>
          <p:spPr>
            <a:xfrm>
              <a:off x="2446425" y="1033300"/>
              <a:ext cx="1176650" cy="1141825"/>
            </a:xfrm>
            <a:custGeom>
              <a:rect b="b" l="l" r="r" t="t"/>
              <a:pathLst>
                <a:path extrusionOk="0" h="45673" w="47066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7"/>
            <p:cNvSpPr/>
            <p:nvPr/>
          </p:nvSpPr>
          <p:spPr>
            <a:xfrm>
              <a:off x="2752425" y="1328875"/>
              <a:ext cx="702175" cy="389350"/>
            </a:xfrm>
            <a:custGeom>
              <a:rect b="b" l="l" r="r" t="t"/>
              <a:pathLst>
                <a:path extrusionOk="0" h="15574" w="28087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7"/>
            <p:cNvSpPr/>
            <p:nvPr/>
          </p:nvSpPr>
          <p:spPr>
            <a:xfrm>
              <a:off x="2715200" y="1291650"/>
              <a:ext cx="779600" cy="463800"/>
            </a:xfrm>
            <a:custGeom>
              <a:rect b="b" l="l" r="r" t="t"/>
              <a:pathLst>
                <a:path extrusionOk="0" h="18552" w="31184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5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7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5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2719800" y="3295374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5" name="Google Shape;245;p32"/>
          <p:cNvSpPr txBox="1"/>
          <p:nvPr>
            <p:ph idx="1" type="subTitle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SOA, New Challenges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46" name="Google Shape;246;p32"/>
          <p:cNvSpPr txBox="1"/>
          <p:nvPr>
            <p:ph idx="2" type="subTitle"/>
          </p:nvPr>
        </p:nvSpPr>
        <p:spPr>
          <a:xfrm>
            <a:off x="5536900" y="1685925"/>
            <a:ext cx="2797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IaaS, PaaS, SaaS</a:t>
            </a:r>
            <a:endParaRPr/>
          </a:p>
        </p:txBody>
      </p:sp>
      <p:sp>
        <p:nvSpPr>
          <p:cNvPr id="247" name="Google Shape;247;p32"/>
          <p:cNvSpPr txBox="1"/>
          <p:nvPr>
            <p:ph idx="3" type="subTitle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AWS, GCP, pizza, all that kind of stuff</a:t>
            </a:r>
            <a:endParaRPr/>
          </a:p>
        </p:txBody>
      </p:sp>
      <p:sp>
        <p:nvSpPr>
          <p:cNvPr id="248" name="Google Shape;248;p32"/>
          <p:cNvSpPr txBox="1"/>
          <p:nvPr>
            <p:ph idx="4" type="subTitle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Container Orchestration, Tagging, Networks, Monitoring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49" name="Google Shape;249;p32"/>
          <p:cNvSpPr txBox="1"/>
          <p:nvPr>
            <p:ph idx="5" type="subTitle"/>
          </p:nvPr>
        </p:nvSpPr>
        <p:spPr>
          <a:xfrm>
            <a:off x="3626388" y="3207575"/>
            <a:ext cx="2797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DevOps SIG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50" name="Google Shape;250;p32"/>
          <p:cNvSpPr txBox="1"/>
          <p:nvPr>
            <p:ph idx="8" type="subTitle"/>
          </p:nvPr>
        </p:nvSpPr>
        <p:spPr>
          <a:xfrm>
            <a:off x="3626388" y="3434150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Foundation, MLOps, Cloud Native Tooling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>
            <p:ph idx="9" type="title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2" name="Google Shape;252;p32"/>
          <p:cNvSpPr txBox="1"/>
          <p:nvPr>
            <p:ph idx="13" type="title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3" name="Google Shape;253;p32"/>
          <p:cNvSpPr txBox="1"/>
          <p:nvPr>
            <p:ph idx="14" type="title"/>
          </p:nvPr>
        </p:nvSpPr>
        <p:spPr>
          <a:xfrm>
            <a:off x="2719814" y="3414775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DevOps!</a:t>
            </a:r>
            <a:endParaRPr/>
          </a:p>
        </p:txBody>
      </p:sp>
      <p:sp>
        <p:nvSpPr>
          <p:cNvPr id="259" name="Google Shape;259;p33"/>
          <p:cNvSpPr txBox="1"/>
          <p:nvPr>
            <p:ph idx="1" type="subTitle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DevOps vs Cloud. Is it just tooling? Growth prospects</a:t>
            </a:r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5347888" y="820500"/>
            <a:ext cx="2894775" cy="2902348"/>
            <a:chOff x="3124838" y="1627025"/>
            <a:chExt cx="2894775" cy="2902348"/>
          </a:xfrm>
        </p:grpSpPr>
        <p:grpSp>
          <p:nvGrpSpPr>
            <p:cNvPr id="261" name="Google Shape;261;p33"/>
            <p:cNvGrpSpPr/>
            <p:nvPr/>
          </p:nvGrpSpPr>
          <p:grpSpPr>
            <a:xfrm rot="-2540491">
              <a:off x="3575187" y="2023437"/>
              <a:ext cx="1994077" cy="2109524"/>
              <a:chOff x="3912725" y="1223973"/>
              <a:chExt cx="1993924" cy="2109362"/>
            </a:xfrm>
          </p:grpSpPr>
          <p:grpSp>
            <p:nvGrpSpPr>
              <p:cNvPr id="262" name="Google Shape;262;p33"/>
              <p:cNvGrpSpPr/>
              <p:nvPr/>
            </p:nvGrpSpPr>
            <p:grpSpPr>
              <a:xfrm>
                <a:off x="4000482" y="1223973"/>
                <a:ext cx="1906167" cy="2109362"/>
                <a:chOff x="4000482" y="1243023"/>
                <a:chExt cx="1906167" cy="2109362"/>
              </a:xfrm>
            </p:grpSpPr>
            <p:sp>
              <p:nvSpPr>
                <p:cNvPr id="263" name="Google Shape;263;p33"/>
                <p:cNvSpPr/>
                <p:nvPr/>
              </p:nvSpPr>
              <p:spPr>
                <a:xfrm flipH="1">
                  <a:off x="5634909" y="1499641"/>
                  <a:ext cx="164982" cy="637200"/>
                </a:xfrm>
                <a:custGeom>
                  <a:rect b="b" l="l" r="r" t="t"/>
                  <a:pathLst>
                    <a:path extrusionOk="0" h="7037" w="182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41" y="322"/>
                        <a:pt x="595" y="917"/>
                        <a:pt x="560" y="1453"/>
                      </a:cubicBezTo>
                      <a:cubicBezTo>
                        <a:pt x="536" y="2000"/>
                        <a:pt x="369" y="2524"/>
                        <a:pt x="298" y="3060"/>
                      </a:cubicBezTo>
                      <a:cubicBezTo>
                        <a:pt x="107" y="4584"/>
                        <a:pt x="750" y="5989"/>
                        <a:pt x="1822" y="7037"/>
                      </a:cubicBezTo>
                      <a:cubicBezTo>
                        <a:pt x="1464" y="6370"/>
                        <a:pt x="1357" y="5620"/>
                        <a:pt x="1381" y="4870"/>
                      </a:cubicBezTo>
                      <a:cubicBezTo>
                        <a:pt x="1405" y="3953"/>
                        <a:pt x="1572" y="3048"/>
                        <a:pt x="1453" y="2143"/>
                      </a:cubicBezTo>
                      <a:cubicBezTo>
                        <a:pt x="1334" y="1250"/>
                        <a:pt x="857" y="31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33"/>
                <p:cNvSpPr/>
                <p:nvPr/>
              </p:nvSpPr>
              <p:spPr>
                <a:xfrm flipH="1">
                  <a:off x="5723285" y="1243023"/>
                  <a:ext cx="183364" cy="174761"/>
                </a:xfrm>
                <a:custGeom>
                  <a:rect b="b" l="l" r="r" t="t"/>
                  <a:pathLst>
                    <a:path extrusionOk="0" h="1930" w="2025">
                      <a:moveTo>
                        <a:pt x="0" y="0"/>
                      </a:moveTo>
                      <a:cubicBezTo>
                        <a:pt x="179" y="1024"/>
                        <a:pt x="1000" y="1798"/>
                        <a:pt x="2024" y="1929"/>
                      </a:cubicBezTo>
                      <a:cubicBezTo>
                        <a:pt x="1405" y="1203"/>
                        <a:pt x="822" y="50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33"/>
                <p:cNvSpPr/>
                <p:nvPr/>
              </p:nvSpPr>
              <p:spPr>
                <a:xfrm flipH="1">
                  <a:off x="4000482" y="1318270"/>
                  <a:ext cx="1683053" cy="2034115"/>
                </a:xfrm>
                <a:custGeom>
                  <a:rect b="b" l="l" r="r" t="t"/>
                  <a:pathLst>
                    <a:path extrusionOk="0" h="22464" w="18587">
                      <a:moveTo>
                        <a:pt x="486" y="0"/>
                      </a:moveTo>
                      <a:cubicBezTo>
                        <a:pt x="324" y="0"/>
                        <a:pt x="161" y="20"/>
                        <a:pt x="1" y="62"/>
                      </a:cubicBezTo>
                      <a:cubicBezTo>
                        <a:pt x="1013" y="455"/>
                        <a:pt x="1465" y="1563"/>
                        <a:pt x="1573" y="2646"/>
                      </a:cubicBezTo>
                      <a:cubicBezTo>
                        <a:pt x="1680" y="3730"/>
                        <a:pt x="1453" y="4825"/>
                        <a:pt x="1370" y="5908"/>
                      </a:cubicBezTo>
                      <a:cubicBezTo>
                        <a:pt x="1251" y="7659"/>
                        <a:pt x="1561" y="9468"/>
                        <a:pt x="2465" y="10969"/>
                      </a:cubicBezTo>
                      <a:cubicBezTo>
                        <a:pt x="3382" y="12469"/>
                        <a:pt x="5740" y="14243"/>
                        <a:pt x="7478" y="14457"/>
                      </a:cubicBezTo>
                      <a:cubicBezTo>
                        <a:pt x="7038" y="14625"/>
                        <a:pt x="6489" y="14689"/>
                        <a:pt x="5912" y="14689"/>
                      </a:cubicBezTo>
                      <a:cubicBezTo>
                        <a:pt x="4974" y="14689"/>
                        <a:pt x="3960" y="14519"/>
                        <a:pt x="3216" y="14350"/>
                      </a:cubicBezTo>
                      <a:cubicBezTo>
                        <a:pt x="2001" y="14064"/>
                        <a:pt x="930" y="13302"/>
                        <a:pt x="620" y="12100"/>
                      </a:cubicBezTo>
                      <a:lnTo>
                        <a:pt x="620" y="12100"/>
                      </a:lnTo>
                      <a:cubicBezTo>
                        <a:pt x="263" y="13243"/>
                        <a:pt x="989" y="14481"/>
                        <a:pt x="1918" y="15231"/>
                      </a:cubicBezTo>
                      <a:cubicBezTo>
                        <a:pt x="2858" y="15969"/>
                        <a:pt x="4001" y="16422"/>
                        <a:pt x="4978" y="17136"/>
                      </a:cubicBezTo>
                      <a:cubicBezTo>
                        <a:pt x="6418" y="18207"/>
                        <a:pt x="7371" y="19851"/>
                        <a:pt x="8764" y="20994"/>
                      </a:cubicBezTo>
                      <a:cubicBezTo>
                        <a:pt x="9890" y="21920"/>
                        <a:pt x="11362" y="22463"/>
                        <a:pt x="12804" y="22463"/>
                      </a:cubicBezTo>
                      <a:cubicBezTo>
                        <a:pt x="13679" y="22463"/>
                        <a:pt x="14543" y="22263"/>
                        <a:pt x="15312" y="21827"/>
                      </a:cubicBezTo>
                      <a:cubicBezTo>
                        <a:pt x="15610" y="21648"/>
                        <a:pt x="15896" y="21446"/>
                        <a:pt x="16146" y="21220"/>
                      </a:cubicBezTo>
                      <a:lnTo>
                        <a:pt x="16146" y="21220"/>
                      </a:lnTo>
                      <a:cubicBezTo>
                        <a:pt x="15462" y="21708"/>
                        <a:pt x="14649" y="21972"/>
                        <a:pt x="13814" y="21972"/>
                      </a:cubicBezTo>
                      <a:cubicBezTo>
                        <a:pt x="13632" y="21972"/>
                        <a:pt x="13448" y="21960"/>
                        <a:pt x="13264" y="21934"/>
                      </a:cubicBezTo>
                      <a:cubicBezTo>
                        <a:pt x="12169" y="21767"/>
                        <a:pt x="11240" y="21041"/>
                        <a:pt x="11121" y="19934"/>
                      </a:cubicBezTo>
                      <a:lnTo>
                        <a:pt x="11121" y="19934"/>
                      </a:lnTo>
                      <a:cubicBezTo>
                        <a:pt x="11529" y="20260"/>
                        <a:pt x="12017" y="20530"/>
                        <a:pt x="12529" y="20530"/>
                      </a:cubicBezTo>
                      <a:cubicBezTo>
                        <a:pt x="12540" y="20530"/>
                        <a:pt x="12551" y="20529"/>
                        <a:pt x="12562" y="20529"/>
                      </a:cubicBezTo>
                      <a:cubicBezTo>
                        <a:pt x="13098" y="20505"/>
                        <a:pt x="13634" y="20101"/>
                        <a:pt x="13645" y="19565"/>
                      </a:cubicBezTo>
                      <a:cubicBezTo>
                        <a:pt x="13645" y="19148"/>
                        <a:pt x="13324" y="18767"/>
                        <a:pt x="12931" y="18612"/>
                      </a:cubicBezTo>
                      <a:cubicBezTo>
                        <a:pt x="12692" y="18535"/>
                        <a:pt x="12444" y="18495"/>
                        <a:pt x="12195" y="18495"/>
                      </a:cubicBezTo>
                      <a:cubicBezTo>
                        <a:pt x="12023" y="18495"/>
                        <a:pt x="11851" y="18514"/>
                        <a:pt x="11681" y="18553"/>
                      </a:cubicBezTo>
                      <a:cubicBezTo>
                        <a:pt x="11264" y="18624"/>
                        <a:pt x="10859" y="18755"/>
                        <a:pt x="10431" y="18791"/>
                      </a:cubicBezTo>
                      <a:cubicBezTo>
                        <a:pt x="10348" y="18799"/>
                        <a:pt x="10265" y="18803"/>
                        <a:pt x="10183" y="18803"/>
                      </a:cubicBezTo>
                      <a:cubicBezTo>
                        <a:pt x="9645" y="18803"/>
                        <a:pt x="9109" y="18638"/>
                        <a:pt x="8645" y="18338"/>
                      </a:cubicBezTo>
                      <a:cubicBezTo>
                        <a:pt x="8133" y="17993"/>
                        <a:pt x="7883" y="17481"/>
                        <a:pt x="7788" y="16862"/>
                      </a:cubicBezTo>
                      <a:lnTo>
                        <a:pt x="7788" y="16862"/>
                      </a:lnTo>
                      <a:cubicBezTo>
                        <a:pt x="8228" y="17434"/>
                        <a:pt x="8978" y="17684"/>
                        <a:pt x="9693" y="17731"/>
                      </a:cubicBezTo>
                      <a:cubicBezTo>
                        <a:pt x="9791" y="17738"/>
                        <a:pt x="9890" y="17741"/>
                        <a:pt x="9989" y="17741"/>
                      </a:cubicBezTo>
                      <a:cubicBezTo>
                        <a:pt x="10604" y="17741"/>
                        <a:pt x="11220" y="17626"/>
                        <a:pt x="11836" y="17565"/>
                      </a:cubicBezTo>
                      <a:cubicBezTo>
                        <a:pt x="12071" y="17541"/>
                        <a:pt x="12309" y="17525"/>
                        <a:pt x="12547" y="17525"/>
                      </a:cubicBezTo>
                      <a:cubicBezTo>
                        <a:pt x="13033" y="17525"/>
                        <a:pt x="13515" y="17591"/>
                        <a:pt x="13955" y="17791"/>
                      </a:cubicBezTo>
                      <a:cubicBezTo>
                        <a:pt x="14610" y="18100"/>
                        <a:pt x="15205" y="18648"/>
                        <a:pt x="15146" y="19374"/>
                      </a:cubicBezTo>
                      <a:cubicBezTo>
                        <a:pt x="15562" y="17981"/>
                        <a:pt x="14955" y="16493"/>
                        <a:pt x="13705" y="15779"/>
                      </a:cubicBezTo>
                      <a:cubicBezTo>
                        <a:pt x="12788" y="15290"/>
                        <a:pt x="11669" y="15302"/>
                        <a:pt x="10740" y="14826"/>
                      </a:cubicBezTo>
                      <a:cubicBezTo>
                        <a:pt x="9371" y="14112"/>
                        <a:pt x="8728" y="12278"/>
                        <a:pt x="9347" y="10861"/>
                      </a:cubicBezTo>
                      <a:lnTo>
                        <a:pt x="9347" y="10861"/>
                      </a:lnTo>
                      <a:cubicBezTo>
                        <a:pt x="9276" y="12254"/>
                        <a:pt x="10324" y="13457"/>
                        <a:pt x="11645" y="13897"/>
                      </a:cubicBezTo>
                      <a:cubicBezTo>
                        <a:pt x="12645" y="14231"/>
                        <a:pt x="13741" y="14064"/>
                        <a:pt x="14765" y="14302"/>
                      </a:cubicBezTo>
                      <a:cubicBezTo>
                        <a:pt x="17063" y="14862"/>
                        <a:pt x="18325" y="17315"/>
                        <a:pt x="17467" y="19493"/>
                      </a:cubicBezTo>
                      <a:cubicBezTo>
                        <a:pt x="17944" y="18541"/>
                        <a:pt x="18265" y="17505"/>
                        <a:pt x="18384" y="16433"/>
                      </a:cubicBezTo>
                      <a:cubicBezTo>
                        <a:pt x="18587" y="14802"/>
                        <a:pt x="18432" y="13076"/>
                        <a:pt x="17575" y="11671"/>
                      </a:cubicBezTo>
                      <a:cubicBezTo>
                        <a:pt x="16586" y="10064"/>
                        <a:pt x="14800" y="9123"/>
                        <a:pt x="13050" y="8421"/>
                      </a:cubicBezTo>
                      <a:cubicBezTo>
                        <a:pt x="12264" y="8111"/>
                        <a:pt x="11419" y="7790"/>
                        <a:pt x="10978" y="7087"/>
                      </a:cubicBezTo>
                      <a:cubicBezTo>
                        <a:pt x="10574" y="6432"/>
                        <a:pt x="10609" y="5599"/>
                        <a:pt x="10586" y="4825"/>
                      </a:cubicBezTo>
                      <a:cubicBezTo>
                        <a:pt x="10526" y="3539"/>
                        <a:pt x="10205" y="2182"/>
                        <a:pt x="9300" y="1253"/>
                      </a:cubicBezTo>
                      <a:cubicBezTo>
                        <a:pt x="8744" y="683"/>
                        <a:pt x="7932" y="337"/>
                        <a:pt x="7152" y="337"/>
                      </a:cubicBezTo>
                      <a:cubicBezTo>
                        <a:pt x="6661" y="337"/>
                        <a:pt x="6182" y="474"/>
                        <a:pt x="5787" y="777"/>
                      </a:cubicBezTo>
                      <a:cubicBezTo>
                        <a:pt x="6478" y="848"/>
                        <a:pt x="7109" y="1015"/>
                        <a:pt x="7645" y="1455"/>
                      </a:cubicBezTo>
                      <a:cubicBezTo>
                        <a:pt x="8180" y="1896"/>
                        <a:pt x="8538" y="2587"/>
                        <a:pt x="8490" y="3277"/>
                      </a:cubicBezTo>
                      <a:cubicBezTo>
                        <a:pt x="8442" y="3932"/>
                        <a:pt x="8061" y="4503"/>
                        <a:pt x="7490" y="4801"/>
                      </a:cubicBezTo>
                      <a:cubicBezTo>
                        <a:pt x="7241" y="4918"/>
                        <a:pt x="6973" y="4976"/>
                        <a:pt x="6706" y="4976"/>
                      </a:cubicBezTo>
                      <a:cubicBezTo>
                        <a:pt x="6346" y="4976"/>
                        <a:pt x="5988" y="4870"/>
                        <a:pt x="5680" y="4658"/>
                      </a:cubicBezTo>
                      <a:cubicBezTo>
                        <a:pt x="5156" y="4277"/>
                        <a:pt x="4882" y="3634"/>
                        <a:pt x="4978" y="2991"/>
                      </a:cubicBezTo>
                      <a:lnTo>
                        <a:pt x="4978" y="2991"/>
                      </a:lnTo>
                      <a:cubicBezTo>
                        <a:pt x="4263" y="3456"/>
                        <a:pt x="4180" y="4480"/>
                        <a:pt x="4561" y="5230"/>
                      </a:cubicBezTo>
                      <a:cubicBezTo>
                        <a:pt x="4954" y="5968"/>
                        <a:pt x="5716" y="6480"/>
                        <a:pt x="6490" y="6825"/>
                      </a:cubicBezTo>
                      <a:cubicBezTo>
                        <a:pt x="7168" y="7135"/>
                        <a:pt x="7990" y="7492"/>
                        <a:pt x="8109" y="8218"/>
                      </a:cubicBezTo>
                      <a:cubicBezTo>
                        <a:pt x="8157" y="8623"/>
                        <a:pt x="8014" y="9016"/>
                        <a:pt x="7728" y="9302"/>
                      </a:cubicBezTo>
                      <a:cubicBezTo>
                        <a:pt x="7378" y="9658"/>
                        <a:pt x="6893" y="9821"/>
                        <a:pt x="6396" y="9821"/>
                      </a:cubicBezTo>
                      <a:cubicBezTo>
                        <a:pt x="5913" y="9821"/>
                        <a:pt x="5419" y="9667"/>
                        <a:pt x="5025" y="9385"/>
                      </a:cubicBezTo>
                      <a:cubicBezTo>
                        <a:pt x="4228" y="8813"/>
                        <a:pt x="3799" y="7837"/>
                        <a:pt x="3608" y="6873"/>
                      </a:cubicBezTo>
                      <a:cubicBezTo>
                        <a:pt x="3430" y="5908"/>
                        <a:pt x="3466" y="4920"/>
                        <a:pt x="3394" y="3932"/>
                      </a:cubicBezTo>
                      <a:cubicBezTo>
                        <a:pt x="3323" y="2956"/>
                        <a:pt x="3120" y="1944"/>
                        <a:pt x="2549" y="1146"/>
                      </a:cubicBezTo>
                      <a:cubicBezTo>
                        <a:pt x="2074" y="483"/>
                        <a:pt x="1286" y="0"/>
                        <a:pt x="48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33"/>
                <p:cNvSpPr/>
                <p:nvPr/>
              </p:nvSpPr>
              <p:spPr>
                <a:xfrm flipH="1">
                  <a:off x="4450066" y="1728189"/>
                  <a:ext cx="262052" cy="285776"/>
                </a:xfrm>
                <a:custGeom>
                  <a:rect b="b" l="l" r="r" t="t"/>
                  <a:pathLst>
                    <a:path extrusionOk="0" h="3156" w="2894">
                      <a:moveTo>
                        <a:pt x="370" y="0"/>
                      </a:moveTo>
                      <a:cubicBezTo>
                        <a:pt x="0" y="1596"/>
                        <a:pt x="1191" y="3120"/>
                        <a:pt x="2834" y="3155"/>
                      </a:cubicBezTo>
                      <a:cubicBezTo>
                        <a:pt x="2894" y="2941"/>
                        <a:pt x="2596" y="2715"/>
                        <a:pt x="2417" y="2584"/>
                      </a:cubicBezTo>
                      <a:cubicBezTo>
                        <a:pt x="2227" y="2465"/>
                        <a:pt x="2024" y="2370"/>
                        <a:pt x="1810" y="2298"/>
                      </a:cubicBezTo>
                      <a:cubicBezTo>
                        <a:pt x="893" y="1905"/>
                        <a:pt x="322" y="1000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7" name="Google Shape;267;p33"/>
              <p:cNvSpPr/>
              <p:nvPr/>
            </p:nvSpPr>
            <p:spPr>
              <a:xfrm>
                <a:off x="3912725" y="2095500"/>
                <a:ext cx="1228800" cy="1228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33"/>
            <p:cNvGrpSpPr/>
            <p:nvPr/>
          </p:nvGrpSpPr>
          <p:grpSpPr>
            <a:xfrm flipH="1">
              <a:off x="4075634" y="3209032"/>
              <a:ext cx="992740" cy="963358"/>
              <a:chOff x="2446425" y="1033300"/>
              <a:chExt cx="1176650" cy="1141825"/>
            </a:xfrm>
          </p:grpSpPr>
          <p:sp>
            <p:nvSpPr>
              <p:cNvPr id="269" name="Google Shape;269;p33"/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rect b="b" l="l" r="r" t="t"/>
                <a:pathLst>
                  <a:path extrusionOk="0" h="42704" w="44326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rgbClr val="C62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rect b="b" l="l" r="r" t="t"/>
                <a:pathLst>
                  <a:path extrusionOk="0" h="45673" w="47066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rect b="b" l="l" r="r" t="t"/>
                <a:pathLst>
                  <a:path extrusionOk="0" h="15574" w="28087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rect b="b" l="l" r="r" t="t"/>
                <a:pathLst>
                  <a:path extrusionOk="0" h="18552" w="31184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3" name="Google Shape;273;p33"/>
          <p:cNvSpPr/>
          <p:nvPr/>
        </p:nvSpPr>
        <p:spPr>
          <a:xfrm>
            <a:off x="1813075" y="249675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>
            <p:ph idx="4294967295" type="title"/>
          </p:nvPr>
        </p:nvSpPr>
        <p:spPr>
          <a:xfrm>
            <a:off x="1838275" y="249675"/>
            <a:ext cx="8763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dk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01</a:t>
            </a:r>
            <a:endParaRPr b="0" sz="3600">
              <a:solidFill>
                <a:schemeClr val="dk1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2593350" y="3201275"/>
            <a:ext cx="39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Someone Famous (Me)</a:t>
            </a:r>
            <a:endParaRPr/>
          </a:p>
        </p:txBody>
      </p:sp>
      <p:sp>
        <p:nvSpPr>
          <p:cNvPr id="280" name="Google Shape;280;p34"/>
          <p:cNvSpPr txBox="1"/>
          <p:nvPr>
            <p:ph idx="1" type="subTitle"/>
          </p:nvPr>
        </p:nvSpPr>
        <p:spPr>
          <a:xfrm>
            <a:off x="2593350" y="1293350"/>
            <a:ext cx="39573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i="1" lang="en"/>
              <a:t>Faster delivery of products through combination of practices (</a:t>
            </a:r>
            <a:r>
              <a:rPr b="1" i="1" lang="en"/>
              <a:t>IMPORTANT</a:t>
            </a:r>
            <a:r>
              <a:rPr i="1" lang="en"/>
              <a:t>) and tools</a:t>
            </a:r>
            <a:r>
              <a:rPr lang="en"/>
              <a:t>”</a:t>
            </a:r>
            <a:endParaRPr/>
          </a:p>
        </p:txBody>
      </p:sp>
      <p:sp>
        <p:nvSpPr>
          <p:cNvPr id="281" name="Google Shape;281;p34"/>
          <p:cNvSpPr txBox="1"/>
          <p:nvPr>
            <p:ph idx="1" type="subTitle"/>
          </p:nvPr>
        </p:nvSpPr>
        <p:spPr>
          <a:xfrm>
            <a:off x="-50" y="37739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(</a:t>
            </a:r>
            <a:r>
              <a:rPr lang="en" sz="1000"/>
              <a:t>We’ll come back to the Cloud later)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get to work with?</a:t>
            </a: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63" y="1240375"/>
            <a:ext cx="8309274" cy="38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/>
        </p:nvSpPr>
        <p:spPr>
          <a:xfrm>
            <a:off x="414100" y="624775"/>
            <a:ext cx="833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You are viewing 929 cards with a total of 2,614,739 stars, market cap of $16T and funding of $17.1B - </a:t>
            </a: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CNCF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Sounds Cool! How Quickly Is It Growing?</a:t>
            </a:r>
            <a:endParaRPr/>
          </a:p>
        </p:txBody>
      </p:sp>
      <p:sp>
        <p:nvSpPr>
          <p:cNvPr id="294" name="Google Shape;294;p36"/>
          <p:cNvSpPr txBox="1"/>
          <p:nvPr>
            <p:ph idx="1" type="subTitle"/>
          </p:nvPr>
        </p:nvSpPr>
        <p:spPr>
          <a:xfrm>
            <a:off x="0" y="1097000"/>
            <a:ext cx="9144000" cy="4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3750"/>
            <a:ext cx="9143999" cy="44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646575" y="1517875"/>
            <a:ext cx="39714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Philosophy</a:t>
            </a:r>
            <a:endParaRPr/>
          </a:p>
        </p:txBody>
      </p:sp>
      <p:sp>
        <p:nvSpPr>
          <p:cNvPr id="301" name="Google Shape;301;p37"/>
          <p:cNvSpPr txBox="1"/>
          <p:nvPr>
            <p:ph idx="1" type="subTitle"/>
          </p:nvPr>
        </p:nvSpPr>
        <p:spPr>
          <a:xfrm>
            <a:off x="646575" y="2487750"/>
            <a:ext cx="32235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Automation, Building, CI/CD</a:t>
            </a:r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149" y="1376288"/>
            <a:ext cx="4221226" cy="239092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/>
          <p:nvPr/>
        </p:nvSpPr>
        <p:spPr>
          <a:xfrm>
            <a:off x="1813075" y="249675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>
            <p:ph idx="4294967295" type="title"/>
          </p:nvPr>
        </p:nvSpPr>
        <p:spPr>
          <a:xfrm>
            <a:off x="1838275" y="249675"/>
            <a:ext cx="8763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dk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02</a:t>
            </a:r>
            <a:endParaRPr b="0" sz="3600">
              <a:solidFill>
                <a:schemeClr val="dk1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Conflict Comes From</a:t>
            </a:r>
            <a:endParaRPr/>
          </a:p>
        </p:txBody>
      </p:sp>
      <p:sp>
        <p:nvSpPr>
          <p:cNvPr id="310" name="Google Shape;310;p38"/>
          <p:cNvSpPr txBox="1"/>
          <p:nvPr>
            <p:ph idx="1" type="subTitle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Developers</a:t>
            </a:r>
            <a:endParaRPr/>
          </a:p>
        </p:txBody>
      </p:sp>
      <p:sp>
        <p:nvSpPr>
          <p:cNvPr id="311" name="Google Shape;311;p38"/>
          <p:cNvSpPr txBox="1"/>
          <p:nvPr>
            <p:ph idx="2" type="subTitle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312" name="Google Shape;312;p38"/>
          <p:cNvSpPr txBox="1"/>
          <p:nvPr>
            <p:ph idx="3" type="subTitle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/>
              <a:t>Congratulations, you get sabotaged by the developers. That means you’ll want things to be as stable as possible, without changes”</a:t>
            </a:r>
            <a:endParaRPr/>
          </a:p>
        </p:txBody>
      </p:sp>
      <p:sp>
        <p:nvSpPr>
          <p:cNvPr id="313" name="Google Shape;313;p38"/>
          <p:cNvSpPr txBox="1"/>
          <p:nvPr>
            <p:ph idx="4" type="subTitle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/>
              <a:t>Congratulations, you’re a member of the developers. You’re focus is on making features as fast as possible while getting paid for it”</a:t>
            </a:r>
            <a:endParaRPr/>
          </a:p>
        </p:txBody>
      </p:sp>
      <p:grpSp>
        <p:nvGrpSpPr>
          <p:cNvPr id="314" name="Google Shape;314;p38"/>
          <p:cNvGrpSpPr/>
          <p:nvPr/>
        </p:nvGrpSpPr>
        <p:grpSpPr>
          <a:xfrm>
            <a:off x="2026384" y="1549730"/>
            <a:ext cx="1183922" cy="1183942"/>
            <a:chOff x="2026384" y="1549730"/>
            <a:chExt cx="1183922" cy="1183942"/>
          </a:xfrm>
        </p:grpSpPr>
        <p:sp>
          <p:nvSpPr>
            <p:cNvPr id="315" name="Google Shape;315;p38"/>
            <p:cNvSpPr/>
            <p:nvPr/>
          </p:nvSpPr>
          <p:spPr>
            <a:xfrm>
              <a:off x="2035227" y="1558357"/>
              <a:ext cx="1166473" cy="1166453"/>
            </a:xfrm>
            <a:custGeom>
              <a:rect b="b" l="l" r="r" t="t"/>
              <a:pathLst>
                <a:path extrusionOk="0" h="59627" w="59628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026384" y="1549730"/>
              <a:ext cx="1183922" cy="1183942"/>
            </a:xfrm>
            <a:custGeom>
              <a:rect b="b" l="l" r="r" t="t"/>
              <a:pathLst>
                <a:path extrusionOk="0" h="60521" w="6052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38"/>
            <p:cNvGrpSpPr/>
            <p:nvPr/>
          </p:nvGrpSpPr>
          <p:grpSpPr>
            <a:xfrm>
              <a:off x="2121980" y="1659782"/>
              <a:ext cx="992740" cy="963358"/>
              <a:chOff x="2446425" y="1033300"/>
              <a:chExt cx="1176650" cy="1141825"/>
            </a:xfrm>
          </p:grpSpPr>
          <p:sp>
            <p:nvSpPr>
              <p:cNvPr id="318" name="Google Shape;318;p38"/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rect b="b" l="l" r="r" t="t"/>
                <a:pathLst>
                  <a:path extrusionOk="0" h="42704" w="44326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8"/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rect b="b" l="l" r="r" t="t"/>
                <a:pathLst>
                  <a:path extrusionOk="0" h="45673" w="47066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8"/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rect b="b" l="l" r="r" t="t"/>
                <a:pathLst>
                  <a:path extrusionOk="0" h="15574" w="28087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8"/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rect b="b" l="l" r="r" t="t"/>
                <a:pathLst>
                  <a:path extrusionOk="0" h="18552" w="31184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2" name="Google Shape;322;p38"/>
          <p:cNvGrpSpPr/>
          <p:nvPr/>
        </p:nvGrpSpPr>
        <p:grpSpPr>
          <a:xfrm>
            <a:off x="5933622" y="1549730"/>
            <a:ext cx="1183922" cy="1183942"/>
            <a:chOff x="5933622" y="1549730"/>
            <a:chExt cx="1183922" cy="1183942"/>
          </a:xfrm>
        </p:grpSpPr>
        <p:sp>
          <p:nvSpPr>
            <p:cNvPr id="323" name="Google Shape;323;p38"/>
            <p:cNvSpPr/>
            <p:nvPr/>
          </p:nvSpPr>
          <p:spPr>
            <a:xfrm flipH="1">
              <a:off x="5942229" y="1558357"/>
              <a:ext cx="1166473" cy="1166453"/>
            </a:xfrm>
            <a:custGeom>
              <a:rect b="b" l="l" r="r" t="t"/>
              <a:pathLst>
                <a:path extrusionOk="0" h="59627" w="59628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 flipH="1">
              <a:off x="5933622" y="1549730"/>
              <a:ext cx="1183922" cy="1183942"/>
            </a:xfrm>
            <a:custGeom>
              <a:rect b="b" l="l" r="r" t="t"/>
              <a:pathLst>
                <a:path extrusionOk="0" h="60521" w="6052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" name="Google Shape;325;p38"/>
            <p:cNvGrpSpPr/>
            <p:nvPr/>
          </p:nvGrpSpPr>
          <p:grpSpPr>
            <a:xfrm flipH="1">
              <a:off x="6029209" y="1659782"/>
              <a:ext cx="992740" cy="963358"/>
              <a:chOff x="2446425" y="1033300"/>
              <a:chExt cx="1176650" cy="1141825"/>
            </a:xfrm>
          </p:grpSpPr>
          <p:sp>
            <p:nvSpPr>
              <p:cNvPr id="326" name="Google Shape;326;p38"/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rect b="b" l="l" r="r" t="t"/>
                <a:pathLst>
                  <a:path extrusionOk="0" h="42704" w="44326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rgbClr val="C62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8"/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rect b="b" l="l" r="r" t="t"/>
                <a:pathLst>
                  <a:path extrusionOk="0" h="45673" w="47066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8"/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rect b="b" l="l" r="r" t="t"/>
                <a:pathLst>
                  <a:path extrusionOk="0" h="15574" w="28087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8"/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rect b="b" l="l" r="r" t="t"/>
                <a:pathLst>
                  <a:path extrusionOk="0" h="18552" w="31184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0" name="Google Shape;330;p38"/>
          <p:cNvSpPr/>
          <p:nvPr/>
        </p:nvSpPr>
        <p:spPr>
          <a:xfrm>
            <a:off x="6505575" y="1771650"/>
            <a:ext cx="276300" cy="657300"/>
          </a:xfrm>
          <a:prstGeom prst="star4">
            <a:avLst>
              <a:gd fmla="val 125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