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289" r:id="rId4"/>
    <p:sldId id="259" r:id="rId5"/>
    <p:sldId id="268" r:id="rId6"/>
    <p:sldId id="267" r:id="rId7"/>
    <p:sldId id="263" r:id="rId8"/>
    <p:sldId id="264" r:id="rId9"/>
    <p:sldId id="265" r:id="rId10"/>
    <p:sldId id="271" r:id="rId11"/>
    <p:sldId id="272" r:id="rId12"/>
    <p:sldId id="273" r:id="rId13"/>
    <p:sldId id="274" r:id="rId14"/>
    <p:sldId id="280" r:id="rId15"/>
    <p:sldId id="281" r:id="rId16"/>
    <p:sldId id="275" r:id="rId17"/>
    <p:sldId id="276" r:id="rId18"/>
    <p:sldId id="282" r:id="rId19"/>
    <p:sldId id="288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623C5-9C7B-404A-8369-9A2A25795A2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5C4F2-466B-4818-A770-90050B497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9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6622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170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9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9185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9811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47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52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0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9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2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0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8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9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9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AC913-6068-462D-8626-DCDE6C0C68F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6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tency_(engineering)" TargetMode="External"/><Relationship Id="rId2" Type="http://schemas.openxmlformats.org/officeDocument/2006/relationships/hyperlink" Target="https://en.wikipedia.org/wiki/Speedu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en.wikipedia.org/wiki/Workload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Introduction to Parallel Computing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4437112"/>
            <a:ext cx="6858000" cy="82068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b="1" dirty="0"/>
              <a:t>Course Instructor: Nausheen </a:t>
            </a:r>
            <a:r>
              <a:rPr lang="en-US" sz="2000" b="1" dirty="0" err="1"/>
              <a:t>Shoaib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99912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: </a:t>
            </a:r>
            <a:r>
              <a:rPr lang="en-GB" altLang="ja-JP" dirty="0" smtClean="0"/>
              <a:t>The computational problem </a:t>
            </a:r>
            <a:endParaRPr lang="fr-FR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computational problem usually demonstrates characteristics such as the ability to be: </a:t>
            </a:r>
            <a:endParaRPr lang="fr-FR" smtClean="0"/>
          </a:p>
          <a:p>
            <a:pPr lvl="1" eaLnBrk="1" hangingPunct="1"/>
            <a:r>
              <a:rPr lang="en-GB" smtClean="0"/>
              <a:t>Broken apart into discrete pieces of work that can be solved simultaneously; </a:t>
            </a:r>
            <a:endParaRPr lang="fr-FR" smtClean="0"/>
          </a:p>
          <a:p>
            <a:pPr lvl="1" eaLnBrk="1" hangingPunct="1"/>
            <a:r>
              <a:rPr lang="en-GB" smtClean="0"/>
              <a:t>Execute multiple program instructions at any moment in time; </a:t>
            </a:r>
            <a:endParaRPr lang="fr-FR" smtClean="0"/>
          </a:p>
          <a:p>
            <a:pPr lvl="1" eaLnBrk="1" hangingPunct="1"/>
            <a:r>
              <a:rPr lang="en-GB" smtClean="0"/>
              <a:t>Solved in less time with multiple compute resources than with a single compute resource. </a:t>
            </a:r>
            <a:endParaRPr lang="fr-FR" smtClean="0"/>
          </a:p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58210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: </a:t>
            </a:r>
            <a:r>
              <a:rPr lang="fr-FR" dirty="0" err="1" smtClean="0"/>
              <a:t>what</a:t>
            </a:r>
            <a:r>
              <a:rPr lang="fr-FR" dirty="0" smtClean="0"/>
              <a:t> for? (3)</a:t>
            </a:r>
          </a:p>
        </p:txBody>
      </p:sp>
      <p:sp>
        <p:nvSpPr>
          <p:cNvPr id="11267" name="Rectangle 4"/>
          <p:cNvSpPr>
            <a:spLocks noGrp="1" noChangeArrowheads="1"/>
          </p:cNvSpPr>
          <p:nvPr>
            <p:ph idx="1"/>
          </p:nvPr>
        </p:nvSpPr>
        <p:spPr>
          <a:xfrm>
            <a:off x="677334" y="1350499"/>
            <a:ext cx="8596668" cy="4690864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GB" sz="2000" dirty="0" smtClean="0"/>
              <a:t> </a:t>
            </a:r>
            <a:r>
              <a:rPr lang="fr-FR" sz="2000" dirty="0" err="1"/>
              <a:t>Example</a:t>
            </a:r>
            <a:r>
              <a:rPr lang="fr-FR" sz="2000" dirty="0"/>
              <a:t> applications </a:t>
            </a:r>
            <a:r>
              <a:rPr lang="fr-FR" sz="2000" dirty="0" err="1"/>
              <a:t>include</a:t>
            </a:r>
            <a:r>
              <a:rPr lang="fr-FR" sz="2000" dirty="0"/>
              <a:t>: </a:t>
            </a:r>
            <a:endParaRPr lang="fr-FR" sz="2000" dirty="0" smtClean="0"/>
          </a:p>
          <a:p>
            <a:pPr eaLnBrk="1" hangingPunct="1">
              <a:lnSpc>
                <a:spcPct val="80000"/>
              </a:lnSpc>
            </a:pPr>
            <a:endParaRPr lang="fr-FR" sz="2000" dirty="0"/>
          </a:p>
          <a:p>
            <a:pPr lvl="1" eaLnBrk="1" hangingPunct="1">
              <a:lnSpc>
                <a:spcPct val="80000"/>
              </a:lnSpc>
            </a:pPr>
            <a:r>
              <a:rPr lang="fr-FR" sz="1800" dirty="0" err="1"/>
              <a:t>parallel</a:t>
            </a:r>
            <a:r>
              <a:rPr lang="fr-FR" sz="1800" dirty="0"/>
              <a:t> </a:t>
            </a:r>
            <a:r>
              <a:rPr lang="fr-FR" sz="1800" dirty="0" err="1"/>
              <a:t>databases</a:t>
            </a:r>
            <a:r>
              <a:rPr lang="fr-FR" sz="1800" dirty="0"/>
              <a:t>, data </a:t>
            </a:r>
            <a:r>
              <a:rPr lang="fr-FR" sz="1800" dirty="0" err="1"/>
              <a:t>mining</a:t>
            </a:r>
            <a:r>
              <a:rPr lang="fr-FR" sz="1800" dirty="0"/>
              <a:t> </a:t>
            </a:r>
          </a:p>
          <a:p>
            <a:pPr lvl="1" eaLnBrk="1" hangingPunct="1">
              <a:lnSpc>
                <a:spcPct val="80000"/>
              </a:lnSpc>
            </a:pPr>
            <a:endParaRPr lang="en-GB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GB" sz="1800" dirty="0" smtClean="0"/>
              <a:t>web </a:t>
            </a:r>
            <a:r>
              <a:rPr lang="en-GB" sz="1800" dirty="0"/>
              <a:t>search engines, web based business services </a:t>
            </a:r>
            <a:endParaRPr lang="fr-FR" sz="1800" dirty="0"/>
          </a:p>
          <a:p>
            <a:pPr lvl="1" eaLnBrk="1" hangingPunct="1">
              <a:lnSpc>
                <a:spcPct val="80000"/>
              </a:lnSpc>
            </a:pPr>
            <a:endParaRPr lang="fr-FR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fr-FR" sz="1800" dirty="0" smtClean="0"/>
              <a:t>computer-</a:t>
            </a:r>
            <a:r>
              <a:rPr lang="fr-FR" sz="1800" dirty="0" err="1" smtClean="0"/>
              <a:t>aided</a:t>
            </a:r>
            <a:r>
              <a:rPr lang="fr-FR" sz="1800" dirty="0" smtClean="0"/>
              <a:t> </a:t>
            </a:r>
            <a:r>
              <a:rPr lang="fr-FR" sz="1800" dirty="0" err="1"/>
              <a:t>diagnosis</a:t>
            </a:r>
            <a:r>
              <a:rPr lang="fr-FR" sz="1800" dirty="0"/>
              <a:t> in </a:t>
            </a:r>
            <a:r>
              <a:rPr lang="fr-FR" sz="1800" dirty="0" err="1"/>
              <a:t>medicine</a:t>
            </a:r>
            <a:r>
              <a:rPr lang="fr-FR" sz="1800" dirty="0"/>
              <a:t> </a:t>
            </a:r>
          </a:p>
          <a:p>
            <a:pPr lvl="1" eaLnBrk="1" hangingPunct="1">
              <a:lnSpc>
                <a:spcPct val="80000"/>
              </a:lnSpc>
            </a:pPr>
            <a:endParaRPr lang="en-GB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GB" sz="1800" dirty="0" smtClean="0"/>
              <a:t>advanced </a:t>
            </a:r>
            <a:r>
              <a:rPr lang="en-GB" sz="1800" dirty="0"/>
              <a:t>graphics and virtual reality, particularly in the entertainment industry </a:t>
            </a:r>
            <a:endParaRPr lang="fr-FR" sz="1800" dirty="0"/>
          </a:p>
          <a:p>
            <a:pPr lvl="1" eaLnBrk="1" hangingPunct="1">
              <a:lnSpc>
                <a:spcPct val="80000"/>
              </a:lnSpc>
            </a:pPr>
            <a:r>
              <a:rPr lang="en-GB" sz="1800" dirty="0"/>
              <a:t>networked video and multi-media technologies </a:t>
            </a:r>
            <a:endParaRPr lang="fr-FR" sz="1800" dirty="0"/>
          </a:p>
          <a:p>
            <a:pPr eaLnBrk="1" hangingPunct="1">
              <a:lnSpc>
                <a:spcPct val="80000"/>
              </a:lnSpc>
            </a:pPr>
            <a:r>
              <a:rPr lang="en-GB" sz="2000" dirty="0" smtClean="0"/>
              <a:t>Ultimately</a:t>
            </a:r>
            <a:r>
              <a:rPr lang="en-GB" sz="2000" dirty="0"/>
              <a:t>, parallel computing is an attempt to maximize the infinite but seemingly scarce commodity called time.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575370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?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legitime</a:t>
            </a:r>
            <a:r>
              <a:rPr lang="fr-FR" dirty="0" smtClean="0"/>
              <a:t> question!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complex</a:t>
            </a:r>
            <a:r>
              <a:rPr lang="fr-FR" dirty="0" smtClean="0"/>
              <a:t> on </a:t>
            </a:r>
            <a:r>
              <a:rPr lang="fr-FR" dirty="0" err="1" smtClean="0"/>
              <a:t>any</a:t>
            </a:r>
            <a:r>
              <a:rPr lang="fr-FR" dirty="0" smtClean="0"/>
              <a:t> aspect!</a:t>
            </a:r>
          </a:p>
          <a:p>
            <a:pPr eaLnBrk="1" hangingPunct="1"/>
            <a:endParaRPr lang="fr-FR" dirty="0" smtClean="0"/>
          </a:p>
          <a:p>
            <a:pPr eaLnBrk="1" hangingPunct="1"/>
            <a:r>
              <a:rPr lang="en-GB" dirty="0" smtClean="0"/>
              <a:t>The primary reasons for using parallel computing: </a:t>
            </a:r>
            <a:endParaRPr lang="fr-FR" dirty="0" smtClean="0"/>
          </a:p>
          <a:p>
            <a:pPr lvl="1" eaLnBrk="1" hangingPunct="1"/>
            <a:r>
              <a:rPr lang="fr-FR" dirty="0" smtClean="0"/>
              <a:t>Save time - </a:t>
            </a:r>
            <a:r>
              <a:rPr lang="fr-FR" dirty="0" err="1" smtClean="0"/>
              <a:t>wall</a:t>
            </a:r>
            <a:r>
              <a:rPr lang="fr-FR" dirty="0" smtClean="0"/>
              <a:t> </a:t>
            </a:r>
            <a:r>
              <a:rPr lang="fr-FR" dirty="0" err="1" smtClean="0"/>
              <a:t>clock</a:t>
            </a:r>
            <a:r>
              <a:rPr lang="fr-FR" dirty="0" smtClean="0"/>
              <a:t> time </a:t>
            </a:r>
          </a:p>
          <a:p>
            <a:pPr lvl="1" eaLnBrk="1" hangingPunct="1"/>
            <a:r>
              <a:rPr lang="fr-FR" dirty="0" err="1" smtClean="0"/>
              <a:t>Solve</a:t>
            </a:r>
            <a:r>
              <a:rPr lang="fr-FR" dirty="0" smtClean="0"/>
              <a:t> </a:t>
            </a:r>
            <a:r>
              <a:rPr lang="fr-FR" dirty="0" err="1" smtClean="0"/>
              <a:t>larger</a:t>
            </a:r>
            <a:r>
              <a:rPr lang="fr-FR" dirty="0" smtClean="0"/>
              <a:t> </a:t>
            </a:r>
            <a:r>
              <a:rPr lang="fr-FR" dirty="0" err="1" smtClean="0"/>
              <a:t>problems</a:t>
            </a:r>
            <a:r>
              <a:rPr lang="fr-FR" dirty="0" smtClean="0"/>
              <a:t> </a:t>
            </a:r>
          </a:p>
          <a:p>
            <a:pPr lvl="1" eaLnBrk="1" hangingPunct="1"/>
            <a:r>
              <a:rPr lang="en-GB" dirty="0" smtClean="0"/>
              <a:t>Provide concurrency (do multiple things at the same time) </a:t>
            </a:r>
            <a:endParaRPr lang="fr-FR" dirty="0" smtClean="0"/>
          </a:p>
          <a:p>
            <a:pPr eaLnBrk="1" hangingPunct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41327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500" y="525194"/>
            <a:ext cx="8596668" cy="1320800"/>
          </a:xfrm>
        </p:spPr>
        <p:txBody>
          <a:bodyPr/>
          <a:lstStyle/>
          <a:p>
            <a:pPr eaLnBrk="1" hangingPunct="1"/>
            <a:r>
              <a:rPr lang="fr-FR" dirty="0" smtClean="0"/>
              <a:t>Limitations of Serial </a:t>
            </a:r>
            <a:r>
              <a:rPr lang="fr-FR" dirty="0" err="1" smtClean="0"/>
              <a:t>Computing</a:t>
            </a:r>
            <a:endParaRPr lang="fr-FR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dirty="0">
                <a:solidFill>
                  <a:schemeClr val="accent2"/>
                </a:solidFill>
              </a:rPr>
              <a:t>Limits to serial computing</a:t>
            </a:r>
            <a:r>
              <a:rPr lang="en-GB" dirty="0"/>
              <a:t> - both physical and practical reasons pose significant constraints to simply building ever faster serial computers.</a:t>
            </a:r>
            <a:endParaRPr lang="fr-FR" dirty="0"/>
          </a:p>
          <a:p>
            <a:pPr eaLnBrk="1" hangingPunct="1">
              <a:lnSpc>
                <a:spcPct val="90000"/>
              </a:lnSpc>
            </a:pPr>
            <a:endParaRPr lang="en-GB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dirty="0" smtClean="0">
                <a:solidFill>
                  <a:schemeClr val="accent2"/>
                </a:solidFill>
              </a:rPr>
              <a:t>Transmission </a:t>
            </a:r>
            <a:r>
              <a:rPr lang="en-GB" dirty="0">
                <a:solidFill>
                  <a:schemeClr val="accent2"/>
                </a:solidFill>
              </a:rPr>
              <a:t>speeds</a:t>
            </a:r>
            <a:r>
              <a:rPr lang="en-GB" dirty="0"/>
              <a:t> - the speed of a serial computer is directly dependent upon how fast data can move through hardware. Absolute limits are the speed of light (30 cm/nanosecond) and the transmission limit of copper wire (9 cm/nanosecond). </a:t>
            </a:r>
            <a:r>
              <a:rPr lang="fr-FR" dirty="0" err="1"/>
              <a:t>Increasing</a:t>
            </a:r>
            <a:r>
              <a:rPr lang="fr-FR" dirty="0"/>
              <a:t> speeds </a:t>
            </a:r>
            <a:r>
              <a:rPr lang="fr-FR" dirty="0" err="1"/>
              <a:t>necessitate</a:t>
            </a:r>
            <a:r>
              <a:rPr lang="fr-FR" dirty="0"/>
              <a:t> </a:t>
            </a:r>
            <a:r>
              <a:rPr lang="fr-FR" dirty="0" err="1"/>
              <a:t>increasing</a:t>
            </a:r>
            <a:r>
              <a:rPr lang="fr-FR" dirty="0"/>
              <a:t> </a:t>
            </a:r>
            <a:r>
              <a:rPr lang="fr-FR" dirty="0" err="1"/>
              <a:t>proximity</a:t>
            </a:r>
            <a:r>
              <a:rPr lang="fr-FR" dirty="0"/>
              <a:t> of </a:t>
            </a:r>
            <a:r>
              <a:rPr lang="fr-FR" dirty="0" err="1"/>
              <a:t>processing</a:t>
            </a:r>
            <a:r>
              <a:rPr lang="fr-FR" dirty="0"/>
              <a:t> </a:t>
            </a:r>
            <a:r>
              <a:rPr lang="fr-FR" dirty="0" err="1"/>
              <a:t>elements</a:t>
            </a:r>
            <a:r>
              <a:rPr lang="fr-FR" dirty="0"/>
              <a:t>. </a:t>
            </a:r>
          </a:p>
          <a:p>
            <a:pPr eaLnBrk="1" hangingPunct="1">
              <a:lnSpc>
                <a:spcPct val="90000"/>
              </a:lnSpc>
            </a:pPr>
            <a:endParaRPr lang="en-GB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dirty="0" smtClean="0">
                <a:solidFill>
                  <a:schemeClr val="accent2"/>
                </a:solidFill>
              </a:rPr>
              <a:t>Economic </a:t>
            </a:r>
            <a:r>
              <a:rPr lang="en-GB" dirty="0">
                <a:solidFill>
                  <a:schemeClr val="accent2"/>
                </a:solidFill>
              </a:rPr>
              <a:t>limitations</a:t>
            </a:r>
            <a:r>
              <a:rPr lang="en-GB" dirty="0"/>
              <a:t> - it is increasingly expensive to make a single processor faster. Using a larger number of moderately fast commodity processors to achieve the same (or better) performance is less expensive. </a:t>
            </a:r>
            <a:endParaRPr lang="fr-FR" dirty="0"/>
          </a:p>
          <a:p>
            <a:pPr eaLnBrk="1" hangingPunct="1">
              <a:lnSpc>
                <a:spcPct val="9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7092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the theoretical </a:t>
            </a:r>
            <a:r>
              <a:rPr lang="en-US" dirty="0">
                <a:hlinkClick r:id="rId2" tooltip="Speedup"/>
              </a:rPr>
              <a:t>speedup</a:t>
            </a:r>
            <a:r>
              <a:rPr lang="en-US" dirty="0"/>
              <a:t> in </a:t>
            </a:r>
            <a:r>
              <a:rPr lang="en-US" dirty="0">
                <a:hlinkClick r:id="rId3" tooltip="Latency (engineering)"/>
              </a:rPr>
              <a:t>latency</a:t>
            </a:r>
            <a:r>
              <a:rPr lang="en-US" dirty="0"/>
              <a:t> of the execution of a task at fixed </a:t>
            </a:r>
            <a:r>
              <a:rPr lang="en-US" dirty="0">
                <a:hlinkClick r:id="rId4" tooltip="Workload"/>
              </a:rPr>
              <a:t>workload</a:t>
            </a:r>
            <a:r>
              <a:rPr lang="en-US" dirty="0"/>
              <a:t> that can be expected of a system whose resources are improved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89" y="3024189"/>
            <a:ext cx="24860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15986" y="5078187"/>
            <a:ext cx="5085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S = portion of program executed serially</a:t>
            </a:r>
          </a:p>
          <a:p>
            <a:r>
              <a:rPr lang="en-US" dirty="0"/>
              <a:t>          N = Processing Cores</a:t>
            </a:r>
          </a:p>
        </p:txBody>
      </p:sp>
    </p:spTree>
    <p:extLst>
      <p:ext uri="{BB962C8B-B14F-4D97-AF65-F5344CB8AC3E}">
        <p14:creationId xmlns:p14="http://schemas.microsoft.com/office/powerpoint/2010/main" val="2315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an application that is 75 percent parallel </a:t>
            </a:r>
            <a:r>
              <a:rPr lang="en-US" dirty="0" smtClean="0"/>
              <a:t>and 25 </a:t>
            </a:r>
            <a:r>
              <a:rPr lang="en-US" dirty="0"/>
              <a:t>percent serial. If we run this application on a system with two processing</a:t>
            </a:r>
          </a:p>
          <a:p>
            <a:pPr marL="109728" indent="0">
              <a:buNone/>
            </a:pPr>
            <a:r>
              <a:rPr lang="en-US" dirty="0" smtClean="0"/>
              <a:t>   cores?</a:t>
            </a:r>
          </a:p>
          <a:p>
            <a:r>
              <a:rPr lang="en-US" dirty="0" smtClean="0"/>
              <a:t>S=25%=0.25, N= 2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we add two additional cores </a:t>
            </a:r>
            <a:r>
              <a:rPr lang="en-US" dirty="0" smtClean="0"/>
              <a:t>, calculate speedup?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7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altLang="ja-JP" smtClean="0"/>
              <a:t>Concepts and Terminology</a:t>
            </a:r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4134351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Basic Design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524000"/>
            <a:ext cx="5181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mtClean="0"/>
              <a:t>Basic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Memory is used to store both program and data instructions </a:t>
            </a:r>
            <a:endParaRPr lang="fr-FR" smtClean="0"/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Program instructions are coded data which tell the computer to do something </a:t>
            </a:r>
            <a:endParaRPr lang="fr-FR" smtClean="0"/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Data is simply information to be used by the program </a:t>
            </a:r>
            <a:endParaRPr lang="fr-FR" smtClean="0"/>
          </a:p>
          <a:p>
            <a:pPr eaLnBrk="1" hangingPunct="1">
              <a:lnSpc>
                <a:spcPct val="90000"/>
              </a:lnSpc>
            </a:pPr>
            <a:r>
              <a:rPr lang="en-GB" altLang="ja-JP" smtClean="0"/>
              <a:t>A central processing unit (CPU) gets instructions and/or data from memory, decodes the instructions and then </a:t>
            </a:r>
            <a:r>
              <a:rPr lang="en-GB" altLang="ja-JP" b="1" i="1" smtClean="0"/>
              <a:t>sequentially</a:t>
            </a:r>
            <a:r>
              <a:rPr lang="en-GB" altLang="ja-JP" smtClean="0"/>
              <a:t> performs them.</a:t>
            </a:r>
            <a:r>
              <a:rPr lang="fr-FR" altLang="ja-JP" smtClean="0"/>
              <a:t> </a:t>
            </a:r>
            <a:endParaRPr lang="fr-FR" smtClean="0"/>
          </a:p>
        </p:txBody>
      </p:sp>
      <p:pic>
        <p:nvPicPr>
          <p:cNvPr id="20484" name="Picture 4" descr="von Neumann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2492376"/>
            <a:ext cx="2620962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505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</a:t>
            </a:r>
            <a:r>
              <a:rPr lang="en-US" dirty="0" err="1" smtClean="0"/>
              <a:t>Nueman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1026" name="Picture 2" descr="Operating System - Unit I - Introdu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97" y="1270000"/>
            <a:ext cx="9826580" cy="533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072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44752" y="277813"/>
            <a:ext cx="76660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Direct Memory Access Structure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58300" y="1233489"/>
            <a:ext cx="7704137" cy="54539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Used for high-speed I/O devices able to transmit information at close to memory speeds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Device controller transfers blocks of data from buffer storage directly to main memory without CPU intervention</a:t>
            </a:r>
          </a:p>
          <a:p>
            <a:endParaRPr lang="en-US" dirty="0" smtClean="0"/>
          </a:p>
          <a:p>
            <a:r>
              <a:rPr lang="en-US" dirty="0" smtClean="0"/>
              <a:t>Only one interrupt is generated per block, rather than the one interrupt per byte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969" y="1856097"/>
            <a:ext cx="6411664" cy="2538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878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Marks Distribution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Assignment, Project &amp; Quiz: 20%</a:t>
            </a:r>
          </a:p>
          <a:p>
            <a:r>
              <a:rPr lang="en-US" dirty="0" smtClean="0"/>
              <a:t>Mid Terms : 30%</a:t>
            </a:r>
          </a:p>
          <a:p>
            <a:r>
              <a:rPr lang="en-US" dirty="0" smtClean="0"/>
              <a:t>Final: 50%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6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Flynn </a:t>
            </a:r>
            <a:r>
              <a:rPr lang="fr-FR" dirty="0" err="1" smtClean="0"/>
              <a:t>Taxanomy</a:t>
            </a:r>
            <a:endParaRPr lang="fr-FR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ja-JP" smtClean="0"/>
              <a:t>The matrix below defines the 4 possible classifications according to Flynn</a:t>
            </a:r>
            <a:r>
              <a:rPr lang="fr-FR" altLang="ja-JP" smtClean="0"/>
              <a:t> </a:t>
            </a:r>
          </a:p>
          <a:p>
            <a:pPr eaLnBrk="1" hangingPunct="1"/>
            <a:endParaRPr lang="fr-FR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2" t="46230" r="22240" b="27312"/>
          <a:stretch>
            <a:fillRect/>
          </a:stretch>
        </p:blipFill>
        <p:spPr bwMode="auto">
          <a:xfrm>
            <a:off x="2424114" y="3141664"/>
            <a:ext cx="7056437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68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 Concepts Revision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64" y="339144"/>
            <a:ext cx="8596668" cy="1320800"/>
          </a:xfrm>
        </p:spPr>
        <p:txBody>
          <a:bodyPr/>
          <a:lstStyle/>
          <a:p>
            <a:r>
              <a:rPr lang="en-US" dirty="0" smtClean="0"/>
              <a:t>Process vs. Threads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03" y="1012423"/>
            <a:ext cx="10739907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92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093913" y="1225551"/>
            <a:ext cx="8229600" cy="576263"/>
          </a:xfrm>
        </p:spPr>
        <p:txBody>
          <a:bodyPr/>
          <a:lstStyle/>
          <a:p>
            <a:r>
              <a:rPr lang="en-US" sz="2400">
                <a:ea typeface="ＭＳ Ｐゴシック" pitchFamily="34" charset="-128"/>
              </a:rPr>
              <a:t>Concurrent Execution on a Single-core System</a:t>
            </a:r>
          </a:p>
        </p:txBody>
      </p:sp>
      <p:pic>
        <p:nvPicPr>
          <p:cNvPr id="10243" name="Picture 4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89" y="1828800"/>
            <a:ext cx="761523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itle 1"/>
          <p:cNvSpPr txBox="1">
            <a:spLocks/>
          </p:cNvSpPr>
          <p:nvPr/>
        </p:nvSpPr>
        <p:spPr bwMode="auto">
          <a:xfrm>
            <a:off x="2246313" y="234951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2400" b="1" dirty="0" smtClean="0">
                <a:solidFill>
                  <a:srgbClr val="006699"/>
                </a:solidFill>
                <a:latin typeface="Arial" pitchFamily="34" charset="0"/>
              </a:rPr>
              <a:t>Serial Execution vs. Parallel Execution</a:t>
            </a:r>
            <a:endParaRPr lang="en-US" sz="2400" b="1" dirty="0">
              <a:solidFill>
                <a:srgbClr val="006699"/>
              </a:solidFill>
              <a:latin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093913" y="3278188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2800" b="1">
                <a:solidFill>
                  <a:srgbClr val="006699"/>
                </a:solidFill>
                <a:latin typeface="Arial" pitchFamily="34" charset="0"/>
              </a:rPr>
              <a:t>Parallel Execution on a Multicore System</a:t>
            </a:r>
          </a:p>
        </p:txBody>
      </p:sp>
      <p:pic>
        <p:nvPicPr>
          <p:cNvPr id="6" name="Picture 4" descr="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0" y="4267201"/>
            <a:ext cx="6097588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8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486532" y="6496169"/>
            <a:ext cx="74161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spc="-46" dirty="0">
                <a:latin typeface="Arial"/>
                <a:cs typeface="Arial"/>
              </a:rPr>
              <a:t>PT </a:t>
            </a:r>
            <a:r>
              <a:rPr sz="1000" spc="53" dirty="0">
                <a:latin typeface="Arial"/>
                <a:cs typeface="Arial"/>
              </a:rPr>
              <a:t>/ </a:t>
            </a:r>
            <a:r>
              <a:rPr sz="1000" spc="-74" dirty="0">
                <a:latin typeface="Arial"/>
                <a:cs typeface="Arial"/>
              </a:rPr>
              <a:t>FF</a:t>
            </a:r>
            <a:r>
              <a:rPr sz="1000" spc="11" dirty="0">
                <a:latin typeface="Arial"/>
                <a:cs typeface="Arial"/>
              </a:rPr>
              <a:t> </a:t>
            </a:r>
            <a:r>
              <a:rPr sz="1000" spc="-4" dirty="0">
                <a:latin typeface="Arial"/>
                <a:cs typeface="Arial"/>
              </a:rPr>
              <a:t>2014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3695" y="647285"/>
            <a:ext cx="7913641" cy="639958"/>
          </a:xfrm>
          <a:prstGeom prst="rect">
            <a:avLst/>
          </a:prstGeom>
        </p:spPr>
        <p:txBody>
          <a:bodyPr vert="horz" wrap="square" lIns="0" tIns="8929" rIns="0" bIns="0" rtlCol="0" anchor="ctr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pc="-39" dirty="0"/>
              <a:t>Single &amp; </a:t>
            </a:r>
            <a:r>
              <a:rPr spc="-39" dirty="0"/>
              <a:t>Multith</a:t>
            </a:r>
            <a:r>
              <a:rPr spc="-84" dirty="0"/>
              <a:t>r</a:t>
            </a:r>
            <a:r>
              <a:rPr spc="-56" dirty="0"/>
              <a:t>eading</a:t>
            </a:r>
            <a:r>
              <a:rPr lang="en-US" spc="-56" dirty="0"/>
              <a:t> Process</a:t>
            </a:r>
            <a:endParaRPr spc="-56" dirty="0"/>
          </a:p>
        </p:txBody>
      </p:sp>
      <p:sp>
        <p:nvSpPr>
          <p:cNvPr id="5" name="object 5"/>
          <p:cNvSpPr txBox="1"/>
          <p:nvPr/>
        </p:nvSpPr>
        <p:spPr>
          <a:xfrm>
            <a:off x="1943696" y="1351498"/>
            <a:ext cx="5117157" cy="4954409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151799" indent="-142870">
              <a:spcBef>
                <a:spcPts val="70"/>
              </a:spcBef>
              <a:buChar char="•"/>
              <a:tabLst>
                <a:tab pos="151799" algn="l"/>
              </a:tabLst>
            </a:pPr>
            <a:r>
              <a:rPr sz="1700" spc="-18" dirty="0">
                <a:latin typeface="Arial"/>
                <a:cs typeface="Arial"/>
              </a:rPr>
              <a:t>Each </a:t>
            </a:r>
            <a:r>
              <a:rPr sz="1700" b="1" dirty="0">
                <a:latin typeface="Arial"/>
                <a:cs typeface="Arial"/>
              </a:rPr>
              <a:t>thread</a:t>
            </a:r>
            <a:r>
              <a:rPr sz="1700" b="1" spc="11" dirty="0">
                <a:latin typeface="Arial"/>
                <a:cs typeface="Arial"/>
              </a:rPr>
              <a:t> </a:t>
            </a:r>
            <a:r>
              <a:rPr sz="1700" spc="-14" dirty="0">
                <a:latin typeface="Arial"/>
                <a:cs typeface="Arial"/>
              </a:rPr>
              <a:t>has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5"/>
              </a:spcBef>
              <a:buChar char="•"/>
              <a:tabLst>
                <a:tab pos="392892" algn="l"/>
              </a:tabLst>
            </a:pPr>
            <a:r>
              <a:rPr sz="1700" spc="-18" dirty="0">
                <a:latin typeface="Arial"/>
                <a:cs typeface="Arial"/>
              </a:rPr>
              <a:t>An </a:t>
            </a:r>
            <a:r>
              <a:rPr sz="1700" spc="7" dirty="0">
                <a:latin typeface="Arial"/>
                <a:cs typeface="Arial"/>
              </a:rPr>
              <a:t>execution state </a:t>
            </a:r>
            <a:r>
              <a:rPr sz="1700" spc="-21" dirty="0">
                <a:latin typeface="Arial"/>
                <a:cs typeface="Arial"/>
              </a:rPr>
              <a:t>(Running, </a:t>
            </a:r>
            <a:r>
              <a:rPr sz="1700" spc="-35" dirty="0">
                <a:latin typeface="Arial"/>
                <a:cs typeface="Arial"/>
              </a:rPr>
              <a:t>Ready,</a:t>
            </a:r>
            <a:r>
              <a:rPr sz="1700" spc="18" dirty="0">
                <a:latin typeface="Arial"/>
                <a:cs typeface="Arial"/>
              </a:rPr>
              <a:t> </a:t>
            </a:r>
            <a:r>
              <a:rPr sz="1700" spc="-7" dirty="0">
                <a:latin typeface="Arial"/>
                <a:cs typeface="Arial"/>
              </a:rPr>
              <a:t>etc.)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7" dirty="0">
                <a:latin typeface="Arial"/>
                <a:cs typeface="Arial"/>
              </a:rPr>
              <a:t>Saved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25" dirty="0">
                <a:latin typeface="Arial"/>
                <a:cs typeface="Arial"/>
              </a:rPr>
              <a:t>context </a:t>
            </a:r>
            <a:r>
              <a:rPr sz="1700" dirty="0">
                <a:latin typeface="Arial"/>
                <a:cs typeface="Arial"/>
              </a:rPr>
              <a:t>when </a:t>
            </a:r>
            <a:r>
              <a:rPr sz="1700" spc="25" dirty="0">
                <a:latin typeface="Arial"/>
                <a:cs typeface="Arial"/>
              </a:rPr>
              <a:t>not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running</a:t>
            </a: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18" dirty="0">
                <a:latin typeface="Arial"/>
                <a:cs typeface="Arial"/>
              </a:rPr>
              <a:t>An </a:t>
            </a:r>
            <a:r>
              <a:rPr sz="1700" spc="7" dirty="0">
                <a:latin typeface="Arial"/>
                <a:cs typeface="Arial"/>
              </a:rPr>
              <a:t>execution</a:t>
            </a:r>
            <a:r>
              <a:rPr sz="1700" spc="11" dirty="0">
                <a:latin typeface="Arial"/>
                <a:cs typeface="Arial"/>
              </a:rPr>
              <a:t> </a:t>
            </a:r>
            <a:r>
              <a:rPr sz="1700" spc="21" dirty="0">
                <a:latin typeface="Arial"/>
                <a:cs typeface="Arial"/>
              </a:rPr>
              <a:t>stack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4" dirty="0">
                <a:latin typeface="Arial"/>
                <a:cs typeface="Arial"/>
              </a:rPr>
              <a:t>Some </a:t>
            </a:r>
            <a:r>
              <a:rPr sz="1700" dirty="0">
                <a:latin typeface="Arial"/>
                <a:cs typeface="Arial"/>
              </a:rPr>
              <a:t>per-thread </a:t>
            </a:r>
            <a:r>
              <a:rPr sz="1700" spc="21" dirty="0">
                <a:latin typeface="Arial"/>
                <a:cs typeface="Arial"/>
              </a:rPr>
              <a:t>static </a:t>
            </a:r>
            <a:r>
              <a:rPr sz="1700" spc="4" dirty="0">
                <a:latin typeface="Arial"/>
                <a:cs typeface="Arial"/>
              </a:rPr>
              <a:t>storage </a:t>
            </a:r>
            <a:r>
              <a:rPr sz="1700" spc="18" dirty="0">
                <a:latin typeface="Arial"/>
                <a:cs typeface="Arial"/>
              </a:rPr>
              <a:t>for </a:t>
            </a:r>
            <a:r>
              <a:rPr sz="1700" spc="7" dirty="0">
                <a:latin typeface="Arial"/>
                <a:cs typeface="Arial"/>
              </a:rPr>
              <a:t>local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spc="-7" dirty="0">
                <a:latin typeface="Arial"/>
                <a:cs typeface="Arial"/>
              </a:rPr>
              <a:t>variables</a:t>
            </a:r>
            <a:endParaRPr sz="1700" dirty="0">
              <a:latin typeface="Arial"/>
              <a:cs typeface="Arial"/>
            </a:endParaRPr>
          </a:p>
          <a:p>
            <a:pPr marL="392892" marR="570587" lvl="1" indent="-142870">
              <a:lnSpc>
                <a:spcPct val="100699"/>
              </a:lnSpc>
              <a:spcBef>
                <a:spcPts val="1687"/>
              </a:spcBef>
              <a:buChar char="•"/>
              <a:tabLst>
                <a:tab pos="392892" algn="l"/>
              </a:tabLst>
            </a:pPr>
            <a:r>
              <a:rPr sz="1700" spc="4" dirty="0">
                <a:latin typeface="Arial"/>
                <a:cs typeface="Arial"/>
              </a:rPr>
              <a:t>Access </a:t>
            </a:r>
            <a:r>
              <a:rPr sz="1700" spc="42" dirty="0">
                <a:latin typeface="Arial"/>
                <a:cs typeface="Arial"/>
              </a:rPr>
              <a:t>to </a:t>
            </a:r>
            <a:r>
              <a:rPr sz="1700" spc="4" dirty="0">
                <a:latin typeface="Arial"/>
                <a:cs typeface="Arial"/>
              </a:rPr>
              <a:t>the </a:t>
            </a:r>
            <a:r>
              <a:rPr sz="1700" spc="7" dirty="0">
                <a:latin typeface="Arial"/>
                <a:cs typeface="Arial"/>
              </a:rPr>
              <a:t>memory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-7" dirty="0">
                <a:latin typeface="Arial"/>
                <a:cs typeface="Arial"/>
              </a:rPr>
              <a:t>resources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18" dirty="0">
                <a:latin typeface="Arial"/>
                <a:cs typeface="Arial"/>
              </a:rPr>
              <a:t>its 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spc="-42" dirty="0">
                <a:latin typeface="Arial"/>
                <a:cs typeface="Arial"/>
              </a:rPr>
              <a:t>(all </a:t>
            </a:r>
            <a:r>
              <a:rPr sz="1700" dirty="0">
                <a:latin typeface="Arial"/>
                <a:cs typeface="Arial"/>
              </a:rPr>
              <a:t>threads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spc="-21" dirty="0">
                <a:latin typeface="Arial"/>
                <a:cs typeface="Arial"/>
              </a:rPr>
              <a:t>share</a:t>
            </a:r>
            <a:r>
              <a:rPr sz="1700" spc="21" dirty="0">
                <a:latin typeface="Arial"/>
                <a:cs typeface="Arial"/>
              </a:rPr>
              <a:t> </a:t>
            </a:r>
            <a:r>
              <a:rPr sz="1700" spc="-14" dirty="0">
                <a:latin typeface="Arial"/>
                <a:cs typeface="Arial"/>
              </a:rPr>
              <a:t>this)</a:t>
            </a:r>
            <a:endParaRPr sz="1700" dirty="0">
              <a:latin typeface="Arial"/>
              <a:cs typeface="Arial"/>
            </a:endParaRPr>
          </a:p>
          <a:p>
            <a:pPr marL="151799" marR="815251" indent="-142870">
              <a:lnSpc>
                <a:spcPct val="100699"/>
              </a:lnSpc>
              <a:spcBef>
                <a:spcPts val="1687"/>
              </a:spcBef>
              <a:buChar char="•"/>
              <a:tabLst>
                <a:tab pos="151799" algn="l"/>
              </a:tabLst>
            </a:pPr>
            <a:r>
              <a:rPr sz="1700" spc="4" dirty="0">
                <a:latin typeface="Arial"/>
                <a:cs typeface="Arial"/>
              </a:rPr>
              <a:t>Suspending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spc="-4" dirty="0">
                <a:latin typeface="Arial"/>
                <a:cs typeface="Arial"/>
              </a:rPr>
              <a:t>involves </a:t>
            </a:r>
            <a:r>
              <a:rPr sz="1700" spc="7" dirty="0">
                <a:latin typeface="Arial"/>
                <a:cs typeface="Arial"/>
              </a:rPr>
              <a:t>suspending  </a:t>
            </a:r>
            <a:r>
              <a:rPr sz="1700" spc="-14" dirty="0">
                <a:latin typeface="Arial"/>
                <a:cs typeface="Arial"/>
              </a:rPr>
              <a:t>all </a:t>
            </a:r>
            <a:r>
              <a:rPr sz="1700" dirty="0">
                <a:latin typeface="Arial"/>
                <a:cs typeface="Arial"/>
              </a:rPr>
              <a:t>threads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4" dirty="0">
                <a:latin typeface="Arial"/>
                <a:cs typeface="Arial"/>
              </a:rPr>
              <a:t>the</a:t>
            </a:r>
            <a:r>
              <a:rPr sz="1700" spc="-21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process</a:t>
            </a:r>
            <a:endParaRPr sz="1700" dirty="0">
              <a:latin typeface="Arial"/>
              <a:cs typeface="Arial"/>
            </a:endParaRPr>
          </a:p>
          <a:p>
            <a:pPr marL="151799" marR="493794" indent="-142870">
              <a:lnSpc>
                <a:spcPct val="100699"/>
              </a:lnSpc>
              <a:spcBef>
                <a:spcPts val="1687"/>
              </a:spcBef>
              <a:buChar char="•"/>
              <a:tabLst>
                <a:tab pos="151799" algn="l"/>
              </a:tabLst>
            </a:pPr>
            <a:r>
              <a:rPr sz="1700" spc="-18" dirty="0">
                <a:latin typeface="Arial"/>
                <a:cs typeface="Arial"/>
              </a:rPr>
              <a:t>Termination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dirty="0">
                <a:latin typeface="Arial"/>
                <a:cs typeface="Arial"/>
              </a:rPr>
              <a:t>terminates </a:t>
            </a:r>
            <a:r>
              <a:rPr sz="1700" spc="-14" dirty="0">
                <a:latin typeface="Arial"/>
                <a:cs typeface="Arial"/>
              </a:rPr>
              <a:t>all </a:t>
            </a:r>
            <a:r>
              <a:rPr sz="1700" dirty="0">
                <a:latin typeface="Arial"/>
                <a:cs typeface="Arial"/>
              </a:rPr>
              <a:t>threads  </a:t>
            </a:r>
            <a:r>
              <a:rPr sz="1700" spc="18" dirty="0">
                <a:latin typeface="Arial"/>
                <a:cs typeface="Arial"/>
              </a:rPr>
              <a:t>within </a:t>
            </a:r>
            <a:r>
              <a:rPr sz="1700" spc="4" dirty="0">
                <a:latin typeface="Arial"/>
                <a:cs typeface="Arial"/>
              </a:rPr>
              <a:t>the</a:t>
            </a:r>
            <a:r>
              <a:rPr sz="1700" spc="-21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process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5787" y="6519637"/>
            <a:ext cx="77688" cy="13212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800" spc="-4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02905" y="301792"/>
            <a:ext cx="3546872" cy="3526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13381" y="3361386"/>
            <a:ext cx="4687909" cy="34966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28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? (1)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Traditionally, software has been written for </a:t>
            </a:r>
            <a:r>
              <a:rPr lang="en-GB" b="1" i="1" smtClean="0"/>
              <a:t>serial</a:t>
            </a:r>
            <a:r>
              <a:rPr lang="en-GB" smtClean="0"/>
              <a:t> computation: </a:t>
            </a:r>
            <a:endParaRPr lang="fr-FR" smtClean="0"/>
          </a:p>
          <a:p>
            <a:pPr lvl="1" eaLnBrk="1" hangingPunct="1"/>
            <a:r>
              <a:rPr lang="en-GB" smtClean="0"/>
              <a:t>To be run on a single computer having a single Central Processing Unit (CPU); </a:t>
            </a:r>
            <a:endParaRPr lang="fr-FR" smtClean="0"/>
          </a:p>
          <a:p>
            <a:pPr lvl="1" eaLnBrk="1" hangingPunct="1"/>
            <a:r>
              <a:rPr lang="en-GB" smtClean="0"/>
              <a:t>A problem is broken into a discrete series of instructions. </a:t>
            </a:r>
            <a:endParaRPr lang="fr-FR" smtClean="0"/>
          </a:p>
          <a:p>
            <a:pPr lvl="1" eaLnBrk="1" hangingPunct="1"/>
            <a:r>
              <a:rPr lang="en-GB" smtClean="0"/>
              <a:t>Instructions are executed one after another. </a:t>
            </a:r>
            <a:endParaRPr lang="fr-FR" smtClean="0"/>
          </a:p>
          <a:p>
            <a:pPr lvl="1" eaLnBrk="1" hangingPunct="1"/>
            <a:r>
              <a:rPr lang="en-GB" smtClean="0"/>
              <a:t>Only one instruction may execute at any moment in time. </a:t>
            </a:r>
            <a:endParaRPr lang="fr-FR" smtClean="0"/>
          </a:p>
          <a:p>
            <a:pPr eaLnBrk="1" hangingPunct="1"/>
            <a:endParaRPr lang="fr-FR" smtClean="0"/>
          </a:p>
        </p:txBody>
      </p:sp>
      <p:pic>
        <p:nvPicPr>
          <p:cNvPr id="5124" name="Picture 4" descr="Serial compu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1" y="4076700"/>
            <a:ext cx="5749925" cy="238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6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What is Parallel Computing? (2)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524001"/>
            <a:ext cx="7772400" cy="18335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1800"/>
              <a:t>In the simplest sense, </a:t>
            </a:r>
            <a:r>
              <a:rPr lang="en-GB" sz="1800" b="1" i="1"/>
              <a:t>parallel computing</a:t>
            </a:r>
            <a:r>
              <a:rPr lang="en-GB" sz="1800"/>
              <a:t> is the simultaneous use of multiple compute resources to solve a computational problem. </a:t>
            </a:r>
            <a:endParaRPr lang="fr-FR" sz="1800"/>
          </a:p>
          <a:p>
            <a:pPr lvl="1" eaLnBrk="1" hangingPunct="1">
              <a:lnSpc>
                <a:spcPct val="90000"/>
              </a:lnSpc>
            </a:pPr>
            <a:r>
              <a:rPr lang="en-GB" sz="1600"/>
              <a:t>To be run using multiple CPUs </a:t>
            </a:r>
            <a:endParaRPr lang="fr-FR" sz="1600"/>
          </a:p>
          <a:p>
            <a:pPr lvl="1" eaLnBrk="1" hangingPunct="1">
              <a:lnSpc>
                <a:spcPct val="90000"/>
              </a:lnSpc>
            </a:pPr>
            <a:r>
              <a:rPr lang="en-GB" sz="1600"/>
              <a:t>A problem is broken into discrete parts that can be solved concurrently </a:t>
            </a:r>
            <a:endParaRPr lang="fr-FR" sz="1600"/>
          </a:p>
          <a:p>
            <a:pPr lvl="1" eaLnBrk="1" hangingPunct="1">
              <a:lnSpc>
                <a:spcPct val="90000"/>
              </a:lnSpc>
            </a:pPr>
            <a:r>
              <a:rPr lang="en-GB" sz="1600"/>
              <a:t>Each part is further broken down to a series of instructions </a:t>
            </a:r>
            <a:endParaRPr lang="fr-FR" sz="1600"/>
          </a:p>
          <a:p>
            <a:pPr eaLnBrk="1" hangingPunct="1">
              <a:lnSpc>
                <a:spcPct val="90000"/>
              </a:lnSpc>
            </a:pPr>
            <a:r>
              <a:rPr lang="en-GB" altLang="ja-JP" sz="1800"/>
              <a:t>Instructions from each part execute simultaneously on different CPUs </a:t>
            </a:r>
            <a:endParaRPr lang="fr-FR" sz="1800"/>
          </a:p>
        </p:txBody>
      </p:sp>
      <p:pic>
        <p:nvPicPr>
          <p:cNvPr id="6148" name="Picture 4" descr="Parallel computi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4" y="3284539"/>
            <a:ext cx="5781675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97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: </a:t>
            </a:r>
            <a:r>
              <a:rPr lang="fr-FR" dirty="0" err="1" smtClean="0"/>
              <a:t>Resources</a:t>
            </a:r>
            <a:endParaRPr lang="fr-FR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The compute resources can include: </a:t>
            </a:r>
            <a:endParaRPr lang="fr-FR" dirty="0" smtClean="0"/>
          </a:p>
          <a:p>
            <a:pPr lvl="1" eaLnBrk="1" hangingPunct="1"/>
            <a:r>
              <a:rPr lang="en-GB" dirty="0" smtClean="0"/>
              <a:t>A single computer with multiple processors; </a:t>
            </a:r>
          </a:p>
          <a:p>
            <a:pPr lvl="1" eaLnBrk="1" hangingPunct="1"/>
            <a:r>
              <a:rPr lang="en-GB" dirty="0" smtClean="0"/>
              <a:t>A single computer with (multiple) processor(s) and some specialized computer resources (GPU, FPGA …)</a:t>
            </a:r>
            <a:endParaRPr lang="fr-FR" dirty="0" smtClean="0"/>
          </a:p>
          <a:p>
            <a:pPr lvl="1" eaLnBrk="1" hangingPunct="1"/>
            <a:r>
              <a:rPr lang="en-GB" dirty="0" smtClean="0"/>
              <a:t>An arbitrary number of computers connected by a network; </a:t>
            </a:r>
            <a:endParaRPr lang="fr-FR" dirty="0" smtClean="0"/>
          </a:p>
          <a:p>
            <a:pPr lvl="1" eaLnBrk="1" hangingPunct="1"/>
            <a:r>
              <a:rPr lang="fr-FR" dirty="0" smtClean="0"/>
              <a:t>A </a:t>
            </a:r>
            <a:r>
              <a:rPr lang="fr-FR" dirty="0" err="1" smtClean="0"/>
              <a:t>combination</a:t>
            </a:r>
            <a:r>
              <a:rPr lang="fr-FR" dirty="0" smtClean="0"/>
              <a:t> of </a:t>
            </a:r>
            <a:r>
              <a:rPr lang="fr-FR" dirty="0" err="1" smtClean="0"/>
              <a:t>both</a:t>
            </a:r>
            <a:r>
              <a:rPr lang="fr-FR" dirty="0" smtClean="0"/>
              <a:t>. </a:t>
            </a:r>
          </a:p>
          <a:p>
            <a:pPr eaLnBrk="1" hangingPunct="1"/>
            <a:endParaRPr lang="fr-FR" dirty="0" smtClean="0"/>
          </a:p>
        </p:txBody>
      </p:sp>
      <p:sp>
        <p:nvSpPr>
          <p:cNvPr id="2" name="AutoShape 2" descr="What Are The Best FPGA Development Boards Available Today? | Mel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What Are The Best FPGA Development Boards Available Today? | Meldi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1 PNG and SVG fpga icons for free download | UI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713" y="4400037"/>
            <a:ext cx="2264069" cy="187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 descr="Buy GeForce RTX Graphics Cards | NVIDIA GeForce Stor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Buy GeForce RTX Graphics Cards | NVIDIA GeForce Sto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843" y="4147167"/>
            <a:ext cx="3695679" cy="240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8348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587</TotalTime>
  <Words>784</Words>
  <Application>Microsoft Office PowerPoint</Application>
  <PresentationFormat>Widescreen</PresentationFormat>
  <Paragraphs>104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ＭＳ Ｐゴシック</vt:lpstr>
      <vt:lpstr>Arial</vt:lpstr>
      <vt:lpstr>Calibri</vt:lpstr>
      <vt:lpstr>メイリオ</vt:lpstr>
      <vt:lpstr>Times New Roman</vt:lpstr>
      <vt:lpstr>Trebuchet MS</vt:lpstr>
      <vt:lpstr>Wingdings 3</vt:lpstr>
      <vt:lpstr>Facet</vt:lpstr>
      <vt:lpstr>Introduction to Parallel Computing</vt:lpstr>
      <vt:lpstr>Marks Distribution</vt:lpstr>
      <vt:lpstr>OS Concepts Revision</vt:lpstr>
      <vt:lpstr>Process vs. Threads</vt:lpstr>
      <vt:lpstr>Concurrent Execution on a Single-core System</vt:lpstr>
      <vt:lpstr>Single &amp; Multithreading Process</vt:lpstr>
      <vt:lpstr>What is Parallel Computing? (1)</vt:lpstr>
      <vt:lpstr>What is Parallel Computing? (2)</vt:lpstr>
      <vt:lpstr>Parallel Computing: Resources</vt:lpstr>
      <vt:lpstr>Parallel Computing: The computational problem </vt:lpstr>
      <vt:lpstr>Parallel Computing: what for? (3)</vt:lpstr>
      <vt:lpstr>Why Parallel Computing? </vt:lpstr>
      <vt:lpstr>Limitations of Serial Computing</vt:lpstr>
      <vt:lpstr>Amdahl’s Law</vt:lpstr>
      <vt:lpstr>Amdahl’s Law Example</vt:lpstr>
      <vt:lpstr>Concepts and Terminology</vt:lpstr>
      <vt:lpstr>Basic Design</vt:lpstr>
      <vt:lpstr>Von Nueman Architecture</vt:lpstr>
      <vt:lpstr>Direct Memory Access Structure</vt:lpstr>
      <vt:lpstr>Flynn Taxanomy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nausheen</dc:creator>
  <cp:lastModifiedBy>nausheen</cp:lastModifiedBy>
  <cp:revision>37</cp:revision>
  <dcterms:created xsi:type="dcterms:W3CDTF">2020-08-31T07:49:57Z</dcterms:created>
  <dcterms:modified xsi:type="dcterms:W3CDTF">2020-09-04T07:08:45Z</dcterms:modified>
</cp:coreProperties>
</file>