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1" r:id="rId3"/>
    <p:sldId id="258" r:id="rId4"/>
    <p:sldId id="290" r:id="rId5"/>
    <p:sldId id="293" r:id="rId6"/>
    <p:sldId id="294" r:id="rId7"/>
    <p:sldId id="292" r:id="rId8"/>
    <p:sldId id="297" r:id="rId9"/>
    <p:sldId id="298" r:id="rId10"/>
    <p:sldId id="299" r:id="rId11"/>
    <p:sldId id="300" r:id="rId12"/>
    <p:sldId id="302" r:id="rId13"/>
    <p:sldId id="29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CCE523-C85E-4D39-8FC2-2F691A68F5AD}">
  <a:tblStyle styleId="{D1CCE523-C85E-4D39-8FC2-2F691A68F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27E0F7-EEC8-4C73-AF02-75660BD388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9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3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7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59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7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2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1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9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83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8" r:id="rId11"/>
    <p:sldLayoutId id="2147483669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KARÓRA WEBSHOP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5543289" y="3414950"/>
            <a:ext cx="3443957" cy="1170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buClr>
                <a:schemeClr val="bg2"/>
              </a:buClr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Csapat: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Rubovszki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Balázs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Mezei Botond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Bakaja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Csaba</a:t>
            </a:r>
            <a:endParaRPr dirty="0">
              <a:solidFill>
                <a:schemeClr val="bg2"/>
              </a:solidFill>
              <a:latin typeface="Berlin Sans FB" panose="020E0602020502020306" pitchFamily="34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Kosár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78422" y="683400"/>
            <a:ext cx="2942915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localStorage.getItem</a:t>
            </a:r>
            <a:r>
              <a:rPr lang="hu-HU" sz="1600" b="1" dirty="0"/>
              <a:t>("</a:t>
            </a:r>
            <a:r>
              <a:rPr lang="hu-HU" sz="1600" b="1" dirty="0" err="1"/>
              <a:t>cart</a:t>
            </a:r>
            <a:r>
              <a:rPr lang="hu-HU" sz="1600" b="1" dirty="0"/>
              <a:t>")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81039" y="1367385"/>
            <a:ext cx="232212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cartItems.forEach</a:t>
            </a:r>
            <a:r>
              <a:rPr lang="hu-HU" sz="1600" b="1" dirty="0"/>
              <a:t>(...)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107604" y="3579643"/>
            <a:ext cx="2271538" cy="42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innerHTML</a:t>
            </a:r>
            <a:r>
              <a:rPr lang="hu-HU" sz="1600" b="1" dirty="0"/>
              <a:t> +=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193589"/>
            <a:ext cx="293234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lekéri a kosár tartalmát a </a:t>
            </a:r>
            <a:r>
              <a:rPr lang="hu-HU" sz="1200" dirty="0" smtClean="0"/>
              <a:t>böngészőből.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07604" y="1893879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minden kosár elemet végigjár és megjelenít HTML-ben.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07604" y="2873353"/>
            <a:ext cx="229555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kiszámolja a végösszeget.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107604" y="3877998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dinamikusan hozzáadja az elemeket az oldalhoz.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03" y="1038827"/>
            <a:ext cx="4798912" cy="309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5400000">
            <a:off x="6966799" y="4080723"/>
            <a:ext cx="318187" cy="221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3041492" y="1791761"/>
            <a:ext cx="1267966" cy="1019981"/>
          </a:xfrm>
          <a:prstGeom prst="bentConnector3">
            <a:avLst>
              <a:gd name="adj1" fmla="val 39295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flipV="1">
            <a:off x="1706110" y="1897558"/>
            <a:ext cx="2630453" cy="1897371"/>
          </a:xfrm>
          <a:prstGeom prst="bentConnector3">
            <a:avLst>
              <a:gd name="adj1" fmla="val 7987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 flipV="1">
            <a:off x="2927547" y="1162156"/>
            <a:ext cx="1294409" cy="12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2217126" y="1691364"/>
            <a:ext cx="2004830" cy="1642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4010" y="2646591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+= 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item.price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item.quantity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069503" y="4225689"/>
            <a:ext cx="441012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altLang="hu-HU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 végén </a:t>
            </a:r>
            <a:r>
              <a:rPr lang="hu-HU" altLang="hu-HU" sz="1200" dirty="0">
                <a:solidFill>
                  <a:schemeClr val="tx1"/>
                </a:solidFill>
                <a:latin typeface="Arial" panose="020B0604020202020204" pitchFamily="34" charset="0"/>
              </a:rPr>
              <a:t>megjeleníti a teljes árat a </a:t>
            </a:r>
            <a:r>
              <a:rPr lang="hu-HU" altLang="hu-HU" sz="1200" b="1" dirty="0">
                <a:solidFill>
                  <a:schemeClr val="tx1"/>
                </a:solidFill>
                <a:latin typeface="Arial Unicode MS"/>
              </a:rPr>
              <a:t>#</a:t>
            </a:r>
            <a:r>
              <a:rPr lang="hu-HU" altLang="hu-HU" sz="1200" b="1" dirty="0" err="1" smtClean="0">
                <a:solidFill>
                  <a:schemeClr val="tx1"/>
                </a:solidFill>
                <a:latin typeface="Arial Unicode MS"/>
              </a:rPr>
              <a:t>total-amount</a:t>
            </a:r>
            <a:r>
              <a:rPr lang="hu-HU" altLang="hu-HU" sz="12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hu-HU" altLang="hu-HU" sz="1200" dirty="0" smtClean="0">
                <a:solidFill>
                  <a:schemeClr val="tx1"/>
                </a:solidFill>
                <a:latin typeface="Arial Unicode MS"/>
              </a:rPr>
              <a:t>elemben.</a:t>
            </a:r>
            <a:r>
              <a:rPr lang="hu-HU" altLang="hu-HU" sz="1200" dirty="0" smtClean="0">
                <a:solidFill>
                  <a:schemeClr val="tx1"/>
                </a:solidFill>
              </a:rPr>
              <a:t>  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60" name="Rectangle 4"/>
          <p:cNvSpPr>
            <a:spLocks noChangeArrowheads="1"/>
          </p:cNvSpPr>
          <p:nvPr/>
        </p:nvSpPr>
        <p:spPr bwMode="auto">
          <a:xfrm>
            <a:off x="0" y="-184666"/>
            <a:ext cx="7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elemben. 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Bejelentkezés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73471" y="855562"/>
            <a:ext cx="4827142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100" b="1" dirty="0"/>
              <a:t>$_SERVER['REQUEST_METHOD'] === 'POST'</a:t>
            </a:r>
            <a:endParaRPr sz="11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74010" y="1783503"/>
            <a:ext cx="3534955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/>
              <a:t>$email = </a:t>
            </a:r>
            <a:r>
              <a:rPr lang="hu-HU" sz="1600" b="1" dirty="0" err="1"/>
              <a:t>trim</a:t>
            </a:r>
            <a:r>
              <a:rPr lang="hu-HU" sz="1600" b="1" dirty="0"/>
              <a:t>($_POST['email']);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81038" y="3888490"/>
            <a:ext cx="2271538" cy="3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password_verify</a:t>
            </a:r>
            <a:r>
              <a:rPr lang="hu-HU" sz="1600" b="1" dirty="0"/>
              <a:t>(...)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372972"/>
            <a:ext cx="3278534" cy="4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200" dirty="0"/>
              <a:t>Ellenőrzi, hogy az űrlapot valóban elküldték-e POST metódussal, azaz bejelentkezési kísérlet történt-e.</a:t>
            </a:r>
          </a:p>
        </p:txBody>
      </p:sp>
      <p:sp>
        <p:nvSpPr>
          <p:cNvPr id="274" name="Google Shape;274;p38"/>
          <p:cNvSpPr txBox="1"/>
          <p:nvPr/>
        </p:nvSpPr>
        <p:spPr>
          <a:xfrm>
            <a:off x="63263" y="2300662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Végigmegy az összes kosár elemen, és dinamikusan létrehozza hozzájuk a HTML-t.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010" y="3270133"/>
            <a:ext cx="29406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Lekérdezi az adatbázisból az adott emailhez tartozó felhasználót.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81038" y="4120662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Ellenőrzi, hogy a megadott jelszó megegyezik-e az adatbázisban tárolt (</a:t>
            </a:r>
            <a:r>
              <a:rPr lang="hu-HU" sz="1200" dirty="0" err="1"/>
              <a:t>hashelt</a:t>
            </a:r>
            <a:r>
              <a:rPr lang="hu-HU" sz="1200" dirty="0"/>
              <a:t>) jelszóval.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03" y="540388"/>
            <a:ext cx="4815233" cy="3395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16200000" flipV="1">
            <a:off x="4876865" y="2672114"/>
            <a:ext cx="1542951" cy="13541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2487042" y="1748262"/>
            <a:ext cx="1949833" cy="1450894"/>
          </a:xfrm>
          <a:prstGeom prst="bentConnector3">
            <a:avLst>
              <a:gd name="adj1" fmla="val 8700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flipV="1">
            <a:off x="2136759" y="2312952"/>
            <a:ext cx="2360274" cy="1729360"/>
          </a:xfrm>
          <a:prstGeom prst="bentConnector3">
            <a:avLst>
              <a:gd name="adj1" fmla="val 92979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 flipV="1">
            <a:off x="3206065" y="1162156"/>
            <a:ext cx="1015891" cy="210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3236235" y="1296781"/>
            <a:ext cx="1235753" cy="9809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8701" y="3031554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b="1" dirty="0"/>
              <a:t>$</a:t>
            </a:r>
            <a:r>
              <a:rPr lang="hu-HU" b="1" dirty="0" err="1"/>
              <a:t>stmt</a:t>
            </a:r>
            <a:r>
              <a:rPr lang="hu-HU" b="1" dirty="0"/>
              <a:t> = $</a:t>
            </a:r>
            <a:r>
              <a:rPr lang="hu-HU" b="1" dirty="0" err="1"/>
              <a:t>pdo</a:t>
            </a:r>
            <a:r>
              <a:rPr lang="hu-HU" b="1" dirty="0"/>
              <a:t>-&gt;prepare(...);</a:t>
            </a:r>
            <a:endParaRPr kumimoji="0" lang="hu-HU" altLang="hu-H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124303" y="3935690"/>
            <a:ext cx="440221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/>
              <a:t>$_SESSION['user'] = [...]</a:t>
            </a:r>
          </a:p>
          <a:p>
            <a:pPr lvl="0"/>
            <a:r>
              <a:rPr lang="hu-HU" sz="1200" dirty="0" smtClean="0"/>
              <a:t>Sikeres </a:t>
            </a:r>
            <a:r>
              <a:rPr lang="hu-HU" sz="1200" dirty="0"/>
              <a:t>bejelentkezés esetén elmenti a felhasználó adatait a session-be, így belépett állapotban marad.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45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Bejelentkezés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63263" y="664474"/>
            <a:ext cx="4827142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100" b="1" dirty="0" err="1"/>
              <a:t>password_hash</a:t>
            </a:r>
            <a:r>
              <a:rPr lang="hu-HU" sz="1100" b="1" dirty="0"/>
              <a:t>(..., PASSWORD_DEFAULT)</a:t>
            </a:r>
            <a:endParaRPr sz="11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74010" y="1683860"/>
            <a:ext cx="3534955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/>
              <a:t>$</a:t>
            </a:r>
            <a:r>
              <a:rPr lang="hu-HU" sz="1600" b="1" dirty="0" err="1"/>
              <a:t>stmt</a:t>
            </a:r>
            <a:r>
              <a:rPr lang="hu-HU" sz="1600" b="1" dirty="0"/>
              <a:t>-&gt;</a:t>
            </a:r>
            <a:r>
              <a:rPr lang="hu-HU" sz="1600" b="1" dirty="0" err="1"/>
              <a:t>rowCount</a:t>
            </a:r>
            <a:r>
              <a:rPr lang="hu-HU" sz="1600" b="1" dirty="0"/>
              <a:t>() &gt; 0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74010" y="3962337"/>
            <a:ext cx="4600212" cy="3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1" dirty="0"/>
              <a:t>$</a:t>
            </a:r>
            <a:r>
              <a:rPr lang="en-US" sz="1200" b="1" dirty="0" err="1"/>
              <a:t>stmt</a:t>
            </a:r>
            <a:r>
              <a:rPr lang="en-US" sz="1200" b="1" dirty="0"/>
              <a:t>-&gt;execute([$name, $email, $password])</a:t>
            </a:r>
            <a:endParaRPr sz="12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208500"/>
            <a:ext cx="3278534" cy="4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200" dirty="0"/>
              <a:t>A megadott jelszót automatikusan biztonságos formában (</a:t>
            </a:r>
            <a:r>
              <a:rPr lang="hu-HU" sz="1200" dirty="0" err="1"/>
              <a:t>hashként</a:t>
            </a:r>
            <a:r>
              <a:rPr lang="hu-HU" sz="1200" dirty="0"/>
              <a:t>) elmenti az adatbázisba.</a:t>
            </a:r>
          </a:p>
        </p:txBody>
      </p:sp>
      <p:sp>
        <p:nvSpPr>
          <p:cNvPr id="274" name="Google Shape;274;p38"/>
          <p:cNvSpPr txBox="1"/>
          <p:nvPr/>
        </p:nvSpPr>
        <p:spPr>
          <a:xfrm>
            <a:off x="63263" y="2182150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Lefut egy ellenőrzés, hogy már létezik-e ilyen e-mail cím az adatbázisban – ha igen, hibaüzenet és kilépés.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010" y="3173030"/>
            <a:ext cx="29406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A rendszer új felhasználót rögzít az adatbázisban, ha az e-mail cím még nem foglalt.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81038" y="4120662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A fenti adatokat biztonságosan (</a:t>
            </a:r>
            <a:r>
              <a:rPr lang="hu-HU" sz="1200" dirty="0" err="1"/>
              <a:t>paraméterezve</a:t>
            </a:r>
            <a:r>
              <a:rPr lang="hu-HU" sz="1200" dirty="0"/>
              <a:t>) behelyezi az adatbázisba.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73" y="540388"/>
            <a:ext cx="4455963" cy="3395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16200000" flipV="1">
            <a:off x="5354269" y="3191466"/>
            <a:ext cx="1172870" cy="685521"/>
          </a:xfrm>
          <a:prstGeom prst="bentConnector3">
            <a:avLst>
              <a:gd name="adj1" fmla="val 99945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3216812" y="2615002"/>
            <a:ext cx="1343547" cy="6085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rot="5400000" flipH="1" flipV="1">
            <a:off x="3264639" y="2905956"/>
            <a:ext cx="1409706" cy="1051700"/>
          </a:xfrm>
          <a:prstGeom prst="bentConnector3">
            <a:avLst>
              <a:gd name="adj1" fmla="val 100169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3053807" y="1173260"/>
            <a:ext cx="1443226" cy="2082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2426884" y="2049853"/>
            <a:ext cx="2094277" cy="96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8701" y="3031554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b="1" dirty="0"/>
              <a:t>INSERT INTO </a:t>
            </a:r>
            <a:r>
              <a:rPr lang="hu-HU" b="1" dirty="0" err="1"/>
              <a:t>users</a:t>
            </a:r>
            <a:r>
              <a:rPr lang="hu-HU" b="1" dirty="0"/>
              <a:t> (...) VALUES (...)</a:t>
            </a:r>
            <a:endParaRPr kumimoji="0" lang="hu-HU" altLang="hu-H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124303" y="3935690"/>
            <a:ext cx="440221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/>
              <a:t>$_SESSION['user'] = </a:t>
            </a:r>
            <a:r>
              <a:rPr lang="hu-HU" b="1" dirty="0" smtClean="0"/>
              <a:t>[...]</a:t>
            </a:r>
          </a:p>
          <a:p>
            <a:pPr lvl="0"/>
            <a:r>
              <a:rPr lang="hu-HU" sz="1200" dirty="0"/>
              <a:t>Sikeres regisztráció után a felhasználót automatikusan belépteti, így nem kell újra bejelentkeznie.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6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30629" y="1066799"/>
            <a:ext cx="8882742" cy="2120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KÖSZÖNJÜK A FIGYELMET!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0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A projektünk bemutatása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45949" y="1627000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100" b="1" dirty="0"/>
              <a:t>A Karóra </a:t>
            </a:r>
            <a:r>
              <a:rPr lang="hu-HU" sz="1100" b="1" dirty="0" err="1"/>
              <a:t>WebShop</a:t>
            </a:r>
            <a:r>
              <a:rPr lang="hu-HU" sz="1100" b="1" dirty="0"/>
              <a:t> prezentációja bemutatja a webáruház főbb részeit és működését. A projekt csapata </a:t>
            </a:r>
            <a:r>
              <a:rPr lang="hu-HU" sz="1100" b="1" dirty="0" err="1"/>
              <a:t>Rubovszki</a:t>
            </a:r>
            <a:r>
              <a:rPr lang="hu-HU" sz="1100" b="1" dirty="0"/>
              <a:t> Balázs, Mezei Botond és </a:t>
            </a:r>
            <a:r>
              <a:rPr lang="hu-HU" sz="1100" b="1" dirty="0" err="1"/>
              <a:t>Bakaja</a:t>
            </a:r>
            <a:r>
              <a:rPr lang="hu-HU" sz="1100" b="1" dirty="0"/>
              <a:t> Csaba. A weboldal felépítése tartalmaz egy </a:t>
            </a:r>
            <a:r>
              <a:rPr lang="hu-HU" sz="1100" b="1" dirty="0" err="1"/>
              <a:t>főoldalt</a:t>
            </a:r>
            <a:r>
              <a:rPr lang="hu-HU" sz="1100" b="1" dirty="0"/>
              <a:t>, ahol kiemelt ajánlatok és partnerek láthatók, valamint egy egyszerű "Rólunk" szekciót. A kosár funkciót HTML, CSS és JavaScript segítségével </a:t>
            </a:r>
            <a:r>
              <a:rPr lang="hu-HU" sz="1100" b="1" dirty="0" smtClean="0"/>
              <a:t>valósítottuk </a:t>
            </a:r>
            <a:r>
              <a:rPr lang="hu-HU" sz="1100" b="1" dirty="0"/>
              <a:t>meg, amely lehetővé teszi a termékek hozzáadását, a végösszeg kiszámítását és a tartalom böngészőben való tárolását localStorage segítségével. A bejelentkezési és regisztrációs rendszer PHP-</a:t>
            </a:r>
            <a:r>
              <a:rPr lang="hu-HU" sz="1100" b="1" dirty="0" err="1"/>
              <a:t>ban</a:t>
            </a:r>
            <a:r>
              <a:rPr lang="hu-HU" sz="1100" b="1" dirty="0"/>
              <a:t> készült, biztonságos jelszó-kezeléssel (</a:t>
            </a:r>
            <a:r>
              <a:rPr lang="hu-HU" sz="1100" b="1" dirty="0" err="1"/>
              <a:t>hash-elés</a:t>
            </a:r>
            <a:r>
              <a:rPr lang="hu-HU" sz="1100" b="1" dirty="0"/>
              <a:t>) és adatbázis-kapcsolattal. A kód példák mutatják, hogyan ellenőrizhető a </a:t>
            </a:r>
            <a:r>
              <a:rPr lang="hu-HU" sz="1100" b="1" dirty="0" smtClean="0"/>
              <a:t>felhasználók </a:t>
            </a:r>
            <a:r>
              <a:rPr lang="hu-HU" sz="1100" b="1" dirty="0"/>
              <a:t>adatai, hogyan történik a munkamenet-kezelés (session), valamint az űrlapok feldolgozása. A weboldal készítéséhez HTML, CSS, JavaScript, PHP és </a:t>
            </a:r>
            <a:r>
              <a:rPr lang="hu-HU" sz="1100" b="1" dirty="0" err="1"/>
              <a:t>Bootstrap</a:t>
            </a:r>
            <a:r>
              <a:rPr lang="hu-HU" sz="1100" b="1" dirty="0"/>
              <a:t> </a:t>
            </a:r>
            <a:r>
              <a:rPr lang="hu-HU" sz="1100" b="1" dirty="0" smtClean="0"/>
              <a:t>programozási nyelveket használtuk.</a:t>
            </a:r>
            <a:endParaRPr sz="1100" b="1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smtClean="0">
                <a:latin typeface="Berlin Sans FB" panose="020E0602020502020306" pitchFamily="34" charset="0"/>
              </a:rPr>
              <a:t>A Webshop Részei</a:t>
            </a:r>
            <a:endParaRPr b="1" dirty="0">
              <a:latin typeface="Berlin Sans FB" panose="020E0602020502020306" pitchFamily="3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2"/>
          </p:nvPr>
        </p:nvSpPr>
        <p:spPr>
          <a:xfrm>
            <a:off x="713225" y="1400863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1.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3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2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4"/>
          </p:nvPr>
        </p:nvSpPr>
        <p:spPr>
          <a:xfrm>
            <a:off x="713225" y="2472438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1.1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 idx="5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3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6"/>
          </p:nvPr>
        </p:nvSpPr>
        <p:spPr>
          <a:xfrm>
            <a:off x="713225" y="3544013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1.2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7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4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Főoldal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 smtClean="0">
                <a:latin typeface="Berlin Sans FB" panose="020E0602020502020306" pitchFamily="34" charset="0"/>
              </a:rPr>
              <a:t>Partnereink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Kiemelt ajánlatok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>
                <a:latin typeface="Berlin Sans FB" panose="020E0602020502020306" pitchFamily="34" charset="0"/>
              </a:rPr>
              <a:t>Rólunk</a:t>
            </a:r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Kosár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5"/>
          </p:nvPr>
        </p:nvSpPr>
        <p:spPr>
          <a:xfrm>
            <a:off x="4799201" y="3543996"/>
            <a:ext cx="2868695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Regisztráció/Bejelentkezés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83" y="1351947"/>
            <a:ext cx="387467" cy="387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88" y="3495071"/>
            <a:ext cx="387467" cy="387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81" y="2392418"/>
            <a:ext cx="387467" cy="387467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13" y="1351923"/>
            <a:ext cx="387467" cy="387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0" y="3495072"/>
            <a:ext cx="387467" cy="387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80" y="2423497"/>
            <a:ext cx="387467" cy="387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  <p:bldP spid="170" grpId="0" build="p"/>
      <p:bldP spid="171" grpId="0" build="p"/>
      <p:bldP spid="1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 smtClean="0">
                <a:latin typeface="Berlin Sans FB" panose="020E0602020502020306" pitchFamily="34" charset="0"/>
              </a:rPr>
              <a:t>A weboldalon használt program nyelvek </a:t>
            </a:r>
            <a:endParaRPr lang="hu-HU" sz="2400" b="1" dirty="0">
              <a:latin typeface="Berlin Sans FB" panose="020E0602020502020306" pitchFamily="34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1.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4.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5" name="Cím 4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2.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6" name="Cím 5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5.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HTML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0" name="Alcím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PHP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2" name="Alcím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MySQL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3" name="Alcím 1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hu-HU" dirty="0">
                <a:latin typeface="Berlin Sans FB" panose="020E0602020502020306" pitchFamily="34" charset="0"/>
              </a:rPr>
              <a:t>JAVASCRIPT</a:t>
            </a:r>
          </a:p>
          <a:p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1291025" y="3553664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smtClean="0">
                <a:latin typeface="Berlin Sans FB" panose="020E0602020502020306" pitchFamily="34" charset="0"/>
              </a:rPr>
              <a:t>   BOOTSTRAP</a:t>
            </a:r>
            <a:endParaRPr lang="hu-HU" sz="1600" dirty="0">
              <a:latin typeface="Berlin Sans FB" panose="020E0602020502020306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68386" y="3549699"/>
            <a:ext cx="422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>
                <a:latin typeface="Berlin Sans FB" panose="020E0602020502020306" pitchFamily="34" charset="0"/>
              </a:rPr>
              <a:t>3.</a:t>
            </a:r>
            <a:endParaRPr lang="hu-HU" sz="1600" dirty="0">
              <a:latin typeface="Berlin Sans FB" panose="020E0602020502020306" pitchFamily="34" charset="0"/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61" y="2839524"/>
            <a:ext cx="559277" cy="303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6" y="1766521"/>
            <a:ext cx="387467" cy="4404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48" y="3888253"/>
            <a:ext cx="465797" cy="4657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59" y="2839524"/>
            <a:ext cx="668330" cy="374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70" y="1766521"/>
            <a:ext cx="397554" cy="397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08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0" grpId="0" build="p"/>
      <p:bldP spid="12" grpId="0" build="p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4" y="963980"/>
            <a:ext cx="5281797" cy="2166535"/>
          </a:xfrm>
          <a:prstGeom prst="roundRect">
            <a:avLst>
              <a:gd name="adj" fmla="val 54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06084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1</a:t>
            </a:r>
            <a:r>
              <a:rPr lang="hu-HU" dirty="0" smtClean="0">
                <a:latin typeface="Berlin Sans FB" panose="020E0602020502020306" pitchFamily="34" charset="0"/>
              </a:rPr>
              <a:t>. Főoldal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306084" y="3083991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HTML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CSS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Google Shape;178;p3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2" y="1959592"/>
            <a:ext cx="3950756" cy="2767119"/>
          </a:xfrm>
          <a:prstGeom prst="roundRect">
            <a:avLst>
              <a:gd name="adj" fmla="val 964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9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7" y="3553584"/>
            <a:ext cx="4742945" cy="96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36477" y="2976806"/>
            <a:ext cx="3681300" cy="57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1.1 Kiemelt ajánlataink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291553"/>
            <a:ext cx="5042263" cy="291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82;p31"/>
          <p:cNvSpPr txBox="1">
            <a:spLocks/>
          </p:cNvSpPr>
          <p:nvPr/>
        </p:nvSpPr>
        <p:spPr>
          <a:xfrm>
            <a:off x="6590025" y="3175545"/>
            <a:ext cx="22535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hu-HU" dirty="0" smtClean="0">
                <a:latin typeface="Berlin Sans FB" panose="020E0602020502020306" pitchFamily="34" charset="0"/>
              </a:rPr>
              <a:t>1.2 Partnereink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7" name="Google Shape;182;p31"/>
          <p:cNvSpPr txBox="1">
            <a:spLocks/>
          </p:cNvSpPr>
          <p:nvPr/>
        </p:nvSpPr>
        <p:spPr>
          <a:xfrm>
            <a:off x="155038" y="159074"/>
            <a:ext cx="3586183" cy="53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hu-HU" u="sng" dirty="0" smtClean="0">
                <a:latin typeface="Berlin Sans FB" panose="020E0602020502020306" pitchFamily="34" charset="0"/>
              </a:rPr>
              <a:t>1. Főoldal további részei</a:t>
            </a:r>
            <a:endParaRPr lang="hu-HU" u="sng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32" y="289078"/>
            <a:ext cx="5281797" cy="3126860"/>
          </a:xfrm>
          <a:prstGeom prst="roundRect">
            <a:avLst>
              <a:gd name="adj" fmla="val 27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2. Rólunk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5459137" y="3415938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Egyszerű HTML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2348487"/>
            <a:ext cx="3095898" cy="2197388"/>
          </a:xfrm>
          <a:prstGeom prst="roundRect">
            <a:avLst>
              <a:gd name="adj" fmla="val 16756"/>
            </a:avLst>
          </a:prstGeom>
        </p:spPr>
      </p:pic>
    </p:spTree>
    <p:extLst>
      <p:ext uri="{BB962C8B-B14F-4D97-AF65-F5344CB8AC3E}">
        <p14:creationId xmlns:p14="http://schemas.microsoft.com/office/powerpoint/2010/main" val="41147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9" y="363981"/>
            <a:ext cx="4280305" cy="2860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3</a:t>
            </a:r>
            <a:r>
              <a:rPr lang="hu-HU" dirty="0" smtClean="0">
                <a:latin typeface="Berlin Sans FB" panose="020E0602020502020306" pitchFamily="34" charset="0"/>
              </a:rPr>
              <a:t>. Kosár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4466129" y="3351809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HTML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CSS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JAVASCRIPT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PHP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0" y="1682771"/>
            <a:ext cx="3871509" cy="24888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8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76" y="2011337"/>
            <a:ext cx="3430847" cy="1986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4" y="448050"/>
            <a:ext cx="44270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4</a:t>
            </a:r>
            <a:r>
              <a:rPr lang="hu-HU" dirty="0" smtClean="0">
                <a:latin typeface="Berlin Sans FB" panose="020E0602020502020306" pitchFamily="34" charset="0"/>
              </a:rPr>
              <a:t>. Bejelentkezés és Regisztráció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1" y="1179762"/>
            <a:ext cx="3737113" cy="196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498</Words>
  <Application>Microsoft Office PowerPoint</Application>
  <PresentationFormat>Diavetítés a képernyőre (16:9 oldalarány)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3" baseType="lpstr">
      <vt:lpstr>Arial Unicode MS</vt:lpstr>
      <vt:lpstr>NSimSun</vt:lpstr>
      <vt:lpstr>Arial</vt:lpstr>
      <vt:lpstr>Berlin Sans FB</vt:lpstr>
      <vt:lpstr>Inter</vt:lpstr>
      <vt:lpstr>Inter Medium</vt:lpstr>
      <vt:lpstr>Nunito Light</vt:lpstr>
      <vt:lpstr>Open Sans</vt:lpstr>
      <vt:lpstr>Roboto</vt:lpstr>
      <vt:lpstr>Minimalist Pitch Deck by Slidesgo</vt:lpstr>
      <vt:lpstr>KARÓRA WEBSHOP</vt:lpstr>
      <vt:lpstr>A projektünk bemutatása</vt:lpstr>
      <vt:lpstr>A Webshop Részei</vt:lpstr>
      <vt:lpstr>A weboldalon használt program nyelvek </vt:lpstr>
      <vt:lpstr>1. Főoldal</vt:lpstr>
      <vt:lpstr>1.1 Kiemelt ajánlataink</vt:lpstr>
      <vt:lpstr>2. Rólunk</vt:lpstr>
      <vt:lpstr>3. Kosár</vt:lpstr>
      <vt:lpstr>4. Bejelentkezés és Regisztráció</vt:lpstr>
      <vt:lpstr>Kosár Kód</vt:lpstr>
      <vt:lpstr>Bejelentkezés Kód</vt:lpstr>
      <vt:lpstr>Bejelentkezés Kód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KARÓRA WEBSHOP</dc:title>
  <dc:creator>user</dc:creator>
  <cp:lastModifiedBy>Bakaja Csaba</cp:lastModifiedBy>
  <cp:revision>93</cp:revision>
  <dcterms:modified xsi:type="dcterms:W3CDTF">2025-04-10T12:25:31Z</dcterms:modified>
</cp:coreProperties>
</file>