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8" r:id="rId3"/>
    <p:sldId id="264" r:id="rId4"/>
    <p:sldId id="594" r:id="rId5"/>
    <p:sldId id="595" r:id="rId6"/>
    <p:sldId id="596" r:id="rId7"/>
    <p:sldId id="597" r:id="rId8"/>
    <p:sldId id="585" r:id="rId9"/>
    <p:sldId id="322" r:id="rId10"/>
    <p:sldId id="483" r:id="rId11"/>
    <p:sldId id="316" r:id="rId12"/>
    <p:sldId id="486" r:id="rId13"/>
    <p:sldId id="485" r:id="rId14"/>
    <p:sldId id="323" r:id="rId15"/>
    <p:sldId id="487" r:id="rId16"/>
    <p:sldId id="318" r:id="rId17"/>
    <p:sldId id="320" r:id="rId18"/>
    <p:sldId id="321" r:id="rId19"/>
    <p:sldId id="605" r:id="rId20"/>
    <p:sldId id="333" r:id="rId21"/>
    <p:sldId id="334" r:id="rId22"/>
    <p:sldId id="340" r:id="rId23"/>
    <p:sldId id="341" r:id="rId24"/>
    <p:sldId id="339" r:id="rId25"/>
    <p:sldId id="335" r:id="rId26"/>
    <p:sldId id="296" r:id="rId27"/>
    <p:sldId id="493" r:id="rId28"/>
    <p:sldId id="489" r:id="rId29"/>
    <p:sldId id="301" r:id="rId30"/>
    <p:sldId id="650" r:id="rId31"/>
    <p:sldId id="263" r:id="rId32"/>
    <p:sldId id="636" r:id="rId33"/>
    <p:sldId id="635" r:id="rId34"/>
    <p:sldId id="621" r:id="rId35"/>
    <p:sldId id="658" r:id="rId36"/>
    <p:sldId id="617" r:id="rId37"/>
    <p:sldId id="324" r:id="rId38"/>
    <p:sldId id="325" r:id="rId39"/>
    <p:sldId id="495" r:id="rId40"/>
    <p:sldId id="326" r:id="rId41"/>
    <p:sldId id="327" r:id="rId42"/>
    <p:sldId id="606" r:id="rId43"/>
    <p:sldId id="328" r:id="rId44"/>
    <p:sldId id="608" r:id="rId45"/>
    <p:sldId id="330" r:id="rId46"/>
    <p:sldId id="618" r:id="rId47"/>
    <p:sldId id="286" r:id="rId48"/>
    <p:sldId id="303" r:id="rId49"/>
    <p:sldId id="496" r:id="rId50"/>
    <p:sldId id="498" r:id="rId51"/>
    <p:sldId id="332" r:id="rId52"/>
    <p:sldId id="293" r:id="rId53"/>
    <p:sldId id="331" r:id="rId54"/>
    <p:sldId id="294" r:id="rId55"/>
    <p:sldId id="652" r:id="rId56"/>
    <p:sldId id="649" r:id="rId57"/>
    <p:sldId id="653" r:id="rId58"/>
    <p:sldId id="654" r:id="rId59"/>
    <p:sldId id="655" r:id="rId60"/>
    <p:sldId id="656" r:id="rId61"/>
    <p:sldId id="657" r:id="rId62"/>
    <p:sldId id="616" r:id="rId63"/>
    <p:sldId id="319" r:id="rId64"/>
    <p:sldId id="344" r:id="rId65"/>
    <p:sldId id="501" r:id="rId66"/>
    <p:sldId id="502" r:id="rId67"/>
    <p:sldId id="609" r:id="rId68"/>
    <p:sldId id="500" r:id="rId69"/>
    <p:sldId id="503" r:id="rId70"/>
    <p:sldId id="504" r:id="rId71"/>
    <p:sldId id="505" r:id="rId72"/>
    <p:sldId id="640" r:id="rId73"/>
    <p:sldId id="645" r:id="rId74"/>
    <p:sldId id="643" r:id="rId75"/>
    <p:sldId id="646" r:id="rId76"/>
    <p:sldId id="642" r:id="rId77"/>
    <p:sldId id="639" r:id="rId78"/>
    <p:sldId id="641" r:id="rId79"/>
    <p:sldId id="629" r:id="rId80"/>
    <p:sldId id="633" r:id="rId81"/>
    <p:sldId id="632" r:id="rId82"/>
    <p:sldId id="631" r:id="rId83"/>
    <p:sldId id="638" r:id="rId84"/>
    <p:sldId id="648" r:id="rId85"/>
    <p:sldId id="659" r:id="rId86"/>
    <p:sldId id="637" r:id="rId8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U11rn8ZdBVh/Oo2hpvRTg==" hashData="3Gu7n3J2oXIqyyU+SP7WpwLqS82S1rZzLt9abjlw/BXmYBBr8s3RgDP2dOa3fL+E7rrpKfqSbBEFUe6Rs6ecpg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CD06A81-906D-4281-8EB3-103C02AFB7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EB0337-744A-4288-9C0A-40CA6131E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679-BCB2-4119-B281-E18B6BE21DF7}" type="datetimeFigureOut">
              <a:rPr lang="pt-BR" smtClean="0"/>
              <a:t>10/02/2020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F92707-F117-49EF-9E00-197D09C4D2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EF5E6-1AB4-43A8-9BBD-13CCFEBCE8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B4A29-BCF9-4BD2-A943-FABE0D411F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295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6C36-E1C5-47D3-B1B2-2E6E5C72DBC9}" type="datetimeFigureOut">
              <a:rPr lang="pt-BR" smtClean="0"/>
              <a:pPr/>
              <a:t>10/02/2020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D5CC-7095-48C5-9E93-EB09090DFC5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Manter</a:t>
            </a:r>
            <a:r>
              <a:rPr lang="pt-BR" baseline="0" dirty="0"/>
              <a:t> as cores, letra, tamanho e diagramação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8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final da aula</a:t>
            </a:r>
            <a:r>
              <a:rPr lang="pt-BR" baseline="0" dirty="0"/>
              <a:t> para retomada dos objetivos e mostrar que todos os objetivos da aula foram abordados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4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Colocar quantos objetivos específicos forem necessários</a:t>
            </a:r>
            <a:r>
              <a:rPr lang="pt-BR" baseline="0" dirty="0"/>
              <a:t> ao 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final da aula</a:t>
            </a:r>
            <a:r>
              <a:rPr lang="pt-BR" baseline="0" dirty="0"/>
              <a:t> para retomada dos objetivos e mostrar que todos os objetivos da aula foram abordados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75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Manter</a:t>
            </a:r>
            <a:r>
              <a:rPr lang="pt-BR" baseline="0" dirty="0"/>
              <a:t> as cores, letra, tamanho e diagramação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final da aula</a:t>
            </a:r>
            <a:r>
              <a:rPr lang="pt-BR" baseline="0" dirty="0"/>
              <a:t> para retomada dos objetivos e mostrar que todos os objetivos da aula foram abordados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final da aula</a:t>
            </a:r>
            <a:r>
              <a:rPr lang="pt-BR" baseline="0" dirty="0"/>
              <a:t> para retomada dos objetivos e mostrar que todos os objetivos da aula foram abordados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42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Manter</a:t>
            </a:r>
            <a:r>
              <a:rPr lang="pt-BR" baseline="0" dirty="0"/>
              <a:t> as cores, letra, tamanho e diagramação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169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Momento final da aula</a:t>
            </a:r>
            <a:r>
              <a:rPr lang="pt-BR" baseline="0" dirty="0"/>
              <a:t> para retomada dos objetivos e mostrar que todos os objetivos da aula foram abordados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D5CC-7095-48C5-9E93-EB09090DFC56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5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6E66-C1D5-4D61-A1F5-3C279D44D53D}" type="datetime1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44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BFF4EECB-1DA4-4BC2-864D-ED8B1C5FF1BB}" type="datetime1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DBF14D-4DF3-4CEB-AD7C-3F6770CF6B48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75341EB-B9AC-4982-8C5B-1BD9C20CF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3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536-EE62-49B8-BE70-BB6992E49B0C}" type="datetime1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9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3519"/>
            <a:ext cx="8229600" cy="76581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73F00E9-DC37-476D-97C0-6135382825E0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218F37-44E8-43FE-A55E-8A37B99B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699E6FBA-C20B-4AEF-9946-723D66A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FAF3-4F35-4982-B5BB-AC8F8BDA8654}" type="datetime1">
              <a:rPr lang="pt-BR" smtClean="0"/>
              <a:t>10/02/2020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BBA864C-24E2-434D-9782-9BAF2DD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2EAF108-CE67-4B2D-9441-94E38CE4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1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07C1616E-0A40-4143-A101-B93A24060FD3}" type="datetime1">
              <a:rPr lang="pt-BR" smtClean="0"/>
              <a:t>10/02/2020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9D3F46C-A8F9-4A11-BF6C-9AE5168017B6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4B01AF-0CC2-4EFC-9A30-9D5F268801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538362"/>
            <a:ext cx="4038600" cy="2545556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538362"/>
            <a:ext cx="4038600" cy="2545556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3FE6A2A9-E09D-419F-BCC6-AD49C9D85F93}" type="datetime1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9B224A-C717-43C1-AC31-24F88E5DCFED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A089AA-3877-4F05-8052-116995F287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98757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313570D1-EE2C-4828-A728-EB1962D2A6AB}" type="datetime1">
              <a:rPr lang="pt-BR" smtClean="0"/>
              <a:t>10/02/2020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D3117D-A085-4DCE-8EEE-1D6B7326329B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5981A0F-EDA3-467B-8894-BE09E21C23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D029750C-F298-4AAE-BE67-3AE7EB1C4723}" type="datetime1">
              <a:rPr lang="pt-BR" smtClean="0"/>
              <a:t>10/02/2020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9316347-0A9A-400B-AA5D-B30A6F84AFA1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BA04BA-35B4-4DA4-8055-5123C8BA8F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722BDA54-25B4-4BAB-A8CC-0891DFF92B3B}" type="datetime1">
              <a:rPr lang="pt-BR" smtClean="0"/>
              <a:t>10/02/2020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3D1470-63B1-42F0-A821-8DDA51CBBB27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990B00-4B40-4894-9668-18262517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483520"/>
            <a:ext cx="3008313" cy="792086"/>
          </a:xfr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509636"/>
            <a:ext cx="5111750" cy="4084987"/>
          </a:xfr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347614"/>
            <a:ext cx="3008313" cy="3247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77C87964-41EE-4CA2-917D-348779F9820A}" type="datetime1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19FD61-9EFF-4A4F-9544-19507555BED3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710527C-6DD6-49C2-BB8B-3CFB2E1F7A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2E7AE634-643C-47B0-8E16-2111D6BEB561}" type="datetime1">
              <a:rPr lang="pt-BR" smtClean="0"/>
              <a:t>10/02/2020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31A642-A61C-46E7-B0AF-952AB78DDCA8}"/>
              </a:ext>
            </a:extLst>
          </p:cNvPr>
          <p:cNvSpPr/>
          <p:nvPr userDrawn="1"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F9FE26-D286-4306-9540-78603CA076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4FAF3-4F35-4982-B5BB-AC8F8BDA8654}" type="datetime1">
              <a:rPr lang="pt-BR" smtClean="0"/>
              <a:t>10/02/2020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Associação Educativa Evangélica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84E3-8BD4-407D-A49F-81D58D7A48B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../Programa&#231;&#227;o/C/modificadores.c" TargetMode="External"/><Relationship Id="rId2" Type="http://schemas.openxmlformats.org/officeDocument/2006/relationships/hyperlink" Target="../Programa&#231;&#227;o/C/primeiro.c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../Programa&#231;&#227;o/C/cast.c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12035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582517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CURSO DE ENGENHARIA DE COMPUTAÇÃO</a:t>
            </a:r>
            <a:endParaRPr lang="pt-BR" sz="2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85554" y="2120432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002060"/>
                </a:solidFill>
                <a:latin typeface="Arial Narrow" panose="020B0606020202030204" pitchFamily="34" charset="0"/>
              </a:rPr>
              <a:t>Disciplina: </a:t>
            </a:r>
            <a:r>
              <a:rPr lang="pt-BR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43608" y="285978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PROGRAMAÇÃO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05734" y="441869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Anápolis – 2020.1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11960" y="3579862"/>
            <a:ext cx="43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rgbClr val="002060"/>
                </a:solidFill>
                <a:latin typeface="Arial Narrow" panose="020B0606020202030204" pitchFamily="34" charset="0"/>
              </a:rPr>
              <a:t>Prof</a:t>
            </a:r>
            <a:r>
              <a:rPr lang="pt-BR" dirty="0">
                <a:solidFill>
                  <a:srgbClr val="002060"/>
                </a:solidFill>
                <a:latin typeface="Arial Narrow" panose="020B0606020202030204" pitchFamily="34" charset="0"/>
              </a:rPr>
              <a:t> ª. Esp. Aline Dayany de Lemos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55" y="339502"/>
            <a:ext cx="4196546" cy="67564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48B0D9-8894-4C68-9BA6-7C59778F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73C169E-F666-410C-8CAC-D28438F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190790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Compilação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6" y="1591056"/>
            <a:ext cx="7543800" cy="303809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 Narrow" panose="020B0606020202030204" pitchFamily="34" charset="0"/>
              </a:rPr>
              <a:t>[...]um compilador é um programa que recebe como entrada um programa em uma linguagem de programação e o traduz em um programa equivalente em outra linguagem[..]</a:t>
            </a:r>
            <a:endParaRPr lang="pt-BR" sz="2400" i="1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3682FA-1843-413B-BC7C-5AF387C16BA8}"/>
              </a:ext>
            </a:extLst>
          </p:cNvPr>
          <p:cNvSpPr/>
          <p:nvPr/>
        </p:nvSpPr>
        <p:spPr>
          <a:xfrm>
            <a:off x="3747622" y="3388194"/>
            <a:ext cx="1446620" cy="69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compilador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689020-2686-4D7D-888A-FE34B6C42DDC}"/>
              </a:ext>
            </a:extLst>
          </p:cNvPr>
          <p:cNvSpPr txBox="1"/>
          <p:nvPr/>
        </p:nvSpPr>
        <p:spPr>
          <a:xfrm>
            <a:off x="1524115" y="3466020"/>
            <a:ext cx="1125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Código</a:t>
            </a:r>
          </a:p>
          <a:p>
            <a:pPr algn="ctr"/>
            <a:r>
              <a:rPr lang="pt-BR" sz="1350" dirty="0">
                <a:latin typeface="Arial Narrow" panose="020B0606020202030204" pitchFamily="34" charset="0"/>
              </a:rPr>
              <a:t>Fonte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52DDF7-B852-4219-938E-0A3C4E923ED2}"/>
              </a:ext>
            </a:extLst>
          </p:cNvPr>
          <p:cNvSpPr txBox="1"/>
          <p:nvPr/>
        </p:nvSpPr>
        <p:spPr>
          <a:xfrm>
            <a:off x="6131866" y="3494081"/>
            <a:ext cx="11251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Programa</a:t>
            </a:r>
          </a:p>
          <a:p>
            <a:pPr algn="ctr"/>
            <a:r>
              <a:rPr lang="pt-BR" sz="1350" dirty="0">
                <a:latin typeface="Arial Narrow" panose="020B0606020202030204" pitchFamily="34" charset="0"/>
              </a:rPr>
              <a:t>objeto</a:t>
            </a:r>
          </a:p>
        </p:txBody>
      </p:sp>
      <p:cxnSp>
        <p:nvCxnSpPr>
          <p:cNvPr id="7" name="Conector de seta reta 7">
            <a:extLst>
              <a:ext uri="{FF2B5EF4-FFF2-40B4-BE49-F238E27FC236}">
                <a16:creationId xmlns:a16="http://schemas.microsoft.com/office/drawing/2014/main" id="{8B052467-562B-4CF3-9AA9-D3CB4F6665EE}"/>
              </a:ext>
            </a:extLst>
          </p:cNvPr>
          <p:cNvCxnSpPr/>
          <p:nvPr/>
        </p:nvCxnSpPr>
        <p:spPr>
          <a:xfrm>
            <a:off x="2649263" y="3708394"/>
            <a:ext cx="910835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8">
            <a:extLst>
              <a:ext uri="{FF2B5EF4-FFF2-40B4-BE49-F238E27FC236}">
                <a16:creationId xmlns:a16="http://schemas.microsoft.com/office/drawing/2014/main" id="{CCE5D695-AE8A-419C-9E96-AF45B186FEC5}"/>
              </a:ext>
            </a:extLst>
          </p:cNvPr>
          <p:cNvCxnSpPr/>
          <p:nvPr/>
        </p:nvCxnSpPr>
        <p:spPr>
          <a:xfrm>
            <a:off x="5221031" y="3708394"/>
            <a:ext cx="910835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B25542-FEEF-484B-B2A4-74595736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C4F2B75-7FDF-4719-BADB-A09271C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 sz="900" dirty="0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5063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F302B872-46FB-4327-A5EC-B00F455129B8}"/>
              </a:ext>
            </a:extLst>
          </p:cNvPr>
          <p:cNvSpPr/>
          <p:nvPr/>
        </p:nvSpPr>
        <p:spPr>
          <a:xfrm>
            <a:off x="782241" y="2067694"/>
            <a:ext cx="7343775" cy="43204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Interpretação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Interpretar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Fazer a interpretação de.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Tomar (alguma coisa) em determinado sentido.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Explicar (a si próprio ou a outrem).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Desempenhar um papel ou executar uma obra musical.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Traduzir ou verter de uma língua para outra.</a:t>
            </a:r>
          </a:p>
          <a:p>
            <a:pPr marL="0" indent="0">
              <a:buNone/>
            </a:pPr>
            <a:br>
              <a:rPr lang="pt-BR" dirty="0">
                <a:latin typeface="Arial Narrow" panose="020B0606020202030204" pitchFamily="34" charset="0"/>
              </a:rPr>
            </a:b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600CCF-674D-470F-A2DC-AC4246A7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367BA68-6474-49C4-9E9D-53CCF87E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 sz="900" dirty="0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280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Interpretação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 Narrow" panose="020B0606020202030204" pitchFamily="34" charset="0"/>
              </a:rPr>
              <a:t>[...]um tipo de processador de linguagem.[...] executa diretamente as operações especificadas no programa fonte[...]</a:t>
            </a:r>
            <a:endParaRPr lang="pt-BR" sz="2800" i="1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4088B8-AFD1-423C-809C-0220CFBAD188}"/>
              </a:ext>
            </a:extLst>
          </p:cNvPr>
          <p:cNvSpPr/>
          <p:nvPr/>
        </p:nvSpPr>
        <p:spPr>
          <a:xfrm>
            <a:off x="3733858" y="3018791"/>
            <a:ext cx="1676285" cy="69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interpretador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B4CEF9-08A1-41D9-A421-54344188C458}"/>
              </a:ext>
            </a:extLst>
          </p:cNvPr>
          <p:cNvSpPr txBox="1"/>
          <p:nvPr/>
        </p:nvSpPr>
        <p:spPr>
          <a:xfrm>
            <a:off x="1358073" y="3123487"/>
            <a:ext cx="14381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Código Fonte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8C1935-7E8B-4CE9-8459-EFBEEC406126}"/>
              </a:ext>
            </a:extLst>
          </p:cNvPr>
          <p:cNvSpPr txBox="1"/>
          <p:nvPr/>
        </p:nvSpPr>
        <p:spPr>
          <a:xfrm>
            <a:off x="6118101" y="3150157"/>
            <a:ext cx="1125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Saída</a:t>
            </a:r>
          </a:p>
        </p:txBody>
      </p:sp>
      <p:cxnSp>
        <p:nvCxnSpPr>
          <p:cNvPr id="7" name="Conector de seta reta 7">
            <a:extLst>
              <a:ext uri="{FF2B5EF4-FFF2-40B4-BE49-F238E27FC236}">
                <a16:creationId xmlns:a16="http://schemas.microsoft.com/office/drawing/2014/main" id="{9CA6B3DC-302A-4613-B3FB-AEDB9CA2CC7D}"/>
              </a:ext>
            </a:extLst>
          </p:cNvPr>
          <p:cNvCxnSpPr/>
          <p:nvPr/>
        </p:nvCxnSpPr>
        <p:spPr>
          <a:xfrm>
            <a:off x="2721223" y="3261986"/>
            <a:ext cx="910835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8">
            <a:extLst>
              <a:ext uri="{FF2B5EF4-FFF2-40B4-BE49-F238E27FC236}">
                <a16:creationId xmlns:a16="http://schemas.microsoft.com/office/drawing/2014/main" id="{3D6E3320-BB28-4561-AB9D-94D61C9432F4}"/>
              </a:ext>
            </a:extLst>
          </p:cNvPr>
          <p:cNvCxnSpPr/>
          <p:nvPr/>
        </p:nvCxnSpPr>
        <p:spPr>
          <a:xfrm>
            <a:off x="5207266" y="3338991"/>
            <a:ext cx="910835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2C6E19-A825-4017-9CA4-D09473B61C1C}"/>
              </a:ext>
            </a:extLst>
          </p:cNvPr>
          <p:cNvSpPr txBox="1"/>
          <p:nvPr/>
        </p:nvSpPr>
        <p:spPr>
          <a:xfrm>
            <a:off x="1326629" y="3392068"/>
            <a:ext cx="14381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Entrada</a:t>
            </a:r>
          </a:p>
        </p:txBody>
      </p:sp>
      <p:cxnSp>
        <p:nvCxnSpPr>
          <p:cNvPr id="10" name="Conector de seta reta 7">
            <a:extLst>
              <a:ext uri="{FF2B5EF4-FFF2-40B4-BE49-F238E27FC236}">
                <a16:creationId xmlns:a16="http://schemas.microsoft.com/office/drawing/2014/main" id="{44ADB568-85CA-47DD-A626-5A5EE4AF7EA1}"/>
              </a:ext>
            </a:extLst>
          </p:cNvPr>
          <p:cNvCxnSpPr/>
          <p:nvPr/>
        </p:nvCxnSpPr>
        <p:spPr>
          <a:xfrm>
            <a:off x="2721223" y="3513595"/>
            <a:ext cx="910835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ECBE7EC-0E0B-449A-B6C4-F3F0BE90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5DDAA38A-819D-4D91-8089-AD809136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 sz="900"/>
              <a:t>Associação Educativa Evangélica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7829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7212" y="622698"/>
            <a:ext cx="7958138" cy="6453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atin typeface="Arial Narrow" panose="020B0606020202030204" pitchFamily="34" charset="0"/>
              </a:rPr>
              <a:t>Compilação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sz="2800" i="1" dirty="0">
                <a:latin typeface="Arial Narrow" panose="020B0606020202030204" pitchFamily="34" charset="0"/>
              </a:rPr>
              <a:t>versus</a:t>
            </a:r>
            <a:r>
              <a:rPr lang="pt-BR" dirty="0">
                <a:latin typeface="Arial Narrow" panose="020B0606020202030204" pitchFamily="34" charset="0"/>
              </a:rPr>
              <a:t> Interpretação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23678"/>
            <a:ext cx="8229600" cy="2670944"/>
          </a:xfrm>
        </p:spPr>
        <p:txBody>
          <a:bodyPr>
            <a:normAutofit/>
          </a:bodyPr>
          <a:lstStyle/>
          <a:p>
            <a:r>
              <a:rPr lang="pt-BR" sz="2400" i="1" dirty="0">
                <a:latin typeface="Arial Narrow" panose="020B0606020202030204" pitchFamily="34" charset="0"/>
              </a:rPr>
              <a:t>Compilação Lenta  /    Execução Rápida</a:t>
            </a:r>
          </a:p>
          <a:p>
            <a:r>
              <a:rPr lang="pt-BR" sz="2400" i="1" dirty="0">
                <a:latin typeface="Arial Narrow" panose="020B0606020202030204" pitchFamily="34" charset="0"/>
              </a:rPr>
              <a:t>Interpretação Rápida /    Execução Lenta</a:t>
            </a:r>
          </a:p>
          <a:p>
            <a:r>
              <a:rPr lang="pt-BR" sz="2400" i="1" dirty="0">
                <a:latin typeface="Arial Narrow" panose="020B0606020202030204" pitchFamily="34" charset="0"/>
              </a:rPr>
              <a:t>Melhor diagnóstico de erros</a:t>
            </a: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2D808F-C9D1-4471-929D-BC24192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A8EEBF7-07C7-4111-BB80-5D2C70B3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0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 Narrow" panose="020B0606020202030204" pitchFamily="34" charset="0"/>
              </a:rPr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Linguagens de Primeira Geração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Linguagens de máquina – binário ou hexadecimal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Linguagens de Segunda Geração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Linguagens simbólicas ou de montagem - Assembly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Linguagens de Terceira Geração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Alto nível / Procedimentais – Fortran, </a:t>
            </a:r>
            <a:r>
              <a:rPr lang="pt-BR" sz="1800" dirty="0" err="1">
                <a:latin typeface="Arial Narrow" panose="020B0606020202030204" pitchFamily="34" charset="0"/>
              </a:rPr>
              <a:t>Cobol</a:t>
            </a:r>
            <a:r>
              <a:rPr lang="pt-BR" sz="1800" dirty="0">
                <a:latin typeface="Arial Narrow" panose="020B0606020202030204" pitchFamily="34" charset="0"/>
              </a:rPr>
              <a:t>, C, C++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Linguagens de Quarta Geração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De aplicação – </a:t>
            </a:r>
            <a:r>
              <a:rPr lang="pt-BR" sz="1800" b="1" dirty="0">
                <a:latin typeface="Arial Narrow" panose="020B0606020202030204" pitchFamily="34" charset="0"/>
              </a:rPr>
              <a:t>RAMIS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Linguagens de Quinta Geração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linguagens baseadas em lógica com restrição – Prolog, </a:t>
            </a:r>
            <a:r>
              <a:rPr lang="pt-BR" sz="1800" dirty="0" err="1">
                <a:latin typeface="Arial Narrow" panose="020B0606020202030204" pitchFamily="34" charset="0"/>
              </a:rPr>
              <a:t>Lisp</a:t>
            </a:r>
            <a:endParaRPr lang="pt-BR" sz="1800" dirty="0">
              <a:latin typeface="Arial Narrow" panose="020B0606020202030204" pitchFamily="34" charset="0"/>
            </a:endParaRPr>
          </a:p>
          <a:p>
            <a:endParaRPr lang="pt-BR" sz="2000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sz="1800" dirty="0">
              <a:latin typeface="Arial Narrow" panose="020B0606020202030204" pitchFamily="34" charset="0"/>
            </a:endParaRPr>
          </a:p>
          <a:p>
            <a:pPr marL="342900" lvl="1" indent="0">
              <a:buNone/>
            </a:pPr>
            <a:endParaRPr lang="pt-BR" sz="1800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6378F8-2B94-4517-9461-9D15E62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BC87813-FC4C-4A16-B6E2-77BF838B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marL="342900" lvl="1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B967BA-9F0A-4CE9-8A0E-951CA046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74"/>
            <a:ext cx="9144000" cy="400295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EFD98FD-3C57-4825-B806-BC79E4A7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FFCC9D1-5DB7-4FA3-8A0B-EAC49FE3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45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Programação para que os computadores efetuassem as computações – </a:t>
            </a:r>
            <a:r>
              <a:rPr lang="pt-BR" sz="2000" b="1" dirty="0"/>
              <a:t>Linguagem de Máquina</a:t>
            </a:r>
          </a:p>
          <a:p>
            <a:r>
              <a:rPr lang="pt-BR" sz="2000" dirty="0"/>
              <a:t>Programas grandes e complexos – Processadores Intel 8x86 IBM PC – </a:t>
            </a:r>
            <a:r>
              <a:rPr lang="pt-BR" sz="2000" b="1" dirty="0"/>
              <a:t>Linguagem de Montagem</a:t>
            </a:r>
          </a:p>
          <a:p>
            <a:r>
              <a:rPr lang="pt-BR" sz="2000" dirty="0"/>
              <a:t>Programas difíceis de serem escritos, ler e entender - Dependente da Linguagem de Máquina</a:t>
            </a:r>
          </a:p>
          <a:p>
            <a:r>
              <a:rPr lang="pt-BR" sz="2000" dirty="0"/>
              <a:t>Entre 1954 e 1957 – desenvolvido por John </a:t>
            </a:r>
            <a:r>
              <a:rPr lang="pt-BR" sz="2000" dirty="0" err="1"/>
              <a:t>Backus</a:t>
            </a:r>
            <a:r>
              <a:rPr lang="pt-BR" sz="2000" dirty="0"/>
              <a:t> a Linguagem Fortran e seu compilador.</a:t>
            </a:r>
          </a:p>
          <a:p>
            <a:pPr lvl="1"/>
            <a:endParaRPr lang="pt-BR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9B2BFE-B149-4646-8C85-7A9C2047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67F52C3-A944-4A7A-BB19-0BB8656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90752" y="830478"/>
            <a:ext cx="1500198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 err="1">
                <a:latin typeface="Arial Narrow" panose="020B0606020202030204" pitchFamily="34" charset="0"/>
              </a:rPr>
              <a:t>Pré</a:t>
            </a:r>
            <a:r>
              <a:rPr lang="pt-BR" sz="1125" dirty="0">
                <a:latin typeface="Arial Narrow" panose="020B0606020202030204" pitchFamily="34" charset="0"/>
              </a:rPr>
              <a:t> - processador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31855" y="1800085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Compilador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31855" y="2879657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Montador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51488" y="3959229"/>
            <a:ext cx="1178727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Carregador (</a:t>
            </a:r>
            <a:r>
              <a:rPr lang="pt-BR" sz="1125" dirty="0" err="1">
                <a:latin typeface="Arial Narrow" panose="020B0606020202030204" pitchFamily="34" charset="0"/>
              </a:rPr>
              <a:t>linker</a:t>
            </a:r>
            <a:r>
              <a:rPr lang="pt-BR" sz="1125" dirty="0">
                <a:latin typeface="Arial Narrow" panose="020B0606020202030204" pitchFamily="34" charset="0"/>
              </a:rPr>
              <a:t>)</a:t>
            </a:r>
          </a:p>
        </p:txBody>
      </p:sp>
      <p:cxnSp>
        <p:nvCxnSpPr>
          <p:cNvPr id="8" name="Conector de seta reta 7"/>
          <p:cNvCxnSpPr>
            <a:cxnSpLocks/>
            <a:stCxn id="5" idx="2"/>
            <a:endCxn id="6" idx="0"/>
          </p:cNvCxnSpPr>
          <p:nvPr/>
        </p:nvCxnSpPr>
        <p:spPr>
          <a:xfrm>
            <a:off x="2040851" y="1205528"/>
            <a:ext cx="0" cy="59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2"/>
            <a:endCxn id="7" idx="0"/>
          </p:cNvCxnSpPr>
          <p:nvPr/>
        </p:nvCxnSpPr>
        <p:spPr>
          <a:xfrm>
            <a:off x="2040851" y="2175136"/>
            <a:ext cx="0" cy="7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2"/>
            <a:endCxn id="9" idx="0"/>
          </p:cNvCxnSpPr>
          <p:nvPr/>
        </p:nvCxnSpPr>
        <p:spPr>
          <a:xfrm>
            <a:off x="2040851" y="3254707"/>
            <a:ext cx="0" cy="70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175609" y="475167"/>
            <a:ext cx="5604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 err="1">
                <a:latin typeface="Arial Narrow" panose="020B0606020202030204" pitchFamily="34" charset="0"/>
              </a:rPr>
              <a:t>Pré</a:t>
            </a:r>
            <a:r>
              <a:rPr lang="pt-BR" sz="1350" dirty="0">
                <a:latin typeface="Arial Narrow" panose="020B0606020202030204" pitchFamily="34" charset="0"/>
              </a:rPr>
              <a:t> processadores – é um programa que faz alguns processamentos antes do compilador – definição e uso de macros, inclusão de bibliotecas  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299947" y="2761681"/>
            <a:ext cx="55106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Montadores – mapeiam instruções em linguagem simbólica para instruções de linguagem de máquina 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3299947" y="1457383"/>
            <a:ext cx="5608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Compiladores – mapeiam programas escritos em linguagem de alto nível para programas equivalentes em linguagem simbólica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105150" y="3971054"/>
            <a:ext cx="58036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Carregadores – transfere o programa montado para a memória principal e dá inicio a execução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F0E433-D969-4940-BB4E-E57DFDE6F06E}"/>
              </a:ext>
            </a:extLst>
          </p:cNvPr>
          <p:cNvSpPr txBox="1"/>
          <p:nvPr/>
        </p:nvSpPr>
        <p:spPr>
          <a:xfrm>
            <a:off x="1305861" y="423234"/>
            <a:ext cx="15001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Programa fonte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E6864A-98CE-48FE-B31E-41E4DC78015B}"/>
              </a:ext>
            </a:extLst>
          </p:cNvPr>
          <p:cNvSpPr txBox="1"/>
          <p:nvPr/>
        </p:nvSpPr>
        <p:spPr>
          <a:xfrm>
            <a:off x="875587" y="1364362"/>
            <a:ext cx="2330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Programa fonte modificado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3B1598-99ED-4B93-8A14-0EC14FD749E0}"/>
              </a:ext>
            </a:extLst>
          </p:cNvPr>
          <p:cNvSpPr txBox="1"/>
          <p:nvPr/>
        </p:nvSpPr>
        <p:spPr>
          <a:xfrm>
            <a:off x="678420" y="2305490"/>
            <a:ext cx="27248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Programa objeto em Assembly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3A87CC-13EE-4494-8259-17AB68743DBA}"/>
              </a:ext>
            </a:extLst>
          </p:cNvPr>
          <p:cNvSpPr txBox="1"/>
          <p:nvPr/>
        </p:nvSpPr>
        <p:spPr>
          <a:xfrm>
            <a:off x="571263" y="3380381"/>
            <a:ext cx="28320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Código de máquina realocável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F5776D-E026-4BAD-954D-FEE7C6849F88}"/>
              </a:ext>
            </a:extLst>
          </p:cNvPr>
          <p:cNvSpPr txBox="1"/>
          <p:nvPr/>
        </p:nvSpPr>
        <p:spPr>
          <a:xfrm>
            <a:off x="822009" y="4660976"/>
            <a:ext cx="24376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Código de máquina alvo</a:t>
            </a:r>
          </a:p>
        </p:txBody>
      </p:sp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5C59963-E789-44E6-8670-7451C53BFFFB}"/>
              </a:ext>
            </a:extLst>
          </p:cNvPr>
          <p:cNvSpPr/>
          <p:nvPr/>
        </p:nvSpPr>
        <p:spPr>
          <a:xfrm>
            <a:off x="3105150" y="475167"/>
            <a:ext cx="5848350" cy="461709"/>
          </a:xfrm>
          <a:prstGeom prst="wedgeRoundRectCallout">
            <a:avLst>
              <a:gd name="adj1" fmla="val -53895"/>
              <a:gd name="adj2" fmla="val 7304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26A30D3D-A92F-427D-9523-8AD0822F0B70}"/>
              </a:ext>
            </a:extLst>
          </p:cNvPr>
          <p:cNvSpPr/>
          <p:nvPr/>
        </p:nvSpPr>
        <p:spPr>
          <a:xfrm>
            <a:off x="3206115" y="1249976"/>
            <a:ext cx="5747385" cy="921563"/>
          </a:xfrm>
          <a:prstGeom prst="wedgeRoundRectCallout">
            <a:avLst>
              <a:gd name="adj1" fmla="val -59470"/>
              <a:gd name="adj2" fmla="val 3210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A591B1E5-23EA-4652-BBD6-CE3BA478BAC4}"/>
              </a:ext>
            </a:extLst>
          </p:cNvPr>
          <p:cNvSpPr/>
          <p:nvPr/>
        </p:nvSpPr>
        <p:spPr>
          <a:xfrm>
            <a:off x="3206115" y="2527130"/>
            <a:ext cx="5747386" cy="853251"/>
          </a:xfrm>
          <a:prstGeom prst="wedgeRoundRectCallout">
            <a:avLst>
              <a:gd name="adj1" fmla="val -60153"/>
              <a:gd name="adj2" fmla="val 14144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ACF6AB76-23A5-4129-8BBD-CE138522E3DD}"/>
              </a:ext>
            </a:extLst>
          </p:cNvPr>
          <p:cNvSpPr/>
          <p:nvPr/>
        </p:nvSpPr>
        <p:spPr>
          <a:xfrm>
            <a:off x="2952750" y="3904379"/>
            <a:ext cx="6000750" cy="648098"/>
          </a:xfrm>
          <a:prstGeom prst="wedgeRoundRectCallout">
            <a:avLst>
              <a:gd name="adj1" fmla="val -55375"/>
              <a:gd name="adj2" fmla="val -804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2" name="Conector de seta reta 7">
            <a:extLst>
              <a:ext uri="{FF2B5EF4-FFF2-40B4-BE49-F238E27FC236}">
                <a16:creationId xmlns:a16="http://schemas.microsoft.com/office/drawing/2014/main" id="{07485B04-29FD-407D-87A3-DC31202B669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055960" y="723316"/>
            <a:ext cx="0" cy="24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7">
            <a:extLst>
              <a:ext uri="{FF2B5EF4-FFF2-40B4-BE49-F238E27FC236}">
                <a16:creationId xmlns:a16="http://schemas.microsoft.com/office/drawing/2014/main" id="{8292990B-64E3-48FE-8CE9-86CD10FBF41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040851" y="4272623"/>
            <a:ext cx="1" cy="38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44D0B6E-00F8-436A-B7D6-BFD8D360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49258C9C-7A82-4668-A779-055622FA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3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26" grpId="0"/>
      <p:bldP spid="26" grpId="1"/>
      <p:bldP spid="54" grpId="0"/>
      <p:bldP spid="54" grpId="1"/>
      <p:bldP spid="55" grpId="0"/>
      <p:bldP spid="55" grpId="1"/>
      <p:bldP spid="56" grpId="0"/>
      <p:bldP spid="56" grpId="1"/>
      <p:bldP spid="13" grpId="0"/>
      <p:bldP spid="14" grpId="0"/>
      <p:bldP spid="15" grpId="0"/>
      <p:bldP spid="16" grpId="0"/>
      <p:bldP spid="17" grpId="0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7390" y="109573"/>
            <a:ext cx="3765377" cy="286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Retângulo 4"/>
          <p:cNvSpPr/>
          <p:nvPr/>
        </p:nvSpPr>
        <p:spPr>
          <a:xfrm>
            <a:off x="4196950" y="238057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Léxico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1703" y="133944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Sintático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18421" y="219670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Semântico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053811" y="3053956"/>
            <a:ext cx="1178727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 err="1">
                <a:latin typeface="Arial Narrow" panose="020B0606020202030204" pitchFamily="34" charset="0"/>
              </a:rPr>
              <a:t>Otimizador</a:t>
            </a:r>
            <a:r>
              <a:rPr lang="pt-BR" sz="1125" dirty="0">
                <a:latin typeface="Arial Narrow" panose="020B0606020202030204" pitchFamily="34" charset="0"/>
              </a:rPr>
              <a:t> de código-fonte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518422" y="3804055"/>
            <a:ext cx="1178727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Gerador de código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107389" y="4607733"/>
            <a:ext cx="1178727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 err="1">
                <a:latin typeface="Arial Narrow" panose="020B0606020202030204" pitchFamily="34" charset="0"/>
              </a:rPr>
              <a:t>Otimizador</a:t>
            </a:r>
            <a:r>
              <a:rPr lang="pt-BR" sz="1125" dirty="0">
                <a:latin typeface="Arial Narrow" panose="020B0606020202030204" pitchFamily="34" charset="0"/>
              </a:rPr>
              <a:t> de código-alvo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80827" y="622752"/>
            <a:ext cx="117872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 err="1">
                <a:latin typeface="Arial Narrow" panose="020B0606020202030204" pitchFamily="34" charset="0"/>
              </a:rPr>
              <a:t>Código-fonte</a:t>
            </a:r>
            <a:endParaRPr lang="pt-BR" sz="1125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64645" y="857239"/>
            <a:ext cx="117872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Marcas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393273" y="1821652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Sintática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6116" y="2678908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Anotada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25381" y="3536164"/>
            <a:ext cx="1607355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Código Intermediário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232538" y="4232685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Código Alvo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36214" y="4463256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Código Alvo</a:t>
            </a:r>
          </a:p>
        </p:txBody>
      </p:sp>
      <p:cxnSp>
        <p:nvCxnSpPr>
          <p:cNvPr id="20" name="Conector de seta reta 19"/>
          <p:cNvCxnSpPr>
            <a:stCxn id="12" idx="3"/>
            <a:endCxn id="5" idx="1"/>
          </p:cNvCxnSpPr>
          <p:nvPr/>
        </p:nvCxnSpPr>
        <p:spPr>
          <a:xfrm flipV="1">
            <a:off x="1559554" y="425582"/>
            <a:ext cx="2637396" cy="3298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5400000">
            <a:off x="2669963" y="1151920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3821901" y="1017974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 flipH="1" flipV="1">
            <a:off x="4491632" y="830449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803910" y="1017974"/>
            <a:ext cx="42862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5400000">
            <a:off x="4867277" y="2062159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696753" y="1928808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 flipH="1" flipV="1">
            <a:off x="2590191" y="1821056"/>
            <a:ext cx="2143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679157" y="1928808"/>
            <a:ext cx="321471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rot="5400000">
            <a:off x="2455649" y="2920010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72000" y="2839643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5400000" flipH="1" flipV="1">
            <a:off x="4812508" y="2705696"/>
            <a:ext cx="268488" cy="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589595" y="2786064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 rot="5400000">
            <a:off x="5028013" y="3723092"/>
            <a:ext cx="160736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536017" y="3643320"/>
            <a:ext cx="535785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rot="5400000" flipH="1" flipV="1">
            <a:off x="2429456" y="3535568"/>
            <a:ext cx="2143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4732735" y="3643320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rot="5400000">
            <a:off x="2509228" y="4473787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4411264" y="4339841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rot="5400000" flipH="1" flipV="1">
            <a:off x="5134574" y="4259473"/>
            <a:ext cx="16073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2643174" y="4339841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cxnSpLocks/>
          </p:cNvCxnSpPr>
          <p:nvPr/>
        </p:nvCxnSpPr>
        <p:spPr>
          <a:xfrm flipV="1">
            <a:off x="3339694" y="4666434"/>
            <a:ext cx="910835" cy="155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6506935" y="1928808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Literais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6560514" y="278606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6560514" y="364332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Manipulador de Erros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9D4816C-E9BC-42EC-88BE-1F5F093E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BD4C5CA1-C0BE-4F2F-9C49-ED08414E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0761" y="4897005"/>
            <a:ext cx="2895600" cy="273844"/>
          </a:xfrm>
        </p:spPr>
        <p:txBody>
          <a:bodyPr/>
          <a:lstStyle/>
          <a:p>
            <a:r>
              <a:rPr lang="pt-BR" dirty="0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15720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7390" y="1354963"/>
            <a:ext cx="3765377" cy="286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Retângulo 4"/>
          <p:cNvSpPr/>
          <p:nvPr/>
        </p:nvSpPr>
        <p:spPr>
          <a:xfrm>
            <a:off x="4196950" y="1483447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Léxico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1703" y="258483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Sintático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18421" y="344209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Semântico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0838" y="1350718"/>
            <a:ext cx="117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 Narrow" panose="020B0606020202030204" pitchFamily="34" charset="0"/>
              </a:rPr>
              <a:t>Código-fonte</a:t>
            </a:r>
            <a:endParaRPr lang="pt-BR" sz="1400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64645" y="2102629"/>
            <a:ext cx="117872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Marcas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393273" y="3067042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Sintática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6116" y="3924298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Anotada</a:t>
            </a:r>
          </a:p>
        </p:txBody>
      </p:sp>
      <p:cxnSp>
        <p:nvCxnSpPr>
          <p:cNvPr id="20" name="Conector de seta reta 19"/>
          <p:cNvCxnSpPr>
            <a:cxnSpLocks/>
            <a:stCxn id="12" idx="3"/>
            <a:endCxn id="5" idx="1"/>
          </p:cNvCxnSpPr>
          <p:nvPr/>
        </p:nvCxnSpPr>
        <p:spPr>
          <a:xfrm>
            <a:off x="1449565" y="1504607"/>
            <a:ext cx="2747385" cy="166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5400000">
            <a:off x="2669963" y="2397310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3821901" y="2263364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 flipH="1" flipV="1">
            <a:off x="4491632" y="2075839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803910" y="2263364"/>
            <a:ext cx="42862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5400000">
            <a:off x="4867277" y="3307549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696753" y="3174198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 flipH="1" flipV="1">
            <a:off x="2590191" y="3066446"/>
            <a:ext cx="2143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679157" y="3174198"/>
            <a:ext cx="321471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72000" y="4085033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5400000" flipH="1" flipV="1">
            <a:off x="4812508" y="3951086"/>
            <a:ext cx="268488" cy="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589595" y="4031454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6506935" y="1928808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Literais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6560514" y="278606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6560514" y="364332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Manipulador de Erros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6C57BEB-CFE8-4D2F-98C3-40E9A2DB0056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272607" y="1572747"/>
            <a:ext cx="1234328" cy="5435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A1D15A1-822E-411A-85E6-A75DD5645885}"/>
              </a:ext>
            </a:extLst>
          </p:cNvPr>
          <p:cNvCxnSpPr>
            <a:cxnSpLocks/>
          </p:cNvCxnSpPr>
          <p:nvPr/>
        </p:nvCxnSpPr>
        <p:spPr>
          <a:xfrm>
            <a:off x="5214346" y="1701410"/>
            <a:ext cx="1292589" cy="58314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o Explicativo: Linha com Ênfase 21" descr="Todos os ">
            <a:extLst>
              <a:ext uri="{FF2B5EF4-FFF2-40B4-BE49-F238E27FC236}">
                <a16:creationId xmlns:a16="http://schemas.microsoft.com/office/drawing/2014/main" id="{9BB20B8A-0EAC-4D5F-8810-36B4CE2FC7BF}"/>
              </a:ext>
            </a:extLst>
          </p:cNvPr>
          <p:cNvSpPr/>
          <p:nvPr/>
        </p:nvSpPr>
        <p:spPr>
          <a:xfrm>
            <a:off x="7238622" y="622752"/>
            <a:ext cx="1767977" cy="861556"/>
          </a:xfrm>
          <a:prstGeom prst="accentCallout1">
            <a:avLst>
              <a:gd name="adj1" fmla="val 18750"/>
              <a:gd name="adj2" fmla="val -8333"/>
              <a:gd name="adj3" fmla="val 115989"/>
              <a:gd name="adj4" fmla="val -75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0" dirty="0">
                <a:latin typeface="Arial Narrow" panose="020B0606020202030204" pitchFamily="34" charset="0"/>
              </a:rPr>
              <a:t>Todos os possíveis símbolos a serem utilizados na linguagem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F411AA6-6BAB-42AE-8E64-4124F63CB058}"/>
              </a:ext>
            </a:extLst>
          </p:cNvPr>
          <p:cNvCxnSpPr>
            <a:cxnSpLocks/>
          </p:cNvCxnSpPr>
          <p:nvPr/>
        </p:nvCxnSpPr>
        <p:spPr>
          <a:xfrm>
            <a:off x="3374375" y="2677569"/>
            <a:ext cx="3046228" cy="1619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3B1C142-1C31-456A-A409-B702433056D9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3410429" y="2852009"/>
            <a:ext cx="3150085" cy="1215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A8A2C3C9-FEB0-4FCA-AD99-8BA52C2B0870}"/>
              </a:ext>
            </a:extLst>
          </p:cNvPr>
          <p:cNvCxnSpPr>
            <a:cxnSpLocks/>
          </p:cNvCxnSpPr>
          <p:nvPr/>
        </p:nvCxnSpPr>
        <p:spPr>
          <a:xfrm flipV="1">
            <a:off x="5536413" y="3161114"/>
            <a:ext cx="925716" cy="3261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ECD77C84-66E7-435E-A410-6394AB747B5A}"/>
              </a:ext>
            </a:extLst>
          </p:cNvPr>
          <p:cNvCxnSpPr>
            <a:cxnSpLocks/>
          </p:cNvCxnSpPr>
          <p:nvPr/>
        </p:nvCxnSpPr>
        <p:spPr>
          <a:xfrm flipV="1">
            <a:off x="5571530" y="3252577"/>
            <a:ext cx="1090031" cy="39074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2F5D7-1A50-4FFB-95CE-9D91C06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AC5FCA6-5CF1-4D39-BE1C-8B5647C3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91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80" grpId="0" animBg="1"/>
      <p:bldP spid="22" grpId="0" animBg="1"/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7624" y="69954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59019" y="1093725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01374" y="170765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PROGRAMAÇÃO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9405" y="2752470"/>
            <a:ext cx="7920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Dinâmica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Diagnóstico da Turma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Apresentação do Plano de Ensino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Associar autômatos finitos ao processo de compilação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74C53A-5BFB-41FA-B832-477402AB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E1DE4B8-F69C-4947-BB83-E94620AE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302425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34B0-E80F-40D2-A167-641444EA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600581"/>
            <a:ext cx="7543800" cy="3266694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>
                <a:latin typeface="Arial Narrow" panose="020B0606020202030204" pitchFamily="34" charset="0"/>
              </a:rPr>
              <a:t>Sistema de estados finitos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número finito e </a:t>
            </a:r>
            <a:r>
              <a:rPr lang="pt-BR" i="1" dirty="0">
                <a:latin typeface="Arial Narrow" panose="020B0606020202030204" pitchFamily="34" charset="0"/>
              </a:rPr>
              <a:t>predefinido </a:t>
            </a:r>
            <a:r>
              <a:rPr lang="pt-BR" dirty="0">
                <a:latin typeface="Arial Narrow" panose="020B0606020202030204" pitchFamily="34" charset="0"/>
              </a:rPr>
              <a:t>de estados</a:t>
            </a:r>
          </a:p>
          <a:p>
            <a:r>
              <a:rPr lang="pt-BR" b="1" dirty="0">
                <a:latin typeface="Arial Narrow" panose="020B0606020202030204" pitchFamily="34" charset="0"/>
              </a:rPr>
              <a:t>Formalismo operacional/reconhecedor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Determinístico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dependendo do estado corrente e do símbolo lido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pode assumir um </a:t>
            </a:r>
            <a:r>
              <a:rPr lang="pt-BR" i="1" dirty="0">
                <a:latin typeface="Arial Narrow" panose="020B0606020202030204" pitchFamily="34" charset="0"/>
              </a:rPr>
              <a:t>único </a:t>
            </a:r>
            <a:r>
              <a:rPr lang="pt-BR" dirty="0">
                <a:latin typeface="Arial Narrow" panose="020B0606020202030204" pitchFamily="34" charset="0"/>
              </a:rPr>
              <a:t>estado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Não-determinístico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dependendo do estado corrente e do símbolo lido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pode assumir um </a:t>
            </a:r>
            <a:r>
              <a:rPr lang="pt-BR" i="1" dirty="0">
                <a:latin typeface="Arial Narrow" panose="020B0606020202030204" pitchFamily="34" charset="0"/>
              </a:rPr>
              <a:t>conjunto </a:t>
            </a:r>
            <a:r>
              <a:rPr lang="pt-BR" dirty="0">
                <a:latin typeface="Arial Narrow" panose="020B0606020202030204" pitchFamily="34" charset="0"/>
              </a:rPr>
              <a:t>de estados alternativos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com movimentos vazios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dependendo do estado corrente e </a:t>
            </a:r>
            <a:r>
              <a:rPr lang="pt-BR" i="1" dirty="0">
                <a:latin typeface="Arial Narrow" panose="020B0606020202030204" pitchFamily="34" charset="0"/>
              </a:rPr>
              <a:t>sem ler </a:t>
            </a:r>
            <a:r>
              <a:rPr lang="pt-BR" dirty="0">
                <a:latin typeface="Arial Narrow" panose="020B0606020202030204" pitchFamily="34" charset="0"/>
              </a:rPr>
              <a:t>qualquer símbolo</a:t>
            </a:r>
          </a:p>
          <a:p>
            <a:pPr lvl="2"/>
            <a:r>
              <a:rPr lang="pt-BR" dirty="0">
                <a:latin typeface="Arial Narrow" panose="020B0606020202030204" pitchFamily="34" charset="0"/>
              </a:rPr>
              <a:t>pode assumir um </a:t>
            </a:r>
            <a:r>
              <a:rPr lang="pt-BR" i="1" dirty="0">
                <a:latin typeface="Arial Narrow" panose="020B0606020202030204" pitchFamily="34" charset="0"/>
              </a:rPr>
              <a:t>conjunto </a:t>
            </a:r>
            <a:r>
              <a:rPr lang="pt-BR" dirty="0">
                <a:latin typeface="Arial Narrow" panose="020B0606020202030204" pitchFamily="34" charset="0"/>
              </a:rPr>
              <a:t>de estados (portanto é não-determinístico)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C4895B-8429-4F05-8B98-7B810E06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5B20A923-3264-4E14-8FFB-68498911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34B0-E80F-40D2-A167-641444EA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591056"/>
            <a:ext cx="7543800" cy="3266694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 Narrow" panose="020B0606020202030204" pitchFamily="34" charset="0"/>
              </a:rPr>
              <a:t>Autômato Finito Determinístico (AFD)</a:t>
            </a:r>
          </a:p>
          <a:p>
            <a:pPr lvl="1"/>
            <a:r>
              <a:rPr lang="el-GR" sz="2100" dirty="0">
                <a:latin typeface="Arial Narrow" panose="020B0606020202030204" pitchFamily="34" charset="0"/>
              </a:rPr>
              <a:t>M = (Σ, Q, δ, q0, F)</a:t>
            </a:r>
          </a:p>
          <a:p>
            <a:pPr lvl="2"/>
            <a:r>
              <a:rPr lang="el-GR" sz="1800" dirty="0">
                <a:latin typeface="Arial Narrow" panose="020B0606020202030204" pitchFamily="34" charset="0"/>
              </a:rPr>
              <a:t>Σ - </a:t>
            </a:r>
            <a:r>
              <a:rPr lang="pt-BR" sz="1800" dirty="0">
                <a:latin typeface="Arial Narrow" panose="020B0606020202030204" pitchFamily="34" charset="0"/>
              </a:rPr>
              <a:t>alfabeto (de símbolos) de entrada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Q - conjunto de estados possíveis (finito)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δ - (função) programa ou função de transição (função parcial)</a:t>
            </a:r>
          </a:p>
          <a:p>
            <a:pPr marL="0" indent="0">
              <a:buNone/>
            </a:pPr>
            <a:r>
              <a:rPr lang="pt-BR" sz="2400" dirty="0">
                <a:latin typeface="Arial Narrow" panose="020B0606020202030204" pitchFamily="34" charset="0"/>
              </a:rPr>
              <a:t>		</a:t>
            </a:r>
            <a:r>
              <a:rPr lang="el-GR" sz="2400" dirty="0">
                <a:latin typeface="Arial Narrow" panose="020B0606020202030204" pitchFamily="34" charset="0"/>
              </a:rPr>
              <a:t>δ: </a:t>
            </a:r>
            <a:r>
              <a:rPr lang="pt-BR" sz="2400" dirty="0">
                <a:latin typeface="Arial Narrow" panose="020B0606020202030204" pitchFamily="34" charset="0"/>
              </a:rPr>
              <a:t>Q × </a:t>
            </a:r>
            <a:r>
              <a:rPr lang="el-GR" sz="2400" dirty="0">
                <a:latin typeface="Arial Narrow" panose="020B0606020202030204" pitchFamily="34" charset="0"/>
              </a:rPr>
              <a:t>Σ → 2</a:t>
            </a:r>
            <a:r>
              <a:rPr lang="pt-BR" sz="2400" dirty="0">
                <a:latin typeface="Arial Narrow" panose="020B0606020202030204" pitchFamily="34" charset="0"/>
              </a:rPr>
              <a:t>Q</a:t>
            </a:r>
          </a:p>
          <a:p>
            <a:pPr lvl="3"/>
            <a:r>
              <a:rPr lang="pt-BR" sz="1800" dirty="0">
                <a:latin typeface="Arial Narrow" panose="020B0606020202030204" pitchFamily="34" charset="0"/>
              </a:rPr>
              <a:t>transição: δ(p, a) = { q1}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q0 é um elemento distinguido de Q: estado inicial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F é um subconjunto de Q: conjunto de estados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C1A97B-0C3E-4202-9CC7-C09E14B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A02CD0B-BB37-405C-9526-81E86003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34B0-E80F-40D2-A167-641444EA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591056"/>
            <a:ext cx="7543800" cy="3266694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Arial Narrow" panose="020B0606020202030204" pitchFamily="34" charset="0"/>
              </a:rPr>
              <a:t>Autômato Finito Não-Determinístico (AFN)</a:t>
            </a:r>
          </a:p>
          <a:p>
            <a:pPr lvl="1"/>
            <a:r>
              <a:rPr lang="el-GR" sz="2100" dirty="0">
                <a:latin typeface="Arial Narrow" panose="020B0606020202030204" pitchFamily="34" charset="0"/>
              </a:rPr>
              <a:t>M = (Σ, Q, δ, q0, F)</a:t>
            </a:r>
          </a:p>
          <a:p>
            <a:pPr lvl="2"/>
            <a:r>
              <a:rPr lang="el-GR" sz="1800" dirty="0">
                <a:latin typeface="Arial Narrow" panose="020B0606020202030204" pitchFamily="34" charset="0"/>
              </a:rPr>
              <a:t>Σ - </a:t>
            </a:r>
            <a:r>
              <a:rPr lang="pt-BR" sz="1800" dirty="0">
                <a:latin typeface="Arial Narrow" panose="020B0606020202030204" pitchFamily="34" charset="0"/>
              </a:rPr>
              <a:t>alfabeto (de símbolos) de entrada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Q - conjunto de estados possíveis (finito)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δ - (função) programa ou função de transição (função parcial)</a:t>
            </a:r>
          </a:p>
          <a:p>
            <a:pPr marL="0" indent="0">
              <a:buNone/>
            </a:pPr>
            <a:r>
              <a:rPr lang="pt-BR" sz="2400" dirty="0">
                <a:latin typeface="Arial Narrow" panose="020B0606020202030204" pitchFamily="34" charset="0"/>
              </a:rPr>
              <a:t>		</a:t>
            </a:r>
            <a:r>
              <a:rPr lang="el-GR" sz="2400" dirty="0">
                <a:latin typeface="Arial Narrow" panose="020B0606020202030204" pitchFamily="34" charset="0"/>
              </a:rPr>
              <a:t>δ: </a:t>
            </a:r>
            <a:r>
              <a:rPr lang="pt-BR" sz="2400" dirty="0">
                <a:latin typeface="Arial Narrow" panose="020B0606020202030204" pitchFamily="34" charset="0"/>
              </a:rPr>
              <a:t>Q × </a:t>
            </a:r>
            <a:r>
              <a:rPr lang="el-GR" sz="2400" dirty="0">
                <a:latin typeface="Arial Narrow" panose="020B0606020202030204" pitchFamily="34" charset="0"/>
              </a:rPr>
              <a:t>Σ → 2</a:t>
            </a:r>
            <a:r>
              <a:rPr lang="pt-BR" sz="2400" dirty="0">
                <a:latin typeface="Arial Narrow" panose="020B0606020202030204" pitchFamily="34" charset="0"/>
              </a:rPr>
              <a:t>Q</a:t>
            </a:r>
          </a:p>
          <a:p>
            <a:pPr lvl="3"/>
            <a:r>
              <a:rPr lang="pt-BR" sz="1800" dirty="0">
                <a:latin typeface="Arial Narrow" panose="020B0606020202030204" pitchFamily="34" charset="0"/>
              </a:rPr>
              <a:t>transição: δ(p, a) = { q1, q2, …, </a:t>
            </a:r>
            <a:r>
              <a:rPr lang="pt-BR" sz="1800" dirty="0" err="1">
                <a:latin typeface="Arial Narrow" panose="020B0606020202030204" pitchFamily="34" charset="0"/>
              </a:rPr>
              <a:t>qn</a:t>
            </a:r>
            <a:r>
              <a:rPr lang="pt-BR" sz="1800" dirty="0">
                <a:latin typeface="Arial Narrow" panose="020B0606020202030204" pitchFamily="34" charset="0"/>
              </a:rPr>
              <a:t> }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q0 é um elemento distinguido de Q: estado inicial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F é um subconjunto de Q: conjunto de estados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315E27-96C5-4A08-A751-C405C542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9DB35CB-3A0A-499F-B466-431F0FFD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2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34B0-E80F-40D2-A167-641444EA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591056"/>
            <a:ext cx="7543800" cy="3266694"/>
          </a:xfrm>
        </p:spPr>
        <p:txBody>
          <a:bodyPr>
            <a:normAutofit fontScale="92500" lnSpcReduction="10000"/>
          </a:bodyPr>
          <a:lstStyle/>
          <a:p>
            <a:r>
              <a:rPr lang="pt-BR" sz="2400" b="1" dirty="0">
                <a:latin typeface="Arial Narrow" panose="020B0606020202030204" pitchFamily="34" charset="0"/>
              </a:rPr>
              <a:t>Autômato Finito Com Movimento Vazio (AFN</a:t>
            </a:r>
            <a:r>
              <a:rPr lang="el-GR" sz="2400" dirty="0">
                <a:latin typeface="Arial Narrow" panose="020B0606020202030204" pitchFamily="34" charset="0"/>
              </a:rPr>
              <a:t>ε</a:t>
            </a:r>
            <a:r>
              <a:rPr lang="pt-BR" sz="2400" b="1" dirty="0">
                <a:latin typeface="Arial Narrow" panose="020B0606020202030204" pitchFamily="34" charset="0"/>
              </a:rPr>
              <a:t>)</a:t>
            </a:r>
          </a:p>
          <a:p>
            <a:pPr lvl="1"/>
            <a:r>
              <a:rPr lang="el-GR" sz="2100" dirty="0">
                <a:latin typeface="Arial Narrow" panose="020B0606020202030204" pitchFamily="34" charset="0"/>
              </a:rPr>
              <a:t>M = (Σ, Q, δ, q0, F)</a:t>
            </a:r>
          </a:p>
          <a:p>
            <a:pPr lvl="2"/>
            <a:r>
              <a:rPr lang="el-GR" sz="1500" dirty="0">
                <a:latin typeface="Arial Narrow" panose="020B0606020202030204" pitchFamily="34" charset="0"/>
              </a:rPr>
              <a:t>Σ - </a:t>
            </a:r>
            <a:r>
              <a:rPr lang="pt-BR" sz="1500" dirty="0">
                <a:latin typeface="Arial Narrow" panose="020B0606020202030204" pitchFamily="34" charset="0"/>
              </a:rPr>
              <a:t>alfabeto (de símbolos) de entrada</a:t>
            </a:r>
          </a:p>
          <a:p>
            <a:pPr lvl="2"/>
            <a:r>
              <a:rPr lang="pt-BR" sz="1500" dirty="0">
                <a:latin typeface="Arial Narrow" panose="020B0606020202030204" pitchFamily="34" charset="0"/>
              </a:rPr>
              <a:t>Q - conjunto de estados possíveis (finito)</a:t>
            </a:r>
          </a:p>
          <a:p>
            <a:pPr lvl="2"/>
            <a:r>
              <a:rPr lang="pt-BR" sz="1500" dirty="0">
                <a:latin typeface="Arial Narrow" panose="020B0606020202030204" pitchFamily="34" charset="0"/>
              </a:rPr>
              <a:t>δ - (função) programa ou função de transição (função parcial)</a:t>
            </a:r>
          </a:p>
          <a:p>
            <a:pPr marL="0" indent="0">
              <a:buNone/>
            </a:pPr>
            <a:r>
              <a:rPr lang="pt-BR" sz="2400" dirty="0">
                <a:latin typeface="Arial Narrow" panose="020B0606020202030204" pitchFamily="34" charset="0"/>
              </a:rPr>
              <a:t>			</a:t>
            </a:r>
            <a:r>
              <a:rPr lang="el-GR" dirty="0">
                <a:latin typeface="Arial Narrow" panose="020B0606020202030204" pitchFamily="34" charset="0"/>
              </a:rPr>
              <a:t>δ: </a:t>
            </a:r>
            <a:r>
              <a:rPr lang="pt-BR" dirty="0">
                <a:latin typeface="Arial Narrow" panose="020B0606020202030204" pitchFamily="34" charset="0"/>
              </a:rPr>
              <a:t>Q × (</a:t>
            </a:r>
            <a:r>
              <a:rPr lang="el-GR" dirty="0">
                <a:latin typeface="Arial Narrow" panose="020B0606020202030204" pitchFamily="34" charset="0"/>
              </a:rPr>
              <a:t>Σ ∪ { ε }) → 2</a:t>
            </a:r>
            <a:r>
              <a:rPr lang="pt-BR" dirty="0">
                <a:latin typeface="Arial Narrow" panose="020B0606020202030204" pitchFamily="34" charset="0"/>
              </a:rPr>
              <a:t>Q</a:t>
            </a:r>
          </a:p>
          <a:p>
            <a:pPr lvl="3"/>
            <a:r>
              <a:rPr lang="pt-BR" dirty="0">
                <a:latin typeface="Arial Narrow" panose="020B0606020202030204" pitchFamily="34" charset="0"/>
              </a:rPr>
              <a:t>movimento vazio ou transição vazia</a:t>
            </a:r>
          </a:p>
          <a:p>
            <a:pPr marL="205740" lvl="1" indent="0">
              <a:buNone/>
            </a:pPr>
            <a:r>
              <a:rPr lang="pt-BR" dirty="0">
                <a:latin typeface="Arial Narrow" panose="020B0606020202030204" pitchFamily="34" charset="0"/>
              </a:rPr>
              <a:t>			</a:t>
            </a:r>
            <a:r>
              <a:rPr lang="el-GR" sz="1500" dirty="0">
                <a:latin typeface="Arial Narrow" panose="020B0606020202030204" pitchFamily="34" charset="0"/>
              </a:rPr>
              <a:t>δ(</a:t>
            </a:r>
            <a:r>
              <a:rPr lang="pt-BR" sz="1500" dirty="0">
                <a:latin typeface="Arial Narrow" panose="020B0606020202030204" pitchFamily="34" charset="0"/>
              </a:rPr>
              <a:t>p, </a:t>
            </a:r>
            <a:r>
              <a:rPr lang="el-GR" sz="1500" dirty="0">
                <a:latin typeface="Arial Narrow" panose="020B0606020202030204" pitchFamily="34" charset="0"/>
              </a:rPr>
              <a:t>ε) = { </a:t>
            </a:r>
            <a:r>
              <a:rPr lang="pt-BR" sz="1500" dirty="0">
                <a:latin typeface="Arial Narrow" panose="020B0606020202030204" pitchFamily="34" charset="0"/>
              </a:rPr>
              <a:t>q1, q2, …, </a:t>
            </a:r>
            <a:r>
              <a:rPr lang="pt-BR" sz="1500" dirty="0" err="1">
                <a:latin typeface="Arial Narrow" panose="020B0606020202030204" pitchFamily="34" charset="0"/>
              </a:rPr>
              <a:t>qn</a:t>
            </a:r>
            <a:r>
              <a:rPr lang="pt-BR" sz="1500" dirty="0">
                <a:latin typeface="Arial Narrow" panose="020B0606020202030204" pitchFamily="34" charset="0"/>
              </a:rPr>
              <a:t> }</a:t>
            </a:r>
          </a:p>
          <a:p>
            <a:pPr lvl="2"/>
            <a:r>
              <a:rPr lang="pt-BR" sz="1500" dirty="0">
                <a:latin typeface="Arial Narrow" panose="020B0606020202030204" pitchFamily="34" charset="0"/>
              </a:rPr>
              <a:t>q0 é um elemento distinguido de Q: estado inicial</a:t>
            </a:r>
          </a:p>
          <a:p>
            <a:pPr lvl="2"/>
            <a:r>
              <a:rPr lang="pt-BR" sz="1500" dirty="0">
                <a:latin typeface="Arial Narrow" panose="020B0606020202030204" pitchFamily="34" charset="0"/>
              </a:rPr>
              <a:t>F é um subconjunto de Q: conjunto de estados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3A79D8-2673-4413-A0C2-42E87F89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D434ADD-930C-4BAD-B2D6-3B92CB49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34B0-E80F-40D2-A167-641444EA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1268016"/>
            <a:ext cx="7712964" cy="3589734"/>
          </a:xfrm>
        </p:spPr>
        <p:txBody>
          <a:bodyPr>
            <a:normAutofit/>
          </a:bodyPr>
          <a:lstStyle/>
          <a:p>
            <a:r>
              <a:rPr lang="pt-BR" sz="2100" b="1" dirty="0">
                <a:latin typeface="Arial Narrow" panose="020B0606020202030204" pitchFamily="34" charset="0"/>
              </a:rPr>
              <a:t>Autômato finito (determinístico/ não-determinístico): </a:t>
            </a:r>
          </a:p>
          <a:p>
            <a:pPr lvl="1"/>
            <a:r>
              <a:rPr lang="pt-BR" sz="2100" b="1" dirty="0">
                <a:latin typeface="Arial Narrow" panose="020B0606020202030204" pitchFamily="34" charset="0"/>
              </a:rPr>
              <a:t>máquina constituída por: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Fita: dispositivo de entrada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contém informação a ser processada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Unidade de Controle: reflete o estado corrente da máquina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possui unidade de leitura (cabeça da fita)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acessa uma célula da fita de cada vez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movimenta-se exclusivamente para a direita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Programa, Função Programa ou Função de Transição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comanda as leituras</a:t>
            </a:r>
          </a:p>
          <a:p>
            <a:pPr lvl="3"/>
            <a:r>
              <a:rPr lang="pt-BR" sz="1500" dirty="0">
                <a:latin typeface="Arial Narrow" panose="020B0606020202030204" pitchFamily="34" charset="0"/>
              </a:rPr>
              <a:t>define o estado da máquina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AFBCBC-F7A9-4DBD-89B8-B4B8B8A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1AF2B56-050B-4B36-8498-5ACE4015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13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F9E36-DCA0-414C-8EE2-0B3FDE8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Autômatos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F8B2E1-CCB2-4BA3-8CC9-B118E4507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0" y="1570482"/>
            <a:ext cx="4250531" cy="27789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5CD4C8-BDBE-419F-9191-54B5BF5F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27" y="1732360"/>
            <a:ext cx="3236119" cy="10501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6B601E-C3FB-4317-AE7E-E576907F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337" y="3384995"/>
            <a:ext cx="2747963" cy="117397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13131F-BAA4-4AC4-A202-F70A0759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27EC894-C9EC-44EA-88B1-38131F84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7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 Narrow" panose="020B0606020202030204" pitchFamily="34" charset="0"/>
              </a:rPr>
              <a:t>Expressões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75606"/>
            <a:ext cx="8229600" cy="324700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Arial Narrow" panose="020B0606020202030204" pitchFamily="34" charset="0"/>
              </a:rPr>
              <a:t>Provê uma forma concisa e flexível de identificar cadeias de caracteres de interesse, como caracteres particulares, palavras ou padrões de caracteres. 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2000" dirty="0">
                <a:latin typeface="Arial Narrow" panose="020B0606020202030204" pitchFamily="34" charset="0"/>
              </a:rPr>
              <a:t>Expressões regulares são escritas numa linguagem formal que pode ser interpretada por um processador de expressão regular, um programa que ou serve um gerador de analisador sintático ou examina o texto e identifica partes que casam com a especificação dada.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09619F-4653-40EC-8DA0-5CBEFB33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31990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2733F82-580D-48E0-93E3-811FF014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97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Arial Narrow" panose="020B0606020202030204" pitchFamily="34" charset="0"/>
              </a:rPr>
              <a:t>Expressões Regulares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>
                <a:latin typeface="Arial Narrow" panose="020B0606020202030204" pitchFamily="34" charset="0"/>
              </a:rPr>
              <a:t>Símbolos</a:t>
            </a:r>
          </a:p>
          <a:p>
            <a:pPr lvl="1" algn="just"/>
            <a:r>
              <a:rPr lang="pt-BR" sz="2400" dirty="0">
                <a:latin typeface="Arial Narrow" panose="020B0606020202030204" pitchFamily="34" charset="0"/>
              </a:rPr>
              <a:t>+ ou | - Opção</a:t>
            </a:r>
          </a:p>
          <a:p>
            <a:pPr lvl="1" algn="just"/>
            <a:r>
              <a:rPr lang="pt-BR" sz="2400" dirty="0">
                <a:latin typeface="Arial Narrow" panose="020B0606020202030204" pitchFamily="34" charset="0"/>
              </a:rPr>
              <a:t>* - repetição (nenhuma ou muitas vezes)</a:t>
            </a:r>
          </a:p>
          <a:p>
            <a:pPr algn="just"/>
            <a:endParaRPr lang="pt-BR" sz="28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pt-BR" sz="2800" dirty="0">
              <a:latin typeface="Arial Narrow" panose="020B0606020202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DC00FF-BCC6-431B-9D3C-C2BF51EFECCD}"/>
              </a:ext>
            </a:extLst>
          </p:cNvPr>
          <p:cNvSpPr txBox="1"/>
          <p:nvPr/>
        </p:nvSpPr>
        <p:spPr>
          <a:xfrm>
            <a:off x="1476375" y="2856295"/>
            <a:ext cx="1428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(</a:t>
            </a:r>
            <a:r>
              <a:rPr lang="pt-BR" dirty="0" err="1">
                <a:latin typeface="Arial Narrow" panose="020B0606020202030204" pitchFamily="34" charset="0"/>
              </a:rPr>
              <a:t>a|b</a:t>
            </a:r>
            <a:r>
              <a:rPr lang="pt-BR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DC6C79-DBD3-4167-8A20-5813C746847E}"/>
              </a:ext>
            </a:extLst>
          </p:cNvPr>
          <p:cNvSpPr txBox="1"/>
          <p:nvPr/>
        </p:nvSpPr>
        <p:spPr>
          <a:xfrm>
            <a:off x="3209925" y="2856294"/>
            <a:ext cx="1428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err="1">
                <a:latin typeface="Arial Narrow" panose="020B0606020202030204" pitchFamily="34" charset="0"/>
              </a:rPr>
              <a:t>a|b</a:t>
            </a: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4FEE4E-539A-4136-86F4-65416AC1E55A}"/>
              </a:ext>
            </a:extLst>
          </p:cNvPr>
          <p:cNvSpPr txBox="1"/>
          <p:nvPr/>
        </p:nvSpPr>
        <p:spPr>
          <a:xfrm>
            <a:off x="1425178" y="3688797"/>
            <a:ext cx="1428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(</a:t>
            </a:r>
            <a:r>
              <a:rPr lang="pt-BR" dirty="0" err="1">
                <a:latin typeface="Arial Narrow" panose="020B0606020202030204" pitchFamily="34" charset="0"/>
              </a:rPr>
              <a:t>a|b</a:t>
            </a:r>
            <a:r>
              <a:rPr lang="pt-BR" dirty="0">
                <a:latin typeface="Arial Narrow" panose="020B0606020202030204" pitchFamily="34" charset="0"/>
              </a:rPr>
              <a:t>)*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F0CD1A-CAA3-4134-B497-353B32D1214D}"/>
              </a:ext>
            </a:extLst>
          </p:cNvPr>
          <p:cNvSpPr txBox="1"/>
          <p:nvPr/>
        </p:nvSpPr>
        <p:spPr>
          <a:xfrm>
            <a:off x="3158728" y="3688796"/>
            <a:ext cx="1428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 err="1">
                <a:latin typeface="Arial Narrow" panose="020B0606020202030204" pitchFamily="34" charset="0"/>
              </a:rPr>
              <a:t>a|b</a:t>
            </a:r>
            <a:r>
              <a:rPr lang="pt-BR" dirty="0">
                <a:latin typeface="Arial Narrow" panose="020B0606020202030204" pitchFamily="34" charset="0"/>
              </a:rPr>
              <a:t>*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B26B03-8D73-488C-B954-F49CE97129DC}"/>
              </a:ext>
            </a:extLst>
          </p:cNvPr>
          <p:cNvSpPr txBox="1"/>
          <p:nvPr/>
        </p:nvSpPr>
        <p:spPr>
          <a:xfrm>
            <a:off x="4944666" y="3688796"/>
            <a:ext cx="1428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a*|b*</a:t>
            </a:r>
          </a:p>
        </p:txBody>
      </p:sp>
      <p:sp>
        <p:nvSpPr>
          <p:cNvPr id="9" name="Igual a 8">
            <a:extLst>
              <a:ext uri="{FF2B5EF4-FFF2-40B4-BE49-F238E27FC236}">
                <a16:creationId xmlns:a16="http://schemas.microsoft.com/office/drawing/2014/main" id="{3C1CEAB7-7839-472A-9470-43C2229709C7}"/>
              </a:ext>
            </a:extLst>
          </p:cNvPr>
          <p:cNvSpPr/>
          <p:nvPr/>
        </p:nvSpPr>
        <p:spPr>
          <a:xfrm>
            <a:off x="2793206" y="2956910"/>
            <a:ext cx="528639" cy="257175"/>
          </a:xfrm>
          <a:prstGeom prst="mathEqual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C6F310-6D21-4AD4-ACE8-D5658CA0F97E}"/>
              </a:ext>
            </a:extLst>
          </p:cNvPr>
          <p:cNvSpPr txBox="1"/>
          <p:nvPr/>
        </p:nvSpPr>
        <p:spPr>
          <a:xfrm>
            <a:off x="4369594" y="2847955"/>
            <a:ext cx="404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2" name="Igual a 11">
            <a:extLst>
              <a:ext uri="{FF2B5EF4-FFF2-40B4-BE49-F238E27FC236}">
                <a16:creationId xmlns:a16="http://schemas.microsoft.com/office/drawing/2014/main" id="{0741F9AC-AB1C-4A73-B550-2F45E1D64837}"/>
              </a:ext>
            </a:extLst>
          </p:cNvPr>
          <p:cNvSpPr/>
          <p:nvPr/>
        </p:nvSpPr>
        <p:spPr>
          <a:xfrm>
            <a:off x="2650329" y="3769758"/>
            <a:ext cx="528639" cy="257175"/>
          </a:xfrm>
          <a:prstGeom prst="mathEqual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B6C839-2E04-4FDD-B69D-B4C344D5B5B7}"/>
              </a:ext>
            </a:extLst>
          </p:cNvPr>
          <p:cNvSpPr txBox="1"/>
          <p:nvPr/>
        </p:nvSpPr>
        <p:spPr>
          <a:xfrm>
            <a:off x="4163616" y="3700102"/>
            <a:ext cx="404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Webdings" panose="05030102010509060703" pitchFamily="18" charset="2"/>
              </a:rPr>
              <a:t>r</a:t>
            </a:r>
          </a:p>
        </p:txBody>
      </p:sp>
      <p:sp>
        <p:nvSpPr>
          <p:cNvPr id="14" name="Igual a 13">
            <a:extLst>
              <a:ext uri="{FF2B5EF4-FFF2-40B4-BE49-F238E27FC236}">
                <a16:creationId xmlns:a16="http://schemas.microsoft.com/office/drawing/2014/main" id="{9F429BD2-CC6C-4080-9560-3BDD9FE6CAFA}"/>
              </a:ext>
            </a:extLst>
          </p:cNvPr>
          <p:cNvSpPr/>
          <p:nvPr/>
        </p:nvSpPr>
        <p:spPr>
          <a:xfrm>
            <a:off x="4572000" y="3741177"/>
            <a:ext cx="528639" cy="257175"/>
          </a:xfrm>
          <a:prstGeom prst="mathEqual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8EE924B-F359-4865-B75F-CA7245B760AE}"/>
              </a:ext>
            </a:extLst>
          </p:cNvPr>
          <p:cNvSpPr txBox="1"/>
          <p:nvPr/>
        </p:nvSpPr>
        <p:spPr>
          <a:xfrm>
            <a:off x="6019800" y="3688796"/>
            <a:ext cx="404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Webdings" panose="05030102010509060703" pitchFamily="18" charset="2"/>
              </a:rPr>
              <a:t>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C5AAA4B-968F-43B3-B26F-FDC832B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B3B91A91-195B-4ABA-866F-DEAC1B08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0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 Narrow" panose="020B0606020202030204" pitchFamily="34" charset="0"/>
              </a:rPr>
              <a:t>Gramática Regular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>
                <a:latin typeface="Arial Narrow" panose="020B0606020202030204" pitchFamily="34" charset="0"/>
              </a:rPr>
              <a:t>Construa as seguintes expressões regulares e um AFD para o seguinte alfabeto </a:t>
            </a:r>
            <a:r>
              <a:rPr lang="el-GR" sz="2800" dirty="0">
                <a:latin typeface="Arial Narrow" panose="020B0606020202030204" pitchFamily="34" charset="0"/>
              </a:rPr>
              <a:t>Σ</a:t>
            </a:r>
            <a:r>
              <a:rPr lang="pt-BR" sz="2800" dirty="0">
                <a:latin typeface="Arial Narrow" panose="020B0606020202030204" pitchFamily="34" charset="0"/>
              </a:rPr>
              <a:t> = {a, b,c}. 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Considere o conjunto de cadeias composto por um número par de elementos;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Considere o conjunto de todas as cadeias sobre esse alfabeto que contem exatamente um b;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Considere o conjunto de todas as cadeias que possuem como prefixo </a:t>
            </a:r>
            <a:r>
              <a:rPr lang="pt-BR" sz="2400" dirty="0" err="1">
                <a:latin typeface="Arial Narrow" panose="020B0606020202030204" pitchFamily="34" charset="0"/>
              </a:rPr>
              <a:t>acb</a:t>
            </a:r>
            <a:r>
              <a:rPr lang="pt-BR" sz="2400" dirty="0">
                <a:latin typeface="Arial Narrow" panose="020B0606020202030204" pitchFamily="34" charset="0"/>
              </a:rPr>
              <a:t>;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Considere o conjunto de todas as cadeias que possuem como sufixo </a:t>
            </a:r>
            <a:r>
              <a:rPr lang="pt-BR" sz="2400" dirty="0" err="1">
                <a:latin typeface="Arial Narrow" panose="020B0606020202030204" pitchFamily="34" charset="0"/>
              </a:rPr>
              <a:t>acb</a:t>
            </a:r>
            <a:r>
              <a:rPr lang="pt-BR" sz="2400" dirty="0">
                <a:latin typeface="Arial Narrow" panose="020B0606020202030204" pitchFamily="34" charset="0"/>
              </a:rPr>
              <a:t>;</a:t>
            </a: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marL="342900" lvl="1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2"/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3642A-8444-43D8-8A97-808335E8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46E07FC-71E9-4E6E-BA32-931F74FA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32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 Narrow" panose="020B0606020202030204" pitchFamily="34" charset="0"/>
              </a:rPr>
              <a:t>Gramática Regular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 Narrow" panose="020B0606020202030204" pitchFamily="34" charset="0"/>
              </a:rPr>
              <a:t>Considerando </a:t>
            </a:r>
            <a:r>
              <a:rPr lang="el-GR" sz="2800" dirty="0">
                <a:latin typeface="Arial Narrow" panose="020B0606020202030204" pitchFamily="34" charset="0"/>
              </a:rPr>
              <a:t>Σ</a:t>
            </a:r>
            <a:r>
              <a:rPr lang="pt-BR" sz="2800" dirty="0">
                <a:latin typeface="Arial Narrow" panose="020B0606020202030204" pitchFamily="34" charset="0"/>
              </a:rPr>
              <a:t> = {a, b}, quais as linguagens reconhecidas pelas </a:t>
            </a:r>
            <a:r>
              <a:rPr lang="pt-BR" sz="2800" dirty="0" err="1">
                <a:latin typeface="Arial Narrow" panose="020B0606020202030204" pitchFamily="34" charset="0"/>
              </a:rPr>
              <a:t>ER’s</a:t>
            </a:r>
            <a:r>
              <a:rPr lang="pt-BR" sz="2800" dirty="0">
                <a:latin typeface="Arial Narrow" panose="020B0606020202030204" pitchFamily="34" charset="0"/>
              </a:rPr>
              <a:t>  abaixo: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a*</a:t>
            </a:r>
            <a:r>
              <a:rPr lang="pt-BR" sz="2400" dirty="0" err="1">
                <a:latin typeface="Arial Narrow" panose="020B0606020202030204" pitchFamily="34" charset="0"/>
              </a:rPr>
              <a:t>ba</a:t>
            </a:r>
            <a:r>
              <a:rPr lang="pt-BR" sz="2400" dirty="0">
                <a:latin typeface="Arial Narrow" panose="020B0606020202030204" pitchFamily="34" charset="0"/>
              </a:rPr>
              <a:t>*</a:t>
            </a:r>
            <a:r>
              <a:rPr lang="pt-BR" sz="2400" dirty="0" err="1">
                <a:latin typeface="Arial Narrow" panose="020B0606020202030204" pitchFamily="34" charset="0"/>
              </a:rPr>
              <a:t>ba</a:t>
            </a:r>
            <a:r>
              <a:rPr lang="pt-BR" sz="2400" dirty="0">
                <a:latin typeface="Arial Narrow" panose="020B0606020202030204" pitchFamily="34" charset="0"/>
              </a:rPr>
              <a:t>*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(</a:t>
            </a:r>
            <a:r>
              <a:rPr lang="pt-BR" sz="2400" dirty="0" err="1">
                <a:latin typeface="Arial Narrow" panose="020B0606020202030204" pitchFamily="34" charset="0"/>
              </a:rPr>
              <a:t>a|b</a:t>
            </a:r>
            <a:r>
              <a:rPr lang="pt-BR" sz="2400" dirty="0">
                <a:latin typeface="Arial Narrow" panose="020B0606020202030204" pitchFamily="34" charset="0"/>
              </a:rPr>
              <a:t>)*(</a:t>
            </a:r>
            <a:r>
              <a:rPr lang="pt-BR" sz="2400" dirty="0" err="1">
                <a:latin typeface="Arial Narrow" panose="020B0606020202030204" pitchFamily="34" charset="0"/>
              </a:rPr>
              <a:t>aa|bb</a:t>
            </a:r>
            <a:r>
              <a:rPr lang="pt-BR" sz="2400" dirty="0">
                <a:latin typeface="Arial Narrow" panose="020B0606020202030204" pitchFamily="34" charset="0"/>
              </a:rPr>
              <a:t>)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((</a:t>
            </a:r>
            <a:r>
              <a:rPr lang="pt-BR" sz="2400" dirty="0" err="1">
                <a:latin typeface="Arial Narrow" panose="020B0606020202030204" pitchFamily="34" charset="0"/>
              </a:rPr>
              <a:t>a|b</a:t>
            </a:r>
            <a:r>
              <a:rPr lang="pt-BR" sz="2400" dirty="0">
                <a:latin typeface="Arial Narrow" panose="020B0606020202030204" pitchFamily="34" charset="0"/>
              </a:rPr>
              <a:t>)(</a:t>
            </a:r>
            <a:r>
              <a:rPr lang="pt-BR" sz="2400" dirty="0" err="1">
                <a:latin typeface="Arial Narrow" panose="020B0606020202030204" pitchFamily="34" charset="0"/>
              </a:rPr>
              <a:t>a|b</a:t>
            </a:r>
            <a:r>
              <a:rPr lang="pt-BR" sz="2400" dirty="0">
                <a:latin typeface="Arial Narrow" panose="020B0606020202030204" pitchFamily="34" charset="0"/>
              </a:rPr>
              <a:t>))*</a:t>
            </a: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marL="342900" lvl="1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2"/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8B2955-EDDD-43C5-9A78-032ED2B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EDAA97-ADE7-462B-8388-6D61963C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88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1560" y="257175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REFERÊNCIAS:</a:t>
            </a:r>
          </a:p>
          <a:p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AHO, Alfred V.; SETHI, </a:t>
            </a:r>
            <a:r>
              <a:rPr lang="pt-BR" sz="2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Ravi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, ULLMAN J. </a:t>
            </a:r>
          </a:p>
          <a:p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Compiladores: Princípios, Técnicas e Ferramentas. </a:t>
            </a:r>
          </a:p>
          <a:p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2 ed. Pearson, 2008</a:t>
            </a:r>
          </a:p>
          <a:p>
            <a:endParaRPr lang="pt-BR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87624" y="91556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59019" y="1309749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01374" y="189626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TEMA DA AULA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8B6CA8-75FA-4CE7-9AAE-EF49A6B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8374A3-987D-4EF1-8167-72FF0DD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  <p:pic>
        <p:nvPicPr>
          <p:cNvPr id="16" name="Espaço Reservado para Conteúdo 4">
            <a:extLst>
              <a:ext uri="{FF2B5EF4-FFF2-40B4-BE49-F238E27FC236}">
                <a16:creationId xmlns:a16="http://schemas.microsoft.com/office/drawing/2014/main" id="{A915F28A-6F81-45F8-B17E-9B708A534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56" y="1509804"/>
            <a:ext cx="3071813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2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 Narrow" panose="020B0606020202030204" pitchFamily="34" charset="0"/>
              </a:rPr>
              <a:t>Gramática Regular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 Narrow" panose="020B0606020202030204" pitchFamily="34" charset="0"/>
              </a:rPr>
              <a:t>Vamos explorar um comando de programação:</a:t>
            </a:r>
          </a:p>
          <a:p>
            <a:pPr marL="0" indent="0">
              <a:buNone/>
            </a:pPr>
            <a:endParaRPr lang="pt-BR" sz="28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pt-BR" sz="3600" dirty="0" err="1">
                <a:latin typeface="Arial Narrow" panose="020B0606020202030204" pitchFamily="34" charset="0"/>
              </a:rPr>
              <a:t>scanf</a:t>
            </a:r>
            <a:r>
              <a:rPr lang="pt-BR" sz="3600" dirty="0">
                <a:latin typeface="Arial Narrow" panose="020B0606020202030204" pitchFamily="34" charset="0"/>
              </a:rPr>
              <a:t>(“%d”, &amp;i);</a:t>
            </a: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lvl="1"/>
            <a:endParaRPr lang="pt-BR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marL="342900" lvl="1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2"/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8B2955-EDDD-43C5-9A78-032ED2BB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EDAA97-ADE7-462B-8388-6D61963C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090BE3-229B-4594-A19D-275D24401910}"/>
              </a:ext>
            </a:extLst>
          </p:cNvPr>
          <p:cNvSpPr/>
          <p:nvPr/>
        </p:nvSpPr>
        <p:spPr>
          <a:xfrm>
            <a:off x="4283968" y="2211710"/>
            <a:ext cx="936104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57274F-A1C2-40F1-B6A9-104FD6DB06E1}"/>
              </a:ext>
            </a:extLst>
          </p:cNvPr>
          <p:cNvSpPr/>
          <p:nvPr/>
        </p:nvSpPr>
        <p:spPr>
          <a:xfrm>
            <a:off x="5083696" y="2211710"/>
            <a:ext cx="936104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8531" y="2718661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RETOMADA DOS 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Dinâmica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Diagnóstico da Turma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Apresentação do Plano de Ensino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Associar autômatos finitos ao processo de compilação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3316" y="757264"/>
            <a:ext cx="68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6865" y="1151447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9220" y="173796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55492" y="4803998"/>
            <a:ext cx="398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Associação Educativa Evangélica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92B2AF-1497-4A20-B828-9FDB8B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1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DE8CAEE-978A-4ED6-8CA2-22198268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3" y="1203598"/>
            <a:ext cx="3071813" cy="307181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A77FE6-2B35-4879-B057-6DA69EB8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7A6BF-46D8-4231-A734-7A99E18A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2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12035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582517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CURSO DE ENGENHARIA DE COMPUTAÇÃO</a:t>
            </a:r>
            <a:endParaRPr lang="pt-BR" sz="2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85554" y="2120432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002060"/>
                </a:solidFill>
                <a:latin typeface="Arial Narrow" panose="020B0606020202030204" pitchFamily="34" charset="0"/>
              </a:rPr>
              <a:t>Disciplina: </a:t>
            </a:r>
            <a:r>
              <a:rPr lang="pt-BR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43608" y="285978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05734" y="441869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Anápolis – 2020.1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11960" y="3579862"/>
            <a:ext cx="43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rgbClr val="002060"/>
                </a:solidFill>
                <a:latin typeface="Arial Narrow" panose="020B0606020202030204" pitchFamily="34" charset="0"/>
              </a:rPr>
              <a:t>Prof</a:t>
            </a:r>
            <a:r>
              <a:rPr lang="pt-BR" dirty="0">
                <a:solidFill>
                  <a:srgbClr val="002060"/>
                </a:solidFill>
                <a:latin typeface="Arial Narrow" panose="020B0606020202030204" pitchFamily="34" charset="0"/>
              </a:rPr>
              <a:t> ª. Esp. Aline Dayany de Lemos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55" y="339502"/>
            <a:ext cx="4196546" cy="67564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48B0D9-8894-4C68-9BA6-7C59778F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73C169E-F666-410C-8CAC-D28438F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4056827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1560" y="2571750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Retomada de autômatos finitos;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Associar autômatos finitos ao processo de compilação;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3316" y="757264"/>
            <a:ext cx="68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6865" y="1151447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9220" y="173796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55492" y="4803998"/>
            <a:ext cx="398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Associação Educativa Evangélica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92B2AF-1497-4A20-B828-9FDB8B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443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Gramática Regular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Construir um autômato, com o alfabeto </a:t>
            </a:r>
            <a:r>
              <a:rPr lang="el-GR" sz="2400" dirty="0"/>
              <a:t>Σ</a:t>
            </a:r>
            <a:r>
              <a:rPr lang="pt-BR" sz="2400" dirty="0"/>
              <a:t> = {a, b, c} para cadeias cujos </a:t>
            </a:r>
            <a:r>
              <a:rPr lang="pt-BR" sz="2400" dirty="0" err="1"/>
              <a:t>a’s</a:t>
            </a:r>
            <a:r>
              <a:rPr lang="pt-BR" sz="2400" dirty="0"/>
              <a:t> (se houver) precedem os </a:t>
            </a:r>
            <a:r>
              <a:rPr lang="pt-BR" sz="2400" dirty="0" err="1"/>
              <a:t>b’s</a:t>
            </a:r>
            <a:r>
              <a:rPr lang="pt-BR" sz="2400" dirty="0"/>
              <a:t>  (se houver) que precedem os </a:t>
            </a:r>
            <a:r>
              <a:rPr lang="pt-BR" sz="2400" dirty="0" err="1"/>
              <a:t>c’s</a:t>
            </a:r>
            <a:r>
              <a:rPr lang="pt-BR" sz="2400" dirty="0"/>
              <a:t> (se houver);</a:t>
            </a:r>
          </a:p>
          <a:p>
            <a:r>
              <a:rPr lang="pt-BR" sz="2400" dirty="0"/>
              <a:t>Construir um autômato, com o alfabeto </a:t>
            </a:r>
            <a:r>
              <a:rPr lang="el-GR" sz="2400" dirty="0"/>
              <a:t>Σ</a:t>
            </a:r>
            <a:r>
              <a:rPr lang="pt-BR" sz="2400" dirty="0"/>
              <a:t> = {0, 1, 2, 3, 4, 5, 6, 7, 8, 9} para palavras múltiplo de 3;</a:t>
            </a:r>
          </a:p>
          <a:p>
            <a:pPr lvl="1"/>
            <a:endParaRPr lang="pt-BR" sz="2400" dirty="0"/>
          </a:p>
          <a:p>
            <a:pPr lvl="1">
              <a:buNone/>
            </a:pPr>
            <a:endParaRPr lang="pt-BR" sz="2400" dirty="0"/>
          </a:p>
          <a:p>
            <a:endParaRPr lang="pt-BR" sz="2800" dirty="0"/>
          </a:p>
          <a:p>
            <a:pPr lvl="1">
              <a:buNone/>
            </a:pPr>
            <a:endParaRPr lang="pt-BR" sz="2400" dirty="0"/>
          </a:p>
          <a:p>
            <a:pPr lvl="1"/>
            <a:endParaRPr lang="pt-BR" sz="2400" dirty="0"/>
          </a:p>
          <a:p>
            <a:pPr lvl="2"/>
            <a:endParaRPr lang="pt-BR" sz="2000" dirty="0"/>
          </a:p>
          <a:p>
            <a:pPr lvl="1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8114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7390" y="1354963"/>
            <a:ext cx="3765377" cy="286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Retângulo 4"/>
          <p:cNvSpPr/>
          <p:nvPr/>
        </p:nvSpPr>
        <p:spPr>
          <a:xfrm>
            <a:off x="4196950" y="1483447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Léxico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1703" y="258483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Sintático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18421" y="344209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Semântico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0838" y="1350718"/>
            <a:ext cx="117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 Narrow" panose="020B0606020202030204" pitchFamily="34" charset="0"/>
              </a:rPr>
              <a:t>Código-fonte</a:t>
            </a:r>
            <a:endParaRPr lang="pt-BR" sz="1400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64645" y="2102629"/>
            <a:ext cx="117872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Marcas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393273" y="3067042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Sintática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6116" y="3924298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Anotada</a:t>
            </a:r>
          </a:p>
        </p:txBody>
      </p:sp>
      <p:cxnSp>
        <p:nvCxnSpPr>
          <p:cNvPr id="20" name="Conector de seta reta 19"/>
          <p:cNvCxnSpPr>
            <a:cxnSpLocks/>
            <a:stCxn id="12" idx="3"/>
            <a:endCxn id="5" idx="1"/>
          </p:cNvCxnSpPr>
          <p:nvPr/>
        </p:nvCxnSpPr>
        <p:spPr>
          <a:xfrm>
            <a:off x="1449565" y="1504607"/>
            <a:ext cx="2747385" cy="166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5400000">
            <a:off x="2669963" y="2397310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3821901" y="2263364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 flipH="1" flipV="1">
            <a:off x="4491632" y="2075839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803910" y="2263364"/>
            <a:ext cx="42862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5400000">
            <a:off x="4867277" y="3307549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696753" y="3174198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 flipH="1" flipV="1">
            <a:off x="2590191" y="3066446"/>
            <a:ext cx="2143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679157" y="3174198"/>
            <a:ext cx="321471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72000" y="4085033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5400000" flipH="1" flipV="1">
            <a:off x="4812508" y="3951086"/>
            <a:ext cx="268488" cy="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589595" y="4031454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6506935" y="1928808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Literais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6560514" y="278606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6560514" y="364332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Manipulador de Erros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2F5D7-1A50-4FFB-95CE-9D91C06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AC5FCA6-5CF1-4D39-BE1C-8B5647C3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033667E-7BA7-443A-8799-50C7A629ACC9}"/>
              </a:ext>
            </a:extLst>
          </p:cNvPr>
          <p:cNvSpPr/>
          <p:nvPr/>
        </p:nvSpPr>
        <p:spPr>
          <a:xfrm>
            <a:off x="6236966" y="2427735"/>
            <a:ext cx="1557929" cy="1014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80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+mj-lt"/>
              </a:rPr>
              <a:t>São estruturas de dados usadas pelos compiladores para conter informações sobre as  construções do programa fonte. </a:t>
            </a:r>
          </a:p>
          <a:p>
            <a:pPr algn="just"/>
            <a:r>
              <a:rPr lang="pt-BR" sz="2000" dirty="0">
                <a:latin typeface="+mj-lt"/>
              </a:rPr>
              <a:t>As informações são coletadas de modo incremental pelas fases de análise e usadas pelas fases de síntese para gerar o código objeto.</a:t>
            </a:r>
          </a:p>
          <a:p>
            <a:pPr algn="just"/>
            <a:r>
              <a:rPr lang="pt-BR" sz="2000" b="1" dirty="0">
                <a:latin typeface="+mj-lt"/>
              </a:rPr>
              <a:t> </a:t>
            </a:r>
            <a:r>
              <a:rPr lang="pt-BR" sz="2000" dirty="0">
                <a:latin typeface="+mj-lt"/>
              </a:rPr>
              <a:t>As entradas na tabela de símbolos são criadas e usadas durante a fase de análise pelo analisador léxico, sintático e semântico. </a:t>
            </a:r>
          </a:p>
          <a:p>
            <a:pPr algn="just"/>
            <a:r>
              <a:rPr lang="pt-BR" sz="2000" dirty="0">
                <a:latin typeface="+mj-lt"/>
              </a:rPr>
              <a:t>As entradas na tabela de símbolos contêm informações sobre um identificador (nome, tipo, endereço na memória, etc.)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9B4C7-4F49-4D33-B3F8-12C8AE2A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BDB016A-2727-4332-BB20-C63C60BB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186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Arial Narrow" panose="020B0606020202030204" pitchFamily="34" charset="0"/>
              </a:rPr>
              <a:t>As tabelas de símbolos normalmente precisam dar suporte a múltiplas declarações do mesmo identificador dentro de um programa (funções diferentes mesma variável - escopo) </a:t>
            </a:r>
          </a:p>
          <a:p>
            <a:pPr algn="just"/>
            <a:r>
              <a:rPr lang="pt-BR" sz="2000" dirty="0">
                <a:latin typeface="Arial Narrow" panose="020B0606020202030204" pitchFamily="34" charset="0"/>
              </a:rPr>
              <a:t>O escopo de uma declaração é a parte de um programa à qual a declaração se aplica. </a:t>
            </a: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 O papel de uma tabela de símbolos é passar informações de declarações para uso.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C622E9-49D9-43B3-8078-99F9A4E6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67B9974-0805-4C5E-9C72-89DAF324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35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B3A2B06-815F-4338-BF68-8126FBA1C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255150"/>
              </p:ext>
            </p:extLst>
          </p:nvPr>
        </p:nvGraphicFramePr>
        <p:xfrm>
          <a:off x="1171575" y="1816894"/>
          <a:ext cx="7343775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544527990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31236525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81118653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59441640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1414266270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Nome variável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Tipo de dados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valor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Endereço memória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escopo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06205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teste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inteiro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 -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7EB8F1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Arial Narrow" panose="020B0606020202030204" pitchFamily="34" charset="0"/>
                        </a:rPr>
                        <a:t>main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36675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nome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Char(15)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Compilador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34C9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Arial Narrow" panose="020B0606020202030204" pitchFamily="34" charset="0"/>
                        </a:rPr>
                        <a:t>validaString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3001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44511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1A936C-62C1-435F-85EF-54229BD0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5635FF-60A0-4995-B2D7-AFC45FF1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91C1E0-37D0-40CD-A3EF-E3FC558969C1}"/>
              </a:ext>
            </a:extLst>
          </p:cNvPr>
          <p:cNvSpPr txBox="1"/>
          <p:nvPr/>
        </p:nvSpPr>
        <p:spPr>
          <a:xfrm>
            <a:off x="501399" y="3752070"/>
            <a:ext cx="491087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600" dirty="0">
                <a:latin typeface="Arial Narrow" panose="020B0606020202030204" pitchFamily="34" charset="0"/>
              </a:rPr>
              <a:t>Quais estruturas de dados (programação) pode ser implementada uma tabela de símbolos?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20605B-5069-4AB4-810B-4E28F790E3D5}"/>
              </a:ext>
            </a:extLst>
          </p:cNvPr>
          <p:cNvSpPr txBox="1"/>
          <p:nvPr/>
        </p:nvSpPr>
        <p:spPr>
          <a:xfrm>
            <a:off x="5798119" y="3689941"/>
            <a:ext cx="9851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Vetor</a:t>
            </a:r>
          </a:p>
          <a:p>
            <a:pPr algn="ctr"/>
            <a:r>
              <a:rPr lang="pt-BR" sz="1600" dirty="0">
                <a:latin typeface="Arial Narrow" panose="020B0606020202030204" pitchFamily="34" charset="0"/>
              </a:rPr>
              <a:t>Matriz</a:t>
            </a:r>
          </a:p>
          <a:p>
            <a:pPr algn="ctr"/>
            <a:r>
              <a:rPr lang="pt-BR" sz="1600" dirty="0">
                <a:latin typeface="Arial Narrow" panose="020B0606020202030204" pitchFamily="34" charset="0"/>
              </a:rPr>
              <a:t>Lista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F83266-497A-46E8-9C39-863B42222E24}"/>
              </a:ext>
            </a:extLst>
          </p:cNvPr>
          <p:cNvSpPr txBox="1"/>
          <p:nvPr/>
        </p:nvSpPr>
        <p:spPr>
          <a:xfrm>
            <a:off x="7236296" y="3694949"/>
            <a:ext cx="143297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Pilha</a:t>
            </a:r>
          </a:p>
          <a:p>
            <a:pPr algn="ctr"/>
            <a:r>
              <a:rPr lang="pt-BR" sz="1600" dirty="0">
                <a:latin typeface="Arial Narrow" panose="020B0606020202030204" pitchFamily="34" charset="0"/>
              </a:rPr>
              <a:t>Árvore</a:t>
            </a:r>
          </a:p>
          <a:p>
            <a:pPr algn="ctr"/>
            <a:r>
              <a:rPr lang="pt-BR" sz="1600" dirty="0">
                <a:latin typeface="Arial Narrow" panose="020B0606020202030204" pitchFamily="34" charset="0"/>
              </a:rPr>
              <a:t>Tabelas </a:t>
            </a:r>
            <a:r>
              <a:rPr lang="pt-BR" sz="1600" dirty="0" err="1">
                <a:latin typeface="Arial Narrow" panose="020B0606020202030204" pitchFamily="34" charset="0"/>
              </a:rPr>
              <a:t>Hashing</a:t>
            </a:r>
            <a:endParaRPr lang="pt-BR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B97FD-8381-4D75-B871-FD30F6BA47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48878"/>
            <a:ext cx="8229600" cy="870744"/>
          </a:xfrm>
        </p:spPr>
        <p:txBody>
          <a:bodyPr>
            <a:norm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CCB6D-B2D5-427A-9771-61ACFC66F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>
              <a:latin typeface="Arial Narrow" panose="020B0606020202030204" pitchFamily="34" charset="0"/>
              <a:hlinkClick r:id="rId2" action="ppaction://hlinksldjump"/>
            </a:endParaRPr>
          </a:p>
          <a:p>
            <a:r>
              <a:rPr lang="pt-BR" dirty="0">
                <a:latin typeface="Arial Narrow" panose="020B0606020202030204" pitchFamily="34" charset="0"/>
              </a:rPr>
              <a:t>Análise Léxica</a:t>
            </a:r>
          </a:p>
          <a:p>
            <a:r>
              <a:rPr lang="pt-BR" dirty="0">
                <a:latin typeface="Arial Narrow" panose="020B0606020202030204" pitchFamily="34" charset="0"/>
              </a:rPr>
              <a:t>Tabela de Símbolos</a:t>
            </a:r>
          </a:p>
          <a:p>
            <a:r>
              <a:rPr lang="pt-BR" dirty="0">
                <a:latin typeface="Arial Narrow" panose="020B0606020202030204" pitchFamily="34" charset="0"/>
              </a:rPr>
              <a:t>Análise Sintática</a:t>
            </a:r>
          </a:p>
          <a:p>
            <a:r>
              <a:rPr lang="pt-BR" dirty="0">
                <a:latin typeface="Arial Narrow" panose="020B0606020202030204" pitchFamily="34" charset="0"/>
              </a:rPr>
              <a:t>Análise Semântica</a:t>
            </a: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CE629D-1618-4898-9127-66DCB04B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028EBAD4-E4DB-4975-A303-B23BDFD9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Inserir</a:t>
            </a:r>
            <a:r>
              <a:rPr lang="pt-BR" sz="2000" dirty="0">
                <a:latin typeface="Arial Narrow" panose="020B0606020202030204" pitchFamily="34" charset="0"/>
              </a:rPr>
              <a:t>: Usada para armazenar informações, tais como nome,  tipo e escopo</a:t>
            </a: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Verificar / Consultar</a:t>
            </a:r>
            <a:r>
              <a:rPr lang="pt-BR" sz="2000" dirty="0">
                <a:latin typeface="Arial Narrow" panose="020B0606020202030204" pitchFamily="34" charset="0"/>
              </a:rPr>
              <a:t>: Usada para recuperar informações associadas a um nome</a:t>
            </a: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Alterar</a:t>
            </a:r>
            <a:r>
              <a:rPr lang="pt-BR" sz="2000" dirty="0">
                <a:latin typeface="Arial Narrow" panose="020B0606020202030204" pitchFamily="34" charset="0"/>
              </a:rPr>
              <a:t>: Usada para atualizar informações associadas a um nome</a:t>
            </a: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Remover</a:t>
            </a:r>
            <a:r>
              <a:rPr lang="pt-BR" sz="2000" dirty="0">
                <a:latin typeface="Arial Narrow" panose="020B0606020202030204" pitchFamily="34" charset="0"/>
              </a:rPr>
              <a:t>: Usada para remover informações quando estas não serão mais utilizadas.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5BE098-2E61-4D34-BB1D-5F13730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FFBCA09-657D-4A13-A614-C072EAF4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8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O comportamento de uma tabela de símbolos depende fortemente das propriedades das declarações da linguagem.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 A forma como as operações </a:t>
            </a:r>
            <a:r>
              <a:rPr lang="pt-BR" sz="2000" i="1" dirty="0">
                <a:latin typeface="Arial Narrow" panose="020B0606020202030204" pitchFamily="34" charset="0"/>
              </a:rPr>
              <a:t>inserir </a:t>
            </a:r>
            <a:r>
              <a:rPr lang="pt-BR" sz="2000" dirty="0">
                <a:latin typeface="Arial Narrow" panose="020B0606020202030204" pitchFamily="34" charset="0"/>
              </a:rPr>
              <a:t>e </a:t>
            </a:r>
            <a:r>
              <a:rPr lang="pt-BR" sz="2000" i="1" dirty="0">
                <a:latin typeface="Arial Narrow" panose="020B0606020202030204" pitchFamily="34" charset="0"/>
              </a:rPr>
              <a:t>remover </a:t>
            </a:r>
            <a:r>
              <a:rPr lang="pt-BR" sz="2000" dirty="0">
                <a:latin typeface="Arial Narrow" panose="020B0606020202030204" pitchFamily="34" charset="0"/>
              </a:rPr>
              <a:t>manipulam a tabela, quando elas devem ser ativadas, quais atributos devem ser inseridos, etc. variam para cada linguagem.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Até mesmo o momento em que a tabela deve ser construída, e por quanto tempo ela deve existir, pode variar entre diferentes linguagens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3C3040-91CC-4254-B58F-A6D9B7B2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FF0779B-A866-4224-8D28-B9B83FE6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2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r>
              <a:rPr lang="pt-BR" i="1" dirty="0">
                <a:latin typeface="Arial Narrow" panose="020B0606020202030204" pitchFamily="34" charset="0"/>
              </a:rPr>
              <a:t>Declaração de Variável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Associação de um nome a um tipo de dado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Declaração de variável pode também associar outros atributos implicitamente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Variável Local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Variável Global</a:t>
            </a:r>
          </a:p>
          <a:p>
            <a:pPr marL="0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r>
              <a:rPr lang="pt-BR" i="1" dirty="0">
                <a:latin typeface="Arial Narrow" panose="020B0606020202030204" pitchFamily="34" charset="0"/>
              </a:rPr>
              <a:t>Declaração de Constantes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Associação de valores a nome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Não podem ser modificadas</a:t>
            </a: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E080CA-0859-4813-B03E-38052337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C7FFD90-0BC7-4905-9196-B29C4D0D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5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i="1" dirty="0">
                <a:latin typeface="Arial Narrow" panose="020B0606020202030204" pitchFamily="34" charset="0"/>
              </a:rPr>
              <a:t>Declaração de Variável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Associação de um nome a um tipo de dado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Declaração de variável pode também associar outros atributos implicitamente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Variável Local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Variável Global</a:t>
            </a:r>
          </a:p>
          <a:p>
            <a:pPr marL="0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r>
              <a:rPr lang="pt-BR" i="1" dirty="0">
                <a:latin typeface="Arial Narrow" panose="020B0606020202030204" pitchFamily="34" charset="0"/>
              </a:rPr>
              <a:t>Declaração de Constantes 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Associação de valores a nome</a:t>
            </a:r>
          </a:p>
          <a:p>
            <a:pPr lvl="1"/>
            <a:r>
              <a:rPr lang="pt-BR" dirty="0">
                <a:latin typeface="Arial Narrow" panose="020B0606020202030204" pitchFamily="34" charset="0"/>
              </a:rPr>
              <a:t>Não podem ser modificadas</a:t>
            </a:r>
          </a:p>
        </p:txBody>
      </p:sp>
      <p:sp>
        <p:nvSpPr>
          <p:cNvPr id="4" name="Texto explicativo retangular com cantos arredondados 3">
            <a:extLst>
              <a:ext uri="{FF2B5EF4-FFF2-40B4-BE49-F238E27FC236}">
                <a16:creationId xmlns:a16="http://schemas.microsoft.com/office/drawing/2014/main" id="{A116289A-3FAD-40C4-A27C-443195009B38}"/>
              </a:ext>
            </a:extLst>
          </p:cNvPr>
          <p:cNvSpPr/>
          <p:nvPr/>
        </p:nvSpPr>
        <p:spPr>
          <a:xfrm>
            <a:off x="3545886" y="221119"/>
            <a:ext cx="5131389" cy="4284206"/>
          </a:xfrm>
          <a:prstGeom prst="wedgeRoundRectCallout">
            <a:avLst>
              <a:gd name="adj1" fmla="val -81051"/>
              <a:gd name="adj2" fmla="val 5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500" dirty="0">
                <a:latin typeface="Arial Narrow" panose="020B0606020202030204" pitchFamily="34" charset="0"/>
              </a:rPr>
              <a:t>Considerações sobre declaração de variáveis:</a:t>
            </a:r>
          </a:p>
          <a:p>
            <a:endParaRPr lang="pt-BR" sz="1500" dirty="0">
              <a:latin typeface="Arial Narrow" panose="020B0606020202030204" pitchFamily="34" charset="0"/>
            </a:endParaRPr>
          </a:p>
          <a:p>
            <a:r>
              <a:rPr lang="pt-BR" b="1" dirty="0" err="1">
                <a:latin typeface="Arial Narrow" panose="020B0606020202030204" pitchFamily="34" charset="0"/>
              </a:rPr>
              <a:t>int</a:t>
            </a:r>
            <a:r>
              <a:rPr lang="pt-BR" b="1" dirty="0">
                <a:latin typeface="Arial Narrow" panose="020B0606020202030204" pitchFamily="34" charset="0"/>
              </a:rPr>
              <a:t> a, b </a:t>
            </a:r>
            <a:r>
              <a:rPr lang="pt-BR" sz="1500" b="1" dirty="0">
                <a:latin typeface="Arial Narrow" panose="020B0606020202030204" pitchFamily="34" charset="0"/>
              </a:rPr>
              <a:t> </a:t>
            </a:r>
            <a:r>
              <a:rPr lang="pt-BR" sz="15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pt-BR" sz="1500" dirty="0">
                <a:latin typeface="Arial Narrow" panose="020B0606020202030204" pitchFamily="34" charset="0"/>
              </a:rPr>
              <a:t> define </a:t>
            </a:r>
            <a:r>
              <a:rPr lang="pt-BR" sz="1500" b="1" dirty="0">
                <a:latin typeface="Arial Narrow" panose="020B0606020202030204" pitchFamily="34" charset="0"/>
              </a:rPr>
              <a:t>a </a:t>
            </a:r>
            <a:r>
              <a:rPr lang="pt-BR" sz="1500" dirty="0">
                <a:latin typeface="Arial Narrow" panose="020B0606020202030204" pitchFamily="34" charset="0"/>
              </a:rPr>
              <a:t>e </a:t>
            </a:r>
            <a:r>
              <a:rPr lang="pt-BR" sz="1500" b="1" dirty="0">
                <a:latin typeface="Arial Narrow" panose="020B0606020202030204" pitchFamily="34" charset="0"/>
              </a:rPr>
              <a:t>b </a:t>
            </a:r>
            <a:r>
              <a:rPr lang="pt-BR" sz="1500" dirty="0">
                <a:latin typeface="Arial Narrow" panose="020B0606020202030204" pitchFamily="34" charset="0"/>
              </a:rPr>
              <a:t>e aloca memória.</a:t>
            </a:r>
          </a:p>
          <a:p>
            <a:endParaRPr lang="pt-BR" sz="1500" dirty="0">
              <a:latin typeface="Arial Narrow" panose="020B0606020202030204" pitchFamily="34" charset="0"/>
            </a:endParaRPr>
          </a:p>
          <a:p>
            <a:r>
              <a:rPr lang="pt-BR" b="1" dirty="0" err="1">
                <a:latin typeface="Arial Narrow" panose="020B0606020202030204" pitchFamily="34" charset="0"/>
              </a:rPr>
              <a:t>static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b="1" dirty="0" err="1">
                <a:latin typeface="Arial Narrow" panose="020B0606020202030204" pitchFamily="34" charset="0"/>
              </a:rPr>
              <a:t>int</a:t>
            </a:r>
            <a:r>
              <a:rPr lang="pt-BR" b="1" dirty="0">
                <a:latin typeface="Arial Narrow" panose="020B0606020202030204" pitchFamily="34" charset="0"/>
              </a:rPr>
              <a:t> a, b</a:t>
            </a:r>
            <a:r>
              <a:rPr lang="pt-BR" sz="1500" b="1" dirty="0">
                <a:latin typeface="Arial Narrow" panose="020B0606020202030204" pitchFamily="34" charset="0"/>
              </a:rPr>
              <a:t> </a:t>
            </a:r>
            <a:r>
              <a:rPr lang="pt-BR" sz="15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pt-BR" sz="1500" dirty="0">
                <a:latin typeface="Arial Narrow" panose="020B0606020202030204" pitchFamily="34" charset="0"/>
              </a:rPr>
              <a:t> declara as variáveis locais  e são variáveis permanentes e não são reconhecidas fora da função.</a:t>
            </a:r>
          </a:p>
          <a:p>
            <a:endParaRPr lang="pt-BR" sz="1500" dirty="0">
              <a:latin typeface="Arial Narrow" panose="020B0606020202030204" pitchFamily="34" charset="0"/>
            </a:endParaRPr>
          </a:p>
          <a:p>
            <a:r>
              <a:rPr lang="pt-BR" b="1" dirty="0" err="1">
                <a:latin typeface="Arial Narrow" panose="020B0606020202030204" pitchFamily="34" charset="0"/>
              </a:rPr>
              <a:t>extern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b="1" dirty="0" err="1">
                <a:latin typeface="Arial Narrow" panose="020B0606020202030204" pitchFamily="34" charset="0"/>
              </a:rPr>
              <a:t>int</a:t>
            </a:r>
            <a:r>
              <a:rPr lang="pt-BR" b="1" dirty="0">
                <a:latin typeface="Arial Narrow" panose="020B0606020202030204" pitchFamily="34" charset="0"/>
              </a:rPr>
              <a:t> a, b  </a:t>
            </a:r>
            <a:r>
              <a:rPr lang="pt-BR" sz="15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pt-BR" sz="1500" dirty="0">
                <a:latin typeface="Arial Narrow" panose="020B0606020202030204" pitchFamily="34" charset="0"/>
              </a:rPr>
              <a:t> informa o compilador que o </a:t>
            </a:r>
            <a:r>
              <a:rPr lang="pt-BR" sz="1500" dirty="0" err="1">
                <a:latin typeface="Arial Narrow" panose="020B0606020202030204" pitchFamily="34" charset="0"/>
              </a:rPr>
              <a:t>linker</a:t>
            </a:r>
            <a:r>
              <a:rPr lang="pt-BR" sz="1500" dirty="0">
                <a:latin typeface="Arial Narrow" panose="020B0606020202030204" pitchFamily="34" charset="0"/>
              </a:rPr>
              <a:t> irá encontrar estas variáveis alocadas e inicializadas em outra parte do programa, outro arquivo. </a:t>
            </a:r>
          </a:p>
          <a:p>
            <a:endParaRPr lang="pt-BR" sz="1500" dirty="0">
              <a:latin typeface="Arial Narrow" panose="020B0606020202030204" pitchFamily="34" charset="0"/>
            </a:endParaRPr>
          </a:p>
          <a:p>
            <a:r>
              <a:rPr lang="pt-BR" b="1" dirty="0" err="1">
                <a:latin typeface="Arial Narrow" panose="020B0606020202030204" pitchFamily="34" charset="0"/>
              </a:rPr>
              <a:t>register</a:t>
            </a:r>
            <a:r>
              <a:rPr lang="pt-BR" b="1" dirty="0">
                <a:latin typeface="Arial Narrow" panose="020B0606020202030204" pitchFamily="34" charset="0"/>
              </a:rPr>
              <a:t> </a:t>
            </a:r>
            <a:r>
              <a:rPr lang="pt-BR" b="1" dirty="0" err="1">
                <a:latin typeface="Arial Narrow" panose="020B0606020202030204" pitchFamily="34" charset="0"/>
              </a:rPr>
              <a:t>int</a:t>
            </a:r>
            <a:r>
              <a:rPr lang="pt-BR" b="1" dirty="0">
                <a:latin typeface="Arial Narrow" panose="020B0606020202030204" pitchFamily="34" charset="0"/>
              </a:rPr>
              <a:t> x</a:t>
            </a:r>
            <a:r>
              <a:rPr lang="pt-BR" dirty="0">
                <a:latin typeface="Arial Narrow" panose="020B0606020202030204" pitchFamily="34" charset="0"/>
              </a:rPr>
              <a:t> </a:t>
            </a:r>
            <a:r>
              <a:rPr lang="pt-BR" sz="1500" b="1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pt-BR" sz="1500" dirty="0">
                <a:latin typeface="Arial Narrow" panose="020B0606020202030204" pitchFamily="34" charset="0"/>
              </a:rPr>
              <a:t> aloca a variável na CPU e não memória.</a:t>
            </a:r>
          </a:p>
          <a:p>
            <a:pPr algn="ctr"/>
            <a:endParaRPr lang="pt-BR" sz="1350" dirty="0"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56AE69-5202-4D28-8B07-F3582D0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47B8B6-C09F-4531-B951-BFEE51C0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sz="2400" dirty="0">
              <a:latin typeface="Arial Narrow" panose="020B0606020202030204" pitchFamily="34" charset="0"/>
            </a:endParaRPr>
          </a:p>
          <a:p>
            <a:r>
              <a:rPr lang="pt-BR" sz="2800" i="1" dirty="0">
                <a:latin typeface="Arial Narrow" panose="020B0606020202030204" pitchFamily="34" charset="0"/>
              </a:rPr>
              <a:t>Declaração de Tipos</a:t>
            </a: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Associação de um nome a uma tipo construído recentemente ou criação de um </a:t>
            </a:r>
            <a:r>
              <a:rPr lang="pt-BR" sz="2400" i="1" dirty="0">
                <a:latin typeface="Arial Narrow" panose="020B0606020202030204" pitchFamily="34" charset="0"/>
              </a:rPr>
              <a:t>alias </a:t>
            </a:r>
            <a:r>
              <a:rPr lang="pt-BR" sz="2400" dirty="0">
                <a:latin typeface="Arial Narrow" panose="020B0606020202030204" pitchFamily="34" charset="0"/>
              </a:rPr>
              <a:t>para um tipo nomeado existente</a:t>
            </a:r>
          </a:p>
          <a:p>
            <a:r>
              <a:rPr lang="pt-BR" sz="2800" i="1" dirty="0">
                <a:latin typeface="Arial Narrow" panose="020B0606020202030204" pitchFamily="34" charset="0"/>
              </a:rPr>
              <a:t>Declaração de Procedimentos e Funções </a:t>
            </a:r>
            <a:endParaRPr lang="pt-BR" sz="2800" dirty="0">
              <a:latin typeface="Arial Narrow" panose="020B0606020202030204" pitchFamily="34" charset="0"/>
            </a:endParaRPr>
          </a:p>
          <a:p>
            <a:pPr lvl="1"/>
            <a:r>
              <a:rPr lang="pt-BR" sz="2400" dirty="0">
                <a:latin typeface="Arial Narrow" panose="020B0606020202030204" pitchFamily="34" charset="0"/>
              </a:rPr>
              <a:t> Associação de constantes ao tipo  procedimento / função</a:t>
            </a:r>
          </a:p>
          <a:p>
            <a:endParaRPr lang="pt-BR" sz="2800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61DFE-466C-4CB1-B6BF-A1ADD5F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AAF65D4-4727-45F8-B52F-8CFE0273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3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Declaração antes do Uso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</a:p>
          <a:p>
            <a:pPr lvl="1" algn="just"/>
            <a:r>
              <a:rPr lang="pt-BR" sz="1600" dirty="0">
                <a:latin typeface="Arial Narrow" panose="020B0606020202030204" pitchFamily="34" charset="0"/>
              </a:rPr>
              <a:t>A declaração explícita antes do uso ajuda o programador a reduzir erros de referência de tipo. </a:t>
            </a:r>
          </a:p>
          <a:p>
            <a:pPr algn="just"/>
            <a:endParaRPr lang="pt-BR" sz="2000" b="1" dirty="0">
              <a:latin typeface="Arial Narrow" panose="020B0606020202030204" pitchFamily="34" charset="0"/>
            </a:endParaRP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Estrutura de Blocos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</a:p>
          <a:p>
            <a:pPr lvl="1" algn="just"/>
            <a:r>
              <a:rPr lang="pt-BR" sz="1600" dirty="0">
                <a:latin typeface="Arial Narrow" panose="020B0606020202030204" pitchFamily="34" charset="0"/>
              </a:rPr>
              <a:t>Um bloco em uma linguagem de programação é qualquer construção que possa conter declarações.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2000" b="1" dirty="0">
                <a:latin typeface="Arial Narrow" panose="020B0606020202030204" pitchFamily="34" charset="0"/>
              </a:rPr>
              <a:t>Regra do </a:t>
            </a:r>
            <a:r>
              <a:rPr lang="pt-BR" sz="2000" b="1" dirty="0" err="1">
                <a:latin typeface="Arial Narrow" panose="020B0606020202030204" pitchFamily="34" charset="0"/>
              </a:rPr>
              <a:t>aninhamento</a:t>
            </a:r>
            <a:r>
              <a:rPr lang="pt-BR" sz="2000" b="1" dirty="0">
                <a:latin typeface="Arial Narrow" panose="020B0606020202030204" pitchFamily="34" charset="0"/>
              </a:rPr>
              <a:t> mais próximo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</a:p>
          <a:p>
            <a:pPr lvl="1" algn="just"/>
            <a:r>
              <a:rPr lang="pt-BR" sz="1600" dirty="0">
                <a:latin typeface="Arial Narrow" panose="020B0606020202030204" pitchFamily="34" charset="0"/>
              </a:rPr>
              <a:t>Dadas diversas declarações diferentes para o mesmo nome, a declaração que se aplica a uma referência é aquela no bloco de </a:t>
            </a:r>
            <a:r>
              <a:rPr lang="pt-BR" sz="1600" dirty="0" err="1">
                <a:latin typeface="Arial Narrow" panose="020B0606020202030204" pitchFamily="34" charset="0"/>
              </a:rPr>
              <a:t>aninhamento</a:t>
            </a:r>
            <a:r>
              <a:rPr lang="pt-BR" sz="1600" dirty="0">
                <a:latin typeface="Arial Narrow" panose="020B0606020202030204" pitchFamily="34" charset="0"/>
              </a:rPr>
              <a:t> mais próximo à referência.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F629215-4AFD-4AF7-A104-56AB06600BCE}"/>
              </a:ext>
            </a:extLst>
          </p:cNvPr>
          <p:cNvSpPr/>
          <p:nvPr/>
        </p:nvSpPr>
        <p:spPr>
          <a:xfrm>
            <a:off x="3851920" y="1419622"/>
            <a:ext cx="483488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C671A-B62A-45D6-AE27-084CE77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3EB8522-7C1B-429F-B324-A0CE4859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0E52F8-8776-4694-BFAC-7ADEA380016B}"/>
              </a:ext>
            </a:extLst>
          </p:cNvPr>
          <p:cNvSpPr txBox="1"/>
          <p:nvPr/>
        </p:nvSpPr>
        <p:spPr>
          <a:xfrm>
            <a:off x="3851920" y="2285459"/>
            <a:ext cx="483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Quais dessas possibilidades ainda existem?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9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07390" y="1354963"/>
            <a:ext cx="3765377" cy="286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5" name="Retângulo 4"/>
          <p:cNvSpPr/>
          <p:nvPr/>
        </p:nvSpPr>
        <p:spPr>
          <a:xfrm>
            <a:off x="4196950" y="1483447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Léxico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1703" y="258483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Sintático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18421" y="344209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Analisador Semântico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0838" y="1350718"/>
            <a:ext cx="117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 Narrow" panose="020B0606020202030204" pitchFamily="34" charset="0"/>
              </a:rPr>
              <a:t>Código-fonte</a:t>
            </a:r>
            <a:endParaRPr lang="pt-BR" sz="1400" dirty="0">
              <a:latin typeface="Arial Narrow" panose="020B0606020202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64645" y="2102629"/>
            <a:ext cx="117872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Marcas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393273" y="3067042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Sintática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286116" y="3924298"/>
            <a:ext cx="13930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Árvore Anotada</a:t>
            </a:r>
          </a:p>
        </p:txBody>
      </p:sp>
      <p:cxnSp>
        <p:nvCxnSpPr>
          <p:cNvPr id="20" name="Conector de seta reta 19"/>
          <p:cNvCxnSpPr>
            <a:cxnSpLocks/>
            <a:stCxn id="12" idx="3"/>
            <a:endCxn id="5" idx="1"/>
          </p:cNvCxnSpPr>
          <p:nvPr/>
        </p:nvCxnSpPr>
        <p:spPr>
          <a:xfrm>
            <a:off x="1449565" y="1504607"/>
            <a:ext cx="2747385" cy="166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rot="5400000">
            <a:off x="2669963" y="2397310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3821901" y="2263364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rot="5400000" flipH="1" flipV="1">
            <a:off x="4491632" y="2075839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803910" y="2263364"/>
            <a:ext cx="42862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 rot="5400000">
            <a:off x="4867277" y="3307549"/>
            <a:ext cx="267893" cy="11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2696753" y="3174198"/>
            <a:ext cx="857256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rot="5400000" flipH="1" flipV="1">
            <a:off x="2590191" y="3066446"/>
            <a:ext cx="214314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679157" y="3174198"/>
            <a:ext cx="321471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4572000" y="4085033"/>
            <a:ext cx="37505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rot="5400000" flipH="1" flipV="1">
            <a:off x="4812508" y="3951086"/>
            <a:ext cx="268488" cy="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589595" y="4031454"/>
            <a:ext cx="803678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ângulo 78"/>
          <p:cNvSpPr/>
          <p:nvPr/>
        </p:nvSpPr>
        <p:spPr>
          <a:xfrm>
            <a:off x="6506935" y="1928808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Literais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6560514" y="2786064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Tabela de Símbolos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6560514" y="3643320"/>
            <a:ext cx="1017992" cy="375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25" dirty="0">
                <a:latin typeface="Arial Narrow" panose="020B0606020202030204" pitchFamily="34" charset="0"/>
              </a:rPr>
              <a:t>Manipulador de Erros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2F5D7-1A50-4FFB-95CE-9D91C06E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AC5FCA6-5CF1-4D39-BE1C-8B5647C3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033667E-7BA7-443A-8799-50C7A629ACC9}"/>
              </a:ext>
            </a:extLst>
          </p:cNvPr>
          <p:cNvSpPr/>
          <p:nvPr/>
        </p:nvSpPr>
        <p:spPr>
          <a:xfrm>
            <a:off x="3951298" y="1189953"/>
            <a:ext cx="1557929" cy="1014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8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4474" y="1655350"/>
            <a:ext cx="4144763" cy="332994"/>
          </a:xfrm>
        </p:spPr>
        <p:txBody>
          <a:bodyPr>
            <a:normAutofit fontScale="55000" lnSpcReduction="20000"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É  a fase que lê o programa-fonte</a:t>
            </a:r>
          </a:p>
          <a:p>
            <a:pPr marL="548640" lvl="2" indent="0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  <a:p>
            <a:pPr lvl="2"/>
            <a:endParaRPr lang="pt-BR" dirty="0">
              <a:latin typeface="Arial Narrow" panose="020B0606020202030204" pitchFamily="34" charset="0"/>
            </a:endParaRP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856A6B-19C3-47B0-BFC2-B36BB387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198349"/>
            <a:ext cx="1719263" cy="23319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F65DEC-A23E-428E-AA34-97406B56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916906"/>
            <a:ext cx="3571875" cy="27574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9F37E2-9AB6-4CB0-A02C-A3FDD0D3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54472E9-16AA-4D42-B4B0-8D306746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Varredura de Token - escaneamento</a:t>
            </a:r>
          </a:p>
          <a:p>
            <a:pPr lvl="1"/>
            <a:r>
              <a:rPr lang="pt-BR" sz="2000" dirty="0">
                <a:latin typeface="Arial Narrow" panose="020B0606020202030204" pitchFamily="34" charset="0"/>
              </a:rPr>
              <a:t>Leitura sequencial dos caracteres da entrada do arquivo fonte;</a:t>
            </a:r>
          </a:p>
          <a:p>
            <a:pPr lvl="2"/>
            <a:r>
              <a:rPr lang="pt-BR" sz="1800" i="1" dirty="0">
                <a:latin typeface="Arial Narrow" panose="020B0606020202030204" pitchFamily="34" charset="0"/>
              </a:rPr>
              <a:t>Agrupamento de caracteres reconhecido como um </a:t>
            </a:r>
            <a:r>
              <a:rPr lang="pt-BR" sz="1800" i="1" dirty="0" err="1">
                <a:latin typeface="Arial Narrow" panose="020B0606020202030204" pitchFamily="34" charset="0"/>
              </a:rPr>
              <a:t>token</a:t>
            </a:r>
            <a:r>
              <a:rPr lang="pt-BR" sz="1800" i="1" dirty="0">
                <a:latin typeface="Arial Narrow" panose="020B0606020202030204" pitchFamily="34" charset="0"/>
              </a:rPr>
              <a:t> de entrada</a:t>
            </a:r>
          </a:p>
          <a:p>
            <a:pPr lvl="1"/>
            <a:r>
              <a:rPr lang="pt-BR" sz="2000" dirty="0">
                <a:latin typeface="Arial Narrow" panose="020B0606020202030204" pitchFamily="34" charset="0"/>
              </a:rPr>
              <a:t>Utiliza as facilidades oferecidas pelas linguagens de programação para leitura de arquivos;</a:t>
            </a:r>
          </a:p>
          <a:p>
            <a:pPr lvl="1"/>
            <a:r>
              <a:rPr lang="pt-BR" sz="2000" dirty="0">
                <a:latin typeface="Arial Narrow" panose="020B0606020202030204" pitchFamily="34" charset="0"/>
              </a:rPr>
              <a:t>Utiliza caracteres especiais para indicar a separação das palavras;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espaço, fim de linha, fim de arquivo, símbolos de pontuação</a:t>
            </a:r>
          </a:p>
          <a:p>
            <a:pPr marL="1028700" lvl="3" indent="0">
              <a:buNone/>
            </a:pPr>
            <a:endParaRPr lang="pt-BR" sz="1200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4C465E-5207-41F9-95E5-D2BF5EA9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54C1458-B354-41BF-A029-F150A777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1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Classificação de Token – analise léxica propriamente dita</a:t>
            </a:r>
          </a:p>
          <a:p>
            <a:pPr lvl="1"/>
            <a:r>
              <a:rPr lang="pt-BR" sz="2000" dirty="0">
                <a:latin typeface="Arial Narrow" panose="020B0606020202030204" pitchFamily="34" charset="0"/>
              </a:rPr>
              <a:t>Token obtido precisa ser classificado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É um identificador?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É um número?</a:t>
            </a:r>
          </a:p>
          <a:p>
            <a:pPr lvl="2"/>
            <a:r>
              <a:rPr lang="pt-BR" sz="1800" dirty="0">
                <a:latin typeface="Arial Narrow" panose="020B0606020202030204" pitchFamily="34" charset="0"/>
              </a:rPr>
              <a:t>É um operador?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6EFD07-9B50-4EAC-97BD-919E719E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8B6C0FB-EC74-48C6-9B45-BFF8B585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73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3339820-7F1A-4588-A8B0-5BAD9BF4D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3788"/>
          <a:stretch/>
        </p:blipFill>
        <p:spPr>
          <a:xfrm>
            <a:off x="1319370" y="808668"/>
            <a:ext cx="6505260" cy="3526164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68740C9-8755-4386-8AE2-12A14EA7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49C5C-66E6-459E-A431-6E30A027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6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400" dirty="0">
                <a:latin typeface="Arial Narrow" panose="020B0606020202030204" pitchFamily="34" charset="0"/>
              </a:rPr>
              <a:t>Padrão</a:t>
            </a:r>
          </a:p>
          <a:p>
            <a:pPr lvl="1" algn="just"/>
            <a:r>
              <a:rPr lang="pt-BR" sz="2000" dirty="0">
                <a:latin typeface="Arial Narrow" panose="020B0606020202030204" pitchFamily="34" charset="0"/>
              </a:rPr>
              <a:t> é a forma que os lexemas de uma cadeia de caracteres pode assumir.</a:t>
            </a:r>
          </a:p>
          <a:p>
            <a:pPr lvl="1" algn="just"/>
            <a:r>
              <a:rPr lang="pt-BR" sz="20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Sequência das palavras w, h, i, l, e</a:t>
            </a: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2400" dirty="0">
                <a:latin typeface="Arial Narrow" panose="020B0606020202030204" pitchFamily="34" charset="0"/>
              </a:rPr>
              <a:t>Token </a:t>
            </a:r>
          </a:p>
          <a:p>
            <a:pPr lvl="1" algn="just"/>
            <a:r>
              <a:rPr lang="pt-BR" sz="2000" dirty="0">
                <a:latin typeface="Arial Narrow" panose="020B0606020202030204" pitchFamily="34" charset="0"/>
              </a:rPr>
              <a:t>é um par constituído de um nome e um valor de atributo - último opcional. O nome de um token é um símbolo que representa a unidade léxica. </a:t>
            </a:r>
          </a:p>
          <a:p>
            <a:pPr lvl="1" algn="just"/>
            <a:r>
              <a:rPr lang="pt-BR" sz="20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pt-BR" sz="20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   &gt;       /     &lt;identificador, 1&gt;</a:t>
            </a: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2400" dirty="0">
                <a:latin typeface="Arial Narrow" panose="020B0606020202030204" pitchFamily="34" charset="0"/>
              </a:rPr>
              <a:t>Lexema</a:t>
            </a:r>
            <a:r>
              <a:rPr lang="pt-BR" sz="2700" dirty="0">
                <a:latin typeface="Arial Narrow" panose="020B0606020202030204" pitchFamily="34" charset="0"/>
              </a:rPr>
              <a:t> </a:t>
            </a:r>
          </a:p>
          <a:p>
            <a:pPr lvl="1" algn="just"/>
            <a:r>
              <a:rPr lang="pt-BR" sz="2000" dirty="0">
                <a:latin typeface="Arial Narrow" panose="020B0606020202030204" pitchFamily="34" charset="0"/>
              </a:rPr>
              <a:t>é uma sequência de caracteres reconhecidos por um padrão.</a:t>
            </a:r>
          </a:p>
          <a:p>
            <a:pPr lvl="1" algn="just"/>
            <a:r>
              <a:rPr lang="pt-BR" sz="2000" dirty="0" err="1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pt-BR" sz="20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While</a:t>
            </a:r>
            <a:r>
              <a:rPr lang="pt-BR" sz="2000" dirty="0">
                <a:solidFill>
                  <a:schemeClr val="dk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WHILE</a:t>
            </a:r>
            <a:endParaRPr lang="pt-BR" sz="2000" dirty="0">
              <a:latin typeface="Arial Narrow" panose="020B0606020202030204" pitchFamily="34" charset="0"/>
            </a:endParaRPr>
          </a:p>
          <a:p>
            <a:pPr lvl="1" algn="just"/>
            <a:endParaRPr lang="pt-BR" sz="2100" dirty="0">
              <a:latin typeface="Arial Narrow" panose="020B0606020202030204" pitchFamily="34" charset="0"/>
            </a:endParaRPr>
          </a:p>
          <a:p>
            <a:pPr lvl="1" algn="just"/>
            <a:endParaRPr lang="pt-BR" sz="2100" dirty="0">
              <a:latin typeface="Arial Narrow" panose="020B0606020202030204" pitchFamily="34" charset="0"/>
            </a:endParaRPr>
          </a:p>
          <a:p>
            <a:pPr lvl="1" algn="just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0F9668-DF2B-4346-9D25-E5FDA844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941A80E-3591-4C1B-81B0-6BB5BD93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25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749A52E-A67B-42ED-9ECA-973924FB0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910693"/>
              </p:ext>
            </p:extLst>
          </p:nvPr>
        </p:nvGraphicFramePr>
        <p:xfrm>
          <a:off x="802481" y="1590675"/>
          <a:ext cx="7265192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98">
                  <a:extLst>
                    <a:ext uri="{9D8B030D-6E8A-4147-A177-3AD203B41FA5}">
                      <a16:colId xmlns:a16="http://schemas.microsoft.com/office/drawing/2014/main" val="1073560419"/>
                    </a:ext>
                  </a:extLst>
                </a:gridCol>
                <a:gridCol w="1816298">
                  <a:extLst>
                    <a:ext uri="{9D8B030D-6E8A-4147-A177-3AD203B41FA5}">
                      <a16:colId xmlns:a16="http://schemas.microsoft.com/office/drawing/2014/main" val="3813444274"/>
                    </a:ext>
                  </a:extLst>
                </a:gridCol>
                <a:gridCol w="1816298">
                  <a:extLst>
                    <a:ext uri="{9D8B030D-6E8A-4147-A177-3AD203B41FA5}">
                      <a16:colId xmlns:a16="http://schemas.microsoft.com/office/drawing/2014/main" val="3659148327"/>
                    </a:ext>
                  </a:extLst>
                </a:gridCol>
                <a:gridCol w="1816298">
                  <a:extLst>
                    <a:ext uri="{9D8B030D-6E8A-4147-A177-3AD203B41FA5}">
                      <a16:colId xmlns:a16="http://schemas.microsoft.com/office/drawing/2014/main" val="233943821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Lexema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Token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Padrão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Descrição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493274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while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While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WHILE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while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&gt;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Sequência das palavras w, h, i, l, e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Palavra reservada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58783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0.6, 18, 0.009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&lt;numero, 18&gt;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Dígitos numéricos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Constante numérica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68500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“Olá Mundo”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&lt;literal, "Olá"&gt;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Caracteres entre ""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Constante literal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162452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nomeCliente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descricaoProduto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calcularPreco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&lt;identificador, 1&gt;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Nomes de variáveis, funções, parâmetros de funções.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Arial" panose="020B0604020202020204" pitchFamily="34" charset="0"/>
                        </a:rPr>
                        <a:t>Nome de variável, nome de função</a:t>
                      </a:r>
                      <a:endParaRPr lang="pt-BR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803214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646273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348223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5A6618-2CE9-4C12-B837-4BE65C11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D9E5444-81F4-4B2F-806E-DCE9877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2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 Narrow" panose="020B0606020202030204" pitchFamily="34" charset="0"/>
              </a:rPr>
              <a:t>Algumas Classificações de </a:t>
            </a:r>
            <a:r>
              <a:rPr lang="pt-BR" sz="3600" dirty="0" err="1">
                <a:latin typeface="Arial Narrow" panose="020B0606020202030204" pitchFamily="34" charset="0"/>
              </a:rPr>
              <a:t>Tokens</a:t>
            </a:r>
            <a:endParaRPr lang="pt-BR" sz="3600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Identificadores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do usuário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da linguagem - palavras-chave, funções embutidas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Números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inteiros, reais, complexos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Operadores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aritméticos, relacionais, lógicos</a:t>
            </a:r>
          </a:p>
          <a:p>
            <a:pPr lvl="1"/>
            <a:endParaRPr lang="pt-BR" sz="1800" dirty="0">
              <a:latin typeface="Arial Narrow" panose="020B0606020202030204" pitchFamily="34" charset="0"/>
            </a:endParaRPr>
          </a:p>
          <a:p>
            <a:r>
              <a:rPr lang="pt-BR" sz="2000" dirty="0" err="1">
                <a:latin typeface="Arial Narrow" panose="020B0606020202030204" pitchFamily="34" charset="0"/>
              </a:rPr>
              <a:t>Parentisadores</a:t>
            </a:r>
            <a:endParaRPr lang="pt-BR" sz="2000" dirty="0">
              <a:latin typeface="Arial Narrow" panose="020B0606020202030204" pitchFamily="34" charset="0"/>
            </a:endParaRPr>
          </a:p>
          <a:p>
            <a:pPr lvl="1"/>
            <a:r>
              <a:rPr lang="es-ES" sz="1800" dirty="0">
                <a:latin typeface="Arial Narrow" panose="020B0606020202030204" pitchFamily="34" charset="0"/>
              </a:rPr>
              <a:t>abre/fecha aspas, abre/fecha </a:t>
            </a:r>
            <a:r>
              <a:rPr lang="es-ES" sz="1800" dirty="0" err="1">
                <a:latin typeface="Arial Narrow" panose="020B0606020202030204" pitchFamily="34" charset="0"/>
              </a:rPr>
              <a:t>parênteses</a:t>
            </a:r>
            <a:r>
              <a:rPr lang="es-ES" sz="1800" dirty="0">
                <a:latin typeface="Arial Narrow" panose="020B0606020202030204" pitchFamily="34" charset="0"/>
              </a:rPr>
              <a:t>, abre/fecha </a:t>
            </a:r>
            <a:r>
              <a:rPr lang="es-ES" sz="1800" dirty="0" err="1">
                <a:latin typeface="Arial Narrow" panose="020B0606020202030204" pitchFamily="34" charset="0"/>
              </a:rPr>
              <a:t>colchetes</a:t>
            </a:r>
            <a:endParaRPr lang="es-ES" sz="1800" dirty="0">
              <a:latin typeface="Arial Narrow" panose="020B0606020202030204" pitchFamily="34" charset="0"/>
            </a:endParaRP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abre/fecha chaves, BEGIN/END</a:t>
            </a:r>
          </a:p>
          <a:p>
            <a:r>
              <a:rPr lang="pt-BR" sz="2000" dirty="0">
                <a:latin typeface="Arial Narrow" panose="020B0606020202030204" pitchFamily="34" charset="0"/>
              </a:rPr>
              <a:t>Sinais de pontuação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ponto, vírgula, ponto-e-vírgula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841413-680A-41E8-8C12-B7765DB9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55026EE-C249-4D58-B4F7-9D5EA5E5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6" y="1371600"/>
            <a:ext cx="7543800" cy="3419475"/>
          </a:xfrm>
        </p:spPr>
        <p:txBody>
          <a:bodyPr>
            <a:normAutofit/>
          </a:bodyPr>
          <a:lstStyle/>
          <a:p>
            <a:pPr lvl="1"/>
            <a:r>
              <a:rPr lang="pt-BR" sz="2100" dirty="0">
                <a:latin typeface="Arial Narrow" panose="020B0606020202030204" pitchFamily="34" charset="0"/>
              </a:rPr>
              <a:t>O que delimita um </a:t>
            </a:r>
            <a:r>
              <a:rPr lang="pt-BR" sz="2100" dirty="0" err="1">
                <a:latin typeface="Arial Narrow" panose="020B0606020202030204" pitchFamily="34" charset="0"/>
              </a:rPr>
              <a:t>token</a:t>
            </a:r>
            <a:r>
              <a:rPr lang="pt-BR" sz="2100" dirty="0">
                <a:latin typeface="Arial Narrow" panose="020B0606020202030204" pitchFamily="34" charset="0"/>
              </a:rPr>
              <a:t>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Diferenciação de letras maiúsculas/minúsculas?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Qual o conjunto de palavras reservadas?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Qual as regras para a formação de identificadores de usuário?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Quais os operadores aceitos?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Quais os delimitadores aceitos? ( . ; : ) [ ] { } 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Quais as regras para a formação de números?</a:t>
            </a:r>
          </a:p>
          <a:p>
            <a:pPr lvl="1"/>
            <a:r>
              <a:rPr lang="pt-BR" sz="2100" dirty="0">
                <a:latin typeface="Arial Narrow" panose="020B0606020202030204" pitchFamily="34" charset="0"/>
              </a:rPr>
              <a:t>Quais as regras para a formação de comentários?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FA834F-DE29-4B1A-987A-5CB48DC9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3FB1EE9-14A4-49BA-B96C-261691F5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57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Erros Léxicos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7" y="1390316"/>
            <a:ext cx="7693913" cy="3305509"/>
          </a:xfrm>
        </p:spPr>
        <p:txBody>
          <a:bodyPr numCol="2">
            <a:no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Exemplos de erros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Símbolo não pertencente ao conjunto de símbolos terminais da linguagem: @</a:t>
            </a:r>
          </a:p>
          <a:p>
            <a:r>
              <a:rPr lang="pt-BR" sz="1350" dirty="0">
                <a:latin typeface="Arial Narrow" panose="020B0606020202030204" pitchFamily="34" charset="0"/>
              </a:rPr>
              <a:t>Não há autômato para reconhecer esses símbolos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Identificador mal formado: j@, 1ª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Tamanho do identificador: </a:t>
            </a:r>
            <a:r>
              <a:rPr lang="pt-BR" sz="1200" dirty="0" err="1">
                <a:latin typeface="Arial Narrow" panose="020B0606020202030204" pitchFamily="34" charset="0"/>
              </a:rPr>
              <a:t>minha_variável_para</a:t>
            </a:r>
            <a:r>
              <a:rPr lang="pt-BR" sz="1200" dirty="0">
                <a:latin typeface="Arial Narrow" panose="020B0606020202030204" pitchFamily="34" charset="0"/>
              </a:rPr>
              <a:t>_...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Número mal formado: 2.a3</a:t>
            </a:r>
          </a:p>
          <a:p>
            <a:r>
              <a:rPr lang="pt-BR" sz="1350" dirty="0">
                <a:latin typeface="Arial Narrow" panose="020B0606020202030204" pitchFamily="34" charset="0"/>
              </a:rPr>
              <a:t>Estado final do autômato de números reais não é atingido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Tamanho excessivo do número: 5555555555555555</a:t>
            </a:r>
          </a:p>
          <a:p>
            <a:pPr lvl="1"/>
            <a:endParaRPr lang="pt-BR" sz="1200" dirty="0">
              <a:latin typeface="Arial Narrow" panose="020B0606020202030204" pitchFamily="34" charset="0"/>
            </a:endParaRPr>
          </a:p>
          <a:p>
            <a:pPr lvl="1"/>
            <a:endParaRPr lang="pt-BR" sz="1200" dirty="0">
              <a:latin typeface="Arial Narrow" panose="020B0606020202030204" pitchFamily="34" charset="0"/>
            </a:endParaRPr>
          </a:p>
          <a:p>
            <a:r>
              <a:rPr lang="pt-BR" sz="1350" dirty="0">
                <a:latin typeface="Arial Narrow" panose="020B0606020202030204" pitchFamily="34" charset="0"/>
              </a:rPr>
              <a:t>Dependência da especificação da linguagem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Fim de arquivo inesperado (comentário não fechado): {...</a:t>
            </a:r>
          </a:p>
          <a:p>
            <a:r>
              <a:rPr lang="pt-BR" sz="1350" dirty="0">
                <a:latin typeface="Arial Narrow" panose="020B0606020202030204" pitchFamily="34" charset="0"/>
              </a:rPr>
              <a:t>Dependência da especificação da linguagem: comentários de várias linhas?</a:t>
            </a:r>
          </a:p>
          <a:p>
            <a:r>
              <a:rPr lang="pt-BR" sz="1350" dirty="0">
                <a:latin typeface="Arial Narrow" panose="020B0606020202030204" pitchFamily="34" charset="0"/>
              </a:rPr>
              <a:t>Estado final do autômato de comentários não é atingido</a:t>
            </a:r>
          </a:p>
          <a:p>
            <a:pPr lvl="1"/>
            <a:r>
              <a:rPr lang="pt-BR" sz="1200" dirty="0">
                <a:latin typeface="Arial Narrow" panose="020B0606020202030204" pitchFamily="34" charset="0"/>
              </a:rPr>
              <a:t>Char ou </a:t>
            </a:r>
            <a:r>
              <a:rPr lang="pt-BR" sz="1200" dirty="0" err="1">
                <a:latin typeface="Arial Narrow" panose="020B0606020202030204" pitchFamily="34" charset="0"/>
              </a:rPr>
              <a:t>string</a:t>
            </a:r>
            <a:r>
              <a:rPr lang="pt-BR" sz="1200" dirty="0">
                <a:latin typeface="Arial Narrow" panose="020B0606020202030204" pitchFamily="34" charset="0"/>
              </a:rPr>
              <a:t> mal formados: ‘a, “</a:t>
            </a:r>
            <a:r>
              <a:rPr lang="pt-BR" sz="1200" dirty="0" err="1">
                <a:latin typeface="Arial Narrow" panose="020B0606020202030204" pitchFamily="34" charset="0"/>
              </a:rPr>
              <a:t>hello</a:t>
            </a:r>
            <a:r>
              <a:rPr lang="pt-BR" sz="1200" dirty="0">
                <a:latin typeface="Arial Narrow" panose="020B0606020202030204" pitchFamily="34" charset="0"/>
              </a:rPr>
              <a:t> world</a:t>
            </a:r>
          </a:p>
          <a:p>
            <a:r>
              <a:rPr lang="pt-BR" sz="1350" dirty="0">
                <a:latin typeface="Arial Narrow" panose="020B0606020202030204" pitchFamily="34" charset="0"/>
              </a:rPr>
              <a:t>Estado final do autômato de literais não é atingido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620F83-8C4D-4042-A81C-38AD78F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C16BE41-0554-49BE-AAF5-7998959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8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7" y="1390316"/>
            <a:ext cx="7693913" cy="330550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pt-BR" sz="1800" dirty="0">
              <a:latin typeface="Arial Narrow" panose="020B0606020202030204" pitchFamily="34" charset="0"/>
            </a:endParaRPr>
          </a:p>
          <a:p>
            <a:pPr lvl="0"/>
            <a:r>
              <a:rPr lang="pt-BR" sz="1800" dirty="0"/>
              <a:t>Crie um </a:t>
            </a:r>
            <a:r>
              <a:rPr lang="pt-BR" sz="1800" b="1" dirty="0"/>
              <a:t>autômato finito determinístico </a:t>
            </a:r>
            <a:r>
              <a:rPr lang="pt-BR" sz="1800" dirty="0"/>
              <a:t>que valide a estrutura, em linguagem C, da estrutura condicional </a:t>
            </a:r>
            <a:r>
              <a:rPr lang="pt-BR" sz="1800" b="1" dirty="0" err="1"/>
              <a:t>if</a:t>
            </a:r>
            <a:r>
              <a:rPr lang="pt-BR" sz="1800" dirty="0"/>
              <a:t>. Considerando os operadores relacionais (&lt;,&gt;, &lt;&gt;, !=, ==, &lt;=, &gt;=), os operadores lógicos ( &amp;&amp; e ||) e as condições duplas, triplas se houver.</a:t>
            </a:r>
          </a:p>
          <a:p>
            <a:pPr lvl="0"/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620F83-8C4D-4042-A81C-38AD78F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C16BE41-0554-49BE-AAF5-7998959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7" y="1390316"/>
            <a:ext cx="7693913" cy="330550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lvl="0"/>
            <a:r>
              <a:rPr lang="pt-BR" sz="1800" dirty="0"/>
              <a:t>Crie um </a:t>
            </a:r>
            <a:r>
              <a:rPr lang="pt-BR" sz="1800" b="1" dirty="0"/>
              <a:t>autômato finito</a:t>
            </a:r>
            <a:r>
              <a:rPr lang="pt-BR" sz="1800" dirty="0"/>
              <a:t> </a:t>
            </a:r>
            <a:r>
              <a:rPr lang="pt-BR" sz="1800" b="1" dirty="0"/>
              <a:t>determinístico</a:t>
            </a:r>
            <a:r>
              <a:rPr lang="pt-BR" sz="1800" dirty="0"/>
              <a:t> que valide a estrutura, em linguagem C, da declaração de </a:t>
            </a:r>
            <a:r>
              <a:rPr lang="pt-BR" sz="1800" b="1" dirty="0"/>
              <a:t>variáveis</a:t>
            </a:r>
            <a:r>
              <a:rPr lang="pt-BR" sz="1800" dirty="0"/>
              <a:t>. Considerando que podem existir declarações de todos os tipos possíveis (</a:t>
            </a:r>
            <a:r>
              <a:rPr lang="pt-BR" sz="1800" dirty="0" err="1"/>
              <a:t>int</a:t>
            </a:r>
            <a:r>
              <a:rPr lang="pt-BR" sz="1800" dirty="0"/>
              <a:t>, char, </a:t>
            </a:r>
            <a:r>
              <a:rPr lang="pt-BR" sz="1800" dirty="0" err="1"/>
              <a:t>float</a:t>
            </a:r>
            <a:r>
              <a:rPr lang="pt-BR" sz="1800" dirty="0"/>
              <a:t> e </a:t>
            </a:r>
            <a:r>
              <a:rPr lang="pt-BR" sz="1800" dirty="0" err="1"/>
              <a:t>double</a:t>
            </a:r>
            <a:r>
              <a:rPr lang="pt-BR" sz="1800" dirty="0"/>
              <a:t>), os modificadores de tamanho (short ou </a:t>
            </a:r>
            <a:r>
              <a:rPr lang="pt-BR" sz="1800" dirty="0" err="1"/>
              <a:t>long</a:t>
            </a:r>
            <a:r>
              <a:rPr lang="pt-BR" sz="1800" dirty="0"/>
              <a:t>), os modificadores de sinal (</a:t>
            </a:r>
            <a:r>
              <a:rPr lang="pt-BR" sz="1800" dirty="0" err="1"/>
              <a:t>signed</a:t>
            </a:r>
            <a:r>
              <a:rPr lang="pt-BR" sz="1800" dirty="0"/>
              <a:t> e </a:t>
            </a:r>
            <a:r>
              <a:rPr lang="pt-BR" sz="1800" dirty="0" err="1"/>
              <a:t>unsigned</a:t>
            </a:r>
            <a:r>
              <a:rPr lang="pt-BR" sz="1800" dirty="0"/>
              <a:t>) até a finalização da linha. </a:t>
            </a:r>
          </a:p>
          <a:p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620F83-8C4D-4042-A81C-38AD78F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C16BE41-0554-49BE-AAF5-7998959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1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7" y="1390316"/>
            <a:ext cx="7693913" cy="330550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pt-BR" sz="1800" dirty="0">
              <a:latin typeface="Arial Narrow" panose="020B0606020202030204" pitchFamily="34" charset="0"/>
            </a:endParaRPr>
          </a:p>
          <a:p>
            <a:r>
              <a:rPr lang="pt-BR" sz="1800" dirty="0"/>
              <a:t>Crie um </a:t>
            </a:r>
            <a:r>
              <a:rPr lang="pt-BR" sz="1800" b="1" dirty="0"/>
              <a:t>autômato finito determinístico</a:t>
            </a:r>
            <a:r>
              <a:rPr lang="pt-BR" sz="1800" dirty="0"/>
              <a:t> que valide a estrutura, em linguagem C, de um laço for. (somente a linha </a:t>
            </a:r>
            <a:r>
              <a:rPr lang="pt-BR" sz="1800" b="1" i="1" dirty="0"/>
              <a:t>for(?;?;?) </a:t>
            </a:r>
            <a:r>
              <a:rPr lang="pt-BR" sz="1800" dirty="0"/>
              <a:t>) - ? opções possíveis conforme </a:t>
            </a:r>
            <a:r>
              <a:rPr lang="pt-BR" sz="1800" b="1" dirty="0"/>
              <a:t>ISO/IEC 9899-1990</a:t>
            </a: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620F83-8C4D-4042-A81C-38AD78F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C16BE41-0554-49BE-AAF5-79989597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0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8531" y="2718661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RETOMADA DOS 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Retomada de conhecimentos;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Associar autômatos finitos ao processo de compilação;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3316" y="757264"/>
            <a:ext cx="68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6865" y="1151447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9220" y="173796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55492" y="4803998"/>
            <a:ext cx="398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Associação Educativa Evangélica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92B2AF-1497-4A20-B828-9FDB8B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84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DE8CAEE-978A-4ED6-8CA2-22198268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3" y="1203598"/>
            <a:ext cx="3071813" cy="307181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A77FE6-2B35-4879-B057-6DA69EB8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7A6BF-46D8-4231-A734-7A99E18A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3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5D88578-B536-4709-B4DB-B68A28091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6817" r="50492" b="-1"/>
          <a:stretch/>
        </p:blipFill>
        <p:spPr>
          <a:xfrm>
            <a:off x="3085170" y="719528"/>
            <a:ext cx="2973660" cy="3747030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01AB362-DC99-4D01-860D-33EB6EEE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B0DF4-DFFA-4CC0-80E9-7B32817B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00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120359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582517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2060"/>
                </a:solidFill>
                <a:latin typeface="Arial Narrow" panose="020B0606020202030204" pitchFamily="34" charset="0"/>
              </a:rPr>
              <a:t>CURSO DE ENGENHARIA DE COMPUTAÇÃO</a:t>
            </a:r>
            <a:endParaRPr lang="pt-BR" sz="2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85554" y="2120432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002060"/>
                </a:solidFill>
                <a:latin typeface="Arial Narrow" panose="020B0606020202030204" pitchFamily="34" charset="0"/>
              </a:rPr>
              <a:t>Disciplina: </a:t>
            </a:r>
            <a:r>
              <a:rPr lang="pt-BR" sz="2200" dirty="0">
                <a:solidFill>
                  <a:srgbClr val="FF000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43608" y="285978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405734" y="441869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Anápolis – 2020.1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11960" y="3579862"/>
            <a:ext cx="43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rgbClr val="002060"/>
                </a:solidFill>
                <a:latin typeface="Arial Narrow" panose="020B0606020202030204" pitchFamily="34" charset="0"/>
              </a:rPr>
              <a:t>Prof</a:t>
            </a:r>
            <a:r>
              <a:rPr lang="pt-BR" dirty="0">
                <a:solidFill>
                  <a:srgbClr val="002060"/>
                </a:solidFill>
                <a:latin typeface="Arial Narrow" panose="020B0606020202030204" pitchFamily="34" charset="0"/>
              </a:rPr>
              <a:t> ª. Esp. Aline Dayany de Lemos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55" y="339502"/>
            <a:ext cx="4196546" cy="67564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48B0D9-8894-4C68-9BA6-7C59778F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73C169E-F666-410C-8CAC-D28438F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211617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1560" y="257175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Revisão Programação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3316" y="757264"/>
            <a:ext cx="68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6865" y="1151447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9220" y="173796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55492" y="4803998"/>
            <a:ext cx="398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Associação Educativa Evangélica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92B2AF-1497-4A20-B828-9FDB8B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300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5FCDA-034F-4831-8A40-37BC827F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E agora?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Interpretada ou Compilada?</a:t>
            </a:r>
            <a:br>
              <a:rPr lang="pt-BR" dirty="0"/>
            </a:br>
            <a:r>
              <a:rPr lang="pt-BR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766A8-1A62-43B2-9C7C-E5A81FF64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07654"/>
            <a:ext cx="4038600" cy="305960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latin typeface="Arial Narrow" panose="020B0606020202030204" pitchFamily="34" charset="0"/>
              </a:rPr>
              <a:t>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latin typeface="Arial Narrow" panose="020B0606020202030204" pitchFamily="34" charset="0"/>
              </a:rPr>
              <a:t>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latin typeface="Arial Narrow" panose="020B0606020202030204" pitchFamily="34" charset="0"/>
              </a:rPr>
              <a:t>C#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>
                <a:latin typeface="Arial Narrow" panose="020B0606020202030204" pitchFamily="34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>
                <a:latin typeface="Arial Narrow" panose="020B0606020202030204" pitchFamily="34" charset="0"/>
              </a:rPr>
              <a:t>JavaScript</a:t>
            </a:r>
            <a:endParaRPr lang="pt-BR" dirty="0">
              <a:latin typeface="Arial Narrow" panose="020B0606020202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Delphi</a:t>
            </a:r>
            <a:endParaRPr lang="pt-BR" dirty="0">
              <a:latin typeface="Arial Narrow" panose="020B0606020202030204" pitchFamily="34" charset="0"/>
            </a:endParaRPr>
          </a:p>
          <a:p>
            <a:pPr lvl="1"/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20C0E01-9FD1-45E0-8163-CEBE68C44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6900" y="2766663"/>
            <a:ext cx="2895600" cy="2016224"/>
          </a:xfrm>
        </p:spPr>
        <p:txBody>
          <a:bodyPr>
            <a:normAutofit/>
          </a:bodyPr>
          <a:lstStyle/>
          <a:p>
            <a:r>
              <a:rPr lang="pt-BR" sz="2400" dirty="0"/>
              <a:t>Ruby</a:t>
            </a:r>
          </a:p>
          <a:p>
            <a:r>
              <a:rPr lang="pt-BR" sz="2400" dirty="0"/>
              <a:t>Python</a:t>
            </a:r>
          </a:p>
          <a:p>
            <a:r>
              <a:rPr lang="pt-BR" sz="2400" dirty="0" err="1"/>
              <a:t>Php</a:t>
            </a:r>
            <a:endParaRPr lang="pt-BR" sz="2400" dirty="0"/>
          </a:p>
          <a:p>
            <a:r>
              <a:rPr lang="pt-BR" sz="2400" dirty="0" err="1"/>
              <a:t>Asp</a:t>
            </a:r>
            <a:endParaRPr lang="pt-BR" sz="2400" dirty="0"/>
          </a:p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50C9AF4-6981-41FC-AEF1-3174423A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5F89C-16ED-4EF7-A43D-01F6D24E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4A7A81-60DE-4EA0-8D4B-B5193A99BE97}"/>
              </a:ext>
            </a:extLst>
          </p:cNvPr>
          <p:cNvSpPr txBox="1"/>
          <p:nvPr/>
        </p:nvSpPr>
        <p:spPr>
          <a:xfrm>
            <a:off x="3561051" y="1720348"/>
            <a:ext cx="253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Brainstorming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85F782-AA85-4744-A516-60796F508465}"/>
              </a:ext>
            </a:extLst>
          </p:cNvPr>
          <p:cNvSpPr txBox="1"/>
          <p:nvPr/>
        </p:nvSpPr>
        <p:spPr>
          <a:xfrm>
            <a:off x="1759149" y="1770143"/>
            <a:ext cx="275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Compilada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CAF6B-E1C3-42AA-9D86-FB0875C11DCF}"/>
              </a:ext>
            </a:extLst>
          </p:cNvPr>
          <p:cNvSpPr txBox="1"/>
          <p:nvPr/>
        </p:nvSpPr>
        <p:spPr>
          <a:xfrm>
            <a:off x="1860201" y="3082790"/>
            <a:ext cx="237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FB209-CD8C-4A9A-B3C5-79656B41DE10}"/>
              </a:ext>
            </a:extLst>
          </p:cNvPr>
          <p:cNvSpPr txBox="1"/>
          <p:nvPr/>
        </p:nvSpPr>
        <p:spPr>
          <a:xfrm>
            <a:off x="1821715" y="2210208"/>
            <a:ext cx="162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Compilada</a:t>
            </a:r>
          </a:p>
          <a:p>
            <a:endParaRPr lang="pt-BR" sz="2000" dirty="0">
              <a:solidFill>
                <a:srgbClr val="7030A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B7243B-CD6C-4EDD-863F-1650E3613F8B}"/>
              </a:ext>
            </a:extLst>
          </p:cNvPr>
          <p:cNvSpPr txBox="1"/>
          <p:nvPr/>
        </p:nvSpPr>
        <p:spPr>
          <a:xfrm>
            <a:off x="2089118" y="3988607"/>
            <a:ext cx="1943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Compilada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51FC9A-A790-459F-84F5-AA0A2FC9BD3B}"/>
              </a:ext>
            </a:extLst>
          </p:cNvPr>
          <p:cNvSpPr txBox="1"/>
          <p:nvPr/>
        </p:nvSpPr>
        <p:spPr>
          <a:xfrm>
            <a:off x="2914931" y="2659980"/>
            <a:ext cx="232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BE4ABB-E0AD-405C-A3B6-F0C6408AF387}"/>
              </a:ext>
            </a:extLst>
          </p:cNvPr>
          <p:cNvSpPr txBox="1"/>
          <p:nvPr/>
        </p:nvSpPr>
        <p:spPr>
          <a:xfrm>
            <a:off x="2514602" y="353016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BE12DE-E5E7-4CA8-8B5B-EC9846FDF7B5}"/>
              </a:ext>
            </a:extLst>
          </p:cNvPr>
          <p:cNvSpPr txBox="1"/>
          <p:nvPr/>
        </p:nvSpPr>
        <p:spPr>
          <a:xfrm>
            <a:off x="6713035" y="2781080"/>
            <a:ext cx="161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0E6B58-AD86-4099-9888-5C3DB4BEDBB8}"/>
              </a:ext>
            </a:extLst>
          </p:cNvPr>
          <p:cNvSpPr txBox="1"/>
          <p:nvPr/>
        </p:nvSpPr>
        <p:spPr>
          <a:xfrm>
            <a:off x="6911875" y="3211905"/>
            <a:ext cx="16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5B4AEF-7B7B-4D29-8F66-CD2395AAC69C}"/>
              </a:ext>
            </a:extLst>
          </p:cNvPr>
          <p:cNvSpPr txBox="1"/>
          <p:nvPr/>
        </p:nvSpPr>
        <p:spPr>
          <a:xfrm>
            <a:off x="6649077" y="3657147"/>
            <a:ext cx="2306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B2F5BC-E7BC-43AC-84BE-5ABEC3AA21CE}"/>
              </a:ext>
            </a:extLst>
          </p:cNvPr>
          <p:cNvSpPr txBox="1"/>
          <p:nvPr/>
        </p:nvSpPr>
        <p:spPr>
          <a:xfrm>
            <a:off x="6583188" y="4118687"/>
            <a:ext cx="1874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Interpretada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374987-423A-421E-9038-9EEB0A103EC9}"/>
              </a:ext>
            </a:extLst>
          </p:cNvPr>
          <p:cNvSpPr txBox="1"/>
          <p:nvPr/>
        </p:nvSpPr>
        <p:spPr>
          <a:xfrm>
            <a:off x="1768171" y="2648353"/>
            <a:ext cx="186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Compilada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9F72B8C-85E9-4F5A-AE1F-FF66E8FBD2DA}"/>
              </a:ext>
            </a:extLst>
          </p:cNvPr>
          <p:cNvSpPr txBox="1"/>
          <p:nvPr/>
        </p:nvSpPr>
        <p:spPr>
          <a:xfrm>
            <a:off x="3160330" y="310679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Compilada</a:t>
            </a:r>
          </a:p>
        </p:txBody>
      </p:sp>
    </p:spTree>
    <p:extLst>
      <p:ext uri="{BB962C8B-B14F-4D97-AF65-F5344CB8AC3E}">
        <p14:creationId xmlns:p14="http://schemas.microsoft.com/office/powerpoint/2010/main" val="18807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1575" y="1369219"/>
            <a:ext cx="7343775" cy="3677841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latin typeface="Arial Narrow" panose="020B0606020202030204" pitchFamily="34" charset="0"/>
              </a:rPr>
              <a:t>Hierarquia de Chomsky</a:t>
            </a:r>
          </a:p>
          <a:p>
            <a:pPr lvl="1">
              <a:buNone/>
            </a:pPr>
            <a:endParaRPr lang="pt-BR" dirty="0">
              <a:latin typeface="Arial Narrow" panose="020B0606020202030204" pitchFamily="34" charset="0"/>
            </a:endParaRPr>
          </a:p>
          <a:p>
            <a:pPr marL="342900" lvl="1" indent="0">
              <a:buNone/>
            </a:pPr>
            <a:endParaRPr lang="pt-BR" dirty="0">
              <a:latin typeface="Arial Narrow" panose="020B0606020202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2CCF7E-088A-4062-9B0B-0039803C0C10}"/>
              </a:ext>
            </a:extLst>
          </p:cNvPr>
          <p:cNvSpPr/>
          <p:nvPr/>
        </p:nvSpPr>
        <p:spPr>
          <a:xfrm>
            <a:off x="1435894" y="1875235"/>
            <a:ext cx="6858000" cy="299442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C41F05-787A-4F6E-AA75-8FAECA4B7E83}"/>
              </a:ext>
            </a:extLst>
          </p:cNvPr>
          <p:cNvSpPr txBox="1"/>
          <p:nvPr/>
        </p:nvSpPr>
        <p:spPr>
          <a:xfrm>
            <a:off x="3153967" y="1960938"/>
            <a:ext cx="3421856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Linguagens Recursivamente Enumeráveis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9C0992-19B7-41D0-AE56-ABD05B721575}"/>
              </a:ext>
            </a:extLst>
          </p:cNvPr>
          <p:cNvSpPr/>
          <p:nvPr/>
        </p:nvSpPr>
        <p:spPr>
          <a:xfrm>
            <a:off x="1550194" y="2346723"/>
            <a:ext cx="6422231" cy="238324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263D6F-3FC8-4C5B-B676-7AD9A902DA8C}"/>
              </a:ext>
            </a:extLst>
          </p:cNvPr>
          <p:cNvSpPr txBox="1"/>
          <p:nvPr/>
        </p:nvSpPr>
        <p:spPr>
          <a:xfrm>
            <a:off x="3159096" y="2466954"/>
            <a:ext cx="3204426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Linguagens Recursivas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A2A8A6-4C18-43A9-8FF4-4A4DBBDC4D04}"/>
              </a:ext>
            </a:extLst>
          </p:cNvPr>
          <p:cNvSpPr/>
          <p:nvPr/>
        </p:nvSpPr>
        <p:spPr>
          <a:xfrm>
            <a:off x="1664494" y="2852738"/>
            <a:ext cx="6157913" cy="177998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863275-9DD8-4727-98BF-6AF3A3F70CFF}"/>
              </a:ext>
            </a:extLst>
          </p:cNvPr>
          <p:cNvSpPr txBox="1"/>
          <p:nvPr/>
        </p:nvSpPr>
        <p:spPr>
          <a:xfrm>
            <a:off x="3207181" y="3009878"/>
            <a:ext cx="307254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Linguagens Sensíveis ao Contexto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A34B0C-4B87-4CFD-8110-22BB29F4BD6B}"/>
              </a:ext>
            </a:extLst>
          </p:cNvPr>
          <p:cNvSpPr/>
          <p:nvPr/>
        </p:nvSpPr>
        <p:spPr>
          <a:xfrm>
            <a:off x="1843088" y="3383756"/>
            <a:ext cx="5750719" cy="110609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DD1DA3-028F-4F4D-B9F6-5DB46920C86C}"/>
              </a:ext>
            </a:extLst>
          </p:cNvPr>
          <p:cNvSpPr txBox="1"/>
          <p:nvPr/>
        </p:nvSpPr>
        <p:spPr>
          <a:xfrm>
            <a:off x="3182176" y="3541287"/>
            <a:ext cx="307254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Linguagens Livres do Contexto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195884-D885-432F-8386-1FEF2F219203}"/>
              </a:ext>
            </a:extLst>
          </p:cNvPr>
          <p:cNvSpPr/>
          <p:nvPr/>
        </p:nvSpPr>
        <p:spPr>
          <a:xfrm>
            <a:off x="1957388" y="3969544"/>
            <a:ext cx="5522118" cy="27699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204E6D-F68E-41CA-8A82-881EA3CA6D8E}"/>
              </a:ext>
            </a:extLst>
          </p:cNvPr>
          <p:cNvSpPr txBox="1"/>
          <p:nvPr/>
        </p:nvSpPr>
        <p:spPr>
          <a:xfrm>
            <a:off x="3296476" y="3959997"/>
            <a:ext cx="3072542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dirty="0">
                <a:latin typeface="Arial Narrow" panose="020B0606020202030204" pitchFamily="34" charset="0"/>
              </a:rPr>
              <a:t>Linguagens Regulares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C6DCC34-E133-4FD1-9618-6DA27319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E3C77419-5601-4145-A0BD-8D2EB5C5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60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Declaração de Variáveis</a:t>
            </a:r>
          </a:p>
          <a:p>
            <a:pPr lvl="1"/>
            <a:r>
              <a:rPr lang="pt-BR" sz="1500" dirty="0" err="1"/>
              <a:t>Tipo_de_dados</a:t>
            </a:r>
            <a:r>
              <a:rPr lang="pt-BR" sz="1500" dirty="0"/>
              <a:t>  nome;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EF04A9F-B007-4855-848B-300B1B0A789E}"/>
              </a:ext>
            </a:extLst>
          </p:cNvPr>
          <p:cNvGraphicFramePr>
            <a:graphicFrameLocks noGrp="1"/>
          </p:cNvGraphicFramePr>
          <p:nvPr/>
        </p:nvGraphicFramePr>
        <p:xfrm>
          <a:off x="247651" y="3060941"/>
          <a:ext cx="5422107" cy="1409700"/>
        </p:xfrm>
        <a:graphic>
          <a:graphicData uri="http://schemas.openxmlformats.org/drawingml/2006/table">
            <a:tbl>
              <a:tblPr/>
              <a:tblGrid>
                <a:gridCol w="711652">
                  <a:extLst>
                    <a:ext uri="{9D8B030D-6E8A-4147-A177-3AD203B41FA5}">
                      <a16:colId xmlns:a16="http://schemas.microsoft.com/office/drawing/2014/main" val="2015148439"/>
                    </a:ext>
                  </a:extLst>
                </a:gridCol>
                <a:gridCol w="4710455">
                  <a:extLst>
                    <a:ext uri="{9D8B030D-6E8A-4147-A177-3AD203B41FA5}">
                      <a16:colId xmlns:a16="http://schemas.microsoft.com/office/drawing/2014/main" val="427201258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Tipo   </a:t>
                      </a:r>
                      <a:endParaRPr lang="pt-BR" sz="1400"/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Valores Válidos</a:t>
                      </a:r>
                      <a:endParaRPr lang="pt-BR" sz="1400" dirty="0"/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0106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400"/>
                        <a:t>char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letras e símbolos:   'a',  'b', 'H', '^', '*','1','0'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340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400"/>
                        <a:t>int 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 -32767 até 32767 (apenas números inteiros)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925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400"/>
                        <a:t>float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 -3.4 x 10</a:t>
                      </a:r>
                      <a:r>
                        <a:rPr lang="pt-BR" sz="1400" baseline="30000"/>
                        <a:t>38</a:t>
                      </a:r>
                      <a:r>
                        <a:rPr lang="pt-BR" sz="1400"/>
                        <a:t> até +3.4 x 10</a:t>
                      </a:r>
                      <a:r>
                        <a:rPr lang="pt-BR" sz="1400" baseline="30000"/>
                        <a:t>+38</a:t>
                      </a:r>
                      <a:r>
                        <a:rPr lang="pt-BR" sz="1400"/>
                        <a:t>com até 6 dígitos de precisão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314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pt-BR" sz="1400"/>
                        <a:t>double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 -1.7 x 10</a:t>
                      </a:r>
                      <a:r>
                        <a:rPr lang="pt-BR" sz="1400" baseline="30000" dirty="0"/>
                        <a:t>308</a:t>
                      </a:r>
                      <a:r>
                        <a:rPr lang="pt-BR" sz="1400" dirty="0"/>
                        <a:t> até +1.7 x 10</a:t>
                      </a:r>
                      <a:r>
                        <a:rPr lang="pt-BR" sz="1400" baseline="30000" dirty="0"/>
                        <a:t>+308</a:t>
                      </a:r>
                      <a:r>
                        <a:rPr lang="pt-BR" sz="1400" dirty="0"/>
                        <a:t>com até 10 dígitos de precisão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7599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2CEF97-E2AC-437D-880D-598AE6F4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612" y="2029295"/>
            <a:ext cx="4876800" cy="1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Regras: </a:t>
            </a:r>
            <a:endParaRPr lang="pt-BR" altLang="pt-BR" sz="9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Um identificador deve iniciar por uma letra ou por um "_" (</a:t>
            </a:r>
            <a:r>
              <a:rPr lang="pt-BR" altLang="pt-BR" sz="105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A partir do segundo </a:t>
            </a:r>
            <a:r>
              <a:rPr lang="pt-BR" altLang="pt-BR" sz="10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conter letras, números e </a:t>
            </a:r>
            <a:r>
              <a:rPr lang="pt-BR" altLang="pt-BR" sz="105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underscore</a:t>
            </a: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C é uma linguagem </a:t>
            </a:r>
            <a:r>
              <a:rPr lang="pt-BR" altLang="pt-BR" sz="105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</a:t>
            </a:r>
            <a:r>
              <a:rPr lang="pt-BR" altLang="pt-BR" sz="105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  <a:r>
              <a:rPr lang="pt-BR" altLang="pt-BR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 seja, faz diferença entre nomes com letras maiúsculas e nomes com letras minúsculas. 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350" dirty="0"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F8B006-7E56-41A4-B336-D4B81315534B}"/>
              </a:ext>
            </a:extLst>
          </p:cNvPr>
          <p:cNvSpPr/>
          <p:nvPr/>
        </p:nvSpPr>
        <p:spPr>
          <a:xfrm>
            <a:off x="3934701" y="22344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/>
              <a:t> </a:t>
            </a:r>
            <a:r>
              <a:rPr lang="pt-BR" sz="1350" dirty="0" err="1"/>
              <a:t>Modiﬁcadores</a:t>
            </a:r>
            <a:r>
              <a:rPr lang="pt-BR" sz="1350" dirty="0"/>
              <a:t>:</a:t>
            </a:r>
          </a:p>
          <a:p>
            <a:r>
              <a:rPr lang="pt-BR" sz="1350" dirty="0"/>
              <a:t>– </a:t>
            </a:r>
            <a:r>
              <a:rPr lang="pt-BR" sz="1350" dirty="0" err="1"/>
              <a:t>signed</a:t>
            </a:r>
            <a:r>
              <a:rPr lang="pt-BR" sz="1350" dirty="0"/>
              <a:t>:	indica número com	sinal (inteiros e caracteres)	</a:t>
            </a:r>
          </a:p>
          <a:p>
            <a:r>
              <a:rPr lang="pt-BR" sz="1350" dirty="0"/>
              <a:t>– </a:t>
            </a:r>
            <a:r>
              <a:rPr lang="pt-BR" sz="1350" dirty="0" err="1"/>
              <a:t>unsigned</a:t>
            </a:r>
            <a:r>
              <a:rPr lang="pt-BR" sz="1350" dirty="0"/>
              <a:t>: número apenas positivo (inteiros e caracteres)	</a:t>
            </a:r>
          </a:p>
          <a:p>
            <a:r>
              <a:rPr lang="pt-BR" sz="1350" dirty="0"/>
              <a:t>– </a:t>
            </a:r>
            <a:r>
              <a:rPr lang="pt-BR" sz="1350" dirty="0" err="1"/>
              <a:t>long</a:t>
            </a:r>
            <a:r>
              <a:rPr lang="pt-BR" sz="1350" dirty="0"/>
              <a:t>: aumenta abrangência	(inteiros	e reais)	</a:t>
            </a:r>
          </a:p>
          <a:p>
            <a:r>
              <a:rPr lang="pt-BR" sz="1350" dirty="0"/>
              <a:t>– short:	reduz a abrangência (inteiros)	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DD67B7-3783-44A2-9A08-B725CE26A970}"/>
              </a:ext>
            </a:extLst>
          </p:cNvPr>
          <p:cNvSpPr txBox="1"/>
          <p:nvPr/>
        </p:nvSpPr>
        <p:spPr>
          <a:xfrm>
            <a:off x="1171575" y="2181792"/>
            <a:ext cx="675185" cy="30008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pt-BR" sz="1350" dirty="0" err="1"/>
              <a:t>int</a:t>
            </a:r>
            <a:r>
              <a:rPr lang="pt-BR" sz="1350" dirty="0"/>
              <a:t> </a:t>
            </a:r>
            <a:r>
              <a:rPr lang="pt-BR" sz="1350" dirty="0" err="1"/>
              <a:t>a,b</a:t>
            </a:r>
            <a:r>
              <a:rPr lang="pt-BR" sz="1350" dirty="0"/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A0A0CA-563F-4855-AEDD-E67B1758FD8A}"/>
              </a:ext>
            </a:extLst>
          </p:cNvPr>
          <p:cNvSpPr txBox="1"/>
          <p:nvPr/>
        </p:nvSpPr>
        <p:spPr>
          <a:xfrm>
            <a:off x="1171575" y="2583300"/>
            <a:ext cx="926857" cy="30008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pt-BR" sz="1350" dirty="0" err="1"/>
              <a:t>int</a:t>
            </a:r>
            <a:r>
              <a:rPr lang="pt-BR" sz="1350" dirty="0"/>
              <a:t> a =1 ,b;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6081CD-EC79-48E7-9906-6959332CA3ED}"/>
              </a:ext>
            </a:extLst>
          </p:cNvPr>
          <p:cNvSpPr txBox="1"/>
          <p:nvPr/>
        </p:nvSpPr>
        <p:spPr>
          <a:xfrm>
            <a:off x="2095500" y="2181792"/>
            <a:ext cx="670376" cy="30008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pt-BR" sz="1350" dirty="0" err="1"/>
              <a:t>int</a:t>
            </a:r>
            <a:r>
              <a:rPr lang="pt-BR" sz="1350" dirty="0"/>
              <a:t> a b;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AE5720-6F31-4A59-873C-F4E7282E982B}"/>
              </a:ext>
            </a:extLst>
          </p:cNvPr>
          <p:cNvSpPr txBox="1"/>
          <p:nvPr/>
        </p:nvSpPr>
        <p:spPr>
          <a:xfrm>
            <a:off x="1722520" y="2036297"/>
            <a:ext cx="47672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27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3496D3-1F36-4153-870D-B45111E267BC}"/>
              </a:ext>
            </a:extLst>
          </p:cNvPr>
          <p:cNvSpPr txBox="1"/>
          <p:nvPr/>
        </p:nvSpPr>
        <p:spPr>
          <a:xfrm>
            <a:off x="1756613" y="2087864"/>
            <a:ext cx="3173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latin typeface="Webdings" panose="05030102010509060703" pitchFamily="18" charset="2"/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092813-74B7-4AA0-A250-2E0F319F2C49}"/>
              </a:ext>
            </a:extLst>
          </p:cNvPr>
          <p:cNvSpPr txBox="1"/>
          <p:nvPr/>
        </p:nvSpPr>
        <p:spPr>
          <a:xfrm>
            <a:off x="2206208" y="2147166"/>
            <a:ext cx="4048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Webdings" panose="05030102010509060703" pitchFamily="18" charset="2"/>
              </a:rPr>
              <a:t>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63B81F-ACFC-4519-9DDE-54995761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EB7CD6EA-2CF2-4952-BC76-83C9482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2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9" grpId="0"/>
      <p:bldP spid="10" grpId="0"/>
      <p:bldP spid="11" grpId="0" animBg="1"/>
      <p:bldP spid="12" grpId="0" animBg="1"/>
      <p:bldP spid="12" grpId="1"/>
      <p:bldP spid="13" grpId="0" animBg="1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6458F6-D6C2-43D0-9D51-A7F3D5B0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6" y="1131093"/>
            <a:ext cx="6605588" cy="35631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EFB3711-86FA-496E-8875-7115A49F8878}"/>
              </a:ext>
            </a:extLst>
          </p:cNvPr>
          <p:cNvSpPr txBox="1"/>
          <p:nvPr/>
        </p:nvSpPr>
        <p:spPr>
          <a:xfrm>
            <a:off x="6953250" y="1256475"/>
            <a:ext cx="65594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pt-BR" sz="1350" dirty="0"/>
              <a:t>16 bits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5E6E40-6882-4986-9E9F-A99B729E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F565DD-5DFB-4AC8-895D-C787C09F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0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9FBEC4-3A3C-4C0E-9E31-479B8C39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85" y="1032272"/>
            <a:ext cx="6563915" cy="36645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FB3711-86FA-496E-8875-7115A49F8878}"/>
              </a:ext>
            </a:extLst>
          </p:cNvPr>
          <p:cNvSpPr txBox="1"/>
          <p:nvPr/>
        </p:nvSpPr>
        <p:spPr>
          <a:xfrm>
            <a:off x="7163808" y="1257666"/>
            <a:ext cx="655949" cy="3000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pt-BR" sz="1350" dirty="0"/>
              <a:t>32 bits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B6A82F-E52B-4FAB-9EBF-AFA82D0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AD20B5D-EB37-4126-8D24-F3801937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5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D9CB4-6A4F-4B37-B86A-416FCAE9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600450"/>
            <a:ext cx="6452120" cy="425054"/>
          </a:xfrm>
        </p:spPr>
        <p:txBody>
          <a:bodyPr>
            <a:noAutofit/>
          </a:bodyPr>
          <a:lstStyle/>
          <a:p>
            <a:pPr algn="r"/>
            <a:r>
              <a:rPr lang="pt-BR" sz="3200" dirty="0">
                <a:hlinkClick r:id="rId2" action="ppaction://hlinkfile"/>
              </a:rPr>
              <a:t>Programa  1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>
                <a:hlinkClick r:id="rId3" action="ppaction://hlinkfile"/>
              </a:rPr>
              <a:t>Programa 2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>
                <a:hlinkClick r:id="rId4" action="ppaction://hlinkfile"/>
              </a:rPr>
              <a:t>Programa 3</a:t>
            </a:r>
            <a:endParaRPr lang="pt-BR" sz="3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BE6CD4A-1F12-4CB4-B98C-0B665D1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E1E3FA-E99C-4EE1-862C-B67F4F8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6ACA24-0259-4499-A6A3-6E0EF5F21235}"/>
              </a:ext>
            </a:extLst>
          </p:cNvPr>
          <p:cNvSpPr txBox="1"/>
          <p:nvPr/>
        </p:nvSpPr>
        <p:spPr>
          <a:xfrm>
            <a:off x="534626" y="2535744"/>
            <a:ext cx="5179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E vamos analisar a complexidade também</a:t>
            </a:r>
          </a:p>
        </p:txBody>
      </p:sp>
    </p:spTree>
    <p:extLst>
      <p:ext uri="{BB962C8B-B14F-4D97-AF65-F5344CB8AC3E}">
        <p14:creationId xmlns:p14="http://schemas.microsoft.com/office/powerpoint/2010/main" val="1941121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Impressão – </a:t>
            </a:r>
            <a:r>
              <a:rPr lang="pt-BR" sz="1800" dirty="0" err="1"/>
              <a:t>Printf</a:t>
            </a:r>
            <a:endParaRPr lang="pt-BR" sz="1800" dirty="0"/>
          </a:p>
          <a:p>
            <a:pPr marL="0" indent="0">
              <a:buNone/>
            </a:pPr>
            <a:r>
              <a:rPr lang="pt-BR" sz="1500" dirty="0" err="1"/>
              <a:t>printf</a:t>
            </a:r>
            <a:r>
              <a:rPr lang="pt-BR" sz="1500" dirty="0"/>
              <a:t>( "expressão de controle", argumentos);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287EB4-D4DB-479A-BE8B-313D86DB4B12}"/>
              </a:ext>
            </a:extLst>
          </p:cNvPr>
          <p:cNvSpPr/>
          <p:nvPr/>
        </p:nvSpPr>
        <p:spPr>
          <a:xfrm>
            <a:off x="5129213" y="1868091"/>
            <a:ext cx="2619375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%c Caractere	</a:t>
            </a:r>
          </a:p>
          <a:p>
            <a:r>
              <a:rPr lang="pt-BR" sz="1350" dirty="0"/>
              <a:t>%d Inteiros com sinal	</a:t>
            </a:r>
          </a:p>
          <a:p>
            <a:r>
              <a:rPr lang="pt-BR" sz="1350" dirty="0"/>
              <a:t>%u Inteiros sem sinal	</a:t>
            </a:r>
          </a:p>
          <a:p>
            <a:r>
              <a:rPr lang="pt-BR" sz="1350" dirty="0"/>
              <a:t>%f Números reais</a:t>
            </a:r>
          </a:p>
          <a:p>
            <a:r>
              <a:rPr lang="pt-BR" sz="1350" dirty="0"/>
              <a:t>%</a:t>
            </a:r>
            <a:r>
              <a:rPr lang="pt-BR" sz="1350" dirty="0" err="1"/>
              <a:t>lf</a:t>
            </a:r>
            <a:r>
              <a:rPr lang="pt-BR" sz="1350" dirty="0"/>
              <a:t> Números reais longos</a:t>
            </a:r>
          </a:p>
          <a:p>
            <a:r>
              <a:rPr lang="pt-BR" sz="1350" dirty="0"/>
              <a:t>%e Notação </a:t>
            </a:r>
            <a:r>
              <a:rPr lang="pt-BR" sz="1350" dirty="0" err="1"/>
              <a:t>cientíﬁca</a:t>
            </a:r>
            <a:r>
              <a:rPr lang="pt-BR" sz="1350" dirty="0"/>
              <a:t>	</a:t>
            </a:r>
          </a:p>
          <a:p>
            <a:r>
              <a:rPr lang="pt-BR" sz="1350" dirty="0"/>
              <a:t>%x Hexadecimal	</a:t>
            </a:r>
          </a:p>
          <a:p>
            <a:r>
              <a:rPr lang="pt-BR" sz="1350" dirty="0"/>
              <a:t>%s Cadeia de caracteres (</a:t>
            </a:r>
            <a:r>
              <a:rPr lang="pt-BR" sz="1350" dirty="0" err="1"/>
              <a:t>strings</a:t>
            </a:r>
            <a:r>
              <a:rPr lang="pt-BR" sz="1350" dirty="0"/>
              <a:t>)</a:t>
            </a:r>
          </a:p>
          <a:p>
            <a:r>
              <a:rPr lang="pt-BR" sz="1350" dirty="0"/>
              <a:t>%o Octal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D23837-EF2B-45FB-B767-BC8CAFA0950D}"/>
              </a:ext>
            </a:extLst>
          </p:cNvPr>
          <p:cNvSpPr/>
          <p:nvPr/>
        </p:nvSpPr>
        <p:spPr>
          <a:xfrm>
            <a:off x="1395413" y="2294751"/>
            <a:ext cx="17184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/>
              <a:t>printf</a:t>
            </a:r>
            <a:r>
              <a:rPr lang="pt-BR" sz="1350" dirty="0"/>
              <a:t>(“Olá Mundo!”);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2AB231-B1A6-47B9-A79D-3B2259E2E4EC}"/>
              </a:ext>
            </a:extLst>
          </p:cNvPr>
          <p:cNvSpPr/>
          <p:nvPr/>
        </p:nvSpPr>
        <p:spPr>
          <a:xfrm>
            <a:off x="1395412" y="2747397"/>
            <a:ext cx="23948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/>
              <a:t>printf</a:t>
            </a:r>
            <a:r>
              <a:rPr lang="pt-BR" sz="1350" dirty="0"/>
              <a:t>(“Tenho %d anos”, idade);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CF70A7-ADE1-411C-92CF-4BCBF7A81094}"/>
              </a:ext>
            </a:extLst>
          </p:cNvPr>
          <p:cNvSpPr/>
          <p:nvPr/>
        </p:nvSpPr>
        <p:spPr>
          <a:xfrm>
            <a:off x="852602" y="4264075"/>
            <a:ext cx="19856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/>
              <a:t>Operador de endereço &amp;: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727B39-8D65-4F71-B1E9-4AC1062F09FE}"/>
              </a:ext>
            </a:extLst>
          </p:cNvPr>
          <p:cNvSpPr/>
          <p:nvPr/>
        </p:nvSpPr>
        <p:spPr>
          <a:xfrm>
            <a:off x="1157187" y="3468469"/>
            <a:ext cx="25134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/>
              <a:t>printf</a:t>
            </a:r>
            <a:r>
              <a:rPr lang="pt-BR" sz="1350" dirty="0"/>
              <a:t>(“Tenho %d anos”, &amp;idade);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2246FB-9A59-4519-97D2-422B2608F758}"/>
              </a:ext>
            </a:extLst>
          </p:cNvPr>
          <p:cNvSpPr/>
          <p:nvPr/>
        </p:nvSpPr>
        <p:spPr>
          <a:xfrm>
            <a:off x="3759511" y="3135243"/>
            <a:ext cx="53744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5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FF8FFC-67AF-4970-924C-A000940FEE76}"/>
              </a:ext>
            </a:extLst>
          </p:cNvPr>
          <p:cNvSpPr/>
          <p:nvPr/>
        </p:nvSpPr>
        <p:spPr>
          <a:xfrm>
            <a:off x="2489005" y="3041988"/>
            <a:ext cx="12016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/>
              <a:t>Tenho 10 anos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11B2F8-CAEA-4760-BFD4-6AF70DC9A4BD}"/>
              </a:ext>
            </a:extLst>
          </p:cNvPr>
          <p:cNvSpPr/>
          <p:nvPr/>
        </p:nvSpPr>
        <p:spPr>
          <a:xfrm>
            <a:off x="2432891" y="3828426"/>
            <a:ext cx="15670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/>
              <a:t>Tenho E6A7C1 anos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633F25-D34E-47AB-A28B-FBF36E635A3D}"/>
              </a:ext>
            </a:extLst>
          </p:cNvPr>
          <p:cNvSpPr/>
          <p:nvPr/>
        </p:nvSpPr>
        <p:spPr>
          <a:xfrm>
            <a:off x="7179469" y="1055743"/>
            <a:ext cx="153114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\n nova linha </a:t>
            </a:r>
          </a:p>
          <a:p>
            <a:r>
              <a:rPr lang="pt-BR" sz="1350" dirty="0"/>
              <a:t>\t </a:t>
            </a:r>
            <a:r>
              <a:rPr lang="pt-BR" sz="1350" dirty="0" err="1"/>
              <a:t>tab</a:t>
            </a:r>
            <a:r>
              <a:rPr lang="pt-BR" sz="1350" dirty="0"/>
              <a:t> </a:t>
            </a:r>
          </a:p>
          <a:p>
            <a:r>
              <a:rPr lang="pt-BR" sz="1350" dirty="0"/>
              <a:t>\b retrocesso </a:t>
            </a:r>
          </a:p>
          <a:p>
            <a:r>
              <a:rPr lang="pt-BR" sz="1350" dirty="0"/>
              <a:t>\" aspas </a:t>
            </a:r>
          </a:p>
          <a:p>
            <a:r>
              <a:rPr lang="pt-BR" sz="1350" dirty="0"/>
              <a:t>\\ barra</a:t>
            </a:r>
          </a:p>
          <a:p>
            <a:r>
              <a:rPr lang="pt-BR" sz="1350" dirty="0"/>
              <a:t> \f salta formulário </a:t>
            </a:r>
          </a:p>
          <a:p>
            <a:r>
              <a:rPr lang="pt-BR" sz="1350" dirty="0"/>
              <a:t>\0 nulo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575AC-9080-4B2E-BFF9-0FA5DC2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5AA93A7-4B0B-483C-A06C-1F91FA95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6333200-E5ED-48D7-8914-7EF9A8FDDCF5}"/>
              </a:ext>
            </a:extLst>
          </p:cNvPr>
          <p:cNvSpPr/>
          <p:nvPr/>
        </p:nvSpPr>
        <p:spPr>
          <a:xfrm>
            <a:off x="5066820" y="4011910"/>
            <a:ext cx="2619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Existem outros comandos de escrita?</a:t>
            </a:r>
          </a:p>
          <a:p>
            <a:endParaRPr lang="pt-BR" sz="135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14A742E-E074-469B-A0AB-DA5580E8AE0B}"/>
              </a:ext>
            </a:extLst>
          </p:cNvPr>
          <p:cNvSpPr/>
          <p:nvPr/>
        </p:nvSpPr>
        <p:spPr>
          <a:xfrm>
            <a:off x="5567123" y="4345306"/>
            <a:ext cx="738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puts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600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Leitura – </a:t>
            </a:r>
            <a:r>
              <a:rPr lang="pt-BR" sz="1800" dirty="0" err="1"/>
              <a:t>scanf</a:t>
            </a:r>
            <a:endParaRPr lang="pt-BR" sz="1800" dirty="0"/>
          </a:p>
          <a:p>
            <a:pPr marL="0" indent="0">
              <a:buNone/>
            </a:pPr>
            <a:r>
              <a:rPr lang="pt-BR" sz="1500" dirty="0" err="1"/>
              <a:t>scanf</a:t>
            </a:r>
            <a:r>
              <a:rPr lang="pt-BR" sz="1500" dirty="0"/>
              <a:t>( "expressão de controle", argumentos);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>
              <a:buNone/>
            </a:pP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287EB4-D4DB-479A-BE8B-313D86DB4B12}"/>
              </a:ext>
            </a:extLst>
          </p:cNvPr>
          <p:cNvSpPr/>
          <p:nvPr/>
        </p:nvSpPr>
        <p:spPr>
          <a:xfrm>
            <a:off x="5614988" y="1772960"/>
            <a:ext cx="2619375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%c Caractere	</a:t>
            </a:r>
          </a:p>
          <a:p>
            <a:r>
              <a:rPr lang="pt-BR" sz="1350" dirty="0"/>
              <a:t>%d Inteiros com sinal	</a:t>
            </a:r>
          </a:p>
          <a:p>
            <a:r>
              <a:rPr lang="pt-BR" sz="1350" dirty="0"/>
              <a:t>%u Inteiros sem sinal	</a:t>
            </a:r>
          </a:p>
          <a:p>
            <a:r>
              <a:rPr lang="pt-BR" sz="1350" dirty="0"/>
              <a:t>%f Números reais</a:t>
            </a:r>
          </a:p>
          <a:p>
            <a:r>
              <a:rPr lang="pt-BR" sz="1350" dirty="0"/>
              <a:t>%</a:t>
            </a:r>
            <a:r>
              <a:rPr lang="pt-BR" sz="1350" dirty="0" err="1"/>
              <a:t>lf</a:t>
            </a:r>
            <a:r>
              <a:rPr lang="pt-BR" sz="1350" dirty="0"/>
              <a:t> Números reais longos</a:t>
            </a:r>
          </a:p>
          <a:p>
            <a:r>
              <a:rPr lang="pt-BR" sz="1350" dirty="0"/>
              <a:t>%e Notação </a:t>
            </a:r>
            <a:r>
              <a:rPr lang="pt-BR" sz="1350" dirty="0" err="1"/>
              <a:t>cientíﬁca</a:t>
            </a:r>
            <a:r>
              <a:rPr lang="pt-BR" sz="1350" dirty="0"/>
              <a:t>	</a:t>
            </a:r>
          </a:p>
          <a:p>
            <a:r>
              <a:rPr lang="pt-BR" sz="1350" dirty="0"/>
              <a:t>%x Hexadecimal	</a:t>
            </a:r>
          </a:p>
          <a:p>
            <a:r>
              <a:rPr lang="pt-BR" sz="1350" dirty="0"/>
              <a:t>%s Cadeia de caracteres (</a:t>
            </a:r>
            <a:r>
              <a:rPr lang="pt-BR" sz="1350" dirty="0" err="1"/>
              <a:t>strings</a:t>
            </a:r>
            <a:r>
              <a:rPr lang="pt-BR" sz="1350" dirty="0"/>
              <a:t>)</a:t>
            </a:r>
          </a:p>
          <a:p>
            <a:r>
              <a:rPr lang="pt-BR" sz="1350" dirty="0"/>
              <a:t>%o Octal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A6A0E2-DFBD-4D0E-93C0-F6BA4E4FD6A1}"/>
              </a:ext>
            </a:extLst>
          </p:cNvPr>
          <p:cNvSpPr/>
          <p:nvPr/>
        </p:nvSpPr>
        <p:spPr>
          <a:xfrm>
            <a:off x="1171575" y="2433250"/>
            <a:ext cx="19856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/>
              <a:t>Operador de endereço &amp;: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C1EEEFE-A2C3-4BFA-B199-8AF52C40606B}"/>
              </a:ext>
            </a:extLst>
          </p:cNvPr>
          <p:cNvSpPr/>
          <p:nvPr/>
        </p:nvSpPr>
        <p:spPr>
          <a:xfrm>
            <a:off x="1142943" y="3166675"/>
            <a:ext cx="18025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/>
              <a:t>scanf</a:t>
            </a:r>
            <a:r>
              <a:rPr lang="pt-BR" sz="1350" dirty="0"/>
              <a:t>(“%d”, &amp;numero);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30A3F0-524E-40C2-AD9F-75FE125C2776}"/>
              </a:ext>
            </a:extLst>
          </p:cNvPr>
          <p:cNvSpPr/>
          <p:nvPr/>
        </p:nvSpPr>
        <p:spPr>
          <a:xfrm>
            <a:off x="1142943" y="3573452"/>
            <a:ext cx="3234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 err="1"/>
              <a:t>scanf</a:t>
            </a:r>
            <a:r>
              <a:rPr lang="pt-BR" sz="1350" dirty="0"/>
              <a:t>(“%d / %d / %d”, &amp;data, &amp;mês, &amp;ano);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44DAE4-5AF0-4098-BD2A-9A652017677F}"/>
              </a:ext>
            </a:extLst>
          </p:cNvPr>
          <p:cNvSpPr/>
          <p:nvPr/>
        </p:nvSpPr>
        <p:spPr>
          <a:xfrm>
            <a:off x="2021141" y="2009611"/>
            <a:ext cx="11761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OBRIGATÓRIO</a:t>
            </a:r>
          </a:p>
        </p:txBody>
      </p:sp>
      <p:sp>
        <p:nvSpPr>
          <p:cNvPr id="5" name="Seta: Curva para a Esquerda 4">
            <a:extLst>
              <a:ext uri="{FF2B5EF4-FFF2-40B4-BE49-F238E27FC236}">
                <a16:creationId xmlns:a16="http://schemas.microsoft.com/office/drawing/2014/main" id="{C4C5EBBA-0E08-47BD-B691-03BFB02F12D5}"/>
              </a:ext>
            </a:extLst>
          </p:cNvPr>
          <p:cNvSpPr/>
          <p:nvPr/>
        </p:nvSpPr>
        <p:spPr>
          <a:xfrm>
            <a:off x="3138430" y="2135788"/>
            <a:ext cx="580962" cy="594926"/>
          </a:xfrm>
          <a:prstGeom prst="curved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5AEEE1-8F2E-41E3-96A1-F9D52858C709}"/>
              </a:ext>
            </a:extLst>
          </p:cNvPr>
          <p:cNvSpPr/>
          <p:nvPr/>
        </p:nvSpPr>
        <p:spPr>
          <a:xfrm>
            <a:off x="4303279" y="3328601"/>
            <a:ext cx="53744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5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27C05A5-7D99-4B0B-A973-6C9E1151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23543584-7C9E-4A66-8D86-482465C8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665D25-A531-4784-8F61-F2EB17E53FB8}"/>
              </a:ext>
            </a:extLst>
          </p:cNvPr>
          <p:cNvSpPr/>
          <p:nvPr/>
        </p:nvSpPr>
        <p:spPr>
          <a:xfrm>
            <a:off x="5066820" y="3949357"/>
            <a:ext cx="2619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Existem outros comandos de leitura?</a:t>
            </a:r>
          </a:p>
          <a:p>
            <a:endParaRPr lang="pt-BR" sz="135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9C4604-28B2-4069-80A9-BBD4F16B8838}"/>
              </a:ext>
            </a:extLst>
          </p:cNvPr>
          <p:cNvSpPr/>
          <p:nvPr/>
        </p:nvSpPr>
        <p:spPr>
          <a:xfrm>
            <a:off x="5567123" y="4282753"/>
            <a:ext cx="738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gets</a:t>
            </a:r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5797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5D88578-B536-4709-B4DB-B68A28091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0350" t="46817" r="611" b="-1"/>
          <a:stretch/>
        </p:blipFill>
        <p:spPr>
          <a:xfrm>
            <a:off x="3099217" y="698235"/>
            <a:ext cx="2945567" cy="3747030"/>
          </a:xfr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B415FA-6969-497E-B675-1B1B9289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CBBD-394A-4A8B-85C2-019D3111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54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Testes</a:t>
            </a:r>
          </a:p>
          <a:p>
            <a:pPr marL="0" indent="0">
              <a:buNone/>
            </a:pPr>
            <a:r>
              <a:rPr lang="pt-BR" sz="1500" dirty="0"/>
              <a:t> </a:t>
            </a:r>
            <a:r>
              <a:rPr lang="pt-BR" sz="1500" dirty="0" err="1"/>
              <a:t>if</a:t>
            </a:r>
            <a:r>
              <a:rPr lang="pt-BR" sz="1500" dirty="0"/>
              <a:t> (condição)</a:t>
            </a:r>
          </a:p>
          <a:p>
            <a:pPr marL="0" indent="0">
              <a:buNone/>
            </a:pPr>
            <a:r>
              <a:rPr lang="pt-BR" sz="1500" dirty="0"/>
              <a:t>comando;       </a:t>
            </a:r>
          </a:p>
          <a:p>
            <a:pPr marL="0" indent="0">
              <a:buNone/>
            </a:pPr>
            <a:r>
              <a:rPr lang="pt-BR" sz="1500" dirty="0"/>
              <a:t>	</a:t>
            </a:r>
            <a:r>
              <a:rPr lang="pt-BR" sz="1500" dirty="0" err="1"/>
              <a:t>else</a:t>
            </a:r>
            <a:r>
              <a:rPr lang="pt-BR" sz="1500" dirty="0"/>
              <a:t> comando;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>
              <a:buNone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420155-099C-4CBB-AFD5-E949F62C00F1}"/>
              </a:ext>
            </a:extLst>
          </p:cNvPr>
          <p:cNvSpPr txBox="1"/>
          <p:nvPr/>
        </p:nvSpPr>
        <p:spPr>
          <a:xfrm>
            <a:off x="4724400" y="1256475"/>
            <a:ext cx="199072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Relacionais</a:t>
            </a:r>
          </a:p>
          <a:p>
            <a:r>
              <a:rPr lang="pt-BR" sz="1350" dirty="0"/>
              <a:t>Igual =</a:t>
            </a:r>
          </a:p>
          <a:p>
            <a:r>
              <a:rPr lang="pt-BR" sz="1350" dirty="0"/>
              <a:t>Não igual !=</a:t>
            </a:r>
          </a:p>
          <a:p>
            <a:r>
              <a:rPr lang="pt-BR" sz="1350" dirty="0"/>
              <a:t>Menor &lt;</a:t>
            </a:r>
          </a:p>
          <a:p>
            <a:r>
              <a:rPr lang="pt-BR" sz="1350" dirty="0"/>
              <a:t>Menor ou igual &lt;=</a:t>
            </a:r>
          </a:p>
          <a:p>
            <a:r>
              <a:rPr lang="pt-BR" sz="1350" dirty="0"/>
              <a:t>Maior &gt;</a:t>
            </a:r>
          </a:p>
          <a:p>
            <a:r>
              <a:rPr lang="pt-BR" sz="1350" dirty="0"/>
              <a:t>Maior ou igual &gt;=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B6C3D7-B259-4183-9D75-26D6118E5008}"/>
              </a:ext>
            </a:extLst>
          </p:cNvPr>
          <p:cNvSpPr txBox="1"/>
          <p:nvPr/>
        </p:nvSpPr>
        <p:spPr>
          <a:xfrm>
            <a:off x="5448300" y="3320697"/>
            <a:ext cx="8763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Lógicos</a:t>
            </a:r>
          </a:p>
          <a:p>
            <a:r>
              <a:rPr lang="pt-BR" sz="1350" dirty="0"/>
              <a:t>E &amp;&amp;</a:t>
            </a:r>
          </a:p>
          <a:p>
            <a:r>
              <a:rPr lang="pt-BR" sz="1350" dirty="0"/>
              <a:t>Ou ||</a:t>
            </a:r>
          </a:p>
          <a:p>
            <a:r>
              <a:rPr lang="pt-BR" sz="1350" dirty="0"/>
              <a:t>Não 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0891F9-06A0-4B8D-90B3-FA2674609AA1}"/>
              </a:ext>
            </a:extLst>
          </p:cNvPr>
          <p:cNvSpPr txBox="1"/>
          <p:nvPr/>
        </p:nvSpPr>
        <p:spPr>
          <a:xfrm>
            <a:off x="2295525" y="3009075"/>
            <a:ext cx="1552575" cy="15465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Aritméticos</a:t>
            </a:r>
          </a:p>
          <a:p>
            <a:r>
              <a:rPr lang="pt-BR" sz="1350" dirty="0"/>
              <a:t>Soma  +</a:t>
            </a:r>
          </a:p>
          <a:p>
            <a:r>
              <a:rPr lang="pt-BR" sz="1350" dirty="0"/>
              <a:t>Subtração –</a:t>
            </a:r>
          </a:p>
          <a:p>
            <a:r>
              <a:rPr lang="pt-BR" sz="1350" dirty="0"/>
              <a:t>Divisão /</a:t>
            </a:r>
          </a:p>
          <a:p>
            <a:r>
              <a:rPr lang="pt-BR" sz="1350" dirty="0"/>
              <a:t>Multiplicação *</a:t>
            </a:r>
          </a:p>
          <a:p>
            <a:r>
              <a:rPr lang="pt-BR" sz="1350" dirty="0"/>
              <a:t>Resto da divisão %</a:t>
            </a:r>
          </a:p>
          <a:p>
            <a:r>
              <a:rPr lang="pt-BR" sz="1350" dirty="0" err="1"/>
              <a:t>Exponenciação</a:t>
            </a:r>
            <a:r>
              <a:rPr lang="pt-BR" sz="1350" dirty="0"/>
              <a:t> ^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C00CD-9958-4D65-BA02-D86A1A93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70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0F76320-75EF-480A-9590-35A00A5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0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Repetição</a:t>
            </a:r>
          </a:p>
          <a:p>
            <a:pPr marL="0" indent="0">
              <a:buNone/>
            </a:pPr>
            <a:r>
              <a:rPr lang="pt-BR" sz="1500" dirty="0"/>
              <a:t> for / </a:t>
            </a:r>
            <a:r>
              <a:rPr lang="pt-BR" sz="1500" dirty="0" err="1"/>
              <a:t>while</a:t>
            </a:r>
            <a:r>
              <a:rPr lang="pt-BR" sz="1500" dirty="0"/>
              <a:t> / do .. </a:t>
            </a:r>
            <a:r>
              <a:rPr lang="pt-BR" sz="1500" dirty="0" err="1"/>
              <a:t>while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1">
              <a:buNone/>
            </a:pP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420155-099C-4CBB-AFD5-E949F62C00F1}"/>
              </a:ext>
            </a:extLst>
          </p:cNvPr>
          <p:cNvSpPr txBox="1"/>
          <p:nvPr/>
        </p:nvSpPr>
        <p:spPr>
          <a:xfrm>
            <a:off x="4229100" y="1087822"/>
            <a:ext cx="4393406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for(inicialização;     teste;      incremento/decremento)</a:t>
            </a:r>
            <a:endParaRPr lang="pt-BR" sz="13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B6C3D7-B259-4183-9D75-26D6118E5008}"/>
              </a:ext>
            </a:extLst>
          </p:cNvPr>
          <p:cNvSpPr txBox="1"/>
          <p:nvPr/>
        </p:nvSpPr>
        <p:spPr>
          <a:xfrm>
            <a:off x="6329363" y="3085746"/>
            <a:ext cx="17526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Complexidade ?</a:t>
            </a:r>
            <a:endParaRPr lang="pt-BR" sz="13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4563C0-D204-4E4C-9A32-766E582890D8}"/>
              </a:ext>
            </a:extLst>
          </p:cNvPr>
          <p:cNvSpPr txBox="1"/>
          <p:nvPr/>
        </p:nvSpPr>
        <p:spPr>
          <a:xfrm>
            <a:off x="4433888" y="1466024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= 0;</a:t>
            </a:r>
            <a:endParaRPr lang="pt-BR" sz="135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2918D3-25F8-48BD-89C1-E4773F1423B1}"/>
              </a:ext>
            </a:extLst>
          </p:cNvPr>
          <p:cNvSpPr txBox="1"/>
          <p:nvPr/>
        </p:nvSpPr>
        <p:spPr>
          <a:xfrm>
            <a:off x="4433888" y="1992268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= b;</a:t>
            </a:r>
            <a:endParaRPr lang="pt-BR" sz="13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0C241-8EE2-4065-B0D6-3B2A88900FC3}"/>
              </a:ext>
            </a:extLst>
          </p:cNvPr>
          <p:cNvSpPr txBox="1"/>
          <p:nvPr/>
        </p:nvSpPr>
        <p:spPr>
          <a:xfrm>
            <a:off x="4433888" y="2588349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   ;</a:t>
            </a:r>
            <a:endParaRPr lang="pt-BR" sz="135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F57966-BDDC-46E3-AA68-D1B81604F3C1}"/>
              </a:ext>
            </a:extLst>
          </p:cNvPr>
          <p:cNvSpPr txBox="1"/>
          <p:nvPr/>
        </p:nvSpPr>
        <p:spPr>
          <a:xfrm>
            <a:off x="5562600" y="1466024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&lt; 10;</a:t>
            </a:r>
            <a:endParaRPr lang="pt-BR" sz="13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5DD3F2-1AC7-408C-8F62-C1EE9A0F3056}"/>
              </a:ext>
            </a:extLst>
          </p:cNvPr>
          <p:cNvSpPr txBox="1"/>
          <p:nvPr/>
        </p:nvSpPr>
        <p:spPr>
          <a:xfrm>
            <a:off x="5291138" y="1984335"/>
            <a:ext cx="1304925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&lt; 10 &amp;&amp; b &gt;7;</a:t>
            </a:r>
            <a:endParaRPr lang="pt-BR" sz="135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D57DA1-0A0B-4CEF-A14F-7793F1C92E7C}"/>
              </a:ext>
            </a:extLst>
          </p:cNvPr>
          <p:cNvSpPr txBox="1"/>
          <p:nvPr/>
        </p:nvSpPr>
        <p:spPr>
          <a:xfrm>
            <a:off x="5567363" y="2585193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   ;</a:t>
            </a:r>
            <a:endParaRPr lang="pt-BR" sz="135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A53357-6811-478B-8244-6818F5137693}"/>
              </a:ext>
            </a:extLst>
          </p:cNvPr>
          <p:cNvSpPr txBox="1"/>
          <p:nvPr/>
        </p:nvSpPr>
        <p:spPr>
          <a:xfrm>
            <a:off x="7067550" y="1466024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a++</a:t>
            </a:r>
            <a:endParaRPr lang="pt-BR" sz="13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F11A36-74D9-4D19-B784-C0A401AFBF7D}"/>
              </a:ext>
            </a:extLst>
          </p:cNvPr>
          <p:cNvSpPr txBox="1"/>
          <p:nvPr/>
        </p:nvSpPr>
        <p:spPr>
          <a:xfrm>
            <a:off x="7936706" y="1425018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--</a:t>
            </a:r>
            <a:endParaRPr lang="pt-BR" sz="13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FA3649-C6D0-48A0-9B93-E2E9962811FA}"/>
              </a:ext>
            </a:extLst>
          </p:cNvPr>
          <p:cNvSpPr txBox="1"/>
          <p:nvPr/>
        </p:nvSpPr>
        <p:spPr>
          <a:xfrm>
            <a:off x="7067550" y="2018770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= a+5</a:t>
            </a:r>
            <a:endParaRPr lang="pt-BR" sz="135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5C6AA0-E385-44B6-8685-E2F3C0E41A39}"/>
              </a:ext>
            </a:extLst>
          </p:cNvPr>
          <p:cNvSpPr txBox="1"/>
          <p:nvPr/>
        </p:nvSpPr>
        <p:spPr>
          <a:xfrm>
            <a:off x="7972425" y="1827311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= a/2</a:t>
            </a:r>
            <a:endParaRPr lang="pt-BR" sz="135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A81B346-6FBD-4083-AC76-9D31928F44B3}"/>
              </a:ext>
            </a:extLst>
          </p:cNvPr>
          <p:cNvSpPr txBox="1"/>
          <p:nvPr/>
        </p:nvSpPr>
        <p:spPr>
          <a:xfrm>
            <a:off x="7986713" y="2190341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a = a*2</a:t>
            </a:r>
            <a:endParaRPr lang="pt-BR" sz="13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298EDA-A3DE-47E8-9B10-BEDE40D7ACE7}"/>
              </a:ext>
            </a:extLst>
          </p:cNvPr>
          <p:cNvSpPr txBox="1"/>
          <p:nvPr/>
        </p:nvSpPr>
        <p:spPr>
          <a:xfrm>
            <a:off x="7072313" y="2578419"/>
            <a:ext cx="7620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   ;</a:t>
            </a:r>
            <a:endParaRPr lang="pt-BR" sz="135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BA54AB-DD26-49C0-8E60-392BED5370F4}"/>
              </a:ext>
            </a:extLst>
          </p:cNvPr>
          <p:cNvSpPr txBox="1"/>
          <p:nvPr/>
        </p:nvSpPr>
        <p:spPr>
          <a:xfrm>
            <a:off x="7905750" y="3428255"/>
            <a:ext cx="6096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O(n</a:t>
            </a:r>
            <a:r>
              <a:rPr lang="pt-BR" sz="1350" b="1" baseline="30000" dirty="0"/>
              <a:t>2</a:t>
            </a:r>
            <a:r>
              <a:rPr lang="pt-BR" sz="1350" b="1" dirty="0"/>
              <a:t>)</a:t>
            </a:r>
            <a:endParaRPr lang="pt-BR" sz="135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09D2F05-FC03-4B73-991D-323D492DC082}"/>
              </a:ext>
            </a:extLst>
          </p:cNvPr>
          <p:cNvSpPr txBox="1"/>
          <p:nvPr/>
        </p:nvSpPr>
        <p:spPr>
          <a:xfrm>
            <a:off x="6134100" y="3440686"/>
            <a:ext cx="6096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O(n)</a:t>
            </a:r>
            <a:endParaRPr lang="pt-BR" sz="13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92AD74-76C8-4A3D-8021-301063F7D3E5}"/>
              </a:ext>
            </a:extLst>
          </p:cNvPr>
          <p:cNvSpPr txBox="1"/>
          <p:nvPr/>
        </p:nvSpPr>
        <p:spPr>
          <a:xfrm>
            <a:off x="6900862" y="3440686"/>
            <a:ext cx="928688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O(log(n))</a:t>
            </a:r>
            <a:endParaRPr lang="pt-BR" sz="135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67501E-C92E-4BE5-ABA0-B7A6659348BF}"/>
              </a:ext>
            </a:extLst>
          </p:cNvPr>
          <p:cNvSpPr txBox="1"/>
          <p:nvPr/>
        </p:nvSpPr>
        <p:spPr>
          <a:xfrm>
            <a:off x="116087" y="2018771"/>
            <a:ext cx="218836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..</a:t>
            </a:r>
          </a:p>
          <a:p>
            <a:r>
              <a:rPr lang="pt-BR" sz="1350" b="1" dirty="0"/>
              <a:t>inicialização;</a:t>
            </a:r>
          </a:p>
          <a:p>
            <a:r>
              <a:rPr lang="pt-BR" sz="1350" b="1" dirty="0"/>
              <a:t>..</a:t>
            </a:r>
          </a:p>
          <a:p>
            <a:r>
              <a:rPr lang="pt-BR" sz="1350" b="1" dirty="0" err="1"/>
              <a:t>while</a:t>
            </a:r>
            <a:r>
              <a:rPr lang="pt-BR" sz="1350" b="1" dirty="0"/>
              <a:t>(teste){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incremento/decremento;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}</a:t>
            </a:r>
            <a:endParaRPr lang="pt-BR" sz="135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0D2C16A-651F-4FB1-A2C2-868BAA73BF20}"/>
              </a:ext>
            </a:extLst>
          </p:cNvPr>
          <p:cNvSpPr txBox="1"/>
          <p:nvPr/>
        </p:nvSpPr>
        <p:spPr>
          <a:xfrm>
            <a:off x="1976141" y="2077706"/>
            <a:ext cx="2188369" cy="279307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pt-BR" sz="1350" b="1" dirty="0"/>
              <a:t>..</a:t>
            </a:r>
          </a:p>
          <a:p>
            <a:r>
              <a:rPr lang="pt-BR" sz="1350" b="1" dirty="0"/>
              <a:t>inicialização;</a:t>
            </a:r>
          </a:p>
          <a:p>
            <a:r>
              <a:rPr lang="pt-BR" sz="1350" b="1" dirty="0"/>
              <a:t>..</a:t>
            </a:r>
          </a:p>
          <a:p>
            <a:r>
              <a:rPr lang="pt-BR" sz="1350" b="1" dirty="0"/>
              <a:t>do{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incremento/decremento;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.</a:t>
            </a:r>
          </a:p>
          <a:p>
            <a:r>
              <a:rPr lang="pt-BR" sz="1350" b="1" dirty="0"/>
              <a:t>} </a:t>
            </a:r>
            <a:r>
              <a:rPr lang="pt-BR" sz="1350" b="1" dirty="0" err="1"/>
              <a:t>while</a:t>
            </a:r>
            <a:r>
              <a:rPr lang="pt-BR" sz="1350" b="1" dirty="0"/>
              <a:t>(teste);</a:t>
            </a:r>
          </a:p>
          <a:p>
            <a:endParaRPr lang="pt-BR" sz="1350" dirty="0"/>
          </a:p>
        </p:txBody>
      </p:sp>
      <p:sp>
        <p:nvSpPr>
          <p:cNvPr id="4" name="Texto Explicativo: Linha com Ênfase 3">
            <a:extLst>
              <a:ext uri="{FF2B5EF4-FFF2-40B4-BE49-F238E27FC236}">
                <a16:creationId xmlns:a16="http://schemas.microsoft.com/office/drawing/2014/main" id="{427CFCE7-EAF2-4E4A-BAB5-AD50D84D19FF}"/>
              </a:ext>
            </a:extLst>
          </p:cNvPr>
          <p:cNvSpPr/>
          <p:nvPr/>
        </p:nvSpPr>
        <p:spPr>
          <a:xfrm>
            <a:off x="5103764" y="3733539"/>
            <a:ext cx="3546275" cy="1218265"/>
          </a:xfrm>
          <a:prstGeom prst="accentCallout1">
            <a:avLst>
              <a:gd name="adj1" fmla="val -11704"/>
              <a:gd name="adj2" fmla="val -5797"/>
              <a:gd name="adj3" fmla="val -37923"/>
              <a:gd name="adj4" fmla="val 4187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0" dirty="0"/>
              <a:t> A complexidade é definida única e exclusivamente pela estrutura utilizada?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7DC75-356B-43AB-BF5C-290E00B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71</a:t>
            </a:fld>
            <a:endParaRPr lang="pt-BR"/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39FFC0-4574-43CC-8037-241B201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0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4" grpId="0" animBg="1"/>
      <p:bldP spid="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AE88C-B8E3-4FC0-AA3D-0182FD0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442A1-ACFF-47E6-856C-0DFF9647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Ponteiros ou apontadores, são variáveis que armazenam o endereço de memória de outras variáveis.</a:t>
            </a:r>
          </a:p>
          <a:p>
            <a:r>
              <a:rPr lang="pt-BR" sz="2400" dirty="0"/>
              <a:t>Dizemos que um ponteiro “aponta” para uma </a:t>
            </a:r>
            <a:r>
              <a:rPr lang="pt-BR" sz="2400" dirty="0" err="1"/>
              <a:t>varíável</a:t>
            </a:r>
            <a:r>
              <a:rPr lang="pt-BR" sz="2400" dirty="0"/>
              <a:t> quando contém o endereço da mesma.</a:t>
            </a:r>
          </a:p>
          <a:p>
            <a:r>
              <a:rPr lang="pt-BR" sz="2400" dirty="0"/>
              <a:t>Os ponteiros podem apontar para qualquer tipo de variável. Portanto temos ponteiros para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, etc.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5AB26-539E-4A06-A79C-46D5F20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63F6E-E5DE-4131-B7E7-FB55A4B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72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B1A123-A381-4D2B-8F54-3253EB89A676}"/>
              </a:ext>
            </a:extLst>
          </p:cNvPr>
          <p:cNvSpPr/>
          <p:nvPr/>
        </p:nvSpPr>
        <p:spPr>
          <a:xfrm>
            <a:off x="472823" y="4047616"/>
            <a:ext cx="2154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int</a:t>
            </a:r>
            <a:r>
              <a:rPr lang="pt-BR" dirty="0"/>
              <a:t> valor = 27;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549551-CCF8-4460-BB0F-2C92DE449813}"/>
              </a:ext>
            </a:extLst>
          </p:cNvPr>
          <p:cNvSpPr/>
          <p:nvPr/>
        </p:nvSpPr>
        <p:spPr>
          <a:xfrm>
            <a:off x="5508104" y="4047616"/>
            <a:ext cx="203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ptr</a:t>
            </a:r>
            <a:r>
              <a:rPr lang="pt-BR" dirty="0"/>
              <a:t> = &amp;valor;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04E123-6C9D-4003-B93E-D608CE9CA1B3}"/>
              </a:ext>
            </a:extLst>
          </p:cNvPr>
          <p:cNvSpPr/>
          <p:nvPr/>
        </p:nvSpPr>
        <p:spPr>
          <a:xfrm>
            <a:off x="2968208" y="4054860"/>
            <a:ext cx="2032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int</a:t>
            </a:r>
            <a:r>
              <a:rPr lang="pt-BR" dirty="0"/>
              <a:t> *</a:t>
            </a:r>
            <a:r>
              <a:rPr lang="pt-BR" dirty="0" err="1"/>
              <a:t>ptr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3636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D9CB4-6A4F-4B37-B86A-416FCAE9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600450"/>
            <a:ext cx="6452120" cy="425054"/>
          </a:xfrm>
        </p:spPr>
        <p:txBody>
          <a:bodyPr>
            <a:noAutofit/>
          </a:bodyPr>
          <a:lstStyle/>
          <a:p>
            <a:pPr algn="r"/>
            <a:r>
              <a:rPr lang="pt-BR" sz="3200" dirty="0"/>
              <a:t>Programa  4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BE6CD4A-1F12-4CB4-B98C-0B665D1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E1E3FA-E99C-4EE1-862C-B67F4F8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2071085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AE88C-B8E3-4FC0-AA3D-0182FD0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442A1-ACFF-47E6-856C-0DFF9647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uma função que chama ela mesma</a:t>
            </a:r>
          </a:p>
          <a:p>
            <a:pPr lvl="1"/>
            <a:r>
              <a:rPr lang="pt-BR" b="1" dirty="0"/>
              <a:t>Caso base:</a:t>
            </a:r>
            <a:r>
              <a:rPr lang="pt-BR" dirty="0"/>
              <a:t> é o caso mais simples. É usada uma condição em que se resolve o problema com facilidade.</a:t>
            </a:r>
          </a:p>
          <a:p>
            <a:pPr lvl="1"/>
            <a:r>
              <a:rPr lang="pt-BR" b="1" dirty="0"/>
              <a:t>Chamadas Recursivas:</a:t>
            </a:r>
            <a:r>
              <a:rPr lang="pt-BR" dirty="0"/>
              <a:t> procuram simplificar o problema de tal forma que convergem para o caso base.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5AB26-539E-4A06-A79C-46D5F20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63F6E-E5DE-4131-B7E7-FB55A4B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0034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5AB26-539E-4A06-A79C-46D5F20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63F6E-E5DE-4131-B7E7-FB55A4B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00C0CB-4F98-40C7-A7DE-22010070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87105"/>
            <a:ext cx="3195638" cy="45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75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AE88C-B8E3-4FC0-AA3D-0182FD0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442A1-ACFF-47E6-856C-0DFF9647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r">
              <a:buNone/>
            </a:pPr>
            <a:r>
              <a:rPr lang="pt-BR" dirty="0"/>
              <a:t>Programa 5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Programa 6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5AB26-539E-4A06-A79C-46D5F20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663F6E-E5DE-4131-B7E7-FB55A4B3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810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DD401-EB10-4C35-B98B-1C83666F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382AC4-48E7-4E65-8939-4DE427AB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lista encadeada é uma representação de uma sequência de objetos, todos do mesmo tipo, na memória RAM (= </a:t>
            </a:r>
            <a:r>
              <a:rPr lang="pt-BR" sz="2400" i="1" dirty="0" err="1"/>
              <a:t>random</a:t>
            </a:r>
            <a:r>
              <a:rPr lang="pt-BR" sz="2400" i="1" dirty="0"/>
              <a:t> </a:t>
            </a:r>
            <a:r>
              <a:rPr lang="pt-BR" sz="2400" i="1" dirty="0" err="1"/>
              <a:t>access</a:t>
            </a:r>
            <a:r>
              <a:rPr lang="pt-BR" sz="2400" i="1" dirty="0"/>
              <a:t> </a:t>
            </a:r>
            <a:r>
              <a:rPr lang="pt-BR" sz="2400" i="1" dirty="0" err="1"/>
              <a:t>memory</a:t>
            </a:r>
            <a:r>
              <a:rPr lang="pt-BR" sz="2400" dirty="0"/>
              <a:t>) do computador. Cada elemento da sequência é armazenado em uma célula da lista: o primeiro elemento na primeira célula, o segundo na segunda, e assim por diante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C0FE1B-D93A-4574-BF2B-1E466BFA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Associação Educativa Evangélica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6F139E-6738-4302-8BA2-69F114E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16CF66-BAB1-4E46-8242-137BA0D4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07854"/>
            <a:ext cx="4876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042F5-B18A-4900-B312-FBF8A073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r">
              <a:buNone/>
            </a:pPr>
            <a:r>
              <a:rPr lang="pt-BR" dirty="0"/>
              <a:t>Programa 7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Programa 8</a:t>
            </a:r>
          </a:p>
          <a:p>
            <a:pPr marL="0" indent="0" algn="r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98D179-FCCF-4C36-BF17-5CD87E37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F0C4FC-B054-4F35-828C-5DA3B347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040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>
            <a:normAutofit/>
          </a:bodyPr>
          <a:lstStyle/>
          <a:p>
            <a:r>
              <a:rPr lang="pt-BR" sz="1800" dirty="0" err="1"/>
              <a:t>String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char </a:t>
            </a:r>
            <a:r>
              <a:rPr lang="pt-BR" sz="1800" dirty="0" err="1"/>
              <a:t>string</a:t>
            </a:r>
            <a:r>
              <a:rPr lang="pt-BR" sz="1800" dirty="0"/>
              <a:t>[50];</a:t>
            </a:r>
          </a:p>
          <a:p>
            <a:pPr marL="0" indent="0">
              <a:buNone/>
            </a:pPr>
            <a:r>
              <a:rPr lang="pt-BR" sz="1800" dirty="0" err="1"/>
              <a:t>scanf</a:t>
            </a:r>
            <a:r>
              <a:rPr lang="pt-BR" sz="1800" dirty="0"/>
              <a:t> (“%s”, &amp;</a:t>
            </a:r>
            <a:r>
              <a:rPr lang="pt-BR" sz="1800" dirty="0" err="1"/>
              <a:t>string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gets</a:t>
            </a:r>
            <a:r>
              <a:rPr lang="pt-BR" sz="1800" dirty="0"/>
              <a:t>(</a:t>
            </a:r>
            <a:r>
              <a:rPr lang="pt-BR" sz="1800" dirty="0" err="1"/>
              <a:t>string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strcpy</a:t>
            </a:r>
            <a:r>
              <a:rPr lang="pt-BR" sz="1800" dirty="0"/>
              <a:t>(string1, string2);</a:t>
            </a:r>
          </a:p>
          <a:p>
            <a:pPr marL="0" indent="0">
              <a:buNone/>
            </a:pPr>
            <a:r>
              <a:rPr lang="pt-BR" sz="1800" dirty="0" err="1"/>
              <a:t>strcat</a:t>
            </a:r>
            <a:r>
              <a:rPr lang="pt-BR" sz="1800" dirty="0"/>
              <a:t>(string1, string2);</a:t>
            </a:r>
          </a:p>
          <a:p>
            <a:pPr marL="0" indent="0">
              <a:buNone/>
            </a:pPr>
            <a:r>
              <a:rPr lang="pt-BR" sz="1800" dirty="0" err="1"/>
              <a:t>strlen</a:t>
            </a:r>
            <a:r>
              <a:rPr lang="pt-BR" sz="1800" dirty="0"/>
              <a:t>(string1);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7DC75-356B-43AB-BF5C-290E00B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79</a:t>
            </a:fld>
            <a:endParaRPr lang="pt-BR" dirty="0"/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39FFC0-4574-43CC-8037-241B201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 dirty="0"/>
              <a:t>Associação Educativa Evangélica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2C9968FC-D5FE-4792-B535-19D79581E882}"/>
              </a:ext>
            </a:extLst>
          </p:cNvPr>
          <p:cNvGraphicFramePr>
            <a:graphicFrameLocks noGrp="1"/>
          </p:cNvGraphicFramePr>
          <p:nvPr/>
        </p:nvGraphicFramePr>
        <p:xfrm>
          <a:off x="2621672" y="16356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91228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02001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0203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12444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1420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85220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8046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8707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47155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83321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52961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D878C54-8E70-4A8A-BF60-5EC4FB377B84}"/>
              </a:ext>
            </a:extLst>
          </p:cNvPr>
          <p:cNvSpPr/>
          <p:nvPr/>
        </p:nvSpPr>
        <p:spPr>
          <a:xfrm>
            <a:off x="4267200" y="225769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strcmp</a:t>
            </a:r>
            <a:r>
              <a:rPr lang="pt-BR" dirty="0"/>
              <a:t>(string1, string2);</a:t>
            </a:r>
          </a:p>
          <a:p>
            <a:r>
              <a:rPr lang="pt-BR" dirty="0"/>
              <a:t>&lt; 0 – primeiro caractere da primeira </a:t>
            </a:r>
            <a:r>
              <a:rPr lang="pt-BR" dirty="0" err="1"/>
              <a:t>string</a:t>
            </a:r>
            <a:r>
              <a:rPr lang="pt-BR" dirty="0"/>
              <a:t> menor que a segunda</a:t>
            </a:r>
          </a:p>
          <a:p>
            <a:r>
              <a:rPr lang="pt-BR" dirty="0"/>
              <a:t>   0 – duas </a:t>
            </a:r>
            <a:r>
              <a:rPr lang="pt-BR" dirty="0" err="1"/>
              <a:t>string</a:t>
            </a:r>
            <a:r>
              <a:rPr lang="pt-BR" dirty="0"/>
              <a:t> igual</a:t>
            </a:r>
          </a:p>
          <a:p>
            <a:r>
              <a:rPr lang="pt-BR" dirty="0"/>
              <a:t>&gt; 0 – primeiro caractere da primeira </a:t>
            </a:r>
            <a:r>
              <a:rPr lang="pt-BR" dirty="0" err="1"/>
              <a:t>string</a:t>
            </a:r>
            <a:r>
              <a:rPr lang="pt-BR" dirty="0"/>
              <a:t> maior que a segunda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27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pt-BR" dirty="0"/>
              <a:t>Análise Léxica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3CEC41-4869-439C-A985-8C247D54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5D93017-D246-45AE-8F09-2DAF8D44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900" dirty="0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42925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1D9CB4-6A4F-4B37-B86A-416FCAE9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600450"/>
            <a:ext cx="6452120" cy="425054"/>
          </a:xfrm>
        </p:spPr>
        <p:txBody>
          <a:bodyPr>
            <a:noAutofit/>
          </a:bodyPr>
          <a:lstStyle/>
          <a:p>
            <a:pPr algn="r"/>
            <a:r>
              <a:rPr lang="pt-BR" sz="3200" dirty="0"/>
              <a:t>Programa 9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Programa 10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Programa 11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97308B9-A35F-457E-AA3E-6F551EFA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80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746AD-A6EA-41E2-A4D2-1A80C543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518223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Arquivos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2000" dirty="0"/>
              <a:t>FILE *</a:t>
            </a:r>
            <a:r>
              <a:rPr lang="pt-BR" sz="2000" dirty="0" err="1"/>
              <a:t>pont_arq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&lt; ponteiro &gt; = </a:t>
            </a:r>
            <a:r>
              <a:rPr lang="pt-BR" sz="2000" dirty="0" err="1"/>
              <a:t>fopen</a:t>
            </a:r>
            <a:r>
              <a:rPr lang="pt-BR" sz="2000" dirty="0"/>
              <a:t>(“nome do arquivo”, “tipo de abertura”);</a:t>
            </a:r>
          </a:p>
          <a:p>
            <a:pPr marL="0" indent="0">
              <a:buNone/>
            </a:pPr>
            <a:r>
              <a:rPr lang="pt-BR" sz="2000" dirty="0" err="1"/>
              <a:t>fclose</a:t>
            </a:r>
            <a:r>
              <a:rPr lang="pt-BR" sz="2000" dirty="0"/>
              <a:t>&lt; ponteiro &gt;;</a:t>
            </a:r>
          </a:p>
          <a:p>
            <a:pPr marL="0" indent="0">
              <a:buNone/>
            </a:pPr>
            <a:r>
              <a:rPr lang="pt-BR" sz="2000" dirty="0" err="1"/>
              <a:t>fprintf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c = </a:t>
            </a:r>
            <a:r>
              <a:rPr lang="pt-BR" sz="2000" dirty="0" err="1"/>
              <a:t>getc</a:t>
            </a:r>
            <a:r>
              <a:rPr lang="pt-BR" sz="2000" dirty="0"/>
              <a:t>(</a:t>
            </a:r>
            <a:r>
              <a:rPr lang="pt-BR" sz="2000" dirty="0" err="1"/>
              <a:t>pont_arq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 err="1"/>
              <a:t>while</a:t>
            </a:r>
            <a:r>
              <a:rPr lang="pt-BR" sz="2000" dirty="0"/>
              <a:t>(</a:t>
            </a:r>
            <a:r>
              <a:rPr lang="pt-BR" sz="2000" dirty="0" err="1"/>
              <a:t>fgets</a:t>
            </a:r>
            <a:r>
              <a:rPr lang="pt-BR" sz="2000" dirty="0"/>
              <a:t>(</a:t>
            </a:r>
            <a:r>
              <a:rPr lang="pt-BR" sz="2000" dirty="0" err="1"/>
              <a:t>texto_str</a:t>
            </a:r>
            <a:r>
              <a:rPr lang="pt-BR" sz="2000" dirty="0"/>
              <a:t>, 20, </a:t>
            </a:r>
            <a:r>
              <a:rPr lang="pt-BR" sz="2000" dirty="0" err="1"/>
              <a:t>pont_arq</a:t>
            </a:r>
            <a:r>
              <a:rPr lang="pt-BR" sz="2000" dirty="0"/>
              <a:t>) != NULL)</a:t>
            </a:r>
          </a:p>
          <a:p>
            <a:pPr marL="0" indent="0">
              <a:buNone/>
            </a:pPr>
            <a:r>
              <a:rPr lang="pt-BR" sz="2000" dirty="0"/>
              <a:t>EOF </a:t>
            </a:r>
          </a:p>
          <a:p>
            <a:pPr marL="0" indent="0">
              <a:buNone/>
            </a:pPr>
            <a:endParaRPr lang="pt-BR" sz="12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7DC75-356B-43AB-BF5C-290E00B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81</a:t>
            </a:fld>
            <a:endParaRPr lang="pt-BR" dirty="0"/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39FFC0-4574-43CC-8037-241B201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7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100" dirty="0"/>
              <a:t>Linguagem de Programação C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7DC75-356B-43AB-BF5C-290E00B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82</a:t>
            </a:fld>
            <a:endParaRPr lang="pt-BR"/>
          </a:p>
        </p:txBody>
      </p:sp>
      <p:sp>
        <p:nvSpPr>
          <p:cNvPr id="27" name="Espaço Reservado para Rodapé 26">
            <a:extLst>
              <a:ext uri="{FF2B5EF4-FFF2-40B4-BE49-F238E27FC236}">
                <a16:creationId xmlns:a16="http://schemas.microsoft.com/office/drawing/2014/main" id="{CA39FFC0-4574-43CC-8037-241B2014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A7D802D-C57D-4D8F-8EA1-B9A7E82C659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31590"/>
          <a:ext cx="7822986" cy="3362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07">
                  <a:extLst>
                    <a:ext uri="{9D8B030D-6E8A-4147-A177-3AD203B41FA5}">
                      <a16:colId xmlns:a16="http://schemas.microsoft.com/office/drawing/2014/main" val="3674737783"/>
                    </a:ext>
                  </a:extLst>
                </a:gridCol>
                <a:gridCol w="6599479">
                  <a:extLst>
                    <a:ext uri="{9D8B030D-6E8A-4147-A177-3AD203B41FA5}">
                      <a16:colId xmlns:a16="http://schemas.microsoft.com/office/drawing/2014/main" val="3388142823"/>
                    </a:ext>
                  </a:extLst>
                </a:gridCol>
              </a:tblGrid>
              <a:tr h="330170">
                <a:tc gridSpan="2">
                  <a:txBody>
                    <a:bodyPr/>
                    <a:lstStyle/>
                    <a:p>
                      <a:r>
                        <a:rPr lang="pt-BR" dirty="0"/>
                        <a:t>Abertura de Arquivos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92144"/>
                  </a:ext>
                </a:extLst>
              </a:tr>
              <a:tr h="595914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Permissão de abertura somente para leitura. É necessário que o arquivo já esteja presente no disco.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09476"/>
                  </a:ext>
                </a:extLst>
              </a:tr>
              <a:tr h="1442737">
                <a:tc>
                  <a:txBody>
                    <a:bodyPr/>
                    <a:lstStyle/>
                    <a:p>
                      <a:r>
                        <a:rPr lang="pt-BR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Permissão de abertura para escrita (gravação). Este código cria o arquivo caso ele não exista, e caso o mesmo exista ele recria o arquivo novamente fazendo com que o conteúdo seja perdido. Portanto devemos tomar muito cuidado ao usar esse tipo de abertura.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2546"/>
                  </a:ext>
                </a:extLst>
              </a:tr>
              <a:tr h="878188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Permissão para abrir um arquivo texto para escrita(gravação), permite acrescentar novos dados ao final do arquivo. Caso não exista, ele será criado.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6A620-B293-4122-B72F-32EFD026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dirty="0"/>
              <a:t>Programa 12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Programa 13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Programa 14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C65D8-0C61-4FDB-939B-DCCB13BF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4ABB18-8BCB-47C8-B552-063C2889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5838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DE8CAEE-978A-4ED6-8CA2-22198268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3" y="1203598"/>
            <a:ext cx="3071813" cy="307181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A77FE6-2B35-4879-B057-6DA69EB8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84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7A6BF-46D8-4231-A734-7A99E18A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3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18531" y="2718661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Arial Narrow" panose="020B0606020202030204" pitchFamily="34" charset="0"/>
              </a:rPr>
              <a:t>RETOMADA DOS OBJETIVOS: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Revisão Programação;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1"/>
            <a:ext cx="9144000" cy="4835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24394"/>
            <a:ext cx="1620180" cy="2608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143316" y="757264"/>
            <a:ext cx="681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CURSO</a:t>
            </a:r>
            <a:r>
              <a:rPr lang="pt-BR" sz="2800" dirty="0">
                <a:latin typeface="Arial Narrow" panose="020B0606020202030204" pitchFamily="34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Arial Narrow" panose="020B0606020202030204" pitchFamily="34" charset="0"/>
              </a:rPr>
              <a:t>DE ENGENHARIA DE COMPUTAÇÃO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836865" y="1151447"/>
            <a:ext cx="34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Disciplina:</a:t>
            </a:r>
            <a:r>
              <a:rPr lang="pt-BR" sz="2000" dirty="0">
                <a:latin typeface="Arial Narrow" panose="020B0606020202030204" pitchFamily="34" charset="0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Compiladores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79220" y="1737964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INTRODUÇÃO AO PROCESSO DE COMPILAÇÃO </a:t>
            </a:r>
          </a:p>
          <a:p>
            <a:pPr algn="ctr"/>
            <a:r>
              <a:rPr lang="pt-BR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ANÁLISE LÉXICA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455492" y="4803998"/>
            <a:ext cx="3988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</a:rPr>
              <a:t>Associação Educativa Evangélica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92B2AF-1497-4A20-B828-9FDB8BAA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84E3-8BD4-407D-A49F-81D58D7A48B4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23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23678"/>
            <a:ext cx="6336704" cy="1020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2C11688-7619-41D7-9AA6-1155B65E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86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FFB740-E227-4A32-96C2-14FA5C39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/>
              <a:t>Associação Educativa Evangélica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50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40B0171-D772-4663-8AE5-6E8BE3BA92EE}"/>
              </a:ext>
            </a:extLst>
          </p:cNvPr>
          <p:cNvSpPr/>
          <p:nvPr/>
        </p:nvSpPr>
        <p:spPr>
          <a:xfrm>
            <a:off x="1141019" y="3550496"/>
            <a:ext cx="7543800" cy="765818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Compilação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2386" y="1591056"/>
            <a:ext cx="7543800" cy="3038094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Compilar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Reunir metodicamente escritos diversos sobre o mesmo assunto. = COLIGIR, COMPENDIAR        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Reunir numa mesma obra trabalhos de várias origens. = COLIGIR, COMPENDIAR        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Juntar um conjunto de informações. = COLIGIR        </a:t>
            </a:r>
          </a:p>
          <a:p>
            <a:pPr lvl="1"/>
            <a:r>
              <a:rPr lang="pt-BR" sz="1800" dirty="0">
                <a:latin typeface="Arial Narrow" panose="020B0606020202030204" pitchFamily="34" charset="0"/>
              </a:rPr>
              <a:t>Converter linguagem de programação em linguagem ou código que possa ser lido ou corrido por um computador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C0A32F-0B45-4D67-B5CD-9E1C02F7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9F0C84E3-8BD4-407D-A49F-81D58D7A48B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F2E8781-CD47-45D9-9136-33E5AF57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pt-BR" sz="900" dirty="0"/>
              <a:t>Associação Educativa Evangélica</a:t>
            </a:r>
          </a:p>
        </p:txBody>
      </p:sp>
    </p:spTree>
    <p:extLst>
      <p:ext uri="{BB962C8B-B14F-4D97-AF65-F5344CB8AC3E}">
        <p14:creationId xmlns:p14="http://schemas.microsoft.com/office/powerpoint/2010/main" val="3326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4459</Words>
  <Application>Microsoft Office PowerPoint</Application>
  <PresentationFormat>Apresentação na tela (16:9)</PresentationFormat>
  <Paragraphs>970</Paragraphs>
  <Slides>86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1" baseType="lpstr">
      <vt:lpstr>Arial</vt:lpstr>
      <vt:lpstr>Arial Narrow</vt:lpstr>
      <vt:lpstr>Calibri</vt:lpstr>
      <vt:lpstr>Webdings</vt:lpstr>
      <vt:lpstr>Tema do Office</vt:lpstr>
      <vt:lpstr>Apresentação do PowerPoint</vt:lpstr>
      <vt:lpstr>Apresentação do PowerPoint</vt:lpstr>
      <vt:lpstr>Apresentação do PowerPoint</vt:lpstr>
      <vt:lpstr>Compiladores</vt:lpstr>
      <vt:lpstr>Apresentação do PowerPoint</vt:lpstr>
      <vt:lpstr>Apresentação do PowerPoint</vt:lpstr>
      <vt:lpstr>Apresentação do PowerPoint</vt:lpstr>
      <vt:lpstr>Compiladores</vt:lpstr>
      <vt:lpstr>Compilação</vt:lpstr>
      <vt:lpstr>Compilação</vt:lpstr>
      <vt:lpstr>Interpretação</vt:lpstr>
      <vt:lpstr>Interpretação</vt:lpstr>
      <vt:lpstr>Compilação versus Interpretação</vt:lpstr>
      <vt:lpstr>Histórico</vt:lpstr>
      <vt:lpstr>Apresentação do PowerPoint</vt:lpstr>
      <vt:lpstr>Histórico</vt:lpstr>
      <vt:lpstr>Apresentação do PowerPoint</vt:lpstr>
      <vt:lpstr>Apresentação do PowerPoint</vt:lpstr>
      <vt:lpstr>Apresentação do PowerPoint</vt:lpstr>
      <vt:lpstr>Autômatos</vt:lpstr>
      <vt:lpstr>Autômatos</vt:lpstr>
      <vt:lpstr>Autômatos</vt:lpstr>
      <vt:lpstr>Autômatos</vt:lpstr>
      <vt:lpstr>Autômatos</vt:lpstr>
      <vt:lpstr>Autômatos</vt:lpstr>
      <vt:lpstr>Expressões Regulares</vt:lpstr>
      <vt:lpstr>Expressões Regulares</vt:lpstr>
      <vt:lpstr>Gramática Regular</vt:lpstr>
      <vt:lpstr>Gramática Regular</vt:lpstr>
      <vt:lpstr>Gramática Regular</vt:lpstr>
      <vt:lpstr>Apresentação do PowerPoint</vt:lpstr>
      <vt:lpstr>Apresentação do PowerPoint</vt:lpstr>
      <vt:lpstr>Apresentação do PowerPoint</vt:lpstr>
      <vt:lpstr>Apresentação do PowerPoint</vt:lpstr>
      <vt:lpstr>Gramática Regular</vt:lpstr>
      <vt:lpstr>Apresentação do PowerPoint</vt:lpstr>
      <vt:lpstr>Tabela de Símbolos</vt:lpstr>
      <vt:lpstr>Tabela de Símbolos</vt:lpstr>
      <vt:lpstr>Tabela de Símbolos</vt:lpstr>
      <vt:lpstr>Tabela de Símbolos</vt:lpstr>
      <vt:lpstr>Tabela de Símbolos</vt:lpstr>
      <vt:lpstr>Tabela de Símbolos</vt:lpstr>
      <vt:lpstr>Tabela de Símbolos</vt:lpstr>
      <vt:lpstr>Tabela de Símbolos</vt:lpstr>
      <vt:lpstr>Tabela de Símbolos</vt:lpstr>
      <vt:lpstr>Apresentação do PowerPoint</vt:lpstr>
      <vt:lpstr>Análise Léxica</vt:lpstr>
      <vt:lpstr>Análise Léxica</vt:lpstr>
      <vt:lpstr>Análise Léxica</vt:lpstr>
      <vt:lpstr>Análise Léxica</vt:lpstr>
      <vt:lpstr>Análise Léxica</vt:lpstr>
      <vt:lpstr>Algumas Classificações de Tokens</vt:lpstr>
      <vt:lpstr>Análise Léxica</vt:lpstr>
      <vt:lpstr>Erros Léxicos</vt:lpstr>
      <vt:lpstr>Análise Léxica</vt:lpstr>
      <vt:lpstr>Análise Léxica</vt:lpstr>
      <vt:lpstr>Análise Léxica</vt:lpstr>
      <vt:lpstr>Apresentação do PowerPoint</vt:lpstr>
      <vt:lpstr>Apresentação do PowerPoint</vt:lpstr>
      <vt:lpstr>Apresentação do PowerPoint</vt:lpstr>
      <vt:lpstr>Apresentação do PowerPoint</vt:lpstr>
      <vt:lpstr>E agora?  Interpretada ou Compilada?  </vt:lpstr>
      <vt:lpstr>Histórico</vt:lpstr>
      <vt:lpstr>Linguagem de Programação C </vt:lpstr>
      <vt:lpstr>Linguagem de Programação C </vt:lpstr>
      <vt:lpstr>Linguagem de Programação C </vt:lpstr>
      <vt:lpstr>Programa  1  Programa 2  Programa 3</vt:lpstr>
      <vt:lpstr>Linguagem de Programação C </vt:lpstr>
      <vt:lpstr>Linguagem de Programação C </vt:lpstr>
      <vt:lpstr>Linguagem de Programação C </vt:lpstr>
      <vt:lpstr>Linguagem de Programação C </vt:lpstr>
      <vt:lpstr>Ponteiros</vt:lpstr>
      <vt:lpstr>Programa  4</vt:lpstr>
      <vt:lpstr>Recursividade</vt:lpstr>
      <vt:lpstr>Apresentação do PowerPoint</vt:lpstr>
      <vt:lpstr>Recursividade</vt:lpstr>
      <vt:lpstr>Listas</vt:lpstr>
      <vt:lpstr>Apresentação do PowerPoint</vt:lpstr>
      <vt:lpstr>Linguagem de Programação C </vt:lpstr>
      <vt:lpstr>Programa 9  Programa 10  Programa 11</vt:lpstr>
      <vt:lpstr>Linguagem de Programação C </vt:lpstr>
      <vt:lpstr>Linguagem de Programação C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Associação Educativa Evangélica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evelin.oliveira</dc:creator>
  <cp:lastModifiedBy>Aline Dayany de Lemos</cp:lastModifiedBy>
  <cp:revision>37</cp:revision>
  <dcterms:created xsi:type="dcterms:W3CDTF">2018-10-01T22:14:08Z</dcterms:created>
  <dcterms:modified xsi:type="dcterms:W3CDTF">2020-02-11T01:20:19Z</dcterms:modified>
</cp:coreProperties>
</file>