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Fira Sans Medium"/>
      <p:regular r:id="rId19"/>
      <p:bold r:id="rId20"/>
      <p:italic r:id="rId21"/>
      <p:boldItalic r:id="rId22"/>
    </p:embeddedFont>
    <p:embeddedFont>
      <p:font typeface="Fira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bold.fntdata"/><Relationship Id="rId22" Type="http://schemas.openxmlformats.org/officeDocument/2006/relationships/font" Target="fonts/FiraSansMedium-boldItalic.fntdata"/><Relationship Id="rId21" Type="http://schemas.openxmlformats.org/officeDocument/2006/relationships/font" Target="fonts/FiraSansMedium-italic.fntdata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FiraSans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b912143cc_4_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db912143cc_4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4c2c74d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04c2c74d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dcfca4a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0dcfca4a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912143cc_4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db912143cc_4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912143cc_8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db912143cc_8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c96c056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dc96c056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b912143cc_8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db912143cc_8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4c2c74d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f04c2c74d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04c2c74d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f04c2c74d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b912143cc_4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db912143cc_4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c96c7d39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dc96c7d39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b912143cc_8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b912143cc_8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50" cy="284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7"/>
          <p:cNvGrpSpPr/>
          <p:nvPr/>
        </p:nvGrpSpPr>
        <p:grpSpPr>
          <a:xfrm>
            <a:off x="-13808" y="-4603"/>
            <a:ext cx="9159343" cy="5155006"/>
            <a:chOff x="-18411" y="-6137"/>
            <a:chExt cx="12212457" cy="6873342"/>
          </a:xfrm>
        </p:grpSpPr>
        <p:sp>
          <p:nvSpPr>
            <p:cNvPr id="60" name="Google Shape;60;p17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-18411" y="-6137"/>
              <a:ext cx="12210410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sz="1100"/>
            </a:p>
          </p:txBody>
        </p:sp>
      </p:grpSp>
      <p:sp>
        <p:nvSpPr>
          <p:cNvPr id="62" name="Google Shape;62;p17"/>
          <p:cNvSpPr txBox="1"/>
          <p:nvPr/>
        </p:nvSpPr>
        <p:spPr>
          <a:xfrm>
            <a:off x="463175" y="1247100"/>
            <a:ext cx="83877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Scaled Population Arithmetic for Efficient Stochastic Computing</a:t>
            </a:r>
            <a:endParaRPr sz="3000"/>
          </a:p>
        </p:txBody>
      </p:sp>
      <p:sp>
        <p:nvSpPr>
          <p:cNvPr id="63" name="Google Shape;63;p17"/>
          <p:cNvSpPr txBox="1"/>
          <p:nvPr/>
        </p:nvSpPr>
        <p:spPr>
          <a:xfrm>
            <a:off x="463175" y="2895225"/>
            <a:ext cx="5473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Ruby Franco Martinez, 862222371 and Isabella Santiago, 862220109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48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7841"/>
            <a:ext cx="210713" cy="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457200" y="661943"/>
            <a:ext cx="68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Percent Error </a:t>
            </a:r>
            <a:endParaRPr sz="27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57200" y="1207725"/>
            <a:ext cx="8393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 Error = (|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(observed value) - expected value|/ expected value )*100.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8054" t="0"/>
          <a:stretch/>
        </p:blipFill>
        <p:spPr>
          <a:xfrm>
            <a:off x="1904800" y="1799650"/>
            <a:ext cx="3905200" cy="2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48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7841"/>
            <a:ext cx="210713" cy="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457200" y="661943"/>
            <a:ext cx="68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Error Graph </a:t>
            </a:r>
            <a:endParaRPr sz="27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57200" y="1207725"/>
            <a:ext cx="839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both histograms in one graph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5">
            <a:alphaModFix/>
          </a:blip>
          <a:srcRect b="0" l="0" r="6410" t="0"/>
          <a:stretch/>
        </p:blipFill>
        <p:spPr>
          <a:xfrm>
            <a:off x="1818538" y="1901925"/>
            <a:ext cx="4077725" cy="24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48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7841"/>
            <a:ext cx="210713" cy="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457200" y="661943"/>
            <a:ext cx="68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Conclusion </a:t>
            </a:r>
            <a:endParaRPr sz="27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57200" y="1165294"/>
            <a:ext cx="6800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Overview  </a:t>
            </a:r>
            <a:endParaRPr sz="1100" u="sng"/>
          </a:p>
        </p:txBody>
      </p:sp>
      <p:sp>
        <p:nvSpPr>
          <p:cNvPr id="169" name="Google Shape;169;p28"/>
          <p:cNvSpPr txBox="1"/>
          <p:nvPr/>
        </p:nvSpPr>
        <p:spPr>
          <a:xfrm>
            <a:off x="922351" y="1968938"/>
            <a:ext cx="329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3DA5"/>
                </a:solidFill>
                <a:latin typeface="Fira Sans"/>
                <a:ea typeface="Fira Sans"/>
                <a:cs typeface="Fira Sans"/>
                <a:sym typeface="Fira Sans"/>
              </a:rPr>
              <a:t>Stochastic Computing</a:t>
            </a:r>
            <a:endParaRPr b="1" sz="1100">
              <a:solidFill>
                <a:srgbClr val="003DA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 and Background </a:t>
            </a:r>
            <a:endParaRPr sz="1100">
              <a:solidFill>
                <a:srgbClr val="003D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57200" y="1894293"/>
            <a:ext cx="5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81D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3000">
              <a:solidFill>
                <a:srgbClr val="FFB81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922351" y="2889444"/>
            <a:ext cx="329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3DA5"/>
                </a:solidFill>
                <a:latin typeface="Fira Sans"/>
                <a:ea typeface="Fira Sans"/>
                <a:cs typeface="Fira Sans"/>
                <a:sym typeface="Fira Sans"/>
              </a:rPr>
              <a:t>Scaled Population for SC</a:t>
            </a:r>
            <a:endParaRPr b="1" sz="1100">
              <a:solidFill>
                <a:srgbClr val="003DA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</a:t>
            </a:r>
            <a:endParaRPr sz="1100">
              <a:solidFill>
                <a:srgbClr val="003D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457200" y="2814799"/>
            <a:ext cx="5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81D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3000">
              <a:solidFill>
                <a:srgbClr val="FFB81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922351" y="3772039"/>
            <a:ext cx="329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3DA5"/>
                </a:solidFill>
                <a:latin typeface="Fira Sans"/>
                <a:ea typeface="Fira Sans"/>
                <a:cs typeface="Fira Sans"/>
                <a:sym typeface="Fira Sans"/>
              </a:rPr>
              <a:t>Program Overview</a:t>
            </a:r>
            <a:endParaRPr b="1" sz="1100">
              <a:solidFill>
                <a:srgbClr val="003DA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Functions of our program</a:t>
            </a:r>
            <a:endParaRPr sz="1100">
              <a:solidFill>
                <a:srgbClr val="003D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57200" y="3697393"/>
            <a:ext cx="5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81D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3000">
              <a:solidFill>
                <a:srgbClr val="FFB81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152446" y="1968938"/>
            <a:ext cx="329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3DA5"/>
                </a:solidFill>
                <a:latin typeface="Fira Sans"/>
                <a:ea typeface="Fira Sans"/>
                <a:cs typeface="Fira Sans"/>
                <a:sym typeface="Fira Sans"/>
              </a:rPr>
              <a:t>Experimental Results</a:t>
            </a:r>
            <a:endParaRPr b="1" sz="1100">
              <a:solidFill>
                <a:srgbClr val="003DA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the experiment was and its comparison to previous models</a:t>
            </a:r>
            <a:r>
              <a:rPr b="1" lang="en" sz="1100">
                <a:solidFill>
                  <a:srgbClr val="003DA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00">
              <a:solidFill>
                <a:srgbClr val="003D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4687295" y="1894293"/>
            <a:ext cx="5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81D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3000">
              <a:solidFill>
                <a:srgbClr val="FFB81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152446" y="2889444"/>
            <a:ext cx="329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100">
                <a:solidFill>
                  <a:srgbClr val="003DA5"/>
                </a:solidFill>
                <a:latin typeface="Fira Sans"/>
                <a:ea typeface="Fira Sans"/>
                <a:cs typeface="Fira Sans"/>
                <a:sym typeface="Fira Sans"/>
              </a:rPr>
              <a:t>Results and Graphs </a:t>
            </a:r>
            <a:endParaRPr b="1" sz="1100">
              <a:solidFill>
                <a:srgbClr val="003DA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rgbClr val="003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our results </a:t>
            </a:r>
            <a:endParaRPr sz="1100"/>
          </a:p>
        </p:txBody>
      </p:sp>
      <p:sp>
        <p:nvSpPr>
          <p:cNvPr id="178" name="Google Shape;178;p28"/>
          <p:cNvSpPr txBox="1"/>
          <p:nvPr/>
        </p:nvSpPr>
        <p:spPr>
          <a:xfrm>
            <a:off x="4687295" y="2814799"/>
            <a:ext cx="5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81D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3000">
              <a:solidFill>
                <a:srgbClr val="FFB81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48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7841"/>
            <a:ext cx="210713" cy="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/>
          <p:nvPr/>
        </p:nvSpPr>
        <p:spPr>
          <a:xfrm>
            <a:off x="457200" y="661943"/>
            <a:ext cx="68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Stochastic Computing</a:t>
            </a: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 sz="1100"/>
          </a:p>
        </p:txBody>
      </p:sp>
      <p:sp>
        <p:nvSpPr>
          <p:cNvPr id="71" name="Google Shape;71;p18"/>
          <p:cNvSpPr txBox="1"/>
          <p:nvPr/>
        </p:nvSpPr>
        <p:spPr>
          <a:xfrm>
            <a:off x="457200" y="1204619"/>
            <a:ext cx="6800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Background</a:t>
            </a:r>
            <a:endParaRPr sz="1100"/>
          </a:p>
        </p:txBody>
      </p:sp>
      <p:sp>
        <p:nvSpPr>
          <p:cNvPr id="72" name="Google Shape;72;p18"/>
          <p:cNvSpPr txBox="1"/>
          <p:nvPr/>
        </p:nvSpPr>
        <p:spPr>
          <a:xfrm>
            <a:off x="457200" y="1791187"/>
            <a:ext cx="82296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Stochastic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computing is when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 are represented by streams of randomly distributed bits and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performed.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done by using simple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low-cost form of computing 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48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7841"/>
            <a:ext cx="210713" cy="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/>
          <p:nvPr/>
        </p:nvSpPr>
        <p:spPr>
          <a:xfrm>
            <a:off x="457200" y="661950"/>
            <a:ext cx="877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Scaled Population Arithmetic for Stochastic Computing </a:t>
            </a: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</a:t>
            </a:r>
            <a:endParaRPr sz="1100"/>
          </a:p>
        </p:txBody>
      </p:sp>
      <p:sp>
        <p:nvSpPr>
          <p:cNvPr id="80" name="Google Shape;80;p19"/>
          <p:cNvSpPr txBox="1"/>
          <p:nvPr/>
        </p:nvSpPr>
        <p:spPr>
          <a:xfrm>
            <a:off x="457200" y="1204619"/>
            <a:ext cx="680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1" name="Google Shape;81;p19"/>
          <p:cNvSpPr txBox="1"/>
          <p:nvPr/>
        </p:nvSpPr>
        <p:spPr>
          <a:xfrm>
            <a:off x="457200" y="1829884"/>
            <a:ext cx="8229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Multiplying 2 numbers between 0 and 1 using stochastic computing.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stochastic computing to convert the decimal number to binary.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if density is less than 50% in order to scale the binary number and then multiply.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back into decimal and compare the results.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48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7841"/>
            <a:ext cx="210713" cy="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/>
        </p:nvSpPr>
        <p:spPr>
          <a:xfrm>
            <a:off x="457200" y="661950"/>
            <a:ext cx="852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Program Overview</a:t>
            </a:r>
            <a:endParaRPr sz="27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457200" y="1204619"/>
            <a:ext cx="6800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Key Functions </a:t>
            </a:r>
            <a:endParaRPr b="1" sz="1500">
              <a:solidFill>
                <a:srgbClr val="93C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457200" y="1562800"/>
            <a:ext cx="41148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Generator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String function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Uses helper function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Generates new (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σ, π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Inputs (float)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decToBin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Helper function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to Binary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200" y="373500"/>
            <a:ext cx="3065599" cy="3406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/>
          <p:nvPr/>
        </p:nvSpPr>
        <p:spPr>
          <a:xfrm>
            <a:off x="4493800" y="1876750"/>
            <a:ext cx="14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6">
            <a:alphaModFix/>
          </a:blip>
          <a:srcRect b="0" l="5175" r="16164" t="0"/>
          <a:stretch/>
        </p:blipFill>
        <p:spPr>
          <a:xfrm>
            <a:off x="3336800" y="2139900"/>
            <a:ext cx="2855875" cy="25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48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7841"/>
            <a:ext cx="210713" cy="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457200" y="661950"/>
            <a:ext cx="852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Program OverView</a:t>
            </a:r>
            <a:endParaRPr sz="27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457200" y="1204619"/>
            <a:ext cx="6800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Key Features </a:t>
            </a:r>
            <a:endParaRPr sz="1500">
              <a:solidFill>
                <a:srgbClr val="93C47D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457200" y="1562800"/>
            <a:ext cx="42399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 Checker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function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(string σ, string π)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density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Unit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only if density function failed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new Sigma and new Pi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Rescales (sigma, pi) to pass the density check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4572000" y="902425"/>
            <a:ext cx="433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Calculates new pi and sigma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5327650" y="2870400"/>
            <a:ext cx="19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17900"/>
            <a:ext cx="3234650" cy="32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48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7841"/>
            <a:ext cx="210713" cy="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457200" y="661950"/>
            <a:ext cx="852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Program OverView</a:t>
            </a:r>
            <a:endParaRPr sz="27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57200" y="1204619"/>
            <a:ext cx="6800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Key Features </a:t>
            </a:r>
            <a:endParaRPr sz="1500">
              <a:solidFill>
                <a:srgbClr val="93C47D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28775" y="1678950"/>
            <a:ext cx="45027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numFormat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Parameters: 2 strings (sigma, pi)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float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Converts (sigma, pi) into a decimal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but no longer used in the main purpose of this project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5708200" y="1446075"/>
            <a:ext cx="19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5262400" y="1750525"/>
            <a:ext cx="3300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Function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file input for 1,000 pairs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data file output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50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83214"/>
            <a:ext cx="210700" cy="2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457200" y="614218"/>
            <a:ext cx="68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Experimental Results </a:t>
            </a:r>
            <a:endParaRPr sz="1100">
              <a:highlight>
                <a:srgbClr val="6AA84F"/>
              </a:highlight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57200" y="1801950"/>
            <a:ext cx="8393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350" y="1029725"/>
            <a:ext cx="8827300" cy="35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48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7841"/>
            <a:ext cx="210713" cy="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457200" y="661943"/>
            <a:ext cx="68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Experimental Results </a:t>
            </a:r>
            <a:endParaRPr sz="11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125175"/>
            <a:ext cx="5147073" cy="37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10" y="4676731"/>
            <a:ext cx="933448" cy="28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7841"/>
            <a:ext cx="210713" cy="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457200" y="661943"/>
            <a:ext cx="68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Absolute Error </a:t>
            </a:r>
            <a:endParaRPr sz="27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457200" y="1207725"/>
            <a:ext cx="8393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Took the difference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actual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(observed value) and expected value.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5">
            <a:alphaModFix/>
          </a:blip>
          <a:srcRect b="0" l="0" r="7201" t="0"/>
          <a:stretch/>
        </p:blipFill>
        <p:spPr>
          <a:xfrm>
            <a:off x="1807500" y="1763225"/>
            <a:ext cx="4099800" cy="2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CR-Basi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