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63" r:id="rId3"/>
    <p:sldId id="261" r:id="rId4"/>
    <p:sldId id="258" r:id="rId5"/>
    <p:sldId id="257" r:id="rId6"/>
    <p:sldId id="259" r:id="rId7"/>
    <p:sldId id="260" r:id="rId8"/>
    <p:sldId id="265" r:id="rId9"/>
    <p:sldId id="262"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90" d="100"/>
          <a:sy n="90" d="100"/>
        </p:scale>
        <p:origin x="-109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4452F6-5569-408A-8DEE-0A6CA618A68F}" type="datetimeFigureOut">
              <a:rPr lang="en-IN" smtClean="0"/>
              <a:t>27-09-2022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67D3C-53C4-4CB8-9C53-3E528C8C2EEE}" type="slidenum">
              <a:rPr lang="en-IN" smtClean="0"/>
              <a:t>‹#›</a:t>
            </a:fld>
            <a:endParaRPr lang="en-IN"/>
          </a:p>
        </p:txBody>
      </p:sp>
    </p:spTree>
    <p:extLst>
      <p:ext uri="{BB962C8B-B14F-4D97-AF65-F5344CB8AC3E}">
        <p14:creationId xmlns:p14="http://schemas.microsoft.com/office/powerpoint/2010/main" val="139501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b="1" dirty="0">
              <a:latin typeface="Matura MT Script Capitals" pitchFamily="66" charset="0"/>
            </a:endParaRPr>
          </a:p>
        </p:txBody>
      </p:sp>
      <p:sp>
        <p:nvSpPr>
          <p:cNvPr id="4" name="Slide Number Placeholder 3"/>
          <p:cNvSpPr>
            <a:spLocks noGrp="1"/>
          </p:cNvSpPr>
          <p:nvPr>
            <p:ph type="sldNum" sz="quarter" idx="10"/>
          </p:nvPr>
        </p:nvSpPr>
        <p:spPr/>
        <p:txBody>
          <a:bodyPr/>
          <a:lstStyle/>
          <a:p>
            <a:fld id="{A8167D3C-53C4-4CB8-9C53-3E528C8C2EEE}" type="slidenum">
              <a:rPr lang="en-IN" smtClean="0"/>
              <a:t>1</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dirty="0"/>
          </a:p>
        </p:txBody>
      </p:sp>
      <p:sp>
        <p:nvSpPr>
          <p:cNvPr id="4" name="Slide Number Placeholder 3"/>
          <p:cNvSpPr>
            <a:spLocks noGrp="1"/>
          </p:cNvSpPr>
          <p:nvPr>
            <p:ph type="sldNum" sz="quarter" idx="10"/>
          </p:nvPr>
        </p:nvSpPr>
        <p:spPr/>
        <p:txBody>
          <a:bodyPr/>
          <a:lstStyle/>
          <a:p>
            <a:fld id="{A8167D3C-53C4-4CB8-9C53-3E528C8C2EEE}" type="slidenum">
              <a:rPr lang="en-IN" smtClean="0"/>
              <a:t>10</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b="1" dirty="0">
              <a:latin typeface="Matura MT Script Capitals" pitchFamily="66" charset="0"/>
            </a:endParaRPr>
          </a:p>
        </p:txBody>
      </p:sp>
      <p:sp>
        <p:nvSpPr>
          <p:cNvPr id="4" name="Slide Number Placeholder 3"/>
          <p:cNvSpPr>
            <a:spLocks noGrp="1"/>
          </p:cNvSpPr>
          <p:nvPr>
            <p:ph type="sldNum" sz="quarter" idx="10"/>
          </p:nvPr>
        </p:nvSpPr>
        <p:spPr/>
        <p:txBody>
          <a:bodyPr/>
          <a:lstStyle/>
          <a:p>
            <a:fld id="{A8167D3C-53C4-4CB8-9C53-3E528C8C2EEE}" type="slidenum">
              <a:rPr lang="en-IN" smtClean="0"/>
              <a:t>2</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b="1" dirty="0">
              <a:latin typeface="Matura MT Script Capitals" pitchFamily="66" charset="0"/>
            </a:endParaRPr>
          </a:p>
        </p:txBody>
      </p:sp>
      <p:sp>
        <p:nvSpPr>
          <p:cNvPr id="4" name="Slide Number Placeholder 3"/>
          <p:cNvSpPr>
            <a:spLocks noGrp="1"/>
          </p:cNvSpPr>
          <p:nvPr>
            <p:ph type="sldNum" sz="quarter" idx="10"/>
          </p:nvPr>
        </p:nvSpPr>
        <p:spPr/>
        <p:txBody>
          <a:bodyPr/>
          <a:lstStyle/>
          <a:p>
            <a:fld id="{A8167D3C-53C4-4CB8-9C53-3E528C8C2EEE}" type="slidenum">
              <a:rPr lang="en-IN" smtClean="0"/>
              <a:t>3</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2000" dirty="0" smtClean="0"/>
              <a:t>A</a:t>
            </a:r>
            <a:endParaRPr lang="en-IN" sz="2000" b="1" dirty="0">
              <a:latin typeface="Matura MT Script Capitals" pitchFamily="66" charset="0"/>
            </a:endParaRPr>
          </a:p>
        </p:txBody>
      </p:sp>
      <p:sp>
        <p:nvSpPr>
          <p:cNvPr id="4" name="Slide Number Placeholder 3"/>
          <p:cNvSpPr>
            <a:spLocks noGrp="1"/>
          </p:cNvSpPr>
          <p:nvPr>
            <p:ph type="sldNum" sz="quarter" idx="10"/>
          </p:nvPr>
        </p:nvSpPr>
        <p:spPr/>
        <p:txBody>
          <a:bodyPr/>
          <a:lstStyle/>
          <a:p>
            <a:fld id="{A8167D3C-53C4-4CB8-9C53-3E528C8C2EEE}" type="slidenum">
              <a:rPr lang="en-IN" smtClean="0"/>
              <a:t>4</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sz="1200" b="0" baseline="0" dirty="0" smtClean="0"/>
          </a:p>
        </p:txBody>
      </p:sp>
      <p:sp>
        <p:nvSpPr>
          <p:cNvPr id="4" name="Slide Number Placeholder 3"/>
          <p:cNvSpPr>
            <a:spLocks noGrp="1"/>
          </p:cNvSpPr>
          <p:nvPr>
            <p:ph type="sldNum" sz="quarter" idx="10"/>
          </p:nvPr>
        </p:nvSpPr>
        <p:spPr/>
        <p:txBody>
          <a:bodyPr/>
          <a:lstStyle/>
          <a:p>
            <a:fld id="{A8167D3C-53C4-4CB8-9C53-3E528C8C2EEE}" type="slidenum">
              <a:rPr lang="en-IN" smtClean="0"/>
              <a:t>5</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2000" dirty="0"/>
          </a:p>
        </p:txBody>
      </p:sp>
      <p:sp>
        <p:nvSpPr>
          <p:cNvPr id="4" name="Slide Number Placeholder 3"/>
          <p:cNvSpPr>
            <a:spLocks noGrp="1"/>
          </p:cNvSpPr>
          <p:nvPr>
            <p:ph type="sldNum" sz="quarter" idx="10"/>
          </p:nvPr>
        </p:nvSpPr>
        <p:spPr/>
        <p:txBody>
          <a:bodyPr/>
          <a:lstStyle/>
          <a:p>
            <a:fld id="{A8167D3C-53C4-4CB8-9C53-3E528C8C2EEE}" type="slidenum">
              <a:rPr lang="en-IN" smtClean="0"/>
              <a:t>6</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dirty="0"/>
          </a:p>
        </p:txBody>
      </p:sp>
      <p:sp>
        <p:nvSpPr>
          <p:cNvPr id="4" name="Slide Number Placeholder 3"/>
          <p:cNvSpPr>
            <a:spLocks noGrp="1"/>
          </p:cNvSpPr>
          <p:nvPr>
            <p:ph type="sldNum" sz="quarter" idx="10"/>
          </p:nvPr>
        </p:nvSpPr>
        <p:spPr/>
        <p:txBody>
          <a:bodyPr/>
          <a:lstStyle/>
          <a:p>
            <a:fld id="{A8167D3C-53C4-4CB8-9C53-3E528C8C2EEE}" type="slidenum">
              <a:rPr lang="en-IN" smtClean="0"/>
              <a:t>7</a:t>
            </a:fld>
            <a:endParaRPr lang="en-IN"/>
          </a:p>
        </p:txBody>
      </p:sp>
    </p:spTree>
    <p:extLst>
      <p:ext uri="{BB962C8B-B14F-4D97-AF65-F5344CB8AC3E}">
        <p14:creationId xmlns:p14="http://schemas.microsoft.com/office/powerpoint/2010/main" val="196018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167D3C-53C4-4CB8-9C53-3E528C8C2EEE}" type="slidenum">
              <a:rPr lang="en-IN" smtClean="0"/>
              <a:t>8</a:t>
            </a:fld>
            <a:endParaRPr lang="en-IN"/>
          </a:p>
        </p:txBody>
      </p:sp>
    </p:spTree>
    <p:extLst>
      <p:ext uri="{BB962C8B-B14F-4D97-AF65-F5344CB8AC3E}">
        <p14:creationId xmlns:p14="http://schemas.microsoft.com/office/powerpoint/2010/main" val="381550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sz="2000" dirty="0"/>
          </a:p>
        </p:txBody>
      </p:sp>
      <p:sp>
        <p:nvSpPr>
          <p:cNvPr id="4" name="Slide Number Placeholder 3"/>
          <p:cNvSpPr>
            <a:spLocks noGrp="1"/>
          </p:cNvSpPr>
          <p:nvPr>
            <p:ph type="sldNum" sz="quarter" idx="10"/>
          </p:nvPr>
        </p:nvSpPr>
        <p:spPr/>
        <p:txBody>
          <a:bodyPr/>
          <a:lstStyle/>
          <a:p>
            <a:fld id="{A8167D3C-53C4-4CB8-9C53-3E528C8C2EEE}" type="slidenum">
              <a:rPr lang="en-IN" smtClean="0"/>
              <a:t>9</a:t>
            </a:fld>
            <a:endParaRPr lang="en-IN"/>
          </a:p>
        </p:txBody>
      </p:sp>
    </p:spTree>
    <p:extLst>
      <p:ext uri="{BB962C8B-B14F-4D97-AF65-F5344CB8AC3E}">
        <p14:creationId xmlns:p14="http://schemas.microsoft.com/office/powerpoint/2010/main" val="19601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18E8F6-8208-456E-9684-4021FC5DA664}"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322433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8E8F6-8208-456E-9684-4021FC5DA664}"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250108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8E8F6-8208-456E-9684-4021FC5DA664}"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14189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18E8F6-8208-456E-9684-4021FC5DA664}"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134888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8E8F6-8208-456E-9684-4021FC5DA664}"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291359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18E8F6-8208-456E-9684-4021FC5DA664}"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326509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18E8F6-8208-456E-9684-4021FC5DA664}"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3392155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18E8F6-8208-456E-9684-4021FC5DA664}"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360304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E8F6-8208-456E-9684-4021FC5DA664}"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242934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8E8F6-8208-456E-9684-4021FC5DA664}"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9261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8E8F6-8208-456E-9684-4021FC5DA664}"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72C83E-CDF0-440D-9D67-EC1EAF3505FD}" type="slidenum">
              <a:rPr lang="en-IN" smtClean="0"/>
              <a:t>‹#›</a:t>
            </a:fld>
            <a:endParaRPr lang="en-IN"/>
          </a:p>
        </p:txBody>
      </p:sp>
    </p:spTree>
    <p:extLst>
      <p:ext uri="{BB962C8B-B14F-4D97-AF65-F5344CB8AC3E}">
        <p14:creationId xmlns:p14="http://schemas.microsoft.com/office/powerpoint/2010/main" val="3710607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8E8F6-8208-456E-9684-4021FC5DA664}" type="datetimeFigureOut">
              <a:rPr lang="en-IN" smtClean="0"/>
              <a:t>27-09-2022</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2C83E-CDF0-440D-9D67-EC1EAF3505FD}" type="slidenum">
              <a:rPr lang="en-IN" smtClean="0"/>
              <a:t>‹#›</a:t>
            </a:fld>
            <a:endParaRPr lang="en-IN"/>
          </a:p>
        </p:txBody>
      </p:sp>
    </p:spTree>
    <p:extLst>
      <p:ext uri="{BB962C8B-B14F-4D97-AF65-F5344CB8AC3E}">
        <p14:creationId xmlns:p14="http://schemas.microsoft.com/office/powerpoint/2010/main" val="97757257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ubymishra202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f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f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9552" y="109375"/>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52736"/>
            <a:ext cx="9144001" cy="5805264"/>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067944" y="5517233"/>
            <a:ext cx="4968552" cy="1200329"/>
          </a:xfrm>
          <a:prstGeom prst="rect">
            <a:avLst/>
          </a:prstGeom>
        </p:spPr>
        <p:txBody>
          <a:bodyPr wrap="square">
            <a:spAutoFit/>
          </a:bodyPr>
          <a:lstStyle/>
          <a:p>
            <a:r>
              <a:rPr lang="en-IN" b="1" dirty="0">
                <a:latin typeface="Arial Rounded MT Bold" pitchFamily="34" charset="0"/>
              </a:rPr>
              <a:t>Project :- Customer Profitability </a:t>
            </a:r>
            <a:r>
              <a:rPr lang="en-IN" b="1" dirty="0" smtClean="0">
                <a:latin typeface="Arial Rounded MT Bold" pitchFamily="34" charset="0"/>
              </a:rPr>
              <a:t>Analysis</a:t>
            </a:r>
          </a:p>
          <a:p>
            <a:pPr algn="ctr"/>
            <a:r>
              <a:rPr lang="en-IN" dirty="0">
                <a:latin typeface="Matura MT Script Capitals" pitchFamily="66" charset="0"/>
                <a:cs typeface="Mongolian Baiti" pitchFamily="66" charset="0"/>
              </a:rPr>
              <a:t>Ruby </a:t>
            </a:r>
            <a:r>
              <a:rPr lang="en-IN" dirty="0" err="1">
                <a:latin typeface="Matura MT Script Capitals" pitchFamily="66" charset="0"/>
                <a:cs typeface="Mongolian Baiti" pitchFamily="66" charset="0"/>
              </a:rPr>
              <a:t>Bala</a:t>
            </a:r>
            <a:r>
              <a:rPr lang="en-IN" dirty="0">
                <a:latin typeface="Matura MT Script Capitals" pitchFamily="66" charset="0"/>
                <a:cs typeface="Mongolian Baiti" pitchFamily="66" charset="0"/>
              </a:rPr>
              <a:t> Mishra</a:t>
            </a:r>
          </a:p>
          <a:p>
            <a:pPr algn="ctr"/>
            <a:r>
              <a:rPr lang="en-IN" dirty="0">
                <a:latin typeface="Matura MT Script Capitals" pitchFamily="66" charset="0"/>
                <a:cs typeface="Mongolian Baiti" pitchFamily="66" charset="0"/>
              </a:rPr>
              <a:t>Batch:-2022-7265</a:t>
            </a:r>
          </a:p>
          <a:p>
            <a:endParaRPr lang="en-IN" dirty="0">
              <a:latin typeface="Arial Rounded MT Bold" pitchFamily="34" charset="0"/>
            </a:endParaRPr>
          </a:p>
        </p:txBody>
      </p:sp>
    </p:spTree>
    <p:extLst>
      <p:ext uri="{BB962C8B-B14F-4D97-AF65-F5344CB8AC3E}">
        <p14:creationId xmlns:p14="http://schemas.microsoft.com/office/powerpoint/2010/main" val="368957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25460"/>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28000"/>
                    </a14:imgEffect>
                  </a14:imgLayer>
                </a14:imgProps>
              </a:ext>
              <a:ext uri="{28A0092B-C50C-407E-A947-70E740481C1C}">
                <a14:useLocalDpi xmlns:a14="http://schemas.microsoft.com/office/drawing/2010/main" val="0"/>
              </a:ext>
            </a:extLst>
          </a:blip>
          <a:stretch>
            <a:fillRect/>
          </a:stretch>
        </p:blipFill>
        <p:spPr>
          <a:xfrm>
            <a:off x="0" y="692697"/>
            <a:ext cx="9144000" cy="6165304"/>
          </a:xfrm>
          <a:prstGeom prst="rect">
            <a:avLst/>
          </a:prstGeom>
          <a:ln>
            <a:noFill/>
          </a:ln>
          <a:effectLst>
            <a:softEdge rad="112500"/>
          </a:effectLst>
        </p:spPr>
      </p:pic>
    </p:spTree>
    <p:extLst>
      <p:ext uri="{BB962C8B-B14F-4D97-AF65-F5344CB8AC3E}">
        <p14:creationId xmlns:p14="http://schemas.microsoft.com/office/powerpoint/2010/main" val="39417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39552" y="109375"/>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sp>
        <p:nvSpPr>
          <p:cNvPr id="3" name="Rectangle 2"/>
          <p:cNvSpPr/>
          <p:nvPr/>
        </p:nvSpPr>
        <p:spPr>
          <a:xfrm>
            <a:off x="0" y="764704"/>
            <a:ext cx="9144000" cy="6494085"/>
          </a:xfrm>
          <a:prstGeom prst="rect">
            <a:avLst/>
          </a:prstGeom>
        </p:spPr>
        <p:txBody>
          <a:bodyPr wrap="square">
            <a:spAutoFit/>
          </a:bodyPr>
          <a:lstStyle/>
          <a:p>
            <a:r>
              <a:rPr lang="en-US" sz="1600" b="1" u="sng" dirty="0">
                <a:solidFill>
                  <a:schemeClr val="accent6">
                    <a:lumMod val="50000"/>
                  </a:schemeClr>
                </a:solidFill>
                <a:effectLst>
                  <a:outerShdw blurRad="38100" dist="38100" dir="2700000" algn="tl">
                    <a:srgbClr val="000000">
                      <a:alpha val="43137"/>
                    </a:srgbClr>
                  </a:outerShdw>
                </a:effectLst>
                <a:latin typeface="Lucida Calligraphy" pitchFamily="66" charset="0"/>
              </a:rPr>
              <a:t>CONTINENTS OF MICROSOFT POWER </a:t>
            </a:r>
            <a:r>
              <a:rPr lang="en-US" sz="1600" b="1" u="sng" dirty="0" smtClean="0">
                <a:solidFill>
                  <a:schemeClr val="accent6">
                    <a:lumMod val="50000"/>
                  </a:schemeClr>
                </a:solidFill>
                <a:effectLst>
                  <a:outerShdw blurRad="38100" dist="38100" dir="2700000" algn="tl">
                    <a:srgbClr val="000000">
                      <a:alpha val="43137"/>
                    </a:srgbClr>
                  </a:outerShdw>
                </a:effectLst>
                <a:latin typeface="Lucida Calligraphy" pitchFamily="66" charset="0"/>
              </a:rPr>
              <a:t>BI</a:t>
            </a:r>
          </a:p>
          <a:p>
            <a:endParaRPr lang="en-US" sz="1600" b="1" u="sng" dirty="0" smtClean="0">
              <a:effectLst>
                <a:outerShdw blurRad="38100" dist="38100" dir="2700000" algn="tl">
                  <a:srgbClr val="000000">
                    <a:alpha val="43137"/>
                  </a:srgbClr>
                </a:outerShdw>
              </a:effectLst>
              <a:latin typeface="Lucida Calligraphy" pitchFamily="66" charset="0"/>
            </a:endParaRPr>
          </a:p>
          <a:p>
            <a:pPr marL="285750" indent="-285750">
              <a:buFont typeface="Arial" pitchFamily="34" charset="0"/>
              <a:buChar char="•"/>
            </a:pPr>
            <a:r>
              <a:rPr lang="en-US" sz="1600" dirty="0" smtClean="0"/>
              <a:t>Slide 3 :-What is </a:t>
            </a:r>
            <a:r>
              <a:rPr lang="en-US" sz="1600" dirty="0" smtClean="0"/>
              <a:t>Power BI, </a:t>
            </a:r>
            <a:r>
              <a:rPr lang="en-US" sz="1600" dirty="0" smtClean="0"/>
              <a:t>Why we are  using Power BI</a:t>
            </a:r>
            <a:r>
              <a:rPr lang="en-US" sz="1600" dirty="0"/>
              <a:t> </a:t>
            </a:r>
            <a:r>
              <a:rPr lang="en-US" sz="1600" dirty="0" smtClean="0"/>
              <a:t>or benefits of Power BI..</a:t>
            </a:r>
          </a:p>
          <a:p>
            <a:endParaRPr lang="en-US" sz="1600" dirty="0" smtClean="0"/>
          </a:p>
          <a:p>
            <a:pPr marL="285750" indent="-285750">
              <a:buFont typeface="Arial" pitchFamily="34" charset="0"/>
              <a:buChar char="•"/>
            </a:pPr>
            <a:r>
              <a:rPr lang="en-US" sz="1600" dirty="0" smtClean="0"/>
              <a:t>Slide 4 :- What is Customer Profitability, small brief about Revenue, Income and Margin.</a:t>
            </a:r>
          </a:p>
          <a:p>
            <a:endParaRPr lang="en-US" sz="1600" dirty="0" smtClean="0"/>
          </a:p>
          <a:p>
            <a:pPr marL="285750" indent="-285750">
              <a:buFont typeface="Arial" pitchFamily="34" charset="0"/>
              <a:buChar char="•"/>
            </a:pPr>
            <a:r>
              <a:rPr lang="en-US" sz="1600" dirty="0"/>
              <a:t>Slide </a:t>
            </a:r>
            <a:r>
              <a:rPr lang="en-US" sz="1600" dirty="0" smtClean="0"/>
              <a:t>5 :- Industry </a:t>
            </a:r>
            <a:r>
              <a:rPr lang="en-US" sz="1600" dirty="0"/>
              <a:t>Revenue </a:t>
            </a:r>
            <a:r>
              <a:rPr lang="en-US" sz="1600" dirty="0" smtClean="0"/>
              <a:t>Analysis…. different type of chart like Donut, line and  clustered  column chart , area chart , card and slicer are using which is showing  in which product have maxim and minim Revenue, GM(Gross </a:t>
            </a:r>
            <a:r>
              <a:rPr lang="en-US" sz="1600" dirty="0"/>
              <a:t>M</a:t>
            </a:r>
            <a:r>
              <a:rPr lang="en-US" sz="1600" dirty="0" smtClean="0"/>
              <a:t>argin) and calculated  column etc.</a:t>
            </a:r>
          </a:p>
          <a:p>
            <a:endParaRPr lang="en-US" sz="1600" b="1" dirty="0"/>
          </a:p>
          <a:p>
            <a:pPr marL="285750" indent="-285750">
              <a:buFont typeface="Arial" pitchFamily="34" charset="0"/>
              <a:buChar char="•"/>
            </a:pPr>
            <a:r>
              <a:rPr lang="en-US" sz="1600" dirty="0" smtClean="0"/>
              <a:t>Slide </a:t>
            </a:r>
            <a:r>
              <a:rPr lang="en-IN" sz="1600" dirty="0" smtClean="0"/>
              <a:t>6 :- </a:t>
            </a:r>
            <a:r>
              <a:rPr lang="en-US" sz="1600" dirty="0" smtClean="0"/>
              <a:t>Team Scorecard….. Here we also using different type of chart like Area Chart, Radar chart2.0.2,Map,</a:t>
            </a:r>
            <a:r>
              <a:rPr lang="en-US" sz="1600" dirty="0"/>
              <a:t> line and  clustered  column chart </a:t>
            </a:r>
            <a:r>
              <a:rPr lang="en-US" sz="1600" dirty="0" smtClean="0"/>
              <a:t>, Sunburst by MAQ software.</a:t>
            </a:r>
          </a:p>
          <a:p>
            <a:endParaRPr lang="en-US" sz="1600" dirty="0" smtClean="0"/>
          </a:p>
          <a:p>
            <a:pPr marL="285750" indent="-285750">
              <a:buFont typeface="Arial" pitchFamily="34" charset="0"/>
              <a:buChar char="•"/>
            </a:pPr>
            <a:r>
              <a:rPr lang="en-US" sz="1600" dirty="0" smtClean="0"/>
              <a:t>Slide 7 </a:t>
            </a:r>
            <a:r>
              <a:rPr lang="en-IN" sz="1600" dirty="0" smtClean="0"/>
              <a:t>:- </a:t>
            </a:r>
            <a:r>
              <a:rPr lang="en-US" sz="1600" dirty="0" smtClean="0"/>
              <a:t>Executive </a:t>
            </a:r>
            <a:r>
              <a:rPr lang="en-US" sz="1600" dirty="0"/>
              <a:t>Scorecard….. Here we </a:t>
            </a:r>
            <a:r>
              <a:rPr lang="en-US" sz="1600" dirty="0" smtClean="0"/>
              <a:t>are </a:t>
            </a:r>
            <a:r>
              <a:rPr lang="en-US" sz="1600" dirty="0"/>
              <a:t>using </a:t>
            </a:r>
            <a:r>
              <a:rPr lang="en-US" sz="1600" dirty="0" smtClean="0"/>
              <a:t>only two </a:t>
            </a:r>
            <a:r>
              <a:rPr lang="en-US" sz="1600" dirty="0"/>
              <a:t>type of </a:t>
            </a:r>
            <a:r>
              <a:rPr lang="en-US" sz="1600" dirty="0" smtClean="0"/>
              <a:t>chart  Tree Map</a:t>
            </a:r>
            <a:r>
              <a:rPr lang="en-US" sz="1600" dirty="0"/>
              <a:t>, line and  clustered  column </a:t>
            </a:r>
            <a:r>
              <a:rPr lang="en-US" sz="1600" dirty="0" smtClean="0"/>
              <a:t>chart, slicer and  cards.</a:t>
            </a:r>
          </a:p>
          <a:p>
            <a:pPr marL="285750" indent="-285750">
              <a:buFont typeface="Arial" pitchFamily="34" charset="0"/>
              <a:buChar char="•"/>
            </a:pPr>
            <a:endParaRPr lang="en-US" sz="1600" dirty="0" smtClean="0"/>
          </a:p>
          <a:p>
            <a:pPr marL="285750" indent="-285750">
              <a:buFont typeface="Arial" pitchFamily="34" charset="0"/>
              <a:buChar char="•"/>
            </a:pPr>
            <a:r>
              <a:rPr lang="en-US" sz="1600" dirty="0"/>
              <a:t>Slide </a:t>
            </a:r>
            <a:r>
              <a:rPr lang="en-US" sz="1600" dirty="0" smtClean="0"/>
              <a:t>8 </a:t>
            </a:r>
            <a:r>
              <a:rPr lang="en-IN" sz="1600" dirty="0" smtClean="0"/>
              <a:t>:-  In </a:t>
            </a:r>
            <a:r>
              <a:rPr lang="en-IN" sz="1600" b="1" dirty="0" smtClean="0"/>
              <a:t>External Tools </a:t>
            </a:r>
            <a:r>
              <a:rPr lang="en-IN" sz="1600" dirty="0" smtClean="0"/>
              <a:t>we used Tabular Editor for KPI(</a:t>
            </a:r>
            <a:r>
              <a:rPr lang="en-IN" sz="1600" dirty="0"/>
              <a:t> key performance </a:t>
            </a:r>
            <a:r>
              <a:rPr lang="en-IN" sz="1600" dirty="0" smtClean="0"/>
              <a:t>indicator).</a:t>
            </a:r>
          </a:p>
          <a:p>
            <a:endParaRPr lang="en-US" sz="1600" b="1" dirty="0"/>
          </a:p>
          <a:p>
            <a:pPr marL="285750" indent="-285750">
              <a:buFont typeface="Arial" pitchFamily="34" charset="0"/>
              <a:buChar char="•"/>
            </a:pPr>
            <a:r>
              <a:rPr lang="en-US" sz="1600" dirty="0"/>
              <a:t>Slide 9</a:t>
            </a:r>
            <a:r>
              <a:rPr lang="en-US" sz="1600" dirty="0" smtClean="0"/>
              <a:t> </a:t>
            </a:r>
            <a:r>
              <a:rPr lang="en-IN" sz="1600" dirty="0" smtClean="0"/>
              <a:t>:-</a:t>
            </a:r>
            <a:r>
              <a:rPr lang="en-IN" sz="1600" dirty="0"/>
              <a:t>Benefits of customer profitability </a:t>
            </a:r>
            <a:r>
              <a:rPr lang="en-IN" sz="1600" dirty="0" smtClean="0"/>
              <a:t>analysis.</a:t>
            </a:r>
          </a:p>
          <a:p>
            <a:pPr marL="285750" indent="-285750">
              <a:buFont typeface="Arial" pitchFamily="34" charset="0"/>
              <a:buChar char="•"/>
            </a:pPr>
            <a:endParaRPr lang="en-IN" sz="1600" dirty="0"/>
          </a:p>
          <a:p>
            <a:r>
              <a:rPr lang="en-IN" sz="1600" dirty="0" smtClean="0">
                <a:hlinkClick r:id="rId3"/>
              </a:rPr>
              <a:t>       https</a:t>
            </a:r>
            <a:r>
              <a:rPr lang="en-IN" sz="1600" dirty="0">
                <a:hlinkClick r:id="rId3"/>
              </a:rPr>
              <a:t>://github.com/rubymishra2022</a:t>
            </a:r>
            <a:endParaRPr lang="en-IN" sz="1600" dirty="0"/>
          </a:p>
          <a:p>
            <a:endParaRPr lang="en-US" sz="1600" dirty="0" smtClean="0"/>
          </a:p>
          <a:p>
            <a:pPr marL="285750" indent="-285750">
              <a:buFont typeface="Arial" pitchFamily="34" charset="0"/>
              <a:buChar char="•"/>
            </a:pPr>
            <a:endParaRPr lang="en-US" sz="1600" dirty="0"/>
          </a:p>
          <a:p>
            <a:pPr marL="285750" indent="-285750">
              <a:buFont typeface="Arial" pitchFamily="34" charset="0"/>
              <a:buChar char="•"/>
            </a:pP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endParaRPr lang="en-US" sz="1600" dirty="0"/>
          </a:p>
        </p:txBody>
      </p:sp>
    </p:spTree>
    <p:extLst>
      <p:ext uri="{BB962C8B-B14F-4D97-AF65-F5344CB8AC3E}">
        <p14:creationId xmlns:p14="http://schemas.microsoft.com/office/powerpoint/2010/main" val="2006689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1"/>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sp>
        <p:nvSpPr>
          <p:cNvPr id="3" name="Rectangle 2"/>
          <p:cNvSpPr/>
          <p:nvPr/>
        </p:nvSpPr>
        <p:spPr>
          <a:xfrm>
            <a:off x="-14752" y="2564905"/>
            <a:ext cx="9148480" cy="4247317"/>
          </a:xfrm>
          <a:prstGeom prst="rect">
            <a:avLst/>
          </a:prstGeom>
        </p:spPr>
        <p:txBody>
          <a:bodyPr wrap="square">
            <a:spAutoFit/>
          </a:bodyPr>
          <a:lstStyle/>
          <a:p>
            <a:pPr>
              <a:defRPr/>
            </a:pPr>
            <a:r>
              <a:rPr lang="en-US" sz="1600" b="1"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What is POWER BI?</a:t>
            </a:r>
            <a:endParaRPr lang="en-US" sz="1600" b="1" u="sng" dirty="0" smtClean="0">
              <a:solidFill>
                <a:schemeClr val="accent2">
                  <a:lumMod val="75000"/>
                </a:schemeClr>
              </a:solidFill>
              <a:latin typeface="Times New Roman" pitchFamily="18" charset="0"/>
              <a:cs typeface="Times New Roman" pitchFamily="18" charset="0"/>
            </a:endParaRPr>
          </a:p>
          <a:p>
            <a:r>
              <a:rPr lang="en-US" sz="1400" dirty="0" smtClean="0">
                <a:latin typeface="Times New Roman" pitchFamily="18" charset="0"/>
                <a:cs typeface="Times New Roman" pitchFamily="18" charset="0"/>
              </a:rPr>
              <a:t>Microsoft's </a:t>
            </a:r>
            <a:r>
              <a:rPr lang="en-US" sz="1400" dirty="0">
                <a:latin typeface="Times New Roman" pitchFamily="18" charset="0"/>
                <a:cs typeface="Times New Roman" pitchFamily="18" charset="0"/>
              </a:rPr>
              <a:t>data analysis tool Power BI is especially suitable for analyzing data from Dynamics NAV, data visualization and reporting reports.</a:t>
            </a:r>
          </a:p>
          <a:p>
            <a:pPr>
              <a:defRPr/>
            </a:pPr>
            <a:r>
              <a:rPr lang="en-IN" sz="1600" b="1"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Benefits </a:t>
            </a:r>
            <a:r>
              <a:rPr lang="en-IN" sz="1600" b="1" u="sng"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of Power </a:t>
            </a:r>
            <a:r>
              <a:rPr lang="en-IN" sz="1600" b="1" u="sng" dirty="0" smtClean="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BI or Why we are using POWER BI</a:t>
            </a:r>
            <a:endParaRPr lang="en-IN" sz="1600" b="1" u="sng"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1400" b="1" dirty="0">
                <a:solidFill>
                  <a:schemeClr val="accent3">
                    <a:lumMod val="50000"/>
                  </a:schemeClr>
                </a:solidFill>
                <a:latin typeface="Times New Roman" pitchFamily="18" charset="0"/>
                <a:cs typeface="Times New Roman" pitchFamily="18" charset="0"/>
              </a:rPr>
              <a:t>Data Analysis</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Power BI can collect </a:t>
            </a:r>
            <a:r>
              <a:rPr lang="en-US" sz="1400" dirty="0" smtClean="0">
                <a:latin typeface="Times New Roman" pitchFamily="18" charset="0"/>
                <a:cs typeface="Times New Roman" pitchFamily="18" charset="0"/>
              </a:rPr>
              <a:t>our </a:t>
            </a:r>
            <a:r>
              <a:rPr lang="en-US" sz="1400" dirty="0">
                <a:latin typeface="Times New Roman" pitchFamily="18" charset="0"/>
                <a:cs typeface="Times New Roman" pitchFamily="18" charset="0"/>
              </a:rPr>
              <a:t>company data, whether it's located in the cloud or locally, and provides quick and easy access to this data. O</a:t>
            </a:r>
            <a:r>
              <a:rPr lang="en-US" sz="1400" dirty="0" smtClean="0">
                <a:latin typeface="Times New Roman" pitchFamily="18" charset="0"/>
                <a:cs typeface="Times New Roman" pitchFamily="18" charset="0"/>
              </a:rPr>
              <a:t>ur </a:t>
            </a:r>
            <a:r>
              <a:rPr lang="en-US" sz="1400" dirty="0">
                <a:latin typeface="Times New Roman" pitchFamily="18" charset="0"/>
                <a:cs typeface="Times New Roman" pitchFamily="18" charset="0"/>
              </a:rPr>
              <a:t>customers get a live 360 ° view of their business, enabling them to search and explore their data quickly and easily.</a:t>
            </a:r>
          </a:p>
          <a:p>
            <a:r>
              <a:rPr lang="en-US" sz="1400" b="1" dirty="0">
                <a:solidFill>
                  <a:schemeClr val="accent3">
                    <a:lumMod val="50000"/>
                  </a:schemeClr>
                </a:solidFill>
                <a:latin typeface="Times New Roman" pitchFamily="18" charset="0"/>
                <a:cs typeface="Times New Roman" pitchFamily="18" charset="0"/>
              </a:rPr>
              <a:t>Interactive reporting</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Customers can see all data on only one screen and the Power BI Mobile apps are automatically updated with changes to </a:t>
            </a:r>
            <a:r>
              <a:rPr lang="en-US" sz="1400" dirty="0" smtClean="0">
                <a:latin typeface="Times New Roman" pitchFamily="18" charset="0"/>
                <a:cs typeface="Times New Roman" pitchFamily="18" charset="0"/>
              </a:rPr>
              <a:t>our </a:t>
            </a:r>
            <a:r>
              <a:rPr lang="en-US" sz="1400" dirty="0">
                <a:latin typeface="Times New Roman" pitchFamily="18" charset="0"/>
                <a:cs typeface="Times New Roman" pitchFamily="18" charset="0"/>
              </a:rPr>
              <a:t>data so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can access updated data and reports no matter where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are or whenever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need it.</a:t>
            </a:r>
          </a:p>
          <a:p>
            <a:r>
              <a:rPr lang="en-US" sz="1400" b="1" dirty="0">
                <a:solidFill>
                  <a:schemeClr val="accent3">
                    <a:lumMod val="50000"/>
                  </a:schemeClr>
                </a:solidFill>
                <a:latin typeface="Times New Roman" pitchFamily="18" charset="0"/>
                <a:cs typeface="Times New Roman" pitchFamily="18" charset="0"/>
              </a:rPr>
              <a:t>Financial overview</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In just a few seconds, Power BI gives you the full picture of </a:t>
            </a:r>
            <a:r>
              <a:rPr lang="en-US" sz="1400" dirty="0" smtClean="0">
                <a:latin typeface="Times New Roman" pitchFamily="18" charset="0"/>
                <a:cs typeface="Times New Roman" pitchFamily="18" charset="0"/>
              </a:rPr>
              <a:t>our </a:t>
            </a:r>
            <a:r>
              <a:rPr lang="en-US" sz="1400" dirty="0">
                <a:latin typeface="Times New Roman" pitchFamily="18" charset="0"/>
                <a:cs typeface="Times New Roman" pitchFamily="18" charset="0"/>
              </a:rPr>
              <a:t>data across different data sources. Therefore,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can see all </a:t>
            </a:r>
            <a:r>
              <a:rPr lang="en-US" sz="1400" dirty="0" smtClean="0">
                <a:latin typeface="Times New Roman" pitchFamily="18" charset="0"/>
                <a:cs typeface="Times New Roman" pitchFamily="18" charset="0"/>
              </a:rPr>
              <a:t>our </a:t>
            </a:r>
            <a:r>
              <a:rPr lang="en-US" sz="1400" dirty="0">
                <a:latin typeface="Times New Roman" pitchFamily="18" charset="0"/>
                <a:cs typeface="Times New Roman" pitchFamily="18" charset="0"/>
              </a:rPr>
              <a:t>financial data in a single view.</a:t>
            </a:r>
          </a:p>
          <a:p>
            <a:r>
              <a:rPr lang="en-US" sz="1400" b="1" dirty="0">
                <a:solidFill>
                  <a:schemeClr val="accent3">
                    <a:lumMod val="50000"/>
                  </a:schemeClr>
                </a:solidFill>
                <a:latin typeface="Times New Roman" pitchFamily="18" charset="0"/>
                <a:cs typeface="Times New Roman" pitchFamily="18" charset="0"/>
              </a:rPr>
              <a:t>User-friendly mobility</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With </a:t>
            </a:r>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tools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can explore the underlying data, which makes it easy to find exactly the answers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need.</a:t>
            </a:r>
          </a:p>
          <a:p>
            <a:r>
              <a:rPr lang="en-US" sz="1400" b="1" dirty="0">
                <a:solidFill>
                  <a:schemeClr val="accent3">
                    <a:lumMod val="50000"/>
                  </a:schemeClr>
                </a:solidFill>
                <a:latin typeface="Times New Roman" pitchFamily="18" charset="0"/>
                <a:cs typeface="Times New Roman" pitchFamily="18" charset="0"/>
              </a:rPr>
              <a:t>Data Visualization</a:t>
            </a:r>
            <a:r>
              <a:rPr lang="en-US" sz="1400" dirty="0">
                <a:latin typeface="Times New Roman" pitchFamily="18" charset="0"/>
                <a:cs typeface="Times New Roman" pitchFamily="18" charset="0"/>
              </a:rPr>
              <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With Power BI </a:t>
            </a:r>
            <a:r>
              <a:rPr lang="en-US" sz="1400" dirty="0" smtClean="0">
                <a:latin typeface="Times New Roman" pitchFamily="18" charset="0"/>
                <a:cs typeface="Times New Roman" pitchFamily="18" charset="0"/>
              </a:rPr>
              <a:t>we </a:t>
            </a:r>
            <a:r>
              <a:rPr lang="en-US" sz="1400" dirty="0">
                <a:latin typeface="Times New Roman" pitchFamily="18" charset="0"/>
                <a:cs typeface="Times New Roman" pitchFamily="18" charset="0"/>
              </a:rPr>
              <a:t>can be </a:t>
            </a:r>
            <a:r>
              <a:rPr lang="en-US" sz="1400" dirty="0" smtClean="0">
                <a:latin typeface="Times New Roman" pitchFamily="18" charset="0"/>
                <a:cs typeface="Times New Roman" pitchFamily="18" charset="0"/>
              </a:rPr>
              <a:t>both </a:t>
            </a:r>
            <a:r>
              <a:rPr lang="en-US" sz="1400" dirty="0">
                <a:latin typeface="Times New Roman" pitchFamily="18" charset="0"/>
                <a:cs typeface="Times New Roman" pitchFamily="18" charset="0"/>
              </a:rPr>
              <a:t>creative and productive. Combine data from various databases, files and web services with the visual tools in Power BI </a:t>
            </a:r>
            <a:r>
              <a:rPr lang="en-US" sz="1400" dirty="0" smtClean="0">
                <a:latin typeface="Times New Roman" pitchFamily="18" charset="0"/>
                <a:cs typeface="Times New Roman" pitchFamily="18" charset="0"/>
              </a:rPr>
              <a:t>and gain unique </a:t>
            </a:r>
            <a:r>
              <a:rPr lang="en-US" sz="1400" dirty="0">
                <a:latin typeface="Times New Roman" pitchFamily="18" charset="0"/>
                <a:cs typeface="Times New Roman" pitchFamily="18" charset="0"/>
              </a:rPr>
              <a:t>insight into </a:t>
            </a:r>
            <a:r>
              <a:rPr lang="en-US" sz="1400" dirty="0" smtClean="0">
                <a:latin typeface="Times New Roman" pitchFamily="18" charset="0"/>
                <a:cs typeface="Times New Roman" pitchFamily="18" charset="0"/>
              </a:rPr>
              <a:t>our </a:t>
            </a:r>
            <a:r>
              <a:rPr lang="en-US" sz="1400" dirty="0">
                <a:latin typeface="Times New Roman" pitchFamily="18" charset="0"/>
                <a:cs typeface="Times New Roman" pitchFamily="18" charset="0"/>
              </a:rPr>
              <a:t>data.</a:t>
            </a:r>
          </a:p>
          <a:p>
            <a:endParaRPr lang="en-IN" sz="1400" b="1" dirty="0">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2" y="451212"/>
            <a:ext cx="9144000" cy="2113692"/>
          </a:xfrm>
          <a:prstGeom prst="rect">
            <a:avLst/>
          </a:prstGeom>
        </p:spPr>
      </p:pic>
    </p:spTree>
    <p:extLst>
      <p:ext uri="{BB962C8B-B14F-4D97-AF65-F5344CB8AC3E}">
        <p14:creationId xmlns:p14="http://schemas.microsoft.com/office/powerpoint/2010/main" val="3033478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9512" y="116632"/>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sp>
        <p:nvSpPr>
          <p:cNvPr id="2" name="Rectangle 1"/>
          <p:cNvSpPr/>
          <p:nvPr/>
        </p:nvSpPr>
        <p:spPr>
          <a:xfrm>
            <a:off x="0" y="649133"/>
            <a:ext cx="5796136" cy="6740307"/>
          </a:xfrm>
          <a:prstGeom prst="rect">
            <a:avLst/>
          </a:prstGeom>
        </p:spPr>
        <p:txBody>
          <a:bodyPr wrap="square">
            <a:spAutoFit/>
          </a:bodyPr>
          <a:lstStyle/>
          <a:p>
            <a:r>
              <a:rPr lang="en-US" sz="1600" dirty="0" smtClean="0">
                <a:latin typeface="Times New Roman" pitchFamily="18" charset="0"/>
                <a:cs typeface="Times New Roman" pitchFamily="18" charset="0"/>
              </a:rPr>
              <a:t>A profitable customer is a person, household, or company that over time yields a revenue stream exceeding by an acceptable amount the company’s cost stream for attracting, selling, and serving that customer. Note the emphasis is on the </a:t>
            </a:r>
            <a:r>
              <a:rPr lang="en-US" sz="1600" i="1" dirty="0" smtClean="0">
                <a:latin typeface="Times New Roman" pitchFamily="18" charset="0"/>
                <a:cs typeface="Times New Roman" pitchFamily="18" charset="0"/>
              </a:rPr>
              <a:t>lifetime</a:t>
            </a:r>
            <a:r>
              <a:rPr lang="en-US" sz="1600" dirty="0" smtClean="0">
                <a:latin typeface="Times New Roman" pitchFamily="18" charset="0"/>
                <a:cs typeface="Times New Roman" pitchFamily="18" charset="0"/>
              </a:rPr>
              <a:t> stream of revenue and cost, not the profit from a particular transaction.</a:t>
            </a:r>
          </a:p>
          <a:p>
            <a:endParaRPr lang="en-US" sz="1600" dirty="0" smtClean="0">
              <a:latin typeface="Times New Roman" pitchFamily="18" charset="0"/>
              <a:cs typeface="Times New Roman" pitchFamily="18" charset="0"/>
            </a:endParaRPr>
          </a:p>
          <a:p>
            <a:r>
              <a:rPr lang="en-US" sz="1600" b="1" dirty="0" smtClean="0">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REVENU</a:t>
            </a:r>
            <a:r>
              <a:rPr lang="en-US" sz="1600" dirty="0" smtClean="0">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a:t>
            </a:r>
            <a:r>
              <a:rPr lang="en-US" sz="1600" dirty="0">
                <a:latin typeface="Times New Roman" pitchFamily="18" charset="0"/>
                <a:cs typeface="Times New Roman" pitchFamily="18" charset="0"/>
              </a:rPr>
              <a:t>Sara’s Photography Ltd provides a wide range of services, including portrait photos, wedding shots, family photos, and special occasions. She charges clients for these services upfront and at the end of the year, enters all the invoices into a spreadsheet and determines that her </a:t>
            </a:r>
            <a:r>
              <a:rPr lang="en-US" sz="1600" dirty="0" smtClean="0">
                <a:latin typeface="Times New Roman" pitchFamily="18" charset="0"/>
                <a:cs typeface="Times New Roman" pitchFamily="18" charset="0"/>
              </a:rPr>
              <a:t>is </a:t>
            </a:r>
            <a:r>
              <a:rPr lang="en-US" sz="1600" dirty="0">
                <a:latin typeface="Times New Roman" pitchFamily="18" charset="0"/>
                <a:cs typeface="Times New Roman" pitchFamily="18" charset="0"/>
              </a:rPr>
              <a:t>$248,120</a:t>
            </a:r>
            <a:r>
              <a:rPr lang="en-US" sz="1600" dirty="0" smtClean="0">
                <a:latin typeface="Times New Roman" pitchFamily="18" charset="0"/>
                <a:cs typeface="Times New Roman" pitchFamily="18" charset="0"/>
              </a:rPr>
              <a:t>.</a:t>
            </a:r>
          </a:p>
          <a:p>
            <a:endParaRPr lang="en-IN" sz="1600" b="1" dirty="0" smtClean="0">
              <a:latin typeface="Times New Roman" pitchFamily="18" charset="0"/>
              <a:cs typeface="Times New Roman" pitchFamily="18" charset="0"/>
            </a:endParaRPr>
          </a:p>
          <a:p>
            <a:r>
              <a:rPr lang="en-IN" sz="1600" b="1" dirty="0" smtClean="0">
                <a:effectLst>
                  <a:outerShdw blurRad="38100" dist="38100" dir="2700000" algn="tl">
                    <a:srgbClr val="000000">
                      <a:alpha val="43137"/>
                    </a:srgbClr>
                  </a:outerShdw>
                </a:effectLst>
                <a:latin typeface="Times New Roman" pitchFamily="18" charset="0"/>
                <a:cs typeface="Times New Roman" pitchFamily="18" charset="0"/>
              </a:rPr>
              <a:t>INCOME</a:t>
            </a:r>
            <a:r>
              <a:rPr lang="en-IN" sz="1600" dirty="0">
                <a:effectLst>
                  <a:outerShdw blurRad="38100" dist="38100" dir="2700000" algn="tl">
                    <a:srgbClr val="000000">
                      <a:alpha val="43137"/>
                    </a:srgbClr>
                  </a:outerShdw>
                </a:effectLst>
                <a:latin typeface="Times New Roman" pitchFamily="18" charset="0"/>
                <a:cs typeface="Times New Roman" pitchFamily="18" charset="0"/>
              </a:rPr>
              <a:t>:- </a:t>
            </a:r>
            <a:r>
              <a:rPr lang="en-IN" sz="1600" dirty="0">
                <a:latin typeface="Times New Roman" pitchFamily="18" charset="0"/>
                <a:cs typeface="Times New Roman" pitchFamily="18" charset="0"/>
              </a:rPr>
              <a:t>Income can sometimes be used to mean revenue, or it can also be used to refer to net income, which is revenue less operating expenses Tom’s Pizza </a:t>
            </a:r>
            <a:r>
              <a:rPr lang="en-IN" sz="1600" dirty="0" smtClean="0">
                <a:latin typeface="Times New Roman" pitchFamily="18" charset="0"/>
                <a:cs typeface="Times New Roman" pitchFamily="18" charset="0"/>
              </a:rPr>
              <a:t>ltd </a:t>
            </a:r>
            <a:r>
              <a:rPr lang="en-IN" sz="1600" dirty="0">
                <a:latin typeface="Times New Roman" pitchFamily="18" charset="0"/>
                <a:cs typeface="Times New Roman" pitchFamily="18" charset="0"/>
              </a:rPr>
              <a:t>sells pizzas, soft drinks, snacks, and dips directly to customers. The customers either pay for the products with a credit card or with cash. At the end of the year, Tom gives his accountant all the receipts from sales, as well as invoices and receipts for all employee wages, supplies, energy, and food/drink costs. His accountant takes all the receipts and tells Tom his </a:t>
            </a:r>
            <a:r>
              <a:rPr lang="en-IN" sz="1600" dirty="0" smtClean="0">
                <a:latin typeface="Times New Roman" pitchFamily="18" charset="0"/>
                <a:cs typeface="Times New Roman" pitchFamily="18" charset="0"/>
              </a:rPr>
              <a:t>is </a:t>
            </a:r>
            <a:r>
              <a:rPr lang="en-IN" sz="1600" dirty="0">
                <a:latin typeface="Times New Roman" pitchFamily="18" charset="0"/>
                <a:cs typeface="Times New Roman" pitchFamily="18" charset="0"/>
              </a:rPr>
              <a:t>$125,869. </a:t>
            </a:r>
          </a:p>
          <a:p>
            <a:r>
              <a:rPr lang="en-IN" sz="1600" dirty="0">
                <a:latin typeface="Times New Roman" pitchFamily="18" charset="0"/>
                <a:cs typeface="Times New Roman" pitchFamily="18" charset="0"/>
              </a:rPr>
              <a:t> </a:t>
            </a:r>
            <a:endParaRPr lang="en-IN" sz="1600" dirty="0">
              <a:effectLst>
                <a:outerShdw blurRad="38100" dist="38100" dir="2700000" algn="tl">
                  <a:srgbClr val="000000">
                    <a:alpha val="43137"/>
                  </a:srgbClr>
                </a:outerShdw>
              </a:effectLst>
              <a:latin typeface="Times New Roman" pitchFamily="18" charset="0"/>
              <a:cs typeface="Times New Roman" pitchFamily="18" charset="0"/>
            </a:endParaRPr>
          </a:p>
          <a:p>
            <a:r>
              <a:rPr lang="en-US" sz="1600" b="1" dirty="0" smtClean="0">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MAGIN</a:t>
            </a:r>
            <a:r>
              <a:rPr lang="en-US" sz="1600" dirty="0" smtClean="0">
                <a:effectLst>
                  <a:outerShdw blurRad="38100" dist="38100" dir="2700000" algn="tl">
                    <a:srgbClr val="000000">
                      <a:alpha val="43137"/>
                    </a:srgbClr>
                  </a:outerShdw>
                </a:effectLst>
                <a:latin typeface="Times New Roman" pitchFamily="18" charset="0"/>
                <a:ea typeface="Verdana" pitchFamily="34" charset="0"/>
                <a:cs typeface="Times New Roman" pitchFamily="18" charset="0"/>
              </a:rPr>
              <a:t>:-</a:t>
            </a:r>
            <a:r>
              <a:rPr lang="en-US" sz="1600" dirty="0">
                <a:latin typeface="Times New Roman" pitchFamily="18" charset="0"/>
                <a:cs typeface="Times New Roman" pitchFamily="18" charset="0"/>
              </a:rPr>
              <a:t>Margin is the money borrowed from a broker to purchase an investment and is the difference between the total value of an investment and the loan amount. </a:t>
            </a:r>
            <a:endParaRPr lang="en-US" sz="1600" dirty="0" smtClean="0">
              <a:latin typeface="Times New Roman" pitchFamily="18" charset="0"/>
              <a:ea typeface="Verdana" pitchFamily="34" charset="0"/>
              <a:cs typeface="Times New Roman" pitchFamily="18" charset="0"/>
            </a:endParaRPr>
          </a:p>
          <a:p>
            <a:endParaRPr lang="en-US" sz="1600" dirty="0">
              <a:latin typeface="Times New Roman" pitchFamily="18" charset="0"/>
              <a:ea typeface="Verdana" pitchFamily="34" charset="0"/>
              <a:cs typeface="Times New Roman" pitchFamily="18" charset="0"/>
            </a:endParaRPr>
          </a:p>
          <a:p>
            <a:endParaRPr lang="en-IN" sz="1600" dirty="0">
              <a:latin typeface="Times New Roman" pitchFamily="18" charset="0"/>
              <a:ea typeface="Verdana" pitchFamily="34" charset="0"/>
              <a:cs typeface="Times New Roman" pitchFamily="18" charset="0"/>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796136" y="1339056"/>
            <a:ext cx="3170064" cy="4394200"/>
          </a:xfrm>
          <a:prstGeom prst="rect">
            <a:avLst/>
          </a:prstGeom>
        </p:spPr>
      </p:pic>
    </p:spTree>
    <p:extLst>
      <p:ext uri="{BB962C8B-B14F-4D97-AF65-F5344CB8AC3E}">
        <p14:creationId xmlns:p14="http://schemas.microsoft.com/office/powerpoint/2010/main" val="2238081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44624"/>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590" y="569570"/>
            <a:ext cx="5685127" cy="6088191"/>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3" name="Rectangle 2"/>
          <p:cNvSpPr/>
          <p:nvPr/>
        </p:nvSpPr>
        <p:spPr>
          <a:xfrm>
            <a:off x="3480" y="1045185"/>
            <a:ext cx="3419872" cy="830997"/>
          </a:xfrm>
          <a:prstGeom prst="rect">
            <a:avLst/>
          </a:prstGeom>
        </p:spPr>
        <p:txBody>
          <a:bodyPr wrap="square">
            <a:spAutoFit/>
          </a:bodyPr>
          <a:lstStyle/>
          <a:p>
            <a:r>
              <a:rPr lang="en-IN" sz="1200" b="1" dirty="0"/>
              <a:t>Donut </a:t>
            </a:r>
            <a:r>
              <a:rPr lang="en-IN" sz="1200" dirty="0" smtClean="0"/>
              <a:t> </a:t>
            </a:r>
            <a:r>
              <a:rPr lang="en-IN" sz="1200" dirty="0"/>
              <a:t>is revel to which Product Key is maximum Revenue generate. Therefore Product Key ‘20’  is maximum 53.41% revenue generate and Product key ‘10’ is generate 3.94% </a:t>
            </a:r>
            <a:r>
              <a:rPr lang="en-IN" sz="1200" dirty="0" smtClean="0"/>
              <a:t> which </a:t>
            </a:r>
            <a:r>
              <a:rPr lang="en-IN" sz="1200" dirty="0"/>
              <a:t>is minimum.</a:t>
            </a:r>
          </a:p>
        </p:txBody>
      </p:sp>
      <p:sp>
        <p:nvSpPr>
          <p:cNvPr id="2" name="Rectangle 1"/>
          <p:cNvSpPr/>
          <p:nvPr/>
        </p:nvSpPr>
        <p:spPr>
          <a:xfrm>
            <a:off x="-5002" y="2228671"/>
            <a:ext cx="3347864" cy="1200329"/>
          </a:xfrm>
          <a:prstGeom prst="rect">
            <a:avLst/>
          </a:prstGeom>
        </p:spPr>
        <p:txBody>
          <a:bodyPr wrap="square">
            <a:spAutoFit/>
          </a:bodyPr>
          <a:lstStyle/>
          <a:p>
            <a:r>
              <a:rPr lang="en-US" sz="1200" b="1" dirty="0"/>
              <a:t>Line and Clustered column chart </a:t>
            </a:r>
            <a:r>
              <a:rPr lang="en-US" sz="1200" dirty="0"/>
              <a:t>is revel to Revenue TY and GM% by BU. Maximum BU(Business Unit) HO-0 is generate in 48 M, maximum Revenue TY 4,79,633,551.33 And minimum BU MD-0 is 68,1360(Revenue TY). Maximum gross margin% ‘0.63’ in BU ‘FS-0’.</a:t>
            </a:r>
          </a:p>
        </p:txBody>
      </p:sp>
      <p:sp>
        <p:nvSpPr>
          <p:cNvPr id="4" name="Rectangle 3"/>
          <p:cNvSpPr/>
          <p:nvPr/>
        </p:nvSpPr>
        <p:spPr>
          <a:xfrm>
            <a:off x="-41006" y="3812847"/>
            <a:ext cx="3419872" cy="1200329"/>
          </a:xfrm>
          <a:prstGeom prst="rect">
            <a:avLst/>
          </a:prstGeom>
        </p:spPr>
        <p:txBody>
          <a:bodyPr wrap="square">
            <a:spAutoFit/>
          </a:bodyPr>
          <a:lstStyle/>
          <a:p>
            <a:r>
              <a:rPr lang="en-US" sz="1200" b="1" dirty="0"/>
              <a:t>Area Chart </a:t>
            </a:r>
            <a:r>
              <a:rPr lang="en-US" sz="1200" dirty="0"/>
              <a:t>is related to here Revenue and Gross Margin by Product. Here we can see product ‘primus’ is generate maximum %GT count of revenue with 61.85% with GM 4,05,68,117. and minimum %GT count of revenue with % with GM 35,39,983.</a:t>
            </a:r>
          </a:p>
        </p:txBody>
      </p:sp>
      <p:sp>
        <p:nvSpPr>
          <p:cNvPr id="6" name="Rectangle 5"/>
          <p:cNvSpPr/>
          <p:nvPr/>
        </p:nvSpPr>
        <p:spPr>
          <a:xfrm>
            <a:off x="0" y="569570"/>
            <a:ext cx="2973827" cy="369332"/>
          </a:xfrm>
          <a:prstGeom prst="rect">
            <a:avLst/>
          </a:prstGeom>
        </p:spPr>
        <p:txBody>
          <a:bodyPr wrap="none">
            <a:spAutoFit/>
          </a:bodyPr>
          <a:lstStyle/>
          <a:p>
            <a:r>
              <a:rPr lang="en-US" b="1" dirty="0"/>
              <a:t>🎢 Industry Revenue Analysis</a:t>
            </a:r>
          </a:p>
        </p:txBody>
      </p:sp>
    </p:spTree>
    <p:extLst>
      <p:ext uri="{BB962C8B-B14F-4D97-AF65-F5344CB8AC3E}">
        <p14:creationId xmlns:p14="http://schemas.microsoft.com/office/powerpoint/2010/main" val="2912408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116632"/>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3" y="686832"/>
            <a:ext cx="5364087" cy="580704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3" name="Rectangle 2"/>
          <p:cNvSpPr/>
          <p:nvPr/>
        </p:nvSpPr>
        <p:spPr>
          <a:xfrm>
            <a:off x="0" y="686832"/>
            <a:ext cx="3779913" cy="1231106"/>
          </a:xfrm>
          <a:prstGeom prst="rect">
            <a:avLst/>
          </a:prstGeom>
        </p:spPr>
        <p:txBody>
          <a:bodyPr wrap="square">
            <a:spAutoFit/>
          </a:bodyPr>
          <a:lstStyle/>
          <a:p>
            <a:r>
              <a:rPr lang="en-US" sz="1400" b="1" dirty="0">
                <a:solidFill>
                  <a:schemeClr val="accent6">
                    <a:lumMod val="50000"/>
                  </a:schemeClr>
                </a:solidFill>
              </a:rPr>
              <a:t> Team Scorecard</a:t>
            </a:r>
          </a:p>
          <a:p>
            <a:endParaRPr lang="en-US" sz="1200" b="1" dirty="0"/>
          </a:p>
          <a:p>
            <a:r>
              <a:rPr lang="en-US" sz="1200" b="1" dirty="0" smtClean="0"/>
              <a:t>Area  </a:t>
            </a:r>
            <a:r>
              <a:rPr lang="en-US" sz="1200" b="1" dirty="0"/>
              <a:t>Chart </a:t>
            </a:r>
            <a:r>
              <a:rPr lang="en-US" sz="1200" dirty="0"/>
              <a:t>its revel to Revenue </a:t>
            </a:r>
            <a:r>
              <a:rPr lang="en-US" sz="1200" dirty="0" err="1"/>
              <a:t>Var</a:t>
            </a:r>
            <a:r>
              <a:rPr lang="en-US" sz="1200" dirty="0"/>
              <a:t> % to Budget by Months and Name. here we can see in  march month Revenue </a:t>
            </a:r>
            <a:r>
              <a:rPr lang="en-US" sz="1200" dirty="0" err="1" smtClean="0"/>
              <a:t>Var</a:t>
            </a:r>
            <a:r>
              <a:rPr lang="en-US" sz="1200" dirty="0" smtClean="0"/>
              <a:t>(value of risk) </a:t>
            </a:r>
            <a:r>
              <a:rPr lang="en-US" sz="1200" dirty="0"/>
              <a:t>% to Budget of maxim </a:t>
            </a:r>
            <a:r>
              <a:rPr lang="en-US" sz="1200" dirty="0" smtClean="0"/>
              <a:t>raise in </a:t>
            </a:r>
            <a:r>
              <a:rPr lang="en-US" sz="1200" dirty="0"/>
              <a:t>graph 0.09,  and minim Revenue </a:t>
            </a:r>
            <a:r>
              <a:rPr lang="en-US" sz="1200" dirty="0" err="1"/>
              <a:t>Var</a:t>
            </a:r>
            <a:r>
              <a:rPr lang="en-US" sz="1200" dirty="0"/>
              <a:t> % to Budget is 0.03.</a:t>
            </a:r>
          </a:p>
        </p:txBody>
      </p:sp>
      <p:sp>
        <p:nvSpPr>
          <p:cNvPr id="4" name="Rectangle 3"/>
          <p:cNvSpPr/>
          <p:nvPr/>
        </p:nvSpPr>
        <p:spPr>
          <a:xfrm>
            <a:off x="-49148" y="2237963"/>
            <a:ext cx="3685044" cy="830997"/>
          </a:xfrm>
          <a:prstGeom prst="rect">
            <a:avLst/>
          </a:prstGeom>
        </p:spPr>
        <p:txBody>
          <a:bodyPr wrap="square">
            <a:spAutoFit/>
          </a:bodyPr>
          <a:lstStyle/>
          <a:p>
            <a:r>
              <a:rPr lang="en-US" sz="1200" b="1" dirty="0"/>
              <a:t>Radar Chart 2.0.2 </a:t>
            </a:r>
            <a:r>
              <a:rPr lang="en-US" sz="1200" dirty="0"/>
              <a:t>is showing in particular Industry how much generate total Revenue. In this radar chart </a:t>
            </a:r>
            <a:r>
              <a:rPr lang="en-US" sz="1200" dirty="0">
                <a:solidFill>
                  <a:schemeClr val="accent6">
                    <a:lumMod val="50000"/>
                  </a:schemeClr>
                </a:solidFill>
              </a:rPr>
              <a:t>Beverage</a:t>
            </a:r>
            <a:r>
              <a:rPr lang="en-US" sz="1200" dirty="0"/>
              <a:t> industry is generate maxim total revenue and </a:t>
            </a:r>
            <a:r>
              <a:rPr lang="en-US" sz="1200" dirty="0">
                <a:solidFill>
                  <a:schemeClr val="accent6">
                    <a:lumMod val="50000"/>
                  </a:schemeClr>
                </a:solidFill>
              </a:rPr>
              <a:t>Agriculture</a:t>
            </a:r>
            <a:r>
              <a:rPr lang="en-US" sz="1200" dirty="0"/>
              <a:t> is generated minim total revenue.</a:t>
            </a:r>
            <a:endParaRPr lang="en-IN" sz="1200" dirty="0"/>
          </a:p>
        </p:txBody>
      </p:sp>
      <p:sp>
        <p:nvSpPr>
          <p:cNvPr id="5" name="Rectangle 4"/>
          <p:cNvSpPr/>
          <p:nvPr/>
        </p:nvSpPr>
        <p:spPr>
          <a:xfrm>
            <a:off x="-36512" y="3183359"/>
            <a:ext cx="3669804" cy="461665"/>
          </a:xfrm>
          <a:prstGeom prst="rect">
            <a:avLst/>
          </a:prstGeom>
        </p:spPr>
        <p:txBody>
          <a:bodyPr wrap="square">
            <a:spAutoFit/>
          </a:bodyPr>
          <a:lstStyle/>
          <a:p>
            <a:r>
              <a:rPr lang="en-IN" sz="1200" b="1" dirty="0"/>
              <a:t>Map</a:t>
            </a:r>
            <a:r>
              <a:rPr lang="en-IN" sz="1200" dirty="0"/>
              <a:t> is showing state wise Revenue TY. In which state how much revenue generate. </a:t>
            </a:r>
            <a:endParaRPr lang="en-IN" sz="1200" dirty="0" smtClean="0"/>
          </a:p>
        </p:txBody>
      </p:sp>
      <p:sp>
        <p:nvSpPr>
          <p:cNvPr id="6" name="Rectangle 5"/>
          <p:cNvSpPr/>
          <p:nvPr/>
        </p:nvSpPr>
        <p:spPr>
          <a:xfrm>
            <a:off x="0" y="3812847"/>
            <a:ext cx="3768433" cy="1200329"/>
          </a:xfrm>
          <a:prstGeom prst="rect">
            <a:avLst/>
          </a:prstGeom>
        </p:spPr>
        <p:txBody>
          <a:bodyPr wrap="square">
            <a:spAutoFit/>
          </a:bodyPr>
          <a:lstStyle/>
          <a:p>
            <a:pPr>
              <a:defRPr/>
            </a:pPr>
            <a:r>
              <a:rPr lang="en-US" sz="1200" b="1" dirty="0"/>
              <a:t>Line and Clustered column chart </a:t>
            </a:r>
            <a:r>
              <a:rPr lang="en-US" sz="1200" dirty="0"/>
              <a:t>is revel to Revenue TY and Revenue </a:t>
            </a:r>
            <a:r>
              <a:rPr lang="en-US" sz="1200" dirty="0" err="1"/>
              <a:t>Var</a:t>
            </a:r>
            <a:r>
              <a:rPr lang="en-US" sz="1200" dirty="0"/>
              <a:t> % to Budget by Month. In November month %GT of revenue TY is raising high 11.27% </a:t>
            </a:r>
            <a:r>
              <a:rPr lang="en-US" sz="1200" dirty="0" smtClean="0"/>
              <a:t>this one maxim and  here we can see in January month 7.19%. Like march </a:t>
            </a:r>
            <a:r>
              <a:rPr lang="en-US" sz="1200" dirty="0"/>
              <a:t>month Revenue </a:t>
            </a:r>
            <a:r>
              <a:rPr lang="en-US" sz="1200" dirty="0" err="1"/>
              <a:t>Var</a:t>
            </a:r>
            <a:r>
              <a:rPr lang="en-US" sz="1200" dirty="0"/>
              <a:t> % to Budget is maxim 0.09 and minim -0.01 in month of </a:t>
            </a:r>
            <a:r>
              <a:rPr lang="en-US" sz="1200" dirty="0" smtClean="0"/>
              <a:t>January.</a:t>
            </a:r>
            <a:endParaRPr lang="en-IN" sz="1200" dirty="0"/>
          </a:p>
        </p:txBody>
      </p:sp>
      <p:sp>
        <p:nvSpPr>
          <p:cNvPr id="7" name="Rectangle 6"/>
          <p:cNvSpPr/>
          <p:nvPr/>
        </p:nvSpPr>
        <p:spPr>
          <a:xfrm>
            <a:off x="-13652" y="5229200"/>
            <a:ext cx="3808101" cy="830997"/>
          </a:xfrm>
          <a:prstGeom prst="rect">
            <a:avLst/>
          </a:prstGeom>
        </p:spPr>
        <p:txBody>
          <a:bodyPr wrap="square">
            <a:spAutoFit/>
          </a:bodyPr>
          <a:lstStyle/>
          <a:p>
            <a:pPr>
              <a:defRPr/>
            </a:pPr>
            <a:r>
              <a:rPr lang="en-IN" sz="1200" b="1" dirty="0"/>
              <a:t>Sunburst by MAQ software </a:t>
            </a:r>
            <a:r>
              <a:rPr lang="en-IN" sz="1200" dirty="0"/>
              <a:t>is revel to Industry and Name wise showing Revenue TY. In </a:t>
            </a:r>
            <a:r>
              <a:rPr lang="en-IN" sz="1200" dirty="0" smtClean="0"/>
              <a:t>Beverage </a:t>
            </a:r>
            <a:r>
              <a:rPr lang="en-IN" sz="1200" dirty="0"/>
              <a:t>generate maxim revenue and chemical industry is revenue generated minim.</a:t>
            </a:r>
          </a:p>
        </p:txBody>
      </p:sp>
    </p:spTree>
    <p:extLst>
      <p:ext uri="{BB962C8B-B14F-4D97-AF65-F5344CB8AC3E}">
        <p14:creationId xmlns:p14="http://schemas.microsoft.com/office/powerpoint/2010/main" val="3706430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116632"/>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4" y="692697"/>
            <a:ext cx="3161071" cy="5904656"/>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3" name="Rectangle 2"/>
          <p:cNvSpPr/>
          <p:nvPr/>
        </p:nvSpPr>
        <p:spPr>
          <a:xfrm>
            <a:off x="171932" y="2348880"/>
            <a:ext cx="4572000" cy="1846659"/>
          </a:xfrm>
          <a:prstGeom prst="rect">
            <a:avLst/>
          </a:prstGeom>
        </p:spPr>
        <p:txBody>
          <a:bodyPr>
            <a:spAutoFit/>
          </a:bodyPr>
          <a:lstStyle/>
          <a:p>
            <a:r>
              <a:rPr lang="en-US" dirty="0"/>
              <a:t> </a:t>
            </a:r>
            <a:r>
              <a:rPr lang="en-US" b="1" dirty="0">
                <a:solidFill>
                  <a:schemeClr val="accent2">
                    <a:lumMod val="75000"/>
                  </a:schemeClr>
                </a:solidFill>
              </a:rPr>
              <a:t>Executive Scorecard</a:t>
            </a:r>
          </a:p>
          <a:p>
            <a:pPr>
              <a:defRPr/>
            </a:pPr>
            <a:endParaRPr lang="en-US" sz="1200" b="1" dirty="0" smtClean="0"/>
          </a:p>
          <a:p>
            <a:pPr>
              <a:defRPr/>
            </a:pPr>
            <a:r>
              <a:rPr lang="en-US" sz="1200" b="1" dirty="0" smtClean="0"/>
              <a:t>Line </a:t>
            </a:r>
            <a:r>
              <a:rPr lang="en-US" sz="1200" b="1" dirty="0"/>
              <a:t>and Clustered column chart </a:t>
            </a:r>
            <a:r>
              <a:rPr lang="en-US" sz="1200" dirty="0"/>
              <a:t>is revel to Revenue TY and Revenue </a:t>
            </a:r>
            <a:r>
              <a:rPr lang="en-US" sz="1200" dirty="0" err="1"/>
              <a:t>Var</a:t>
            </a:r>
            <a:r>
              <a:rPr lang="en-US" sz="1200" dirty="0"/>
              <a:t> % to Budget by </a:t>
            </a:r>
            <a:r>
              <a:rPr lang="en-US" sz="1200" dirty="0" smtClean="0"/>
              <a:t>Month and Name. </a:t>
            </a:r>
            <a:r>
              <a:rPr lang="en-US" sz="1200" dirty="0"/>
              <a:t>In November </a:t>
            </a:r>
            <a:r>
              <a:rPr lang="en-US" sz="1200" dirty="0" smtClean="0"/>
              <a:t>month </a:t>
            </a:r>
            <a:r>
              <a:rPr lang="en-US" sz="1200" dirty="0"/>
              <a:t>revenue TY is raising high .</a:t>
            </a:r>
            <a:r>
              <a:rPr lang="en-US" sz="1200" dirty="0" smtClean="0"/>
              <a:t>this </a:t>
            </a:r>
            <a:r>
              <a:rPr lang="en-US" sz="1200" dirty="0"/>
              <a:t>one maxim and  here we can see in January month </a:t>
            </a:r>
            <a:r>
              <a:rPr lang="en-US" sz="1200" dirty="0" smtClean="0"/>
              <a:t>minim. </a:t>
            </a:r>
            <a:r>
              <a:rPr lang="en-US" sz="1200" dirty="0"/>
              <a:t>Like march month Revenue </a:t>
            </a:r>
            <a:r>
              <a:rPr lang="en-US" sz="1200" dirty="0" err="1"/>
              <a:t>Var</a:t>
            </a:r>
            <a:r>
              <a:rPr lang="en-US" sz="1200" dirty="0"/>
              <a:t> % to Budget is maxim </a:t>
            </a:r>
            <a:r>
              <a:rPr lang="en-US" sz="1200" dirty="0" smtClean="0"/>
              <a:t>and </a:t>
            </a:r>
            <a:r>
              <a:rPr lang="en-US" sz="1200" dirty="0"/>
              <a:t>minim </a:t>
            </a:r>
            <a:r>
              <a:rPr lang="en-US" sz="1200" dirty="0" smtClean="0"/>
              <a:t>in </a:t>
            </a:r>
            <a:r>
              <a:rPr lang="en-US" sz="1200" dirty="0"/>
              <a:t>month of January.</a:t>
            </a:r>
            <a:endParaRPr lang="en-IN" sz="1200" dirty="0"/>
          </a:p>
          <a:p>
            <a:endParaRPr lang="en-US" sz="1200" dirty="0"/>
          </a:p>
          <a:p>
            <a:endParaRPr lang="en-IN" sz="1200" dirty="0"/>
          </a:p>
        </p:txBody>
      </p:sp>
      <p:sp>
        <p:nvSpPr>
          <p:cNvPr id="4" name="Rectangle 3"/>
          <p:cNvSpPr/>
          <p:nvPr/>
        </p:nvSpPr>
        <p:spPr>
          <a:xfrm>
            <a:off x="251520" y="3918540"/>
            <a:ext cx="4572000" cy="276999"/>
          </a:xfrm>
          <a:prstGeom prst="rect">
            <a:avLst/>
          </a:prstGeom>
        </p:spPr>
        <p:txBody>
          <a:bodyPr>
            <a:spAutoFit/>
          </a:bodyPr>
          <a:lstStyle/>
          <a:p>
            <a:r>
              <a:rPr lang="en-IN" sz="1200" b="1" dirty="0"/>
              <a:t>Tree Map </a:t>
            </a:r>
            <a:r>
              <a:rPr lang="en-IN" sz="1200" dirty="0"/>
              <a:t>is showing Region wise Total Revenue.</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32" y="661432"/>
            <a:ext cx="5629984" cy="1615440"/>
          </a:xfrm>
          <a:prstGeom prst="rect">
            <a:avLst/>
          </a:prstGeom>
        </p:spPr>
      </p:pic>
    </p:spTree>
    <p:extLst>
      <p:ext uri="{BB962C8B-B14F-4D97-AF65-F5344CB8AC3E}">
        <p14:creationId xmlns:p14="http://schemas.microsoft.com/office/powerpoint/2010/main" val="522406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27384"/>
            <a:ext cx="4355976" cy="32403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3136" y="3212976"/>
            <a:ext cx="4370864" cy="3600400"/>
          </a:xfrm>
          <a:prstGeom prst="rect">
            <a:avLst/>
          </a:prstGeom>
        </p:spPr>
      </p:pic>
      <p:sp>
        <p:nvSpPr>
          <p:cNvPr id="8" name="Rectangle 7"/>
          <p:cNvSpPr/>
          <p:nvPr/>
        </p:nvSpPr>
        <p:spPr>
          <a:xfrm>
            <a:off x="107504" y="3573016"/>
            <a:ext cx="4572000" cy="1200329"/>
          </a:xfrm>
          <a:prstGeom prst="rect">
            <a:avLst/>
          </a:prstGeom>
        </p:spPr>
        <p:txBody>
          <a:bodyPr>
            <a:spAutoFit/>
          </a:bodyPr>
          <a:lstStyle/>
          <a:p>
            <a:r>
              <a:rPr lang="en-US" dirty="0"/>
              <a:t>In </a:t>
            </a:r>
            <a:r>
              <a:rPr lang="en-US" b="1" dirty="0"/>
              <a:t>Tabular editor </a:t>
            </a:r>
            <a:r>
              <a:rPr lang="en-US" dirty="0"/>
              <a:t>we create one KPI to show </a:t>
            </a:r>
            <a:r>
              <a:rPr lang="en-US" dirty="0" smtClean="0"/>
              <a:t>measure column Revenue </a:t>
            </a:r>
            <a:r>
              <a:rPr lang="en-US" dirty="0"/>
              <a:t>TY’s ‘Value’, ‘Goal’, and ’Status’ using simple “</a:t>
            </a:r>
            <a:r>
              <a:rPr lang="en-IN" dirty="0"/>
              <a:t>DAX code for Status Expression”.</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72" y="260648"/>
            <a:ext cx="4766652" cy="2549292"/>
          </a:xfrm>
          <a:prstGeom prst="rect">
            <a:avLst/>
          </a:prstGeom>
        </p:spPr>
      </p:pic>
    </p:spTree>
    <p:extLst>
      <p:ext uri="{BB962C8B-B14F-4D97-AF65-F5344CB8AC3E}">
        <p14:creationId xmlns:p14="http://schemas.microsoft.com/office/powerpoint/2010/main" val="3031477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3528" y="44624"/>
            <a:ext cx="8280920" cy="523220"/>
          </a:xfrm>
          <a:prstGeom prst="rect">
            <a:avLst/>
          </a:prstGeom>
        </p:spPr>
        <p:txBody>
          <a:bodyPr wrap="square">
            <a:spAutoFit/>
          </a:bodyPr>
          <a:lstStyle/>
          <a:p>
            <a:pPr algn="ctr"/>
            <a:r>
              <a:rPr lang="en-IN" sz="2800" b="1" dirty="0" smtClean="0">
                <a:solidFill>
                  <a:schemeClr val="accent1">
                    <a:lumMod val="75000"/>
                  </a:schemeClr>
                </a:solidFill>
                <a:latin typeface="Arial Black" pitchFamily="34" charset="0"/>
              </a:rPr>
              <a:t>Customer Profitability Analysis</a:t>
            </a:r>
            <a:endParaRPr lang="en-IN" sz="2800" b="1" dirty="0">
              <a:solidFill>
                <a:schemeClr val="accent1">
                  <a:lumMod val="75000"/>
                </a:schemeClr>
              </a:solidFill>
              <a:latin typeface="Arial Black" pitchFamily="34" charset="0"/>
            </a:endParaRPr>
          </a:p>
        </p:txBody>
      </p:sp>
      <p:sp>
        <p:nvSpPr>
          <p:cNvPr id="3" name="Rectangle 2"/>
          <p:cNvSpPr/>
          <p:nvPr/>
        </p:nvSpPr>
        <p:spPr>
          <a:xfrm>
            <a:off x="0" y="4293095"/>
            <a:ext cx="9108504" cy="2585323"/>
          </a:xfrm>
          <a:prstGeom prst="rect">
            <a:avLst/>
          </a:prstGeom>
        </p:spPr>
        <p:txBody>
          <a:bodyPr wrap="square">
            <a:spAutoFit/>
          </a:bodyPr>
          <a:lstStyle/>
          <a:p>
            <a:r>
              <a:rPr lang="en-IN" dirty="0" smtClean="0">
                <a:latin typeface="Arial Black" pitchFamily="34" charset="0"/>
              </a:rPr>
              <a:t>Benefits </a:t>
            </a:r>
            <a:r>
              <a:rPr lang="en-IN" dirty="0">
                <a:latin typeface="Arial Black" pitchFamily="34" charset="0"/>
              </a:rPr>
              <a:t>of customer profitability </a:t>
            </a:r>
            <a:r>
              <a:rPr lang="en-IN" dirty="0" smtClean="0">
                <a:latin typeface="Arial Black" pitchFamily="34" charset="0"/>
              </a:rPr>
              <a:t>analysis</a:t>
            </a:r>
          </a:p>
          <a:p>
            <a:pPr marL="285750" indent="-285750">
              <a:buClr>
                <a:schemeClr val="tx1"/>
              </a:buClr>
              <a:buFont typeface="Wingdings" pitchFamily="2" charset="2"/>
              <a:buChar char="§"/>
            </a:pPr>
            <a:r>
              <a:rPr lang="en-IN" dirty="0" smtClean="0"/>
              <a:t>Identify the most profitable customer</a:t>
            </a:r>
          </a:p>
          <a:p>
            <a:pPr marL="285750" indent="-285750">
              <a:buClr>
                <a:schemeClr val="tx1"/>
              </a:buClr>
              <a:buFont typeface="Wingdings" pitchFamily="2" charset="2"/>
              <a:buChar char="§"/>
            </a:pPr>
            <a:r>
              <a:rPr lang="en-IN" dirty="0" smtClean="0"/>
              <a:t>Develop marketing strategies</a:t>
            </a:r>
          </a:p>
          <a:p>
            <a:pPr marL="285750" indent="-285750">
              <a:buClr>
                <a:schemeClr val="tx1"/>
              </a:buClr>
              <a:buFont typeface="Wingdings" pitchFamily="2" charset="2"/>
              <a:buChar char="§"/>
            </a:pPr>
            <a:r>
              <a:rPr lang="en-IN" dirty="0" smtClean="0"/>
              <a:t>Strategies to discourage unprofitable customer</a:t>
            </a:r>
          </a:p>
          <a:p>
            <a:pPr marL="285750" indent="-285750">
              <a:buClr>
                <a:schemeClr val="tx1"/>
              </a:buClr>
              <a:buFont typeface="Wingdings" pitchFamily="2" charset="2"/>
              <a:buChar char="§"/>
            </a:pPr>
            <a:r>
              <a:rPr lang="en-IN" dirty="0" smtClean="0"/>
              <a:t>Level of service or onward charging to customer</a:t>
            </a:r>
          </a:p>
          <a:p>
            <a:pPr marL="285750" indent="-285750">
              <a:buClr>
                <a:schemeClr val="tx1"/>
              </a:buClr>
              <a:buFont typeface="Wingdings" pitchFamily="2" charset="2"/>
              <a:buChar char="§"/>
            </a:pPr>
            <a:r>
              <a:rPr lang="en-IN" dirty="0" smtClean="0"/>
              <a:t>Financial impact of changes to the customer mix</a:t>
            </a:r>
            <a:endParaRPr lang="en-IN" dirty="0"/>
          </a:p>
          <a:p>
            <a:pPr marL="285750" indent="-285750">
              <a:buClr>
                <a:schemeClr val="tx1"/>
              </a:buClr>
              <a:buFont typeface="Wingdings" pitchFamily="2" charset="2"/>
              <a:buChar char="§"/>
            </a:pPr>
            <a:r>
              <a:rPr lang="en-IN" dirty="0" smtClean="0"/>
              <a:t>Cost of acquisition(</a:t>
            </a:r>
            <a:r>
              <a:rPr lang="en-US" b="1" dirty="0" smtClean="0"/>
              <a:t> </a:t>
            </a:r>
            <a:r>
              <a:rPr lang="en-US" b="1" dirty="0"/>
              <a:t>total expense incurred by a business in acquiring a new client or purchasing an </a:t>
            </a:r>
            <a:r>
              <a:rPr lang="en-US" b="1" dirty="0" smtClean="0"/>
              <a:t>asset</a:t>
            </a:r>
            <a:r>
              <a:rPr lang="en-US" dirty="0" smtClean="0"/>
              <a:t>).</a:t>
            </a:r>
            <a:endParaRPr lang="en-IN" dirty="0" smtClean="0"/>
          </a:p>
          <a:p>
            <a:pPr marL="285750" indent="-285750">
              <a:buClr>
                <a:schemeClr val="tx1"/>
              </a:buClr>
              <a:buFont typeface="Wingdings" pitchFamily="2" charset="2"/>
              <a:buChar char="§"/>
            </a:pPr>
            <a:r>
              <a:rPr lang="en-IN" dirty="0" smtClean="0"/>
              <a:t>Product development for profitable customers</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6672"/>
            <a:ext cx="9108504" cy="3717953"/>
          </a:xfrm>
          <a:prstGeom prst="rect">
            <a:avLst/>
          </a:prstGeom>
        </p:spPr>
      </p:pic>
    </p:spTree>
    <p:extLst>
      <p:ext uri="{BB962C8B-B14F-4D97-AF65-F5344CB8AC3E}">
        <p14:creationId xmlns:p14="http://schemas.microsoft.com/office/powerpoint/2010/main" val="2424384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TotalTime>
  <Words>791</Words>
  <Application>Microsoft Office PowerPoint</Application>
  <PresentationFormat>On-screen Show (4:3)</PresentationFormat>
  <Paragraphs>82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93</cp:revision>
  <dcterms:created xsi:type="dcterms:W3CDTF">2022-09-22T12:16:01Z</dcterms:created>
  <dcterms:modified xsi:type="dcterms:W3CDTF">2022-09-27T12:18:57Z</dcterms:modified>
</cp:coreProperties>
</file>