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72" r:id="rId5"/>
    <p:sldId id="260" r:id="rId6"/>
    <p:sldId id="276" r:id="rId7"/>
    <p:sldId id="302" r:id="rId8"/>
    <p:sldId id="275" r:id="rId9"/>
    <p:sldId id="273" r:id="rId10"/>
    <p:sldId id="261" r:id="rId11"/>
    <p:sldId id="278" r:id="rId12"/>
    <p:sldId id="264" r:id="rId13"/>
    <p:sldId id="279" r:id="rId14"/>
    <p:sldId id="303" r:id="rId15"/>
    <p:sldId id="281" r:id="rId16"/>
    <p:sldId id="282" r:id="rId17"/>
    <p:sldId id="283" r:id="rId18"/>
    <p:sldId id="284" r:id="rId19"/>
    <p:sldId id="285" r:id="rId20"/>
    <p:sldId id="286" r:id="rId21"/>
    <p:sldId id="304" r:id="rId22"/>
    <p:sldId id="300" r:id="rId23"/>
    <p:sldId id="265" r:id="rId24"/>
    <p:sldId id="295" r:id="rId25"/>
    <p:sldId id="288" r:id="rId26"/>
    <p:sldId id="289" r:id="rId27"/>
    <p:sldId id="266" r:id="rId28"/>
    <p:sldId id="291" r:id="rId29"/>
    <p:sldId id="290" r:id="rId30"/>
    <p:sldId id="292" r:id="rId31"/>
    <p:sldId id="294" r:id="rId32"/>
    <p:sldId id="293" r:id="rId33"/>
    <p:sldId id="268" r:id="rId34"/>
    <p:sldId id="305" r:id="rId35"/>
    <p:sldId id="306" r:id="rId36"/>
    <p:sldId id="307" r:id="rId37"/>
    <p:sldId id="269" r:id="rId38"/>
    <p:sldId id="308" r:id="rId39"/>
    <p:sldId id="309" r:id="rId40"/>
    <p:sldId id="310" r:id="rId41"/>
    <p:sldId id="311" r:id="rId42"/>
    <p:sldId id="313" r:id="rId43"/>
    <p:sldId id="312" r:id="rId44"/>
    <p:sldId id="270" r:id="rId45"/>
    <p:sldId id="297" r:id="rId46"/>
    <p:sldId id="298" r:id="rId47"/>
    <p:sldId id="299" r:id="rId48"/>
    <p:sldId id="274" r:id="rId49"/>
    <p:sldId id="262" r:id="rId50"/>
    <p:sldId id="29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C476EAD-6BC7-4D98-871B-1E0A77AE074A}">
          <p14:sldIdLst>
            <p14:sldId id="256"/>
            <p14:sldId id="257"/>
            <p14:sldId id="263"/>
            <p14:sldId id="272"/>
            <p14:sldId id="260"/>
            <p14:sldId id="276"/>
            <p14:sldId id="302"/>
            <p14:sldId id="275"/>
            <p14:sldId id="273"/>
            <p14:sldId id="261"/>
            <p14:sldId id="278"/>
            <p14:sldId id="264"/>
            <p14:sldId id="279"/>
            <p14:sldId id="303"/>
            <p14:sldId id="281"/>
            <p14:sldId id="282"/>
            <p14:sldId id="283"/>
            <p14:sldId id="284"/>
            <p14:sldId id="285"/>
            <p14:sldId id="286"/>
            <p14:sldId id="304"/>
            <p14:sldId id="300"/>
            <p14:sldId id="265"/>
            <p14:sldId id="295"/>
            <p14:sldId id="288"/>
            <p14:sldId id="289"/>
            <p14:sldId id="266"/>
            <p14:sldId id="291"/>
            <p14:sldId id="290"/>
            <p14:sldId id="292"/>
            <p14:sldId id="294"/>
            <p14:sldId id="293"/>
            <p14:sldId id="268"/>
            <p14:sldId id="305"/>
            <p14:sldId id="306"/>
            <p14:sldId id="307"/>
            <p14:sldId id="269"/>
            <p14:sldId id="308"/>
            <p14:sldId id="309"/>
            <p14:sldId id="310"/>
            <p14:sldId id="311"/>
            <p14:sldId id="313"/>
            <p14:sldId id="312"/>
            <p14:sldId id="270"/>
            <p14:sldId id="297"/>
            <p14:sldId id="298"/>
            <p14:sldId id="299"/>
            <p14:sldId id="274"/>
            <p14:sldId id="262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9" autoAdjust="0"/>
  </p:normalViewPr>
  <p:slideViewPr>
    <p:cSldViewPr>
      <p:cViewPr>
        <p:scale>
          <a:sx n="100" d="100"/>
          <a:sy n="100" d="100"/>
        </p:scale>
        <p:origin x="-294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yangyang4502@yahoo.com.c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高性能站点优化纵横谈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汪洋</a:t>
            </a:r>
            <a:endParaRPr lang="en-US" altLang="zh-CN" dirty="0" smtClean="0"/>
          </a:p>
          <a:p>
            <a:pPr lvl="0"/>
            <a:r>
              <a:rPr lang="en-US" altLang="zh-CN" sz="1600" b="1" dirty="0">
                <a:latin typeface="+mn-ea"/>
              </a:rPr>
              <a:t>《</a:t>
            </a:r>
            <a:r>
              <a:rPr lang="en-US" altLang="zh-CN" sz="1600" b="1" dirty="0"/>
              <a:t> NET</a:t>
            </a:r>
            <a:r>
              <a:rPr lang="zh-CN" altLang="en-US" sz="1600" b="1" dirty="0"/>
              <a:t>应用架构设计：原则、模式与实践</a:t>
            </a:r>
            <a:r>
              <a:rPr lang="en-US" altLang="zh-CN" sz="1600" b="1" dirty="0" smtClean="0">
                <a:latin typeface="+mn-ea"/>
              </a:rPr>
              <a:t>》</a:t>
            </a:r>
            <a:r>
              <a:rPr lang="zh-CN" altLang="en-US" sz="2800" b="1" dirty="0" smtClean="0">
                <a:latin typeface="+mn-ea"/>
              </a:rPr>
              <a:t>作者</a:t>
            </a:r>
            <a:endParaRPr lang="en-US" altLang="zh-CN" sz="2800" b="1" dirty="0">
              <a:latin typeface="+mn-ea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如何提高站点性能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分析用户习性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内存瓶颈分析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CPU</a:t>
            </a:r>
            <a:r>
              <a:rPr lang="zh-CN" altLang="en-US" dirty="0">
                <a:solidFill>
                  <a:srgbClr val="C00000"/>
                </a:solidFill>
              </a:rPr>
              <a:t>瓶颈</a:t>
            </a:r>
            <a:r>
              <a:rPr lang="zh-CN" altLang="en-US" dirty="0" smtClean="0">
                <a:solidFill>
                  <a:srgbClr val="C00000"/>
                </a:solidFill>
              </a:rPr>
              <a:t>分析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缓存分析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7030A0"/>
                </a:solidFill>
              </a:rPr>
              <a:t>资源等待分析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数据库</a:t>
            </a:r>
            <a:r>
              <a:rPr lang="zh-CN" altLang="en-US" dirty="0">
                <a:solidFill>
                  <a:srgbClr val="FF0000"/>
                </a:solidFill>
              </a:rPr>
              <a:t>瓶颈</a:t>
            </a:r>
            <a:r>
              <a:rPr lang="zh-CN" altLang="en-US" dirty="0" smtClean="0">
                <a:solidFill>
                  <a:srgbClr val="FF0000"/>
                </a:solidFill>
              </a:rPr>
              <a:t>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HTTP</a:t>
            </a:r>
            <a:r>
              <a:rPr lang="zh-CN" altLang="en-US" dirty="0" smtClean="0">
                <a:solidFill>
                  <a:srgbClr val="0070C0"/>
                </a:solidFill>
              </a:rPr>
              <a:t>优化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232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分析用户习性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981200"/>
            <a:ext cx="81438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229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内存瓶颈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内部内存压力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托管资源</a:t>
            </a:r>
            <a:endParaRPr lang="en-US" altLang="zh-CN" dirty="0" smtClean="0"/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托管资源</a:t>
            </a:r>
            <a:endParaRPr lang="en-US" altLang="zh-CN" dirty="0" smtClean="0"/>
          </a:p>
          <a:p>
            <a:r>
              <a:rPr lang="zh-CN" altLang="en-US" dirty="0" smtClean="0"/>
              <a:t>外部内存压力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其他进程的竞争</a:t>
            </a:r>
            <a:endParaRPr lang="en-US" altLang="zh-CN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787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托管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对象的分配与回收</a:t>
            </a:r>
            <a:endParaRPr lang="en-US" altLang="zh-CN" dirty="0" smtClean="0"/>
          </a:p>
          <a:p>
            <a:r>
              <a:rPr lang="zh-CN" altLang="en-US" dirty="0" smtClean="0"/>
              <a:t>内存瓶颈分析</a:t>
            </a:r>
            <a:endParaRPr lang="en-US" altLang="zh-CN" dirty="0" smtClean="0"/>
          </a:p>
          <a:p>
            <a:r>
              <a:rPr lang="zh-CN" altLang="en-US" dirty="0" smtClean="0"/>
              <a:t>常见优化举例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976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托管对象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973421"/>
            <a:ext cx="7680960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瓶颈分析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Counter</a:t>
            </a:r>
          </a:p>
          <a:p>
            <a:r>
              <a:rPr lang="en-US" altLang="zh-CN" dirty="0" smtClean="0"/>
              <a:t>CLR Profiler</a:t>
            </a:r>
          </a:p>
          <a:p>
            <a:r>
              <a:rPr lang="en-US" altLang="zh-CN" dirty="0"/>
              <a:t>ANTS Memory </a:t>
            </a:r>
            <a:r>
              <a:rPr lang="en-US" altLang="zh-CN" dirty="0" smtClean="0"/>
              <a:t>Profiler(Red Gate)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68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System </a:t>
            </a:r>
            <a:r>
              <a:rPr lang="en-US" altLang="zh-CN" dirty="0" smtClean="0"/>
              <a:t>Counter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453"/>
            <a:ext cx="6172200" cy="426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51" y="2479716"/>
            <a:ext cx="5578549" cy="384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7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CLR </a:t>
            </a:r>
            <a:r>
              <a:rPr lang="en-US" altLang="zh-CN" dirty="0" smtClean="0"/>
              <a:t>Profiler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75914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77" y="2209800"/>
            <a:ext cx="6207629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0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ANTS Memory </a:t>
            </a:r>
            <a:r>
              <a:rPr lang="en-US" altLang="zh-CN" dirty="0" smtClean="0"/>
              <a:t>Profiler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3" y="1905000"/>
            <a:ext cx="814276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6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常见优化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字符串相关问题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</a:p>
          <a:p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对象池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06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常见的影响站点性能的</a:t>
            </a:r>
            <a:r>
              <a:rPr lang="zh-CN" altLang="en-US" dirty="0" smtClean="0"/>
              <a:t>因素</a:t>
            </a:r>
            <a:endParaRPr lang="en-US" altLang="zh-CN" dirty="0" smtClean="0"/>
          </a:p>
          <a:p>
            <a:r>
              <a:rPr lang="zh-CN" altLang="en-US" dirty="0" smtClean="0"/>
              <a:t>性能调</a:t>
            </a:r>
            <a:r>
              <a:rPr lang="zh-CN" altLang="en-US" dirty="0"/>
              <a:t>优</a:t>
            </a:r>
            <a:r>
              <a:rPr lang="zh-CN" altLang="en-US" dirty="0" smtClean="0"/>
              <a:t>的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r>
              <a:rPr lang="zh-CN" altLang="en-US" dirty="0"/>
              <a:t>如何提高站点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</a:t>
            </a:r>
            <a:r>
              <a:rPr lang="zh-CN" altLang="en-US" sz="1200" b="1" dirty="0" smtClean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《</a:t>
            </a:r>
            <a:r>
              <a:rPr lang="en-US" altLang="zh-CN" sz="1200" b="1" dirty="0" smtClean="0"/>
              <a:t>.</a:t>
            </a:r>
            <a:r>
              <a:rPr lang="en-US" altLang="zh-CN" sz="1200" b="1" dirty="0"/>
              <a:t>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3D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非托管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46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非托管对象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76" y="1935163"/>
            <a:ext cx="750824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Counter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5147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47912"/>
            <a:ext cx="32194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1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瓶颈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的操作</a:t>
            </a:r>
            <a:endParaRPr lang="en-US" altLang="zh-CN" dirty="0" smtClean="0"/>
          </a:p>
          <a:p>
            <a:r>
              <a:rPr lang="zh-CN" altLang="en-US" dirty="0" smtClean="0"/>
              <a:t>分析瓶颈</a:t>
            </a:r>
            <a:endParaRPr lang="en-US" altLang="zh-CN" dirty="0" smtClean="0"/>
          </a:p>
          <a:p>
            <a:r>
              <a:rPr lang="zh-CN" altLang="en-US" dirty="0" smtClean="0"/>
              <a:t>常见优化举例</a:t>
            </a:r>
            <a:endParaRPr lang="zh-CN" alt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603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消耗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加密、解密</a:t>
            </a:r>
            <a:endParaRPr lang="en-US" altLang="zh-CN" dirty="0" smtClean="0"/>
          </a:p>
          <a:p>
            <a:r>
              <a:rPr lang="zh-CN" altLang="en-US" dirty="0"/>
              <a:t>垃圾</a:t>
            </a:r>
            <a:r>
              <a:rPr lang="zh-CN" altLang="en-US" dirty="0" smtClean="0"/>
              <a:t>回收</a:t>
            </a:r>
            <a:endParaRPr lang="en-US" altLang="zh-CN" dirty="0" smtClean="0"/>
          </a:p>
          <a:p>
            <a:r>
              <a:rPr lang="zh-CN" altLang="en-US" dirty="0" smtClean="0"/>
              <a:t>解压缩</a:t>
            </a:r>
            <a:endParaRPr lang="en-US" altLang="zh-CN" dirty="0" smtClean="0"/>
          </a:p>
          <a:p>
            <a:r>
              <a:rPr lang="zh-CN" altLang="en-US" dirty="0" smtClean="0"/>
              <a:t>算术运算</a:t>
            </a:r>
            <a:endParaRPr lang="en-US" altLang="zh-CN" dirty="0" smtClean="0"/>
          </a:p>
          <a:p>
            <a:r>
              <a:rPr lang="zh-CN" altLang="en-US" dirty="0" smtClean="0"/>
              <a:t>过度编译</a:t>
            </a:r>
            <a:endParaRPr lang="en-US" altLang="zh-C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796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瓶颈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Counter</a:t>
            </a:r>
          </a:p>
          <a:p>
            <a:r>
              <a:rPr lang="en-US" altLang="zh-CN" dirty="0" smtClean="0"/>
              <a:t>Visual </a:t>
            </a:r>
            <a:r>
              <a:rPr lang="en-US" altLang="zh-CN" dirty="0"/>
              <a:t>Studio Performance </a:t>
            </a:r>
            <a:r>
              <a:rPr lang="en-US" altLang="zh-CN" dirty="0" smtClean="0"/>
              <a:t>Profiling</a:t>
            </a:r>
            <a:endParaRPr lang="en-US" altLang="zh-CN" dirty="0"/>
          </a:p>
          <a:p>
            <a:r>
              <a:rPr lang="en-US" altLang="zh-CN" dirty="0"/>
              <a:t>ANTS Performance </a:t>
            </a:r>
            <a:r>
              <a:rPr lang="en-US" altLang="zh-CN" dirty="0" smtClean="0"/>
              <a:t>Profiler</a:t>
            </a:r>
            <a:endParaRPr lang="en-US" altLang="zh-CN" dirty="0"/>
          </a:p>
          <a:p>
            <a:r>
              <a:rPr lang="en-US" altLang="zh-CN" dirty="0" err="1"/>
              <a:t>Eqatec</a:t>
            </a:r>
            <a:r>
              <a:rPr lang="en-US" altLang="zh-CN" dirty="0"/>
              <a:t> </a:t>
            </a:r>
            <a:r>
              <a:rPr lang="en-US" altLang="zh-CN" dirty="0" smtClean="0"/>
              <a:t>Profiler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831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常见优化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返回多个结果集 </a:t>
            </a:r>
            <a:r>
              <a:rPr lang="en-US" altLang="zh-CN" i="1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多次返回</a:t>
            </a:r>
            <a:endParaRPr lang="en-US" altLang="zh-CN" dirty="0" smtClean="0"/>
          </a:p>
          <a:p>
            <a:r>
              <a:rPr lang="zh-CN" altLang="en-US" dirty="0" smtClean="0"/>
              <a:t>数据库批处理 </a:t>
            </a:r>
            <a:r>
              <a:rPr lang="en-US" altLang="zh-CN" i="1" dirty="0" err="1" smtClean="0"/>
              <a:t>vs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多次处理</a:t>
            </a:r>
            <a:endParaRPr lang="en-US" altLang="zh-CN" dirty="0" smtClean="0"/>
          </a:p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r>
              <a:rPr lang="zh-CN" altLang="en-US" dirty="0"/>
              <a:t>异常处理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135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浏览器缓存</a:t>
            </a:r>
            <a:endParaRPr lang="en-US" altLang="zh-CN" dirty="0" smtClean="0"/>
          </a:p>
          <a:p>
            <a:r>
              <a:rPr lang="zh-CN" altLang="en-US" dirty="0" smtClean="0"/>
              <a:t>代理缓存</a:t>
            </a:r>
            <a:endParaRPr lang="en-US" altLang="zh-CN" dirty="0" smtClean="0"/>
          </a:p>
          <a:p>
            <a:r>
              <a:rPr lang="zh-CN" altLang="en-US" dirty="0" smtClean="0"/>
              <a:t>内核缓存</a:t>
            </a:r>
            <a:endParaRPr lang="en-US" altLang="zh-CN" dirty="0" smtClean="0"/>
          </a:p>
          <a:p>
            <a:r>
              <a:rPr lang="en-US" altLang="zh-CN" dirty="0" smtClean="0"/>
              <a:t>IIS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数据缓存</a:t>
            </a:r>
            <a:endParaRPr lang="zh-CN" alt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298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缓存总体预览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181600"/>
            <a:ext cx="1676400" cy="99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66800" y="5359400"/>
            <a:ext cx="1219200" cy="419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58155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43200" y="5194300"/>
            <a:ext cx="1676400" cy="99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71800" y="5372100"/>
            <a:ext cx="1219200" cy="419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9900" y="5828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72000" y="5181600"/>
            <a:ext cx="1676400" cy="99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81300" y="3695700"/>
            <a:ext cx="1676400" cy="990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71800" y="3860800"/>
            <a:ext cx="1295400" cy="419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09900" y="4278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32600" y="2057400"/>
            <a:ext cx="1778000" cy="2743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5181600" y="3853934"/>
            <a:ext cx="12192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061200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72300" y="2362200"/>
            <a:ext cx="1562100" cy="13335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959600" y="3775075"/>
            <a:ext cx="1574800" cy="387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User mode cache</a:t>
            </a:r>
            <a:endParaRPr lang="zh-CN" altLang="en-US" sz="1200" b="1" dirty="0"/>
          </a:p>
        </p:txBody>
      </p:sp>
      <p:sp>
        <p:nvSpPr>
          <p:cNvPr id="30" name="矩形 29"/>
          <p:cNvSpPr/>
          <p:nvPr/>
        </p:nvSpPr>
        <p:spPr>
          <a:xfrm>
            <a:off x="6972300" y="4269859"/>
            <a:ext cx="1562100" cy="387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Kernel cache</a:t>
            </a:r>
            <a:endParaRPr lang="zh-CN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61200" y="242673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ASP.NET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7086600" y="2743200"/>
            <a:ext cx="1371600" cy="387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Data cache</a:t>
            </a:r>
            <a:endParaRPr lang="zh-CN" altLang="en-US" sz="1200" b="1" dirty="0"/>
          </a:p>
        </p:txBody>
      </p:sp>
      <p:sp>
        <p:nvSpPr>
          <p:cNvPr id="33" name="矩形 32"/>
          <p:cNvSpPr/>
          <p:nvPr/>
        </p:nvSpPr>
        <p:spPr>
          <a:xfrm>
            <a:off x="7099300" y="3237984"/>
            <a:ext cx="1371600" cy="387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Output cache</a:t>
            </a:r>
            <a:endParaRPr lang="zh-CN" altLang="en-US" sz="1200" b="1" dirty="0"/>
          </a:p>
        </p:txBody>
      </p:sp>
      <p:cxnSp>
        <p:nvCxnSpPr>
          <p:cNvPr id="7168" name="直接箭头连接符 7167"/>
          <p:cNvCxnSpPr/>
          <p:nvPr/>
        </p:nvCxnSpPr>
        <p:spPr>
          <a:xfrm flipV="1">
            <a:off x="1981200" y="4648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直接箭头连接符 7174"/>
          <p:cNvCxnSpPr/>
          <p:nvPr/>
        </p:nvCxnSpPr>
        <p:spPr>
          <a:xfrm flipV="1">
            <a:off x="3619500" y="4800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直接箭头连接符 7176"/>
          <p:cNvCxnSpPr/>
          <p:nvPr/>
        </p:nvCxnSpPr>
        <p:spPr>
          <a:xfrm flipH="1" flipV="1">
            <a:off x="4572000" y="4800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直接箭头连接符 7178"/>
          <p:cNvCxnSpPr/>
          <p:nvPr/>
        </p:nvCxnSpPr>
        <p:spPr>
          <a:xfrm flipH="1">
            <a:off x="1714500" y="4384675"/>
            <a:ext cx="876300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直接箭头连接符 7180"/>
          <p:cNvCxnSpPr/>
          <p:nvPr/>
        </p:nvCxnSpPr>
        <p:spPr>
          <a:xfrm>
            <a:off x="3810000" y="4800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直接箭头连接符 7182"/>
          <p:cNvCxnSpPr/>
          <p:nvPr/>
        </p:nvCxnSpPr>
        <p:spPr>
          <a:xfrm>
            <a:off x="4648200" y="4648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6" name="直接箭头连接符 7185"/>
          <p:cNvCxnSpPr/>
          <p:nvPr/>
        </p:nvCxnSpPr>
        <p:spPr>
          <a:xfrm>
            <a:off x="4572000" y="40703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直接箭头连接符 7187"/>
          <p:cNvCxnSpPr/>
          <p:nvPr/>
        </p:nvCxnSpPr>
        <p:spPr>
          <a:xfrm flipH="1" flipV="1">
            <a:off x="4572000" y="4267200"/>
            <a:ext cx="533400" cy="2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直接箭头连接符 7189"/>
          <p:cNvCxnSpPr/>
          <p:nvPr/>
        </p:nvCxnSpPr>
        <p:spPr>
          <a:xfrm>
            <a:off x="6400800" y="407035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直接箭头连接符 7191"/>
          <p:cNvCxnSpPr/>
          <p:nvPr/>
        </p:nvCxnSpPr>
        <p:spPr>
          <a:xfrm flipH="1">
            <a:off x="6400800" y="4267200"/>
            <a:ext cx="355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浏览器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资源文件的缓存</a:t>
            </a:r>
            <a:endParaRPr lang="en-US" altLang="zh-CN" dirty="0" smtClean="0"/>
          </a:p>
          <a:p>
            <a:r>
              <a:rPr lang="zh-CN" altLang="en-US" dirty="0" smtClean="0"/>
              <a:t>过期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657600"/>
            <a:ext cx="2495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5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常见的影响站点性能的</a:t>
            </a:r>
            <a:r>
              <a:rPr lang="zh-CN" altLang="en-US" dirty="0" smtClean="0"/>
              <a:t>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外因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部署架构</a:t>
            </a:r>
            <a:endParaRPr lang="en-US" altLang="zh-CN" dirty="0" smtClean="0"/>
          </a:p>
          <a:p>
            <a:pPr lvl="1"/>
            <a:r>
              <a:rPr lang="zh-CN" altLang="en-US" dirty="0"/>
              <a:t>服务器配置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600" dirty="0" smtClean="0"/>
              <a:t>内因</a:t>
            </a:r>
            <a:endParaRPr lang="en-US" altLang="zh-CN" sz="26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2300" dirty="0" smtClean="0"/>
              <a:t>项目设计、实现</a:t>
            </a:r>
            <a:endParaRPr lang="en-US" altLang="zh-CN" sz="23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2400" dirty="0" smtClean="0"/>
              <a:t>资源加载</a:t>
            </a:r>
            <a:endParaRPr lang="en-US" altLang="zh-CN" sz="2400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2400" dirty="0"/>
              <a:t>宿主配置</a:t>
            </a:r>
            <a:endParaRPr lang="en-US" altLang="zh-CN" sz="2400" dirty="0"/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altLang="zh-CN" sz="2400" dirty="0"/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altLang="zh-CN" sz="23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3822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代理缓存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地域问题</a:t>
            </a:r>
            <a:endParaRPr lang="en-US" altLang="zh-CN" dirty="0" smtClean="0"/>
          </a:p>
          <a:p>
            <a:r>
              <a:rPr lang="zh-CN" altLang="en-US" dirty="0" smtClean="0"/>
              <a:t>安全问题</a:t>
            </a:r>
            <a:endParaRPr lang="en-US" altLang="zh-CN" dirty="0" smtClean="0"/>
          </a:p>
          <a:p>
            <a:r>
              <a:rPr lang="zh-CN" altLang="en-US" dirty="0" smtClean="0"/>
              <a:t>更新问题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880" y="2743200"/>
            <a:ext cx="3425140" cy="326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内核和</a:t>
            </a:r>
            <a:r>
              <a:rPr lang="en-US" altLang="zh-CN" dirty="0"/>
              <a:t>IIS</a:t>
            </a:r>
            <a:r>
              <a:rPr lang="zh-CN" altLang="en-US" dirty="0" smtClean="0"/>
              <a:t>缓存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3429000"/>
            <a:ext cx="13716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" y="3733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86200" y="4724400"/>
            <a:ext cx="12192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内核缓存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3162300" y="41529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038600" y="2362200"/>
            <a:ext cx="12192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IIS</a:t>
            </a:r>
            <a:r>
              <a:rPr lang="zh-CN" altLang="en-US" sz="1400" dirty="0" smtClean="0"/>
              <a:t>监听线程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352799" y="27432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943600" y="2133600"/>
            <a:ext cx="12954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IIS</a:t>
            </a:r>
            <a:r>
              <a:rPr lang="zh-CN" altLang="en-US" sz="1400" dirty="0" smtClean="0"/>
              <a:t>缓存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57400" y="2667000"/>
            <a:ext cx="16321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第一次线程切换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43600" y="2971800"/>
            <a:ext cx="12954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ASP.NET</a:t>
            </a:r>
            <a:r>
              <a:rPr lang="zh-CN" altLang="en-US" sz="1400" dirty="0" smtClean="0"/>
              <a:t>线程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34000" y="2971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620000" y="2590800"/>
            <a:ext cx="9906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缓存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7315200" y="2971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620000" y="3352800"/>
            <a:ext cx="9906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处理请求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7315200" y="3352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620000" y="4495800"/>
            <a:ext cx="9906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输出线程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811294" y="4152900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9424708">
            <a:off x="4133107" y="3497844"/>
            <a:ext cx="16321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第二次线程切换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24600" y="3962400"/>
            <a:ext cx="16321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第三次线程切换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21" grpId="0" animBg="1"/>
      <p:bldP spid="24" grpId="0"/>
      <p:bldP spid="25" grpId="0" animBg="1"/>
      <p:bldP spid="30" grpId="0" animBg="1"/>
      <p:bldP spid="34" grpId="0" animBg="1"/>
      <p:bldP spid="39" grpId="0" animBg="1"/>
      <p:bldP spid="45" grpId="0"/>
      <p:bldP spid="46" grpId="0"/>
      <p:bldP spid="4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数据缓存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缓存的策略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分析用户行为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 smtClean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</a:t>
            </a:r>
            <a:r>
              <a:rPr lang="zh-CN" altLang="en-US" sz="1200" b="1" dirty="0" smtClean="0">
                <a:latin typeface="+mn-ea"/>
              </a:rPr>
              <a:t>由机械出版社发行</a:t>
            </a:r>
            <a:endParaRPr lang="en-US" altLang="zh-CN" sz="1200" b="1" dirty="0" smtClean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 smtClean="0">
                <a:latin typeface="+mn-ea"/>
              </a:rPr>
              <a:t>个人站点：</a:t>
            </a:r>
            <a:r>
              <a:rPr lang="en-US" altLang="zh-CN" sz="1200" b="1" dirty="0" smtClean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资源等待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数据库等待</a:t>
            </a:r>
            <a:endParaRPr lang="en-US" altLang="zh-CN" dirty="0" smtClean="0"/>
          </a:p>
          <a:p>
            <a:r>
              <a:rPr lang="zh-CN" altLang="en-US" dirty="0" smtClean="0"/>
              <a:t>线程锁定</a:t>
            </a:r>
            <a:endParaRPr lang="en-US" altLang="zh-CN" dirty="0" smtClean="0"/>
          </a:p>
          <a:p>
            <a:r>
              <a:rPr lang="zh-CN" altLang="en-US" dirty="0" smtClean="0"/>
              <a:t>磁盘读写</a:t>
            </a:r>
            <a:endParaRPr lang="en-US" altLang="zh-CN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 smtClean="0">
                <a:latin typeface="Calibri (Headings)"/>
              </a:rPr>
              <a:t>著作：</a:t>
            </a:r>
            <a:r>
              <a:rPr lang="en-US" altLang="zh-CN" sz="1200" b="1" dirty="0" smtClean="0">
                <a:latin typeface="Calibri (Headings)"/>
              </a:rPr>
              <a:t>《</a:t>
            </a:r>
            <a:r>
              <a:rPr lang="en-US" sz="1200" b="1" dirty="0" smtClean="0">
                <a:latin typeface="Calibri (Headings)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Calibri (Headings)"/>
              </a:rPr>
              <a:t>》</a:t>
            </a: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Calibri (Headings)"/>
              </a:rPr>
              <a:t>将</a:t>
            </a:r>
            <a:r>
              <a:rPr lang="zh-CN" altLang="en-US" sz="1200" b="1" dirty="0" smtClean="0">
                <a:latin typeface="Calibri (Headings)"/>
              </a:rPr>
              <a:t>由机械出版社发行</a:t>
            </a:r>
            <a:endParaRPr lang="en-US" altLang="zh-CN" sz="1200" b="1" dirty="0" smtClean="0">
              <a:latin typeface="Calibri (Headings)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 smtClean="0">
                <a:latin typeface="Calibri (Headings)"/>
              </a:rPr>
              <a:t>个人站点：</a:t>
            </a:r>
            <a:r>
              <a:rPr lang="en-US" altLang="zh-CN" sz="1200" b="1" dirty="0" smtClean="0">
                <a:latin typeface="Calibri (Headings)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32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DMV+</a:t>
            </a:r>
            <a:r>
              <a:rPr lang="zh-CN" altLang="en-US" dirty="0" smtClean="0"/>
              <a:t>执行计划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696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1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线程</a:t>
            </a:r>
            <a:r>
              <a:rPr lang="zh-CN" altLang="en-US" dirty="0" smtClean="0"/>
              <a:t>锁定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10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0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磁盘</a:t>
            </a:r>
            <a:r>
              <a:rPr lang="zh-CN" altLang="en-US" dirty="0" smtClean="0"/>
              <a:t>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86000"/>
            <a:ext cx="82010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1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数据库瓶颈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缺失索引</a:t>
            </a:r>
            <a:r>
              <a:rPr lang="zh-CN" altLang="en-US" dirty="0"/>
              <a:t>瓶颈分析 </a:t>
            </a:r>
          </a:p>
          <a:p>
            <a:r>
              <a:rPr lang="zh-CN" altLang="en-US" dirty="0"/>
              <a:t>昂贵查询瓶颈分析 </a:t>
            </a:r>
          </a:p>
          <a:p>
            <a:r>
              <a:rPr lang="zh-CN" altLang="en-US" dirty="0"/>
              <a:t>数据库加锁瓶颈分析 </a:t>
            </a:r>
          </a:p>
          <a:p>
            <a:r>
              <a:rPr lang="zh-CN" altLang="en-US" dirty="0"/>
              <a:t>执行计划瓶颈分析 </a:t>
            </a:r>
          </a:p>
          <a:p>
            <a:r>
              <a:rPr lang="zh-CN" altLang="en-US" dirty="0"/>
              <a:t>数据库碎片分析 </a:t>
            </a:r>
          </a:p>
          <a:p>
            <a:r>
              <a:rPr lang="zh-CN" altLang="en-US" dirty="0"/>
              <a:t>内存瓶颈分析 </a:t>
            </a:r>
          </a:p>
          <a:p>
            <a:r>
              <a:rPr lang="zh-CN" altLang="en-US" dirty="0"/>
              <a:t>磁盘瓶颈分析 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瓶颈</a:t>
            </a:r>
            <a:r>
              <a:rPr lang="zh-CN" altLang="en-US" dirty="0" smtClean="0"/>
              <a:t>分析</a:t>
            </a:r>
            <a:endParaRPr lang="en-US" altLang="zh-CN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669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 Server Profiler</a:t>
            </a:r>
          </a:p>
          <a:p>
            <a:r>
              <a:rPr lang="en-US" altLang="zh-CN" dirty="0"/>
              <a:t>Database Engine Tuning </a:t>
            </a:r>
            <a:r>
              <a:rPr lang="en-US" altLang="zh-CN" dirty="0" smtClean="0"/>
              <a:t>Advisor</a:t>
            </a:r>
          </a:p>
          <a:p>
            <a:r>
              <a:rPr lang="en-US" altLang="zh-CN" dirty="0" smtClean="0"/>
              <a:t>DMV</a:t>
            </a:r>
          </a:p>
          <a:p>
            <a:r>
              <a:rPr lang="en-US" altLang="zh-CN" dirty="0" smtClean="0"/>
              <a:t>System Counter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9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缺失索引瓶颈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200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5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常见的影响站点性能的因素</a:t>
            </a:r>
            <a:endParaRPr lang="en-US" altLang="zh-CN" dirty="0"/>
          </a:p>
          <a:p>
            <a:r>
              <a:rPr lang="zh-CN" altLang="en-US" dirty="0" smtClean="0"/>
              <a:t>性能调</a:t>
            </a:r>
            <a:r>
              <a:rPr lang="zh-CN" altLang="en-US" dirty="0"/>
              <a:t>优</a:t>
            </a:r>
            <a:r>
              <a:rPr lang="zh-CN" altLang="en-US" dirty="0" smtClean="0"/>
              <a:t>的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r>
              <a:rPr lang="zh-CN" altLang="en-US" dirty="0"/>
              <a:t>如何提高站点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en-US" altLang="zh-CN" dirty="0"/>
              <a:t>Q&amp;A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940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3D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昂贵查询瓶颈分析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1"/>
            <a:ext cx="815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数据库加锁瓶颈分析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199"/>
            <a:ext cx="8001000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1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数据库碎片分析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3437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0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执行计划瓶颈分析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6915150" cy="121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12646"/>
            <a:ext cx="5200650" cy="309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0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减小页面大小</a:t>
            </a:r>
            <a:endParaRPr lang="en-US" altLang="zh-CN" dirty="0" smtClean="0"/>
          </a:p>
          <a:p>
            <a:r>
              <a:rPr lang="zh-CN" altLang="en-US" dirty="0" smtClean="0"/>
              <a:t>提交必要的数据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r>
              <a:rPr lang="zh-CN" altLang="en-US" dirty="0"/>
              <a:t>的加载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797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减小页面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ViewState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启用压缩</a:t>
            </a:r>
            <a:endParaRPr lang="en-US" altLang="zh-CN" dirty="0" smtClean="0"/>
          </a:p>
          <a:p>
            <a:r>
              <a:rPr lang="zh-CN" altLang="en-US" dirty="0"/>
              <a:t>缩短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采用短的</a:t>
            </a:r>
            <a:r>
              <a:rPr lang="en-US" altLang="zh-CN" dirty="0" smtClean="0"/>
              <a:t>URL</a:t>
            </a:r>
          </a:p>
          <a:p>
            <a:r>
              <a:rPr lang="zh-CN" altLang="en-US" dirty="0"/>
              <a:t>外</a:t>
            </a:r>
            <a:r>
              <a:rPr lang="zh-CN" altLang="en-US" dirty="0" smtClean="0"/>
              <a:t>联</a:t>
            </a:r>
            <a:r>
              <a:rPr lang="en-US" altLang="zh-CN" dirty="0" err="1" smtClean="0"/>
              <a:t>Css,JS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972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提交必要的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客户端验证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客户端解析与呈现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815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资源的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图片加载</a:t>
            </a:r>
            <a:endParaRPr lang="en-US" altLang="zh-CN" dirty="0" smtClean="0"/>
          </a:p>
          <a:p>
            <a:r>
              <a:rPr lang="zh-CN" altLang="en-US" dirty="0" smtClean="0"/>
              <a:t>脚本加载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377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常见的影响站点性能的因素</a:t>
            </a:r>
            <a:endParaRPr lang="en-US" altLang="zh-CN" dirty="0"/>
          </a:p>
          <a:p>
            <a:r>
              <a:rPr lang="zh-CN" altLang="en-US" dirty="0" smtClean="0"/>
              <a:t>性能调</a:t>
            </a:r>
            <a:r>
              <a:rPr lang="zh-CN" altLang="en-US" dirty="0"/>
              <a:t>优</a:t>
            </a:r>
            <a:r>
              <a:rPr lang="zh-CN" altLang="en-US" dirty="0" smtClean="0"/>
              <a:t>的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r>
              <a:rPr lang="zh-CN" altLang="en-US" dirty="0"/>
              <a:t>如何提高站点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en-US" altLang="zh-CN" dirty="0"/>
              <a:t>Q&amp;A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417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8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感谢各位</a:t>
            </a:r>
          </a:p>
          <a:p>
            <a:endParaRPr lang="zh-CN" alt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461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性能调优的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调优四步</a:t>
            </a:r>
            <a:r>
              <a:rPr lang="zh-CN" altLang="en-US" dirty="0" smtClean="0"/>
              <a:t>曲</a:t>
            </a:r>
            <a:endParaRPr lang="en-US" altLang="zh-CN" dirty="0" smtClean="0"/>
          </a:p>
          <a:p>
            <a:r>
              <a:rPr lang="zh-CN" altLang="en-US" dirty="0" smtClean="0"/>
              <a:t>调优策略</a:t>
            </a:r>
            <a:endParaRPr lang="en-US" altLang="zh-CN" dirty="0" smtClean="0"/>
          </a:p>
          <a:p>
            <a:r>
              <a:rPr lang="zh-CN" altLang="en-US" dirty="0" smtClean="0"/>
              <a:t>调优的目标</a:t>
            </a:r>
            <a:endParaRPr lang="en-US" altLang="zh-CN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sz="2600" dirty="0" smtClean="0"/>
              <a:t>性能</a:t>
            </a:r>
            <a:r>
              <a:rPr lang="zh-CN" altLang="en-US" sz="2600" dirty="0"/>
              <a:t>测试</a:t>
            </a:r>
            <a:endParaRPr lang="en-US" altLang="zh-CN" sz="2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.NET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750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主页：</a:t>
            </a:r>
            <a:r>
              <a:rPr lang="en-US" altLang="zh-CN" b="1" dirty="0" smtClean="0">
                <a:solidFill>
                  <a:srgbClr val="00B050"/>
                </a:solidFill>
              </a:rPr>
              <a:t>www.agilesharp.com</a:t>
            </a:r>
          </a:p>
          <a:p>
            <a:pPr lvl="1"/>
            <a:r>
              <a:rPr lang="zh-CN" altLang="en-US" dirty="0" smtClean="0"/>
              <a:t>邮箱</a:t>
            </a:r>
            <a:r>
              <a:rPr lang="en-US" altLang="zh-CN" dirty="0" smtClean="0"/>
              <a:t>/MSN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00B050"/>
                </a:solidFill>
                <a:hlinkClick r:id="rId2"/>
              </a:rPr>
              <a:t>yangyang4502@yahoo.com.cn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新书：</a:t>
            </a:r>
            <a:r>
              <a:rPr lang="en-US" altLang="zh-CN" dirty="0" smtClean="0">
                <a:solidFill>
                  <a:srgbClr val="00B050"/>
                </a:solidFill>
              </a:rPr>
              <a:t>《</a:t>
            </a:r>
            <a:r>
              <a:rPr lang="en-US" altLang="zh-CN" b="1" dirty="0"/>
              <a:t> </a:t>
            </a:r>
            <a:r>
              <a:rPr lang="en-US" altLang="zh-CN" b="1" dirty="0" smtClean="0"/>
              <a:t>.NET</a:t>
            </a:r>
            <a:r>
              <a:rPr lang="zh-CN" altLang="en-US" b="1" dirty="0"/>
              <a:t>应用架构设计：原则、模式与实践</a:t>
            </a:r>
            <a:r>
              <a:rPr lang="en-US" altLang="zh-CN" dirty="0" smtClean="0">
                <a:solidFill>
                  <a:srgbClr val="00B050"/>
                </a:solidFill>
              </a:rPr>
              <a:t>》</a:t>
            </a:r>
          </a:p>
          <a:p>
            <a:pPr lvl="1"/>
            <a:endParaRPr lang="en-US" altLang="zh-C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>
                <a:latin typeface="+mn-ea"/>
              </a:rPr>
              <a:t>《</a:t>
            </a:r>
            <a:r>
              <a:rPr lang="en-US" sz="1200" b="1" dirty="0">
                <a:latin typeface="+mn-ea"/>
              </a:rPr>
              <a:t>.NET</a:t>
            </a:r>
            <a:r>
              <a:rPr lang="zh-CN" altLang="en-US" sz="1200" b="1" dirty="0">
                <a:latin typeface="+mn-ea"/>
              </a:rPr>
              <a:t>企业级应用的架构、模式与最佳实践</a:t>
            </a:r>
            <a:r>
              <a:rPr lang="en-US" altLang="zh-CN" sz="1200" b="1" dirty="0">
                <a:latin typeface="+mn-ea"/>
              </a:rPr>
              <a:t>》</a:t>
            </a: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850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调优四步</a:t>
            </a:r>
            <a:r>
              <a:rPr lang="zh-CN" altLang="en-US" dirty="0" smtClean="0"/>
              <a:t>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问题</a:t>
            </a:r>
            <a:r>
              <a:rPr lang="zh-CN" altLang="en-US" dirty="0" smtClean="0"/>
              <a:t>陈述</a:t>
            </a:r>
            <a:endParaRPr lang="en-US" altLang="zh-CN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1800" dirty="0" smtClean="0">
                <a:solidFill>
                  <a:schemeClr val="accent2"/>
                </a:solidFill>
              </a:rPr>
              <a:t>服务器</a:t>
            </a:r>
            <a:r>
              <a:rPr lang="en-US" altLang="zh-CN" sz="1800" dirty="0" smtClean="0">
                <a:solidFill>
                  <a:schemeClr val="accent2"/>
                </a:solidFill>
              </a:rPr>
              <a:t>X</a:t>
            </a:r>
            <a:r>
              <a:rPr lang="zh-CN" altLang="en-US" sz="1800" dirty="0" smtClean="0">
                <a:solidFill>
                  <a:schemeClr val="accent2"/>
                </a:solidFill>
              </a:rPr>
              <a:t>上的应用</a:t>
            </a:r>
            <a:r>
              <a:rPr lang="en-US" altLang="zh-CN" sz="1800" dirty="0" smtClean="0">
                <a:solidFill>
                  <a:schemeClr val="accent2"/>
                </a:solidFill>
              </a:rPr>
              <a:t>Y</a:t>
            </a:r>
            <a:r>
              <a:rPr lang="zh-CN" altLang="en-US" sz="1800" dirty="0" smtClean="0">
                <a:solidFill>
                  <a:schemeClr val="accent2"/>
                </a:solidFill>
              </a:rPr>
              <a:t>的用户报告在使用</a:t>
            </a:r>
            <a:r>
              <a:rPr lang="en-US" altLang="zh-CN" sz="1800" dirty="0" smtClean="0">
                <a:solidFill>
                  <a:schemeClr val="accent2"/>
                </a:solidFill>
              </a:rPr>
              <a:t>Z</a:t>
            </a:r>
            <a:r>
              <a:rPr lang="zh-CN" altLang="en-US" sz="1800" dirty="0" smtClean="0">
                <a:solidFill>
                  <a:schemeClr val="accent2"/>
                </a:solidFill>
              </a:rPr>
              <a:t>功能时存在严重的延时</a:t>
            </a:r>
            <a:endParaRPr lang="en-US" altLang="zh-CN" sz="1800" dirty="0" smtClean="0">
              <a:solidFill>
                <a:schemeClr val="accent2"/>
              </a:solidFill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1800" dirty="0" smtClean="0">
                <a:solidFill>
                  <a:srgbClr val="00B050"/>
                </a:solidFill>
              </a:rPr>
              <a:t>存储过程</a:t>
            </a:r>
            <a:r>
              <a:rPr lang="en-US" altLang="zh-CN" sz="1800" dirty="0" smtClean="0">
                <a:solidFill>
                  <a:srgbClr val="00B050"/>
                </a:solidFill>
              </a:rPr>
              <a:t>X</a:t>
            </a:r>
            <a:r>
              <a:rPr lang="zh-CN" altLang="en-US" sz="1800" dirty="0" smtClean="0">
                <a:solidFill>
                  <a:srgbClr val="00B050"/>
                </a:solidFill>
              </a:rPr>
              <a:t>运行缓慢，在之前的执行中，其平均运行时间为</a:t>
            </a:r>
            <a:r>
              <a:rPr lang="en-US" altLang="zh-CN" sz="1800" dirty="0" smtClean="0">
                <a:solidFill>
                  <a:srgbClr val="00B050"/>
                </a:solidFill>
              </a:rPr>
              <a:t>10ms</a:t>
            </a:r>
            <a:r>
              <a:rPr lang="zh-CN" altLang="en-US" sz="1800" dirty="0" smtClean="0">
                <a:solidFill>
                  <a:srgbClr val="00B050"/>
                </a:solidFill>
              </a:rPr>
              <a:t>，最短为</a:t>
            </a:r>
            <a:r>
              <a:rPr lang="en-US" altLang="zh-CN" sz="1800" dirty="0" smtClean="0">
                <a:solidFill>
                  <a:srgbClr val="00B050"/>
                </a:solidFill>
              </a:rPr>
              <a:t>2ms</a:t>
            </a:r>
            <a:r>
              <a:rPr lang="zh-CN" altLang="en-US" sz="1800" dirty="0" smtClean="0">
                <a:solidFill>
                  <a:srgbClr val="00B050"/>
                </a:solidFill>
              </a:rPr>
              <a:t>，最长为</a:t>
            </a:r>
            <a:r>
              <a:rPr lang="en-US" altLang="zh-CN" sz="1800" dirty="0" smtClean="0">
                <a:solidFill>
                  <a:srgbClr val="00B050"/>
                </a:solidFill>
              </a:rPr>
              <a:t>15ms</a:t>
            </a:r>
            <a:r>
              <a:rPr lang="zh-CN" altLang="en-US" sz="1800" dirty="0" smtClean="0">
                <a:solidFill>
                  <a:srgbClr val="00B050"/>
                </a:solidFill>
              </a:rPr>
              <a:t>。从今天开始，平均时间为</a:t>
            </a:r>
            <a:r>
              <a:rPr lang="en-US" altLang="zh-CN" sz="1800" dirty="0" smtClean="0">
                <a:solidFill>
                  <a:srgbClr val="00B050"/>
                </a:solidFill>
              </a:rPr>
              <a:t>600ms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处理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1800" dirty="0">
                <a:solidFill>
                  <a:schemeClr val="accent2"/>
                </a:solidFill>
              </a:rPr>
              <a:t>收集服务器</a:t>
            </a:r>
            <a:r>
              <a:rPr lang="zh-CN" altLang="en-US" sz="1800" dirty="0" smtClean="0">
                <a:solidFill>
                  <a:schemeClr val="accent2"/>
                </a:solidFill>
              </a:rPr>
              <a:t>的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Perfmon</a:t>
            </a:r>
            <a:r>
              <a:rPr lang="zh-CN" altLang="en-US" sz="1800" dirty="0" smtClean="0">
                <a:solidFill>
                  <a:schemeClr val="accent2"/>
                </a:solidFill>
              </a:rPr>
              <a:t>计数器</a:t>
            </a:r>
            <a:r>
              <a:rPr lang="zh-CN" altLang="en-US" sz="1800" dirty="0">
                <a:solidFill>
                  <a:schemeClr val="accent2"/>
                </a:solidFill>
              </a:rPr>
              <a:t>，收集为上午</a:t>
            </a:r>
            <a:r>
              <a:rPr lang="en-US" altLang="zh-CN" sz="1800" dirty="0">
                <a:solidFill>
                  <a:schemeClr val="accent2"/>
                </a:solidFill>
              </a:rPr>
              <a:t>9:00-10:00</a:t>
            </a:r>
            <a:r>
              <a:rPr lang="zh-CN" altLang="en-US" sz="1800" dirty="0">
                <a:solidFill>
                  <a:schemeClr val="accent2"/>
                </a:solidFill>
              </a:rPr>
              <a:t>，间隔</a:t>
            </a:r>
            <a:r>
              <a:rPr lang="en-US" altLang="zh-CN" sz="1800" dirty="0">
                <a:solidFill>
                  <a:schemeClr val="accent2"/>
                </a:solidFill>
              </a:rPr>
              <a:t>5</a:t>
            </a:r>
            <a:r>
              <a:rPr lang="zh-CN" altLang="en-US" sz="1800" dirty="0">
                <a:solidFill>
                  <a:schemeClr val="accent2"/>
                </a:solidFill>
              </a:rPr>
              <a:t>秒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sz="1800" dirty="0">
                <a:solidFill>
                  <a:srgbClr val="00B050"/>
                </a:solidFill>
              </a:rPr>
              <a:t>查看存储过程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的执行。捕获该存储过程的执行计划，查看该计划并对其进行调校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 smtClean="0"/>
              <a:t>数据收集</a:t>
            </a:r>
            <a:endParaRPr lang="en-US" altLang="zh-CN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 smtClean="0"/>
              <a:t>数据分析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8948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调优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 smtClean="0"/>
              <a:t>被动调试</a:t>
            </a:r>
            <a:endParaRPr lang="en-US" altLang="zh-CN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主动</a:t>
            </a:r>
            <a:r>
              <a:rPr lang="zh-CN" altLang="en-US" dirty="0" smtClean="0"/>
              <a:t>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83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调优的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业务需求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501719" cy="337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424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常见的影响站点性能的因素</a:t>
            </a:r>
            <a:endParaRPr lang="en-US" altLang="zh-CN" dirty="0"/>
          </a:p>
          <a:p>
            <a:r>
              <a:rPr lang="zh-CN" altLang="en-US" dirty="0" smtClean="0"/>
              <a:t>性能调</a:t>
            </a:r>
            <a:r>
              <a:rPr lang="zh-CN" altLang="en-US" dirty="0"/>
              <a:t>优</a:t>
            </a:r>
            <a:r>
              <a:rPr lang="zh-CN" altLang="en-US" dirty="0" smtClean="0"/>
              <a:t>的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r>
              <a:rPr lang="zh-CN" altLang="en-US" dirty="0"/>
              <a:t>如何提高站点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58674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著作：</a:t>
            </a:r>
            <a:r>
              <a:rPr lang="en-US" altLang="zh-CN" sz="1200" b="1" dirty="0" smtClean="0">
                <a:latin typeface="+mn-ea"/>
              </a:rPr>
              <a:t>《</a:t>
            </a:r>
            <a:r>
              <a:rPr lang="en-US" sz="1200" b="1" dirty="0" smtClean="0">
                <a:latin typeface="+mn-ea"/>
              </a:rPr>
              <a:t>.</a:t>
            </a:r>
            <a:r>
              <a:rPr lang="en-US" altLang="zh-CN" sz="1200" b="1" dirty="0"/>
              <a:t> NET</a:t>
            </a:r>
            <a:r>
              <a:rPr lang="zh-CN" altLang="en-US" sz="1200" b="1" dirty="0"/>
              <a:t>应用架构设计：原则、模式与实践</a:t>
            </a:r>
            <a:r>
              <a:rPr lang="en-US" altLang="zh-CN" sz="1200" b="1" dirty="0" smtClean="0">
                <a:latin typeface="+mn-ea"/>
              </a:rPr>
              <a:t>》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将由机械出版社发行</a:t>
            </a:r>
            <a:endParaRPr lang="en-US" altLang="zh-CN" sz="1200" b="1" dirty="0">
              <a:latin typeface="+mn-ea"/>
            </a:endParaRPr>
          </a:p>
          <a:p>
            <a:pPr lvl="0">
              <a:spcBef>
                <a:spcPct val="20000"/>
              </a:spcBef>
            </a:pPr>
            <a:r>
              <a:rPr lang="zh-CN" altLang="en-US" sz="1200" b="1" dirty="0">
                <a:latin typeface="+mn-ea"/>
              </a:rPr>
              <a:t>个人站点：</a:t>
            </a:r>
            <a:r>
              <a:rPr lang="en-US" altLang="zh-CN" sz="1200" b="1" dirty="0">
                <a:latin typeface="+mn-ea"/>
              </a:rPr>
              <a:t>www.agilesharp.com</a:t>
            </a:r>
          </a:p>
          <a:p>
            <a:pPr lvl="0" algn="ctr">
              <a:spcBef>
                <a:spcPct val="20000"/>
              </a:spcBef>
            </a:pPr>
            <a:endParaRPr lang="en-US" altLang="zh-CN" sz="1200" b="1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6261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3D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Words>1343</Words>
  <Application>Microsoft Office PowerPoint</Application>
  <PresentationFormat>全屏显示(4:3)</PresentationFormat>
  <Paragraphs>293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流畅</vt:lpstr>
      <vt:lpstr>高性能站点优化纵横谈</vt:lpstr>
      <vt:lpstr>议程</vt:lpstr>
      <vt:lpstr>常见的影响站点性能的因素</vt:lpstr>
      <vt:lpstr>议程</vt:lpstr>
      <vt:lpstr>性能调优的方法</vt:lpstr>
      <vt:lpstr>调优四步曲</vt:lpstr>
      <vt:lpstr>调优策略</vt:lpstr>
      <vt:lpstr>调优的目标</vt:lpstr>
      <vt:lpstr>议程</vt:lpstr>
      <vt:lpstr>如何提高站点性能</vt:lpstr>
      <vt:lpstr>分析用户习性</vt:lpstr>
      <vt:lpstr>内存瓶颈分析</vt:lpstr>
      <vt:lpstr>托管资源</vt:lpstr>
      <vt:lpstr>托管对象</vt:lpstr>
      <vt:lpstr>瓶颈分析</vt:lpstr>
      <vt:lpstr>System Counter</vt:lpstr>
      <vt:lpstr>CLR Profiler</vt:lpstr>
      <vt:lpstr>ANTS Memory Profiler</vt:lpstr>
      <vt:lpstr>常见优化举例</vt:lpstr>
      <vt:lpstr>非托管资源</vt:lpstr>
      <vt:lpstr>非托管对象</vt:lpstr>
      <vt:lpstr>System Counter</vt:lpstr>
      <vt:lpstr>CPU瓶颈分析</vt:lpstr>
      <vt:lpstr>消耗CPU的操作</vt:lpstr>
      <vt:lpstr>分析瓶颈</vt:lpstr>
      <vt:lpstr>常见优化举例</vt:lpstr>
      <vt:lpstr>缓存分析</vt:lpstr>
      <vt:lpstr>缓存总体预览</vt:lpstr>
      <vt:lpstr>浏览器缓存</vt:lpstr>
      <vt:lpstr>代理缓存</vt:lpstr>
      <vt:lpstr>内核和IIS缓存</vt:lpstr>
      <vt:lpstr>数据缓存</vt:lpstr>
      <vt:lpstr>资源等待分析</vt:lpstr>
      <vt:lpstr>数据库等待</vt:lpstr>
      <vt:lpstr>线程锁定</vt:lpstr>
      <vt:lpstr>磁盘读写</vt:lpstr>
      <vt:lpstr>数据库瓶颈分析</vt:lpstr>
      <vt:lpstr>分析工具</vt:lpstr>
      <vt:lpstr>缺失索引瓶颈分析</vt:lpstr>
      <vt:lpstr>昂贵查询瓶颈分析 </vt:lpstr>
      <vt:lpstr>数据库加锁瓶颈分析 </vt:lpstr>
      <vt:lpstr>数据库碎片分析 </vt:lpstr>
      <vt:lpstr>执行计划瓶颈分析 </vt:lpstr>
      <vt:lpstr>HTTP优化</vt:lpstr>
      <vt:lpstr>减小页面大小</vt:lpstr>
      <vt:lpstr>提交必要的数据</vt:lpstr>
      <vt:lpstr>资源的加载</vt:lpstr>
      <vt:lpstr>议程</vt:lpstr>
      <vt:lpstr>Q&amp;A</vt:lpstr>
      <vt:lpstr>联系方式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高性能站点优化纵横谈</dc:title>
  <dc:creator>Wang, Yang (Richard,TSG-BAS-China-WH)</dc:creator>
  <cp:lastModifiedBy>wangyang</cp:lastModifiedBy>
  <cp:revision>275</cp:revision>
  <dcterms:created xsi:type="dcterms:W3CDTF">2006-08-16T00:00:00Z</dcterms:created>
  <dcterms:modified xsi:type="dcterms:W3CDTF">2011-12-20T17:46:27Z</dcterms:modified>
</cp:coreProperties>
</file>