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2" r:id="rId16"/>
    <p:sldId id="282" r:id="rId17"/>
    <p:sldId id="270" r:id="rId18"/>
    <p:sldId id="271" r:id="rId19"/>
    <p:sldId id="273" r:id="rId20"/>
    <p:sldId id="274" r:id="rId21"/>
    <p:sldId id="277" r:id="rId22"/>
    <p:sldId id="279" r:id="rId23"/>
    <p:sldId id="280" r:id="rId24"/>
    <p:sldId id="281" r:id="rId25"/>
    <p:sldId id="283" r:id="rId26"/>
    <p:sldId id="284" r:id="rId27"/>
    <p:sldId id="275" r:id="rId28"/>
    <p:sldId id="276" r:id="rId29"/>
    <p:sldId id="27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57E97-8A43-4591-A02D-F280F39ABF96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F256BF4-BCD8-4B22-A427-C27198DCA302}">
      <dgm:prSet phldrT="[文本]" custT="1"/>
      <dgm:spPr>
        <a:scene3d>
          <a:camera prst="isometricOffAxis2Right"/>
          <a:lightRig rig="threePt" dir="t"/>
        </a:scene3d>
        <a:sp3d>
          <a:bevelT/>
        </a:sp3d>
      </dgm:spPr>
      <dgm:t>
        <a:bodyPr/>
        <a:lstStyle/>
        <a:p>
          <a:pPr algn="l"/>
          <a:r>
            <a:rPr lang="zh-CN" altLang="en-US" sz="2500" b="1" dirty="0" smtClean="0">
              <a:latin typeface="黑体" pitchFamily="2" charset="-122"/>
              <a:ea typeface="黑体" pitchFamily="2" charset="-122"/>
            </a:rPr>
            <a:t>预</a:t>
          </a:r>
          <a:endParaRPr lang="en-US" altLang="zh-CN" sz="2500" b="1" dirty="0" smtClean="0">
            <a:latin typeface="黑体" pitchFamily="2" charset="-122"/>
            <a:ea typeface="黑体" pitchFamily="2" charset="-122"/>
          </a:endParaRPr>
        </a:p>
        <a:p>
          <a:pPr algn="l"/>
          <a:r>
            <a:rPr lang="zh-CN" altLang="en-US" sz="2500" b="1" dirty="0" smtClean="0">
              <a:latin typeface="黑体" pitchFamily="2" charset="-122"/>
              <a:ea typeface="黑体" pitchFamily="2" charset="-122"/>
            </a:rPr>
            <a:t>攻</a:t>
          </a:r>
          <a:endParaRPr lang="en-US" altLang="zh-CN" sz="2500" b="1" dirty="0" smtClean="0">
            <a:latin typeface="黑体" pitchFamily="2" charset="-122"/>
            <a:ea typeface="黑体" pitchFamily="2" charset="-122"/>
          </a:endParaRPr>
        </a:p>
        <a:p>
          <a:pPr algn="l"/>
          <a:r>
            <a:rPr lang="zh-CN" altLang="en-US" sz="2500" b="1" dirty="0" smtClean="0">
              <a:latin typeface="黑体" pitchFamily="2" charset="-122"/>
              <a:ea typeface="黑体" pitchFamily="2" charset="-122"/>
            </a:rPr>
            <a:t>击</a:t>
          </a:r>
          <a:endParaRPr lang="zh-CN" altLang="en-US" sz="2500" b="1" dirty="0">
            <a:latin typeface="黑体" pitchFamily="2" charset="-122"/>
            <a:ea typeface="黑体" pitchFamily="2" charset="-122"/>
          </a:endParaRPr>
        </a:p>
      </dgm:t>
    </dgm:pt>
    <dgm:pt modelId="{6DA6ACD9-C7EE-45DE-A7AC-9733ABEB0B66}" type="parTrans" cxnId="{E35AA61D-9A4D-4261-8EA8-6CCF8134654D}">
      <dgm:prSet/>
      <dgm:spPr/>
      <dgm:t>
        <a:bodyPr/>
        <a:lstStyle/>
        <a:p>
          <a:endParaRPr lang="zh-CN" altLang="en-US"/>
        </a:p>
      </dgm:t>
    </dgm:pt>
    <dgm:pt modelId="{B8F19DCD-4BD4-44A5-A55B-783BE5699557}" type="sibTrans" cxnId="{E35AA61D-9A4D-4261-8EA8-6CCF8134654D}">
      <dgm:prSet/>
      <dgm:spPr/>
      <dgm:t>
        <a:bodyPr/>
        <a:lstStyle/>
        <a:p>
          <a:endParaRPr lang="zh-CN" altLang="en-US"/>
        </a:p>
      </dgm:t>
    </dgm:pt>
    <dgm:pt modelId="{782DEF0E-D7DE-4129-AE9D-2F623CA5C476}">
      <dgm:prSet phldrT="[文本]" custT="1"/>
      <dgm:spPr>
        <a:scene3d>
          <a:camera prst="isometricOffAxis2Righ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2800" b="1" dirty="0" smtClean="0">
              <a:latin typeface="黑体" pitchFamily="2" charset="-122"/>
              <a:ea typeface="黑体" pitchFamily="2" charset="-122"/>
            </a:rPr>
            <a:t>攻</a:t>
          </a:r>
          <a:endParaRPr lang="en-US" altLang="zh-CN" sz="2800" b="1" dirty="0" smtClean="0">
            <a:latin typeface="黑体" pitchFamily="2" charset="-122"/>
            <a:ea typeface="黑体" pitchFamily="2" charset="-122"/>
          </a:endParaRPr>
        </a:p>
        <a:p>
          <a:r>
            <a:rPr lang="zh-CN" altLang="en-US" sz="2800" b="1" dirty="0" smtClean="0">
              <a:latin typeface="黑体" pitchFamily="2" charset="-122"/>
              <a:ea typeface="黑体" pitchFamily="2" charset="-122"/>
            </a:rPr>
            <a:t>击</a:t>
          </a:r>
          <a:r>
            <a:rPr lang="en-US" altLang="zh-CN" sz="1900" dirty="0" smtClean="0"/>
            <a:t>	</a:t>
          </a:r>
          <a:endParaRPr lang="zh-CN" altLang="en-US" sz="1900" dirty="0"/>
        </a:p>
      </dgm:t>
    </dgm:pt>
    <dgm:pt modelId="{C2CD7934-A8CE-49E7-830D-B254294942E5}" type="parTrans" cxnId="{240F11D0-BFB4-4C8E-931A-C208A4C5DA1B}">
      <dgm:prSet/>
      <dgm:spPr/>
      <dgm:t>
        <a:bodyPr/>
        <a:lstStyle/>
        <a:p>
          <a:endParaRPr lang="zh-CN" altLang="en-US"/>
        </a:p>
      </dgm:t>
    </dgm:pt>
    <dgm:pt modelId="{7C73A7CD-0DE3-41D3-8D35-1BE8E1243715}" type="sibTrans" cxnId="{240F11D0-BFB4-4C8E-931A-C208A4C5DA1B}">
      <dgm:prSet/>
      <dgm:spPr/>
      <dgm:t>
        <a:bodyPr/>
        <a:lstStyle/>
        <a:p>
          <a:endParaRPr lang="zh-CN" altLang="en-US"/>
        </a:p>
      </dgm:t>
    </dgm:pt>
    <dgm:pt modelId="{C6492A34-04CC-42F5-BE5D-168267E9D862}">
      <dgm:prSet phldrT="[文本]" custT="1"/>
      <dgm:spPr>
        <a:scene3d>
          <a:camera prst="isometricOffAxis2Right"/>
          <a:lightRig rig="threePt" dir="t"/>
        </a:scene3d>
        <a:sp3d>
          <a:bevelT/>
        </a:sp3d>
      </dgm:spPr>
      <dgm:t>
        <a:bodyPr/>
        <a:lstStyle/>
        <a:p>
          <a:r>
            <a:rPr lang="zh-CN" altLang="en-US" sz="2500" b="1" dirty="0" smtClean="0">
              <a:latin typeface="黑体" pitchFamily="2" charset="-122"/>
              <a:ea typeface="黑体" pitchFamily="2" charset="-122"/>
            </a:rPr>
            <a:t>后</a:t>
          </a:r>
          <a:endParaRPr lang="en-US" altLang="zh-CN" sz="2500" b="1" dirty="0" smtClean="0">
            <a:latin typeface="黑体" pitchFamily="2" charset="-122"/>
            <a:ea typeface="黑体" pitchFamily="2" charset="-122"/>
          </a:endParaRPr>
        </a:p>
        <a:p>
          <a:r>
            <a:rPr lang="zh-CN" altLang="en-US" sz="2500" b="1" dirty="0" smtClean="0">
              <a:latin typeface="黑体" pitchFamily="2" charset="-122"/>
              <a:ea typeface="黑体" pitchFamily="2" charset="-122"/>
            </a:rPr>
            <a:t>攻</a:t>
          </a:r>
          <a:endParaRPr lang="en-US" altLang="zh-CN" sz="2500" b="1" dirty="0" smtClean="0">
            <a:latin typeface="黑体" pitchFamily="2" charset="-122"/>
            <a:ea typeface="黑体" pitchFamily="2" charset="-122"/>
          </a:endParaRPr>
        </a:p>
        <a:p>
          <a:r>
            <a:rPr lang="zh-CN" altLang="en-US" sz="2500" b="1" dirty="0" smtClean="0">
              <a:latin typeface="黑体" pitchFamily="2" charset="-122"/>
              <a:ea typeface="黑体" pitchFamily="2" charset="-122"/>
            </a:rPr>
            <a:t>击</a:t>
          </a:r>
          <a:endParaRPr lang="zh-CN" altLang="en-US" sz="2500" b="1" dirty="0">
            <a:latin typeface="黑体" pitchFamily="2" charset="-122"/>
            <a:ea typeface="黑体" pitchFamily="2" charset="-122"/>
          </a:endParaRPr>
        </a:p>
      </dgm:t>
    </dgm:pt>
    <dgm:pt modelId="{BE094E95-6BB1-48C4-9412-F1FB3FCADEDB}" type="parTrans" cxnId="{9D4E3C00-7BDB-4A7A-B450-9EF8E2B8058E}">
      <dgm:prSet/>
      <dgm:spPr/>
      <dgm:t>
        <a:bodyPr/>
        <a:lstStyle/>
        <a:p>
          <a:endParaRPr lang="zh-CN" altLang="en-US"/>
        </a:p>
      </dgm:t>
    </dgm:pt>
    <dgm:pt modelId="{41279C89-567E-43A7-B3CC-3B76C96978CB}" type="sibTrans" cxnId="{9D4E3C00-7BDB-4A7A-B450-9EF8E2B8058E}">
      <dgm:prSet/>
      <dgm:spPr/>
      <dgm:t>
        <a:bodyPr/>
        <a:lstStyle/>
        <a:p>
          <a:endParaRPr lang="zh-CN" altLang="en-US"/>
        </a:p>
      </dgm:t>
    </dgm:pt>
    <dgm:pt modelId="{1E01FE36-F475-4517-8ECE-ADB846B57203}" type="pres">
      <dgm:prSet presAssocID="{1A057E97-8A43-4591-A02D-F280F39ABF9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C4F073-80FF-4E79-9FF7-A111B0D72F83}" type="pres">
      <dgm:prSet presAssocID="{1A057E97-8A43-4591-A02D-F280F39ABF96}" presName="arrow" presStyleLbl="bgShp" presStyleIdx="0" presStyleCn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9752AFFE-2441-479E-B576-CE4C286847A4}" type="pres">
      <dgm:prSet presAssocID="{1A057E97-8A43-4591-A02D-F280F39ABF96}" presName="linearProcess" presStyleCnt="0"/>
      <dgm:spPr/>
      <dgm:t>
        <a:bodyPr/>
        <a:lstStyle/>
        <a:p>
          <a:endParaRPr lang="zh-CN" altLang="en-US"/>
        </a:p>
      </dgm:t>
    </dgm:pt>
    <dgm:pt modelId="{D25FD066-FA0F-4A76-A647-961ED8CE8E57}" type="pres">
      <dgm:prSet presAssocID="{2F256BF4-BCD8-4B22-A427-C27198DCA302}" presName="textNode" presStyleLbl="node1" presStyleIdx="0" presStyleCnt="3" custScaleX="21139" custScaleY="1235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D5E935-E0EF-4D05-A866-9D8EBA9FAAF2}" type="pres">
      <dgm:prSet presAssocID="{B8F19DCD-4BD4-44A5-A55B-783BE5699557}" presName="sibTrans" presStyleCnt="0"/>
      <dgm:spPr/>
      <dgm:t>
        <a:bodyPr/>
        <a:lstStyle/>
        <a:p>
          <a:endParaRPr lang="zh-CN" altLang="en-US"/>
        </a:p>
      </dgm:t>
    </dgm:pt>
    <dgm:pt modelId="{A6706999-F6CA-4DB6-B051-2E219B00DE70}" type="pres">
      <dgm:prSet presAssocID="{782DEF0E-D7DE-4129-AE9D-2F623CA5C476}" presName="textNode" presStyleLbl="node1" presStyleIdx="1" presStyleCnt="3" custScaleX="24376" custScaleY="1235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25633-68C9-442F-B3D0-E4AE5149BAB8}" type="pres">
      <dgm:prSet presAssocID="{7C73A7CD-0DE3-41D3-8D35-1BE8E1243715}" presName="sibTrans" presStyleCnt="0"/>
      <dgm:spPr/>
      <dgm:t>
        <a:bodyPr/>
        <a:lstStyle/>
        <a:p>
          <a:endParaRPr lang="zh-CN" altLang="en-US"/>
        </a:p>
      </dgm:t>
    </dgm:pt>
    <dgm:pt modelId="{F6D71DA6-D707-487D-A8E3-65397B376CC5}" type="pres">
      <dgm:prSet presAssocID="{C6492A34-04CC-42F5-BE5D-168267E9D862}" presName="textNode" presStyleLbl="node1" presStyleIdx="2" presStyleCnt="3" custScaleX="19485" custScaleY="1235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AD9FB0-30B6-44EE-9238-FEE921036134}" type="presOf" srcId="{782DEF0E-D7DE-4129-AE9D-2F623CA5C476}" destId="{A6706999-F6CA-4DB6-B051-2E219B00DE70}" srcOrd="0" destOrd="0" presId="urn:microsoft.com/office/officeart/2005/8/layout/hProcess9"/>
    <dgm:cxn modelId="{240F11D0-BFB4-4C8E-931A-C208A4C5DA1B}" srcId="{1A057E97-8A43-4591-A02D-F280F39ABF96}" destId="{782DEF0E-D7DE-4129-AE9D-2F623CA5C476}" srcOrd="1" destOrd="0" parTransId="{C2CD7934-A8CE-49E7-830D-B254294942E5}" sibTransId="{7C73A7CD-0DE3-41D3-8D35-1BE8E1243715}"/>
    <dgm:cxn modelId="{9D4E3C00-7BDB-4A7A-B450-9EF8E2B8058E}" srcId="{1A057E97-8A43-4591-A02D-F280F39ABF96}" destId="{C6492A34-04CC-42F5-BE5D-168267E9D862}" srcOrd="2" destOrd="0" parTransId="{BE094E95-6BB1-48C4-9412-F1FB3FCADEDB}" sibTransId="{41279C89-567E-43A7-B3CC-3B76C96978CB}"/>
    <dgm:cxn modelId="{8C53F543-BE12-41D7-AE49-C2CB24505C45}" type="presOf" srcId="{2F256BF4-BCD8-4B22-A427-C27198DCA302}" destId="{D25FD066-FA0F-4A76-A647-961ED8CE8E57}" srcOrd="0" destOrd="0" presId="urn:microsoft.com/office/officeart/2005/8/layout/hProcess9"/>
    <dgm:cxn modelId="{3DE2D662-3AFD-4D6B-8F81-6EEB0377A2CD}" type="presOf" srcId="{1A057E97-8A43-4591-A02D-F280F39ABF96}" destId="{1E01FE36-F475-4517-8ECE-ADB846B57203}" srcOrd="0" destOrd="0" presId="urn:microsoft.com/office/officeart/2005/8/layout/hProcess9"/>
    <dgm:cxn modelId="{E35AA61D-9A4D-4261-8EA8-6CCF8134654D}" srcId="{1A057E97-8A43-4591-A02D-F280F39ABF96}" destId="{2F256BF4-BCD8-4B22-A427-C27198DCA302}" srcOrd="0" destOrd="0" parTransId="{6DA6ACD9-C7EE-45DE-A7AC-9733ABEB0B66}" sibTransId="{B8F19DCD-4BD4-44A5-A55B-783BE5699557}"/>
    <dgm:cxn modelId="{22BDEF6D-1B67-4AA1-950B-8D8FD1B51A83}" type="presOf" srcId="{C6492A34-04CC-42F5-BE5D-168267E9D862}" destId="{F6D71DA6-D707-487D-A8E3-65397B376CC5}" srcOrd="0" destOrd="0" presId="urn:microsoft.com/office/officeart/2005/8/layout/hProcess9"/>
    <dgm:cxn modelId="{8A3AC988-E72D-4D83-951C-8873E05DBF4A}" type="presParOf" srcId="{1E01FE36-F475-4517-8ECE-ADB846B57203}" destId="{09C4F073-80FF-4E79-9FF7-A111B0D72F83}" srcOrd="0" destOrd="0" presId="urn:microsoft.com/office/officeart/2005/8/layout/hProcess9"/>
    <dgm:cxn modelId="{65CB7AC9-FEFC-4B0C-893D-47993BA45C77}" type="presParOf" srcId="{1E01FE36-F475-4517-8ECE-ADB846B57203}" destId="{9752AFFE-2441-479E-B576-CE4C286847A4}" srcOrd="1" destOrd="0" presId="urn:microsoft.com/office/officeart/2005/8/layout/hProcess9"/>
    <dgm:cxn modelId="{9851E706-B0E5-448A-8A12-1D4A8A74C94E}" type="presParOf" srcId="{9752AFFE-2441-479E-B576-CE4C286847A4}" destId="{D25FD066-FA0F-4A76-A647-961ED8CE8E57}" srcOrd="0" destOrd="0" presId="urn:microsoft.com/office/officeart/2005/8/layout/hProcess9"/>
    <dgm:cxn modelId="{A9F27D65-8822-433C-B659-12ABCADCE996}" type="presParOf" srcId="{9752AFFE-2441-479E-B576-CE4C286847A4}" destId="{81D5E935-E0EF-4D05-A866-9D8EBA9FAAF2}" srcOrd="1" destOrd="0" presId="urn:microsoft.com/office/officeart/2005/8/layout/hProcess9"/>
    <dgm:cxn modelId="{E59E34C3-3A42-4E28-9CD6-C32CFF713324}" type="presParOf" srcId="{9752AFFE-2441-479E-B576-CE4C286847A4}" destId="{A6706999-F6CA-4DB6-B051-2E219B00DE70}" srcOrd="2" destOrd="0" presId="urn:microsoft.com/office/officeart/2005/8/layout/hProcess9"/>
    <dgm:cxn modelId="{5179FAE5-E607-4404-A9DC-976465FD82BB}" type="presParOf" srcId="{9752AFFE-2441-479E-B576-CE4C286847A4}" destId="{80725633-68C9-442F-B3D0-E4AE5149BAB8}" srcOrd="3" destOrd="0" presId="urn:microsoft.com/office/officeart/2005/8/layout/hProcess9"/>
    <dgm:cxn modelId="{E95D0759-B61A-4855-85D4-35E20C824DDB}" type="presParOf" srcId="{9752AFFE-2441-479E-B576-CE4C286847A4}" destId="{F6D71DA6-D707-487D-A8E3-65397B376CC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4F073-80FF-4E79-9FF7-A111B0D72F83}">
      <dsp:nvSpPr>
        <dsp:cNvPr id="0" name=""/>
        <dsp:cNvSpPr/>
      </dsp:nvSpPr>
      <dsp:spPr>
        <a:xfrm>
          <a:off x="257176" y="0"/>
          <a:ext cx="2914670" cy="3389322"/>
        </a:xfrm>
        <a:prstGeom prst="rightArrow">
          <a:avLst/>
        </a:prstGeom>
        <a:gradFill rotWithShape="1">
          <a:gsLst>
            <a:gs pos="0">
              <a:schemeClr val="accent5">
                <a:tint val="100000"/>
                <a:shade val="100000"/>
                <a:hueMod val="100000"/>
                <a:satMod val="100000"/>
              </a:schemeClr>
            </a:gs>
            <a:gs pos="50000">
              <a:schemeClr val="accent5">
                <a:tint val="25000"/>
                <a:shade val="100000"/>
                <a:hueMod val="100000"/>
                <a:satMod val="100000"/>
              </a:schemeClr>
            </a:gs>
            <a:gs pos="100000">
              <a:schemeClr val="accent5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ln w="12700" cap="flat" cmpd="sng" algn="ctr">
          <a:solidFill>
            <a:schemeClr val="accent5"/>
          </a:solidFill>
          <a:prstDash val="solid"/>
        </a:ln>
        <a:effectLst>
          <a:outerShdw blurRad="38100" dist="25400" dir="5400000" algn="br" rotWithShape="0">
            <a:srgbClr val="000000">
              <a:alpha val="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  <dsp:sp modelId="{D25FD066-FA0F-4A76-A647-961ED8CE8E57}">
      <dsp:nvSpPr>
        <dsp:cNvPr id="0" name=""/>
        <dsp:cNvSpPr/>
      </dsp:nvSpPr>
      <dsp:spPr>
        <a:xfrm>
          <a:off x="428627" y="857254"/>
          <a:ext cx="724861" cy="16748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Righ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latin typeface="黑体" pitchFamily="2" charset="-122"/>
              <a:ea typeface="黑体" pitchFamily="2" charset="-122"/>
            </a:rPr>
            <a:t>预</a:t>
          </a:r>
          <a:endParaRPr lang="en-US" altLang="zh-CN" sz="2500" b="1" kern="1200" dirty="0" smtClean="0">
            <a:latin typeface="黑体" pitchFamily="2" charset="-122"/>
            <a:ea typeface="黑体" pitchFamily="2" charset="-122"/>
          </a:endParaRP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latin typeface="黑体" pitchFamily="2" charset="-122"/>
              <a:ea typeface="黑体" pitchFamily="2" charset="-122"/>
            </a:rPr>
            <a:t>攻</a:t>
          </a:r>
          <a:endParaRPr lang="en-US" altLang="zh-CN" sz="2500" b="1" kern="1200" dirty="0" smtClean="0">
            <a:latin typeface="黑体" pitchFamily="2" charset="-122"/>
            <a:ea typeface="黑体" pitchFamily="2" charset="-122"/>
          </a:endParaRP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latin typeface="黑体" pitchFamily="2" charset="-122"/>
              <a:ea typeface="黑体" pitchFamily="2" charset="-122"/>
            </a:rPr>
            <a:t>击</a:t>
          </a:r>
          <a:endParaRPr lang="zh-CN" altLang="en-US" sz="2500" b="1" kern="1200" dirty="0">
            <a:latin typeface="黑体" pitchFamily="2" charset="-122"/>
            <a:ea typeface="黑体" pitchFamily="2" charset="-122"/>
          </a:endParaRPr>
        </a:p>
      </dsp:txBody>
      <dsp:txXfrm>
        <a:off x="464012" y="892639"/>
        <a:ext cx="654091" cy="1604043"/>
      </dsp:txXfrm>
    </dsp:sp>
    <dsp:sp modelId="{A6706999-F6CA-4DB6-B051-2E219B00DE70}">
      <dsp:nvSpPr>
        <dsp:cNvPr id="0" name=""/>
        <dsp:cNvSpPr/>
      </dsp:nvSpPr>
      <dsp:spPr>
        <a:xfrm>
          <a:off x="1324940" y="857254"/>
          <a:ext cx="835858" cy="1674813"/>
        </a:xfrm>
        <a:prstGeom prst="roundRect">
          <a:avLst/>
        </a:prstGeom>
        <a:solidFill>
          <a:schemeClr val="accent3">
            <a:hueOff val="4587312"/>
            <a:satOff val="2426"/>
            <a:lumOff val="-5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Righ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黑体" pitchFamily="2" charset="-122"/>
              <a:ea typeface="黑体" pitchFamily="2" charset="-122"/>
            </a:rPr>
            <a:t>攻</a:t>
          </a:r>
          <a:endParaRPr lang="en-US" altLang="zh-CN" sz="2800" b="1" kern="1200" dirty="0" smtClean="0">
            <a:latin typeface="黑体" pitchFamily="2" charset="-122"/>
            <a:ea typeface="黑体" pitchFamily="2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latin typeface="黑体" pitchFamily="2" charset="-122"/>
              <a:ea typeface="黑体" pitchFamily="2" charset="-122"/>
            </a:rPr>
            <a:t>击</a:t>
          </a:r>
          <a:r>
            <a:rPr lang="en-US" altLang="zh-CN" sz="1900" kern="1200" dirty="0" smtClean="0"/>
            <a:t>	</a:t>
          </a:r>
          <a:endParaRPr lang="zh-CN" altLang="en-US" sz="1900" kern="1200" dirty="0"/>
        </a:p>
      </dsp:txBody>
      <dsp:txXfrm>
        <a:off x="1365743" y="898057"/>
        <a:ext cx="754252" cy="1593207"/>
      </dsp:txXfrm>
    </dsp:sp>
    <dsp:sp modelId="{F6D71DA6-D707-487D-A8E3-65397B376CC5}">
      <dsp:nvSpPr>
        <dsp:cNvPr id="0" name=""/>
        <dsp:cNvSpPr/>
      </dsp:nvSpPr>
      <dsp:spPr>
        <a:xfrm>
          <a:off x="2332250" y="857254"/>
          <a:ext cx="668145" cy="1674813"/>
        </a:xfrm>
        <a:prstGeom prst="roundRect">
          <a:avLst/>
        </a:prstGeom>
        <a:solidFill>
          <a:schemeClr val="accent3">
            <a:hueOff val="9174624"/>
            <a:satOff val="4853"/>
            <a:lumOff val="-1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isometricOffAxis2Righ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latin typeface="黑体" pitchFamily="2" charset="-122"/>
              <a:ea typeface="黑体" pitchFamily="2" charset="-122"/>
            </a:rPr>
            <a:t>后</a:t>
          </a:r>
          <a:endParaRPr lang="en-US" altLang="zh-CN" sz="2500" b="1" kern="1200" dirty="0" smtClean="0">
            <a:latin typeface="黑体" pitchFamily="2" charset="-122"/>
            <a:ea typeface="黑体" pitchFamily="2" charset="-122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latin typeface="黑体" pitchFamily="2" charset="-122"/>
              <a:ea typeface="黑体" pitchFamily="2" charset="-122"/>
            </a:rPr>
            <a:t>攻</a:t>
          </a:r>
          <a:endParaRPr lang="en-US" altLang="zh-CN" sz="2500" b="1" kern="1200" dirty="0" smtClean="0">
            <a:latin typeface="黑体" pitchFamily="2" charset="-122"/>
            <a:ea typeface="黑体" pitchFamily="2" charset="-122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b="1" kern="1200" dirty="0" smtClean="0">
              <a:latin typeface="黑体" pitchFamily="2" charset="-122"/>
              <a:ea typeface="黑体" pitchFamily="2" charset="-122"/>
            </a:rPr>
            <a:t>击</a:t>
          </a:r>
          <a:endParaRPr lang="zh-CN" altLang="en-US" sz="2500" b="1" kern="1200" dirty="0">
            <a:latin typeface="黑体" pitchFamily="2" charset="-122"/>
            <a:ea typeface="黑体" pitchFamily="2" charset="-122"/>
          </a:endParaRPr>
        </a:p>
      </dsp:txBody>
      <dsp:txXfrm>
        <a:off x="2364866" y="889870"/>
        <a:ext cx="602913" cy="160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2011-12-10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angjunyong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eather.news.sina.com.cn/news/2011/1205/70753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应用安全防护技术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江均</a:t>
            </a:r>
            <a:r>
              <a:rPr lang="zh-CN" altLang="en-US" sz="2000" dirty="0" smtClean="0"/>
              <a:t>勇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dreamice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2"/>
              </a:rPr>
              <a:t>jiangjunyong@gmail.com</a:t>
            </a:r>
            <a:endParaRPr lang="en-US" altLang="zh-CN" sz="2000" dirty="0" smtClean="0"/>
          </a:p>
          <a:p>
            <a:r>
              <a:rPr lang="en-US" altLang="zh-CN" sz="2000" dirty="0" smtClean="0"/>
              <a:t>Mobile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15088661688</a:t>
            </a:r>
          </a:p>
          <a:p>
            <a:r>
              <a:rPr lang="en-US" altLang="zh-CN" sz="2000" dirty="0" smtClean="0"/>
              <a:t>QQ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15261619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37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应用</a:t>
            </a:r>
            <a:r>
              <a:rPr lang="zh-CN" altLang="en-US" dirty="0" smtClean="0"/>
              <a:t>入侵</a:t>
            </a:r>
            <a:r>
              <a:rPr lang="zh-CN" altLang="en-US" dirty="0"/>
              <a:t>方式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89032422"/>
              </p:ext>
            </p:extLst>
          </p:nvPr>
        </p:nvGraphicFramePr>
        <p:xfrm>
          <a:off x="500034" y="2000240"/>
          <a:ext cx="3429024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S:\Local Settings\Temporary Internet Files\Content.IE5\Q7T82SH9\MCj04316430000[1]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3375" y="1785938"/>
            <a:ext cx="10287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90009"/>
              </p:ext>
            </p:extLst>
          </p:nvPr>
        </p:nvGraphicFramePr>
        <p:xfrm>
          <a:off x="5357813" y="1428750"/>
          <a:ext cx="3214710" cy="165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1471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预攻击</a:t>
                      </a:r>
                      <a:r>
                        <a:rPr lang="en-US" altLang="zh-CN" dirty="0" smtClean="0"/>
                        <a:t>	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收集信息 扫描与搜索技术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域名   服务器类型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平台       网页脚本</a:t>
                      </a:r>
                      <a:r>
                        <a:rPr lang="en-US" altLang="zh-CN" dirty="0" smtClean="0"/>
                        <a:t>	</a:t>
                      </a:r>
                    </a:p>
                    <a:p>
                      <a:r>
                        <a:rPr lang="zh-CN" altLang="en-US" dirty="0" smtClean="0"/>
                        <a:t>端口服务       拓扑与漏洞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D:\Program Files2003\Microsoft Office\MEDIA\CAGCAT10\j0292020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50" y="3328988"/>
            <a:ext cx="858838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57569"/>
              </p:ext>
            </p:extLst>
          </p:nvPr>
        </p:nvGraphicFramePr>
        <p:xfrm>
          <a:off x="5357813" y="3143250"/>
          <a:ext cx="3214710" cy="165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1471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攻击</a:t>
                      </a:r>
                      <a:r>
                        <a:rPr lang="en-US" altLang="zh-CN" dirty="0" smtClean="0"/>
                        <a:t>	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进行攻击    获得权限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获得远程权限     进入远程系统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提升本地权限</a:t>
                      </a:r>
                      <a:r>
                        <a:rPr lang="zh-CN" altLang="en-US" baseline="0" dirty="0" smtClean="0"/>
                        <a:t>     实质性操作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87660"/>
              </p:ext>
            </p:extLst>
          </p:nvPr>
        </p:nvGraphicFramePr>
        <p:xfrm>
          <a:off x="5357813" y="4572000"/>
          <a:ext cx="3214710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1471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后攻击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清除痕迹</a:t>
                      </a:r>
                      <a:r>
                        <a:rPr lang="zh-CN" altLang="en-US" baseline="0" dirty="0" smtClean="0"/>
                        <a:t>    长期维持一定权限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删除日志     修补明显漏洞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植入木马</a:t>
                      </a:r>
                      <a:r>
                        <a:rPr lang="zh-CN" altLang="en-US" baseline="0" dirty="0" smtClean="0"/>
                        <a:t>      进入潜伏状态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8" descr="S:\Local Settings\Temporary Internet Files\Content.IE5\5WXV7AHB\MCj0287591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357688" y="4729163"/>
            <a:ext cx="64293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55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传统的防御方式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最新的防御方式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NG Firewall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应用入侵防御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网络防火墙</a:t>
            </a:r>
            <a:endParaRPr lang="en-US" altLang="zh-CN" dirty="0" smtClean="0"/>
          </a:p>
          <a:p>
            <a:r>
              <a:rPr lang="en-US" altLang="zh-CN" dirty="0" smtClean="0"/>
              <a:t>IPS</a:t>
            </a:r>
          </a:p>
          <a:p>
            <a:r>
              <a:rPr lang="en-US" altLang="zh-CN" dirty="0" smtClean="0"/>
              <a:t>IDS</a:t>
            </a:r>
            <a:r>
              <a:rPr lang="zh-CN" altLang="en-US" dirty="0" smtClean="0"/>
              <a:t>与网络交换设备辅助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传统的防御方式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8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基于端口与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的防御方式（</a:t>
            </a:r>
            <a:r>
              <a:rPr lang="en-US" altLang="zh-CN" dirty="0" err="1" smtClean="0"/>
              <a:t>Netfilter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有效防护</a:t>
            </a:r>
            <a:r>
              <a:rPr lang="zh-CN" altLang="en-US" dirty="0" smtClean="0"/>
              <a:t>传统的基于网络层的攻击</a:t>
            </a:r>
            <a:endParaRPr lang="en-US" altLang="zh-CN" dirty="0" smtClean="0"/>
          </a:p>
          <a:p>
            <a:r>
              <a:rPr lang="zh-CN" altLang="en-US" dirty="0" smtClean="0"/>
              <a:t>提供一些附加功能：访问控制、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攻击防御、流量控制等</a:t>
            </a:r>
            <a:endParaRPr lang="en-US" altLang="zh-CN" dirty="0" smtClean="0"/>
          </a:p>
          <a:p>
            <a:r>
              <a:rPr lang="zh-CN" altLang="en-US" dirty="0" smtClean="0"/>
              <a:t>提供简单的字符匹配等检测方式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网络防火墙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入侵防御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基于流模式的检测和防御系统</a:t>
            </a:r>
            <a:endParaRPr lang="en-US" altLang="zh-CN" dirty="0" smtClean="0"/>
          </a:p>
          <a:p>
            <a:r>
              <a:rPr lang="zh-CN" altLang="en-US" dirty="0" smtClean="0"/>
              <a:t>采用特征匹配的方式</a:t>
            </a:r>
            <a:endParaRPr lang="en-US" altLang="zh-CN" dirty="0" smtClean="0"/>
          </a:p>
          <a:p>
            <a:r>
              <a:rPr lang="zh-CN" altLang="en-US" dirty="0" smtClean="0"/>
              <a:t>对数据包进行深度的检测分析，对数据包的组合逻辑进行深度检测分析</a:t>
            </a:r>
            <a:endParaRPr lang="en-US" altLang="zh-CN" dirty="0" smtClean="0"/>
          </a:p>
          <a:p>
            <a:r>
              <a:rPr lang="zh-CN" altLang="en-US" dirty="0" smtClean="0"/>
              <a:t>能够检测和防御网络层攻击、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层攻击、部分应用层攻击，误报率较高</a:t>
            </a:r>
            <a:endParaRPr lang="en-US" altLang="zh-CN" dirty="0" smtClean="0"/>
          </a:p>
          <a:p>
            <a:r>
              <a:rPr lang="zh-CN" altLang="en-US" dirty="0" smtClean="0"/>
              <a:t>一般为仅对请求包的单向检测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IPS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Intrusion Prevent System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Intrusion Detection System</a:t>
            </a:r>
            <a:r>
              <a:rPr lang="zh-CN" altLang="en-US" dirty="0" smtClean="0"/>
              <a:t>入侵检测系统</a:t>
            </a:r>
            <a:endParaRPr lang="en-US" altLang="zh-CN" dirty="0" smtClean="0"/>
          </a:p>
          <a:p>
            <a:r>
              <a:rPr lang="zh-CN" altLang="en-US" dirty="0" smtClean="0"/>
              <a:t>采用流量镜像的方式，对网络流量进行深入检测</a:t>
            </a:r>
            <a:endParaRPr lang="en-US" altLang="zh-CN" dirty="0" smtClean="0"/>
          </a:p>
          <a:p>
            <a:r>
              <a:rPr lang="zh-CN" altLang="en-US" dirty="0" smtClean="0"/>
              <a:t>典型开源项目：</a:t>
            </a:r>
            <a:r>
              <a:rPr lang="en-US" altLang="zh-CN" dirty="0" smtClean="0"/>
              <a:t>Snort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Bro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需要交换机做流量镜像，无法</a:t>
            </a:r>
            <a:r>
              <a:rPr lang="zh-CN" altLang="en-US" dirty="0" smtClean="0"/>
              <a:t>实现</a:t>
            </a:r>
            <a:r>
              <a:rPr lang="zh-CN" altLang="en-US" dirty="0"/>
              <a:t>有效</a:t>
            </a:r>
            <a:r>
              <a:rPr lang="zh-CN" altLang="en-US" dirty="0" smtClean="0"/>
              <a:t>防御</a:t>
            </a:r>
            <a:r>
              <a:rPr lang="zh-CN" altLang="en-US" dirty="0" smtClean="0"/>
              <a:t>（某些系统采用与网络交换设备联动的方式，对检测到的入侵</a:t>
            </a:r>
            <a:r>
              <a:rPr lang="en-US" altLang="zh-CN" dirty="0" smtClean="0"/>
              <a:t>IP</a:t>
            </a:r>
            <a:r>
              <a:rPr lang="zh-CN" altLang="en-US" dirty="0" smtClean="0"/>
              <a:t>进行阻断，典型如</a:t>
            </a:r>
            <a:r>
              <a:rPr lang="en-US" altLang="zh-CN" dirty="0" smtClean="0"/>
              <a:t>GFW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方式；或者伪造向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连接发送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dirty="0" smtClean="0"/>
              <a:t>IDS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0" y="2276872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应用防火墙功能一览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应用攻击防御架构探讨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）防御实现方式对比探讨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最新防御</a:t>
            </a:r>
            <a:r>
              <a:rPr lang="zh-CN" altLang="en-US" dirty="0" smtClean="0"/>
              <a:t>方式探讨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WAF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Web Application Firewall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应用防火墙</a:t>
            </a:r>
            <a:endParaRPr lang="en-US" altLang="zh-CN" dirty="0" smtClean="0"/>
          </a:p>
          <a:p>
            <a:r>
              <a:rPr lang="zh-CN" altLang="en-US" dirty="0" smtClean="0"/>
              <a:t>针对应用层</a:t>
            </a:r>
            <a:r>
              <a:rPr lang="en-US" altLang="zh-CN" dirty="0" smtClean="0"/>
              <a:t>HTTP(s)</a:t>
            </a:r>
            <a:r>
              <a:rPr lang="zh-CN" altLang="en-US" dirty="0" smtClean="0"/>
              <a:t>协议，实现</a:t>
            </a:r>
            <a:r>
              <a:rPr lang="zh-CN" altLang="en-US" dirty="0" smtClean="0"/>
              <a:t>深度检测，应用解码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/>
              <a:t>UTF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等），采用特征匹配的方式，结合正则匹配或自学习建模等手段进行入侵检测和防御</a:t>
            </a:r>
            <a:endParaRPr lang="en-US" altLang="zh-CN" dirty="0" smtClean="0"/>
          </a:p>
          <a:p>
            <a:r>
              <a:rPr lang="zh-CN" altLang="en-US" dirty="0"/>
              <a:t>双向</a:t>
            </a:r>
            <a:r>
              <a:rPr lang="zh-CN" altLang="en-US" dirty="0" smtClean="0"/>
              <a:t>检测：正向检测攻击</a:t>
            </a:r>
            <a:r>
              <a:rPr lang="en-US" altLang="zh-CN" dirty="0" smtClean="0"/>
              <a:t>+</a:t>
            </a:r>
            <a:r>
              <a:rPr lang="zh-CN" altLang="en-US" dirty="0" smtClean="0"/>
              <a:t>反向检测信息泄漏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应用防火墙功能一览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级别的流量和连接数限制，有效防御应用层</a:t>
            </a:r>
            <a:r>
              <a:rPr lang="en-US" altLang="zh-CN" dirty="0" smtClean="0"/>
              <a:t>CC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zh-CN" altLang="en-US" dirty="0" smtClean="0"/>
              <a:t>网页防篡改</a:t>
            </a:r>
            <a:r>
              <a:rPr lang="zh-CN" altLang="en-US" dirty="0" smtClean="0"/>
              <a:t>检测及恢复技术</a:t>
            </a:r>
            <a:endParaRPr lang="en-US" altLang="zh-CN" dirty="0" smtClean="0"/>
          </a:p>
          <a:p>
            <a:r>
              <a:rPr lang="zh-CN" altLang="en-US" dirty="0" smtClean="0"/>
              <a:t>提供针对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级别的访问控制：某些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只允许特定的</a:t>
            </a:r>
            <a:r>
              <a:rPr lang="en-US" altLang="zh-CN" dirty="0" smtClean="0"/>
              <a:t>VIP</a:t>
            </a:r>
            <a:r>
              <a:rPr lang="zh-CN" altLang="en-US" dirty="0" smtClean="0"/>
              <a:t>用户访问；</a:t>
            </a:r>
            <a:r>
              <a:rPr lang="en-US" altLang="zh-CN" dirty="0" err="1" smtClean="0"/>
              <a:t>EwebEditor</a:t>
            </a:r>
            <a:r>
              <a:rPr lang="zh-CN" altLang="en-US" dirty="0" smtClean="0"/>
              <a:t>只允许管理员访问等</a:t>
            </a:r>
            <a:endParaRPr lang="en-US" altLang="zh-CN" dirty="0" smtClean="0"/>
          </a:p>
          <a:p>
            <a:r>
              <a:rPr lang="zh-CN" altLang="en-US" dirty="0" smtClean="0"/>
              <a:t>主要防御点：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协议违规检查、网页爬虫检测、文件上传下载限制、木马及</a:t>
            </a:r>
            <a:r>
              <a:rPr lang="en-US" altLang="zh-CN" dirty="0" err="1" smtClean="0"/>
              <a:t>webshell</a:t>
            </a:r>
            <a:r>
              <a:rPr lang="zh-CN" altLang="en-US" dirty="0" smtClean="0"/>
              <a:t>检测、注入攻击（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注入及盲注，系统命令注入，文件注入，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命令注入等）、</a:t>
            </a:r>
            <a:r>
              <a:rPr lang="en-US" altLang="zh-CN" dirty="0" smtClean="0"/>
              <a:t>XSS</a:t>
            </a:r>
            <a:r>
              <a:rPr lang="zh-CN" altLang="en-US" dirty="0" smtClean="0"/>
              <a:t>跨站攻击、</a:t>
            </a:r>
            <a:r>
              <a:rPr lang="en-US" altLang="zh-CN" dirty="0"/>
              <a:t> 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、远程文件包含、目录遍历等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WEB</a:t>
            </a:r>
            <a:r>
              <a:rPr lang="zh-CN" altLang="en-US" dirty="0"/>
              <a:t>应用防火墙功能一览</a:t>
            </a:r>
          </a:p>
        </p:txBody>
      </p:sp>
    </p:spTree>
    <p:extLst>
      <p:ext uri="{BB962C8B-B14F-4D97-AF65-F5344CB8AC3E}">
        <p14:creationId xmlns:p14="http://schemas.microsoft.com/office/powerpoint/2010/main" val="35224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应用防火墙）典型架构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WEB</a:t>
            </a:r>
            <a:r>
              <a:rPr lang="zh-CN" altLang="en-US" dirty="0"/>
              <a:t>应用攻击防御</a:t>
            </a:r>
            <a:r>
              <a:rPr lang="zh-CN" altLang="en-US" dirty="0" smtClean="0"/>
              <a:t>架构实现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08" y="3501008"/>
            <a:ext cx="50292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6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（一）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应用安全概况分析</a:t>
            </a:r>
            <a:endParaRPr lang="en-US" altLang="zh-CN" dirty="0" smtClean="0"/>
          </a:p>
          <a:p>
            <a:r>
              <a:rPr lang="zh-CN" altLang="en-US" dirty="0" smtClean="0"/>
              <a:t>（二）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应用攻击防御方式</a:t>
            </a:r>
            <a:endParaRPr lang="en-US" altLang="zh-CN" dirty="0" smtClean="0"/>
          </a:p>
          <a:p>
            <a:r>
              <a:rPr lang="zh-CN" altLang="en-US" dirty="0" smtClean="0"/>
              <a:t>（三）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应用安全解决方案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采用应用层代理级的架构，体现对增值业务的支持：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--</a:t>
            </a:r>
            <a:r>
              <a:rPr lang="zh-CN" altLang="en-US" dirty="0" smtClean="0"/>
              <a:t>更有效的处理各种应用层编码数据的解码检测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--</a:t>
            </a:r>
            <a:r>
              <a:rPr lang="zh-CN" altLang="en-US" dirty="0" smtClean="0"/>
              <a:t>能对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或响应大包进行全面的还原解析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--</a:t>
            </a:r>
            <a:r>
              <a:rPr lang="zh-CN" altLang="en-US" dirty="0" smtClean="0"/>
              <a:t>能够对木马文件进行还原解析检查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--</a:t>
            </a:r>
            <a:r>
              <a:rPr lang="zh-CN" altLang="en-US" dirty="0"/>
              <a:t>架构</a:t>
            </a:r>
            <a:r>
              <a:rPr lang="zh-CN" altLang="en-US" dirty="0" smtClean="0"/>
              <a:t>自身实现对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服务器的网络层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攻击或</a:t>
            </a:r>
            <a:r>
              <a:rPr lang="en-US" altLang="zh-CN" dirty="0" smtClean="0"/>
              <a:t>SYN Flood</a:t>
            </a:r>
            <a:r>
              <a:rPr lang="zh-CN" altLang="en-US" dirty="0" smtClean="0"/>
              <a:t>攻击防御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--</a:t>
            </a:r>
            <a:r>
              <a:rPr lang="zh-CN" altLang="en-US" dirty="0" smtClean="0"/>
              <a:t>能够实现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层的应用加速功能；缓解服务器设计上的某些缺陷问题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--</a:t>
            </a:r>
            <a:r>
              <a:rPr lang="zh-CN" altLang="en-US" dirty="0" smtClean="0"/>
              <a:t>解决网络防火墙和</a:t>
            </a:r>
            <a:r>
              <a:rPr lang="en-US" altLang="zh-CN" dirty="0" smtClean="0"/>
              <a:t>IPS</a:t>
            </a:r>
            <a:r>
              <a:rPr lang="zh-CN" altLang="en-US" dirty="0" smtClean="0"/>
              <a:t>等传统的二三层</a:t>
            </a:r>
            <a:r>
              <a:rPr lang="zh-CN" altLang="en-US" dirty="0" smtClean="0"/>
              <a:t>防火墙</a:t>
            </a:r>
            <a:r>
              <a:rPr lang="zh-CN" altLang="en-US" dirty="0"/>
              <a:t>难以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的应用层解密及解码问题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WEB</a:t>
            </a:r>
            <a:r>
              <a:rPr lang="zh-CN" altLang="en-US" dirty="0"/>
              <a:t>应用攻击防御架构实现</a:t>
            </a:r>
          </a:p>
        </p:txBody>
      </p:sp>
    </p:spTree>
    <p:extLst>
      <p:ext uri="{BB962C8B-B14F-4D97-AF65-F5344CB8AC3E}">
        <p14:creationId xmlns:p14="http://schemas.microsoft.com/office/powerpoint/2010/main" val="8064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276872"/>
            <a:ext cx="7408333" cy="345069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两种防御模式及其对比：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）基于特征库的检测方式：正则表达式匹配 </a:t>
            </a:r>
            <a:r>
              <a:rPr lang="en-US" altLang="zh-CN" dirty="0" smtClean="0"/>
              <a:t>V.S.</a:t>
            </a:r>
            <a:r>
              <a:rPr lang="zh-CN" altLang="en-US" dirty="0"/>
              <a:t> </a:t>
            </a:r>
            <a:r>
              <a:rPr lang="zh-CN" altLang="en-US" dirty="0" smtClean="0"/>
              <a:t>多模式匹配（规则库的完善程度决定了防御能力，易漏判）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）基于自学习建模的白名单策略：零规则（业务模型学习的完善性决定了可用性，易误判）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解决误判和漏判问题，决定了</a:t>
            </a:r>
            <a:r>
              <a:rPr lang="en-US" altLang="zh-CN" dirty="0" smtClean="0">
                <a:solidFill>
                  <a:srgbClr val="FF0000"/>
                </a:solidFill>
              </a:rPr>
              <a:t>WEB</a:t>
            </a:r>
            <a:r>
              <a:rPr lang="zh-CN" altLang="en-US" dirty="0" smtClean="0">
                <a:solidFill>
                  <a:srgbClr val="FF0000"/>
                </a:solidFill>
              </a:rPr>
              <a:t>应用安全的防御能力和防范业务的可用性问题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）防御实现方式对比探讨</a:t>
            </a:r>
          </a:p>
        </p:txBody>
      </p:sp>
    </p:spTree>
    <p:extLst>
      <p:ext uri="{BB962C8B-B14F-4D97-AF65-F5344CB8AC3E}">
        <p14:creationId xmlns:p14="http://schemas.microsoft.com/office/powerpoint/2010/main" val="33732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844824"/>
            <a:ext cx="7408333" cy="34506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正则表达式匹配实例</a:t>
            </a:r>
            <a:r>
              <a:rPr lang="en-US" altLang="zh-CN" dirty="0" smtClean="0"/>
              <a:t>(1)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注入攻击检测：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(?i)\b(?</a:t>
            </a:r>
            <a:r>
              <a:rPr lang="en-US" altLang="zh-CN" dirty="0" err="1"/>
              <a:t>i:and</a:t>
            </a:r>
            <a:r>
              <a:rPr lang="en-US" altLang="zh-CN" dirty="0"/>
              <a:t>)\b\s+(\d{1,10}|'[^=]{1,10}')\s*[=]|\b(?</a:t>
            </a:r>
            <a:r>
              <a:rPr lang="en-US" altLang="zh-CN" dirty="0" err="1"/>
              <a:t>i:and</a:t>
            </a:r>
            <a:r>
              <a:rPr lang="en-US" altLang="zh-CN" dirty="0"/>
              <a:t>)\b\s+(\d{1,10}|'[^=]{1,10}')\s*[&lt;&gt;]|\band\b ?(?:\d{1,10}|[\'\"][^=]{1,10}[\'\"]) ?[=&lt;&gt;]+|\b(?</a:t>
            </a:r>
            <a:r>
              <a:rPr lang="en-US" altLang="zh-CN" dirty="0" err="1"/>
              <a:t>i:and</a:t>
            </a:r>
            <a:r>
              <a:rPr lang="en-US" altLang="zh-CN" dirty="0"/>
              <a:t>)\b\s+(\d{1,10}|'[^=]{1,10</a:t>
            </a:r>
            <a:r>
              <a:rPr lang="en-US" altLang="zh-CN" dirty="0" smtClean="0"/>
              <a:t>}')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匹配实例：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smtClean="0"/>
              <a:t>‘a’=‘a’</a:t>
            </a:r>
          </a:p>
          <a:p>
            <a:pPr marL="0" indent="0">
              <a:buNone/>
            </a:pPr>
            <a:r>
              <a:rPr lang="en-US" altLang="zh-CN" dirty="0" smtClean="0"/>
              <a:t>and 1=1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基于特征库的检测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6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204864"/>
            <a:ext cx="7408333" cy="3450696"/>
          </a:xfrm>
        </p:spPr>
        <p:txBody>
          <a:bodyPr/>
          <a:lstStyle/>
          <a:p>
            <a:r>
              <a:rPr lang="zh-CN" altLang="en-US" dirty="0"/>
              <a:t>正则表达式匹配实例</a:t>
            </a:r>
            <a:r>
              <a:rPr lang="en-US" altLang="zh-CN" dirty="0" smtClean="0"/>
              <a:t>(2)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smtClean="0"/>
              <a:t>XSS</a:t>
            </a:r>
            <a:r>
              <a:rPr lang="zh-CN" altLang="en-US" dirty="0" smtClean="0"/>
              <a:t>跨站脚本攻击检测：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\</a:t>
            </a:r>
            <a:r>
              <a:rPr lang="en-US" altLang="zh-CN" dirty="0" err="1" smtClean="0"/>
              <a:t>balert</a:t>
            </a:r>
            <a:r>
              <a:rPr lang="en-US" altLang="zh-CN" dirty="0" smtClean="0"/>
              <a:t>\b\W*?\(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匹配实例：</a:t>
            </a:r>
            <a:r>
              <a:rPr lang="en-US" altLang="zh-CN" dirty="0" smtClean="0"/>
              <a:t>&lt;script&gt;</a:t>
            </a:r>
            <a:r>
              <a:rPr lang="en-US" altLang="zh-CN" dirty="0" smtClean="0">
                <a:solidFill>
                  <a:srgbClr val="FF0000"/>
                </a:solidFill>
              </a:rPr>
              <a:t>alert(</a:t>
            </a:r>
            <a:r>
              <a:rPr lang="en-US" altLang="zh-CN" dirty="0" smtClean="0"/>
              <a:t>“XSS”)&lt;/script&gt;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基于特征库的检测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68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1988840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自学习建模思想：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）提取协议与访问参数与变量特征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）建立正常访问的业务模型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）伪静态等特殊问题的相关探索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白名单业务建模方式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95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204864"/>
            <a:ext cx="7408333" cy="345069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协议，建立基于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的正常访问模型：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-URL</a:t>
            </a:r>
            <a:r>
              <a:rPr lang="zh-CN" altLang="en-US" dirty="0" smtClean="0"/>
              <a:t>：长度范围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-Query string</a:t>
            </a:r>
            <a:r>
              <a:rPr lang="zh-CN" altLang="en-US" dirty="0" smtClean="0"/>
              <a:t>：长度范围，“字符串</a:t>
            </a:r>
            <a:r>
              <a:rPr lang="en-US" altLang="zh-CN" dirty="0" smtClean="0"/>
              <a:t>=</a:t>
            </a:r>
            <a:r>
              <a:rPr lang="zh-CN" altLang="en-US" dirty="0" smtClean="0"/>
              <a:t>数字”型？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-Cookie</a:t>
            </a:r>
            <a:r>
              <a:rPr lang="zh-CN" altLang="en-US" dirty="0" smtClean="0"/>
              <a:t>：长度范围，值类型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-Content-length</a:t>
            </a:r>
            <a:r>
              <a:rPr lang="zh-CN" altLang="en-US" dirty="0" smtClean="0"/>
              <a:t>：数值型，大小范围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：</a:t>
            </a:r>
            <a:r>
              <a:rPr lang="zh-CN" altLang="en-US" dirty="0"/>
              <a:t>如果不为</a:t>
            </a:r>
            <a:r>
              <a:rPr lang="zh-CN" altLang="en-US" dirty="0" smtClean="0"/>
              <a:t>空，是否为正常的               </a:t>
            </a:r>
            <a:r>
              <a:rPr lang="en-US" altLang="zh-CN" dirty="0" smtClean="0">
                <a:hlinkClick r:id="rId2"/>
              </a:rPr>
              <a:t>http://example.com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并为其建立可信域名列表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参数及值：类型，长度范围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zh-CN" altLang="en-US" dirty="0" smtClean="0"/>
              <a:t>通过对这些字段及参数的学习建模，同时可以实现对应用程序代码的规范性确认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白名单业务建模方式</a:t>
            </a:r>
            <a:r>
              <a:rPr lang="en-US" altLang="zh-CN" sz="3600" dirty="0" smtClean="0"/>
              <a:t>-2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524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伪静态等特殊类型的处理：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weather.news.sina.com.cn/news/2011/1205/70753.html</a:t>
            </a:r>
            <a:endParaRPr lang="en-US" altLang="zh-CN" dirty="0" smtClean="0"/>
          </a:p>
          <a:p>
            <a:r>
              <a:rPr lang="zh-CN" altLang="en-US" dirty="0" smtClean="0"/>
              <a:t>建立基于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的树形结构，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基于节点建立业务模型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白名单业务建模方式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pic>
        <p:nvPicPr>
          <p:cNvPr id="1027" name="Picture 3" descr="C:\Documents and Settings\junyong\Application Data\Tencent\Users\15261619\QQ\WinTemp\RichOle\G$%NNMA}6LW4Q0Y~M$YMD{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3933056"/>
            <a:ext cx="2724150" cy="282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7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628800"/>
            <a:ext cx="7408333" cy="4176464"/>
          </a:xfrm>
        </p:spPr>
        <p:txBody>
          <a:bodyPr/>
          <a:lstStyle/>
          <a:p>
            <a:r>
              <a:rPr lang="zh-CN" altLang="en-US" dirty="0" smtClean="0"/>
              <a:t>下一代防火墙（</a:t>
            </a:r>
            <a:r>
              <a:rPr lang="en-US" altLang="zh-CN" dirty="0" smtClean="0"/>
              <a:t>Next Generation Firewall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集成传统防火墙，</a:t>
            </a:r>
            <a:r>
              <a:rPr lang="en-US" altLang="zh-CN" dirty="0" smtClean="0"/>
              <a:t>IPS</a:t>
            </a:r>
            <a:r>
              <a:rPr lang="zh-CN" altLang="en-US" dirty="0"/>
              <a:t>，</a:t>
            </a:r>
            <a:r>
              <a:rPr lang="zh-CN" altLang="en-US" dirty="0" smtClean="0"/>
              <a:t>应用识别、控制与可视化，智能化联动等功能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NG Firewall</a:t>
            </a:r>
            <a:endParaRPr lang="zh-CN" altLang="en-US" dirty="0"/>
          </a:p>
        </p:txBody>
      </p:sp>
      <p:pic>
        <p:nvPicPr>
          <p:cNvPr id="1026" name="Picture 2" descr="http://www.tektalk.org/wp-content/uploads/2011/08/UTM%E3%80%81NGFW%E9%9B%86%E6%88%90%E5%AE%89%E5%85%A8%E5%8A%9F%E8%83%BD%E5%AF%B9%E6%AF%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19399"/>
            <a:ext cx="7128792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844824"/>
            <a:ext cx="7408333" cy="34506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四层以下攻击的防御：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Synflood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欺骗等</a:t>
            </a:r>
            <a:endParaRPr lang="en-US" altLang="zh-CN" dirty="0" smtClean="0"/>
          </a:p>
          <a:p>
            <a:r>
              <a:rPr lang="zh-CN" altLang="en-US" dirty="0"/>
              <a:t>四到七</a:t>
            </a:r>
            <a:r>
              <a:rPr lang="zh-CN" altLang="en-US" dirty="0" smtClean="0"/>
              <a:t>层的攻击防御：各种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应用攻击手段，应用层</a:t>
            </a:r>
            <a:r>
              <a:rPr lang="en-US" altLang="zh-CN" dirty="0" smtClean="0"/>
              <a:t>CC</a:t>
            </a:r>
            <a:r>
              <a:rPr lang="zh-CN" altLang="en-US" dirty="0" smtClean="0"/>
              <a:t>攻击等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Internet</a:t>
            </a:r>
            <a:r>
              <a:rPr lang="en-US" altLang="zh-CN" dirty="0" err="1" smtClean="0">
                <a:sym typeface="Wingdings" pitchFamily="2" charset="2"/>
              </a:rPr>
              <a:t>Network</a:t>
            </a:r>
            <a:r>
              <a:rPr lang="en-US" altLang="zh-CN" dirty="0" smtClean="0">
                <a:sym typeface="Wingdings" pitchFamily="2" charset="2"/>
              </a:rPr>
              <a:t> </a:t>
            </a:r>
            <a:r>
              <a:rPr lang="en-US" altLang="zh-CN" dirty="0" err="1" smtClean="0">
                <a:sym typeface="Wingdings" pitchFamily="2" charset="2"/>
              </a:rPr>
              <a:t>Firewall</a:t>
            </a:r>
            <a:r>
              <a:rPr lang="en-US" altLang="zh-CN" dirty="0" err="1" smtClean="0">
                <a:sym typeface="Wingdings" pitchFamily="2" charset="2"/>
              </a:rPr>
              <a:t>IPS</a:t>
            </a:r>
            <a:r>
              <a:rPr lang="en-US" altLang="zh-CN" dirty="0" err="1" smtClean="0">
                <a:sym typeface="Wingdings" pitchFamily="2" charset="2"/>
              </a:rPr>
              <a:t>WAFWEB</a:t>
            </a:r>
            <a:r>
              <a:rPr lang="en-US" altLang="zh-CN" dirty="0" smtClean="0">
                <a:sym typeface="Wingdings" pitchFamily="2" charset="2"/>
              </a:rPr>
              <a:t> Server</a:t>
            </a:r>
          </a:p>
          <a:p>
            <a:pPr marL="0" indent="0">
              <a:buNone/>
            </a:pPr>
            <a:r>
              <a:rPr lang="zh-CN" altLang="en-US" dirty="0" smtClean="0">
                <a:sym typeface="Wingdings" pitchFamily="2" charset="2"/>
              </a:rPr>
              <a:t>其中可以包含一些审计类及监控类产品</a:t>
            </a:r>
            <a:r>
              <a:rPr lang="en-US" altLang="zh-CN" dirty="0" smtClean="0"/>
              <a:t>    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（三）</a:t>
            </a:r>
            <a:r>
              <a:rPr lang="en-US" altLang="zh-CN" dirty="0"/>
              <a:t>WEB</a:t>
            </a:r>
            <a:r>
              <a:rPr lang="zh-CN" altLang="en-US" dirty="0"/>
              <a:t>应用安全解决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7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Thank </a:t>
            </a:r>
            <a:r>
              <a:rPr lang="en-US" altLang="zh-CN" dirty="0" smtClean="0">
                <a:solidFill>
                  <a:srgbClr val="FF0000"/>
                </a:solidFill>
              </a:rPr>
              <a:t>You All</a:t>
            </a:r>
            <a:r>
              <a:rPr lang="zh-CN" altLang="en-US" dirty="0" smtClean="0">
                <a:solidFill>
                  <a:srgbClr val="FF0000"/>
                </a:solidFill>
              </a:rPr>
              <a:t>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6760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应用安全概况分析（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4616478" y="1270348"/>
            <a:ext cx="4027488" cy="2533650"/>
          </a:xfrm>
          <a:custGeom>
            <a:avLst/>
            <a:gdLst/>
            <a:ahLst/>
            <a:cxnLst>
              <a:cxn ang="0">
                <a:pos x="730" y="0"/>
              </a:cxn>
              <a:cxn ang="0">
                <a:pos x="2537" y="0"/>
              </a:cxn>
              <a:cxn ang="0">
                <a:pos x="2537" y="1411"/>
              </a:cxn>
              <a:cxn ang="0">
                <a:pos x="730" y="1411"/>
              </a:cxn>
              <a:cxn ang="0">
                <a:pos x="0" y="1596"/>
              </a:cxn>
              <a:cxn ang="0">
                <a:pos x="0" y="1364"/>
              </a:cxn>
              <a:cxn ang="0">
                <a:pos x="730" y="0"/>
              </a:cxn>
            </a:cxnLst>
            <a:rect l="0" t="0" r="r" b="b"/>
            <a:pathLst>
              <a:path w="2537" h="1596">
                <a:moveTo>
                  <a:pt x="730" y="0"/>
                </a:moveTo>
                <a:lnTo>
                  <a:pt x="2537" y="0"/>
                </a:lnTo>
                <a:lnTo>
                  <a:pt x="2537" y="1411"/>
                </a:lnTo>
                <a:lnTo>
                  <a:pt x="730" y="1411"/>
                </a:lnTo>
                <a:lnTo>
                  <a:pt x="0" y="1596"/>
                </a:lnTo>
                <a:lnTo>
                  <a:pt x="0" y="1364"/>
                </a:lnTo>
                <a:lnTo>
                  <a:pt x="73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 flipH="1">
            <a:off x="555653" y="1268760"/>
            <a:ext cx="4027488" cy="2533650"/>
          </a:xfrm>
          <a:custGeom>
            <a:avLst/>
            <a:gdLst/>
            <a:ahLst/>
            <a:cxnLst>
              <a:cxn ang="0">
                <a:pos x="730" y="0"/>
              </a:cxn>
              <a:cxn ang="0">
                <a:pos x="2537" y="0"/>
              </a:cxn>
              <a:cxn ang="0">
                <a:pos x="2537" y="1411"/>
              </a:cxn>
              <a:cxn ang="0">
                <a:pos x="730" y="1411"/>
              </a:cxn>
              <a:cxn ang="0">
                <a:pos x="0" y="1596"/>
              </a:cxn>
              <a:cxn ang="0">
                <a:pos x="0" y="1364"/>
              </a:cxn>
              <a:cxn ang="0">
                <a:pos x="730" y="0"/>
              </a:cxn>
            </a:cxnLst>
            <a:rect l="0" t="0" r="r" b="b"/>
            <a:pathLst>
              <a:path w="2537" h="1596">
                <a:moveTo>
                  <a:pt x="730" y="0"/>
                </a:moveTo>
                <a:lnTo>
                  <a:pt x="2537" y="0"/>
                </a:lnTo>
                <a:lnTo>
                  <a:pt x="2537" y="1411"/>
                </a:lnTo>
                <a:lnTo>
                  <a:pt x="730" y="1411"/>
                </a:lnTo>
                <a:lnTo>
                  <a:pt x="0" y="1596"/>
                </a:lnTo>
                <a:lnTo>
                  <a:pt x="0" y="1364"/>
                </a:lnTo>
                <a:lnTo>
                  <a:pt x="73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 flipV="1">
            <a:off x="4616478" y="3800823"/>
            <a:ext cx="4027488" cy="2533650"/>
          </a:xfrm>
          <a:custGeom>
            <a:avLst/>
            <a:gdLst/>
            <a:ahLst/>
            <a:cxnLst>
              <a:cxn ang="0">
                <a:pos x="730" y="0"/>
              </a:cxn>
              <a:cxn ang="0">
                <a:pos x="2537" y="0"/>
              </a:cxn>
              <a:cxn ang="0">
                <a:pos x="2537" y="1411"/>
              </a:cxn>
              <a:cxn ang="0">
                <a:pos x="730" y="1411"/>
              </a:cxn>
              <a:cxn ang="0">
                <a:pos x="0" y="1596"/>
              </a:cxn>
              <a:cxn ang="0">
                <a:pos x="0" y="1364"/>
              </a:cxn>
              <a:cxn ang="0">
                <a:pos x="730" y="0"/>
              </a:cxn>
            </a:cxnLst>
            <a:rect l="0" t="0" r="r" b="b"/>
            <a:pathLst>
              <a:path w="2537" h="1596">
                <a:moveTo>
                  <a:pt x="730" y="0"/>
                </a:moveTo>
                <a:lnTo>
                  <a:pt x="2537" y="0"/>
                </a:lnTo>
                <a:lnTo>
                  <a:pt x="2537" y="1411"/>
                </a:lnTo>
                <a:lnTo>
                  <a:pt x="730" y="1411"/>
                </a:lnTo>
                <a:lnTo>
                  <a:pt x="0" y="1596"/>
                </a:lnTo>
                <a:lnTo>
                  <a:pt x="0" y="1364"/>
                </a:lnTo>
                <a:lnTo>
                  <a:pt x="73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flipH="1" flipV="1">
            <a:off x="512761" y="3748436"/>
            <a:ext cx="4027488" cy="2533650"/>
          </a:xfrm>
          <a:custGeom>
            <a:avLst/>
            <a:gdLst/>
            <a:ahLst/>
            <a:cxnLst>
              <a:cxn ang="0">
                <a:pos x="730" y="0"/>
              </a:cxn>
              <a:cxn ang="0">
                <a:pos x="2537" y="0"/>
              </a:cxn>
              <a:cxn ang="0">
                <a:pos x="2537" y="1411"/>
              </a:cxn>
              <a:cxn ang="0">
                <a:pos x="730" y="1411"/>
              </a:cxn>
              <a:cxn ang="0">
                <a:pos x="0" y="1596"/>
              </a:cxn>
              <a:cxn ang="0">
                <a:pos x="0" y="1364"/>
              </a:cxn>
              <a:cxn ang="0">
                <a:pos x="730" y="0"/>
              </a:cxn>
            </a:cxnLst>
            <a:rect l="0" t="0" r="r" b="b"/>
            <a:pathLst>
              <a:path w="2537" h="1596">
                <a:moveTo>
                  <a:pt x="730" y="0"/>
                </a:moveTo>
                <a:lnTo>
                  <a:pt x="2537" y="0"/>
                </a:lnTo>
                <a:lnTo>
                  <a:pt x="2537" y="1411"/>
                </a:lnTo>
                <a:lnTo>
                  <a:pt x="730" y="1411"/>
                </a:lnTo>
                <a:lnTo>
                  <a:pt x="0" y="1596"/>
                </a:lnTo>
                <a:lnTo>
                  <a:pt x="0" y="1364"/>
                </a:lnTo>
                <a:lnTo>
                  <a:pt x="73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blackWhite">
          <a:xfrm>
            <a:off x="3825903" y="3172173"/>
            <a:ext cx="1549400" cy="12604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254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92603" y="3534122"/>
            <a:ext cx="1016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95350">
              <a:buSzPct val="120000"/>
            </a:pPr>
            <a:r>
              <a:rPr lang="zh-CN" altLang="en-US" sz="3600" dirty="0" smtClean="0">
                <a:latin typeface="黑体" pitchFamily="2" charset="-122"/>
                <a:ea typeface="黑体" pitchFamily="2" charset="-122"/>
              </a:rPr>
              <a:t>严峻</a:t>
            </a:r>
            <a:endParaRPr lang="en-US" altLang="ko-KR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7253" y="1364010"/>
            <a:ext cx="27130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95350">
              <a:buSzPct val="120000"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形势越来越严重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 defTabSz="895350">
              <a:buSzPct val="120000"/>
            </a:pP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57253" y="1787873"/>
            <a:ext cx="27130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国家互联网应急响应中心</a:t>
            </a:r>
            <a:endParaRPr lang="en-US" altLang="zh-CN" dirty="0" smtClean="0">
              <a:latin typeface="+mn-ea"/>
              <a:ea typeface="+mn-ea"/>
            </a:endParaRPr>
          </a:p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一度引起中央电视台等媒体重点关注</a:t>
            </a:r>
            <a:endParaRPr lang="en-US" altLang="zh-CN" dirty="0" smtClean="0">
              <a:latin typeface="+mn-ea"/>
              <a:ea typeface="+mn-ea"/>
            </a:endParaRPr>
          </a:p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引起国家司法机构大力整冶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835678" y="1364010"/>
            <a:ext cx="27130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95350">
              <a:buSzPct val="120000"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目的越来越利益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13421" y="1787873"/>
            <a:ext cx="303529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从网站涂鸭到政府黑站</a:t>
            </a:r>
            <a:endParaRPr lang="en-US" altLang="zh-CN" dirty="0" smtClean="0">
              <a:latin typeface="+mn-ea"/>
              <a:ea typeface="+mn-ea"/>
            </a:endParaRPr>
          </a:p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从盗游戏币到发职业资格证</a:t>
            </a:r>
            <a:endParaRPr lang="en-US" altLang="zh-CN" dirty="0" smtClean="0">
              <a:latin typeface="+mn-ea"/>
              <a:ea typeface="+mn-ea"/>
            </a:endParaRPr>
          </a:p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网银大盗与网马频发</a:t>
            </a:r>
            <a:endParaRPr lang="en-US" altLang="zh-CN" dirty="0" smtClean="0">
              <a:latin typeface="+mn-ea"/>
              <a:ea typeface="+mn-ea"/>
            </a:endParaRPr>
          </a:p>
          <a:p>
            <a:pPr marL="144463" lvl="1" indent="-142875" defTabSz="895350">
              <a:buSzPct val="120000"/>
              <a:buFontTx/>
              <a:buChar char="•"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57253" y="4208810"/>
            <a:ext cx="27130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95350">
              <a:buSzPct val="120000"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队伍越来越壮大</a:t>
            </a:r>
          </a:p>
          <a:p>
            <a:pPr defTabSz="895350">
              <a:buSzPct val="120000"/>
            </a:pP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57253" y="4632673"/>
            <a:ext cx="27130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地下黑客利益链</a:t>
            </a:r>
            <a:endParaRPr lang="en-US" altLang="zh-CN" dirty="0" smtClean="0">
              <a:latin typeface="+mn-ea"/>
              <a:ea typeface="+mn-ea"/>
            </a:endParaRPr>
          </a:p>
          <a:p>
            <a:pPr marL="144463" lvl="1" indent="-142875" defTabSz="895350">
              <a:buSzPct val="120000"/>
              <a:buFontTx/>
              <a:buChar char="•"/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835678" y="4208810"/>
            <a:ext cx="27130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95350">
              <a:buSzPct val="120000"/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门槛越来越底</a:t>
            </a:r>
            <a:r>
              <a:rPr lang="en-US" altLang="ko-KR" b="1" dirty="0" smtClean="0">
                <a:latin typeface="黑体" pitchFamily="2" charset="-122"/>
                <a:ea typeface="黑体" pitchFamily="2" charset="-122"/>
              </a:rPr>
              <a:t> </a:t>
            </a:r>
            <a:endParaRPr lang="en-US" altLang="ko-KR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835678" y="4632673"/>
            <a:ext cx="2713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黑站工具随手可得</a:t>
            </a:r>
            <a:endParaRPr lang="en-US" altLang="zh-CN" dirty="0" smtClean="0">
              <a:latin typeface="+mn-ea"/>
              <a:ea typeface="+mn-ea"/>
            </a:endParaRPr>
          </a:p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网站漏洞随处可见</a:t>
            </a:r>
            <a:endParaRPr lang="en-US" altLang="zh-CN" dirty="0" smtClean="0">
              <a:latin typeface="+mn-ea"/>
              <a:ea typeface="+mn-ea"/>
            </a:endParaRPr>
          </a:p>
          <a:p>
            <a:pPr marL="144463" lvl="1" indent="-142875" defTabSz="895350">
              <a:buSzPct val="120000"/>
              <a:buFontTx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黑客培训基地层出不穷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13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55365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应用安全概况分析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92" y="1554113"/>
            <a:ext cx="6096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92" y="2469719"/>
            <a:ext cx="52959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92" y="3755603"/>
            <a:ext cx="5667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92" y="4755735"/>
            <a:ext cx="52101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92" y="5736821"/>
            <a:ext cx="45815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图片 2" descr="D:\users\MIAO\Desktop\安全事件\安全事件\国土资源部20100719hack.png"/>
          <p:cNvPicPr>
            <a:picLocks noChangeAspect="1" noChangeArrowheads="1"/>
          </p:cNvPicPr>
          <p:nvPr/>
        </p:nvPicPr>
        <p:blipFill>
          <a:blip r:embed="rId7"/>
          <a:srcRect r="23714" b="41431"/>
          <a:stretch>
            <a:fillRect/>
          </a:stretch>
        </p:blipFill>
        <p:spPr bwMode="auto">
          <a:xfrm>
            <a:off x="2651776" y="1398149"/>
            <a:ext cx="628654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2" descr="D:\users\MIAO\Desktop\安全事件\安全事件\水利部截图20100718hack.png"/>
          <p:cNvPicPr>
            <a:picLocks noChangeAspect="1" noChangeArrowheads="1"/>
          </p:cNvPicPr>
          <p:nvPr/>
        </p:nvPicPr>
        <p:blipFill>
          <a:blip r:embed="rId8"/>
          <a:srcRect r="19593" b="38996"/>
          <a:stretch>
            <a:fillRect/>
          </a:stretch>
        </p:blipFill>
        <p:spPr bwMode="auto">
          <a:xfrm>
            <a:off x="2651776" y="2755471"/>
            <a:ext cx="628654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seraph\Desktop\(国防部下属中国军网.jpg"/>
          <p:cNvPicPr>
            <a:picLocks noChangeAspect="1" noChangeArrowheads="1"/>
          </p:cNvPicPr>
          <p:nvPr/>
        </p:nvPicPr>
        <p:blipFill>
          <a:blip r:embed="rId9"/>
          <a:srcRect b="66833"/>
          <a:stretch>
            <a:fillRect/>
          </a:stretch>
        </p:blipFill>
        <p:spPr bwMode="auto">
          <a:xfrm>
            <a:off x="2651776" y="4327107"/>
            <a:ext cx="6286544" cy="1901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42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12" y="1600200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18864" y="61472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WEB</a:t>
            </a:r>
            <a:r>
              <a:rPr lang="zh-CN" altLang="en-US" dirty="0"/>
              <a:t>应用安全概况分析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 descr="sshot-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032" y="1700808"/>
            <a:ext cx="2295536" cy="3775553"/>
          </a:xfrm>
          <a:prstGeom prst="rect">
            <a:avLst/>
          </a:prstGeom>
        </p:spPr>
      </p:pic>
      <p:pic>
        <p:nvPicPr>
          <p:cNvPr id="6" name="内容占位符 7" descr="sshot-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24626"/>
            <a:ext cx="5657850" cy="76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3230" y="2200874"/>
            <a:ext cx="542928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湖北省卫生厅、江西省卫生厅、贵州省人事厅</a:t>
            </a:r>
            <a:endParaRPr lang="en-US" altLang="zh-CN" dirty="0" smtClean="0"/>
          </a:p>
          <a:p>
            <a:r>
              <a:rPr lang="zh-CN" altLang="en-US" dirty="0" smtClean="0"/>
              <a:t>四川省人事厅、江苏省教育厅、辽宁省建设厅</a:t>
            </a:r>
            <a:endParaRPr lang="en-US" altLang="zh-CN" dirty="0" smtClean="0"/>
          </a:p>
          <a:p>
            <a:r>
              <a:rPr lang="zh-CN" altLang="en-US" dirty="0" smtClean="0"/>
              <a:t>湖北省荆州市人事局均受到王晓娃、李士扬的入侵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8" name="图片 7" descr="sshot-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92" y="3486758"/>
            <a:ext cx="5686425" cy="1933575"/>
          </a:xfrm>
          <a:prstGeom prst="rect">
            <a:avLst/>
          </a:prstGeom>
        </p:spPr>
      </p:pic>
      <p:pic>
        <p:nvPicPr>
          <p:cNvPr id="9" name="Picture 2" descr="E:\Documents and Settings\Administrator\Local Settings\Temporary Internet Files\Content.IE5\DSL9BGNE\MCj0412762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4041" y="4701204"/>
            <a:ext cx="2100245" cy="734143"/>
          </a:xfrm>
          <a:prstGeom prst="rect">
            <a:avLst/>
          </a:prstGeom>
          <a:noFill/>
        </p:spPr>
      </p:pic>
      <p:pic>
        <p:nvPicPr>
          <p:cNvPr id="10" name="Picture 2" descr="E:\Documents and Settings\Administrator\Local Settings\Temporary Internet Files\Content.IE5\DSL9BGNE\MCj0412762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2584" y="4129700"/>
            <a:ext cx="2100245" cy="734143"/>
          </a:xfrm>
          <a:prstGeom prst="rect">
            <a:avLst/>
          </a:prstGeom>
          <a:noFill/>
        </p:spPr>
      </p:pic>
      <p:pic>
        <p:nvPicPr>
          <p:cNvPr id="11" name="Picture 2" descr="E:\Documents and Settings\Administrator\Local Settings\Temporary Internet Files\Content.IE5\DSL9BGNE\MCj0412762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2584" y="3558196"/>
            <a:ext cx="2100245" cy="734143"/>
          </a:xfrm>
          <a:prstGeom prst="rect">
            <a:avLst/>
          </a:prstGeom>
          <a:noFill/>
        </p:spPr>
      </p:pic>
      <p:pic>
        <p:nvPicPr>
          <p:cNvPr id="12" name="Picture 2" descr="E:\Documents and Settings\Administrator\Local Settings\Temporary Internet Files\Content.IE5\DSL9BGNE\MCj0412762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11146" y="2986692"/>
            <a:ext cx="2100245" cy="734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604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有利可图安全都是相对的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应用安全概况分析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875312" y="2132857"/>
            <a:ext cx="401716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3406477"/>
            <a:ext cx="4361631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03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应用安全概况分析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1" y="1700809"/>
            <a:ext cx="7915275" cy="3857625"/>
          </a:xfrm>
          <a:prstGeom prst="rect">
            <a:avLst/>
          </a:prstGeo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直接连接符 4"/>
          <p:cNvCxnSpPr/>
          <p:nvPr/>
        </p:nvCxnSpPr>
        <p:spPr>
          <a:xfrm rot="5400000">
            <a:off x="1317030" y="4128890"/>
            <a:ext cx="4857750" cy="158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03448" y="6129934"/>
            <a:ext cx="80010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603948" y="5701309"/>
            <a:ext cx="1785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服务端安全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246386" y="5701309"/>
            <a:ext cx="1500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客户端安全</a:t>
            </a:r>
          </a:p>
        </p:txBody>
      </p:sp>
    </p:spTree>
    <p:extLst>
      <p:ext uri="{BB962C8B-B14F-4D97-AF65-F5344CB8AC3E}">
        <p14:creationId xmlns:p14="http://schemas.microsoft.com/office/powerpoint/2010/main" val="39440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服务端安全问题：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应用安全概况分析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虚尾箭头 3"/>
          <p:cNvSpPr/>
          <p:nvPr/>
        </p:nvSpPr>
        <p:spPr>
          <a:xfrm>
            <a:off x="714375" y="2457400"/>
            <a:ext cx="3714750" cy="3857625"/>
          </a:xfrm>
          <a:prstGeom prst="stripedRightArrow">
            <a:avLst>
              <a:gd name="adj1" fmla="val 100000"/>
              <a:gd name="adj2" fmla="val 181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各种注入       各种跨站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会话劫持       各种绕过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扫描猜测后台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上传漏洞       文件包含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信息泄漏</a:t>
            </a: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CC</a:t>
            </a:r>
            <a:r>
              <a:rPr lang="zh-CN" altLang="en-US" dirty="0"/>
              <a:t>攻击</a:t>
            </a: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爆炸形 2 4"/>
          <p:cNvSpPr/>
          <p:nvPr/>
        </p:nvSpPr>
        <p:spPr>
          <a:xfrm>
            <a:off x="4643438" y="2060848"/>
            <a:ext cx="3214687" cy="1539552"/>
          </a:xfrm>
          <a:prstGeom prst="irregularSeal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网页被篡改</a:t>
            </a:r>
          </a:p>
        </p:txBody>
      </p:sp>
      <p:sp>
        <p:nvSpPr>
          <p:cNvPr id="6" name="爆炸形 2 5"/>
          <p:cNvSpPr/>
          <p:nvPr/>
        </p:nvSpPr>
        <p:spPr>
          <a:xfrm>
            <a:off x="5643563" y="3243213"/>
            <a:ext cx="3286125" cy="1625947"/>
          </a:xfrm>
          <a:prstGeom prst="irregularSeal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数据被窃取</a:t>
            </a:r>
          </a:p>
        </p:txBody>
      </p:sp>
      <p:sp>
        <p:nvSpPr>
          <p:cNvPr id="7" name="爆炸形 2 6"/>
          <p:cNvSpPr/>
          <p:nvPr/>
        </p:nvSpPr>
        <p:spPr>
          <a:xfrm>
            <a:off x="4929188" y="5100588"/>
            <a:ext cx="2571750" cy="1568772"/>
          </a:xfrm>
          <a:prstGeom prst="irregularSeal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拒绝服务</a:t>
            </a:r>
          </a:p>
        </p:txBody>
      </p:sp>
    </p:spTree>
    <p:extLst>
      <p:ext uri="{BB962C8B-B14F-4D97-AF65-F5344CB8AC3E}">
        <p14:creationId xmlns:p14="http://schemas.microsoft.com/office/powerpoint/2010/main" val="8117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应用入侵方式简介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应用入侵防御方式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</a:t>
            </a:r>
            <a:r>
              <a:rPr lang="zh-CN" altLang="en-US" dirty="0" smtClean="0"/>
              <a:t>传统的防御方式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</a:t>
            </a:r>
            <a:r>
              <a:rPr lang="zh-CN" altLang="en-US" dirty="0" smtClean="0"/>
              <a:t>最新防御方式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NG </a:t>
            </a:r>
            <a:r>
              <a:rPr lang="en-US" altLang="zh-CN" dirty="0" err="1" smtClean="0"/>
              <a:t>FIrewall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（二）</a:t>
            </a:r>
            <a:r>
              <a:rPr lang="en-US" altLang="zh-CN" dirty="0" smtClean="0"/>
              <a:t>WEB</a:t>
            </a:r>
            <a:r>
              <a:rPr lang="zh-CN" altLang="en-US" dirty="0"/>
              <a:t>应用攻击防御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奇秀山川">
  <a:themeElements>
    <a:clrScheme name="奇秀山川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奇秀山川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奇秀山川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TC010219414[[fn=奇秀山川主题]]</Template>
  <TotalTime>2084</TotalTime>
  <Words>1380</Words>
  <Application>Microsoft Office PowerPoint</Application>
  <PresentationFormat>全屏显示(4:3)</PresentationFormat>
  <Paragraphs>182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奇秀山川</vt:lpstr>
      <vt:lpstr>WEB应用安全防护技术</vt:lpstr>
      <vt:lpstr>目录</vt:lpstr>
      <vt:lpstr>WEB应用安全概况分析（1）</vt:lpstr>
      <vt:lpstr>WEB应用安全概况分析（2）</vt:lpstr>
      <vt:lpstr>PowerPoint 演示文稿</vt:lpstr>
      <vt:lpstr>WEB应用安全概况分析（4）</vt:lpstr>
      <vt:lpstr>WEB应用安全概况分析（5）</vt:lpstr>
      <vt:lpstr>WEB应用安全概况分析（6）</vt:lpstr>
      <vt:lpstr>（二）WEB应用攻击防御方式</vt:lpstr>
      <vt:lpstr>WEB应用入侵方式简介</vt:lpstr>
      <vt:lpstr>WEB应用入侵防御方式</vt:lpstr>
      <vt:lpstr>1.传统的防御方式</vt:lpstr>
      <vt:lpstr>网络防火墙</vt:lpstr>
      <vt:lpstr>IPS（Intrusion Prevent System）</vt:lpstr>
      <vt:lpstr>IDS</vt:lpstr>
      <vt:lpstr>最新防御方式探讨</vt:lpstr>
      <vt:lpstr>（1）WEB应用防火墙功能一览</vt:lpstr>
      <vt:lpstr>（1）WEB应用防火墙功能一览</vt:lpstr>
      <vt:lpstr>（2）WEB应用攻击防御架构实现</vt:lpstr>
      <vt:lpstr>（2）WEB应用攻击防御架构实现</vt:lpstr>
      <vt:lpstr>（3）防御实现方式对比探讨</vt:lpstr>
      <vt:lpstr>基于特征库的检测方式-1</vt:lpstr>
      <vt:lpstr>基于特征库的检测方式-2</vt:lpstr>
      <vt:lpstr>白名单业务建模方式-1</vt:lpstr>
      <vt:lpstr>白名单业务建模方式-2</vt:lpstr>
      <vt:lpstr>白名单业务建模方式-3</vt:lpstr>
      <vt:lpstr>关于NG Firewall</vt:lpstr>
      <vt:lpstr>（三）WEB应用安全解决方案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WEB应用安全防护技术</dc:title>
  <cp:lastModifiedBy>jiangjunyong</cp:lastModifiedBy>
  <cp:revision>135</cp:revision>
  <dcterms:modified xsi:type="dcterms:W3CDTF">2011-12-10T02:32:34Z</dcterms:modified>
</cp:coreProperties>
</file>