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6576000" cy="25603200"/>
  <p:notesSz cx="6858000" cy="9144000"/>
  <p:defaultTextStyle>
    <a:defPPr>
      <a:defRPr lang="en-US"/>
    </a:defPPr>
    <a:lvl1pPr marL="0" algn="l" defTabSz="3335160" rtl="0" eaLnBrk="1" latinLnBrk="0" hangingPunct="1">
      <a:defRPr sz="6591" kern="1200">
        <a:solidFill>
          <a:schemeClr val="tx1"/>
        </a:solidFill>
        <a:latin typeface="+mn-lt"/>
        <a:ea typeface="+mn-ea"/>
        <a:cs typeface="+mn-cs"/>
      </a:defRPr>
    </a:lvl1pPr>
    <a:lvl2pPr marL="1667580" algn="l" defTabSz="3335160" rtl="0" eaLnBrk="1" latinLnBrk="0" hangingPunct="1">
      <a:defRPr sz="6591" kern="1200">
        <a:solidFill>
          <a:schemeClr val="tx1"/>
        </a:solidFill>
        <a:latin typeface="+mn-lt"/>
        <a:ea typeface="+mn-ea"/>
        <a:cs typeface="+mn-cs"/>
      </a:defRPr>
    </a:lvl2pPr>
    <a:lvl3pPr marL="3335160" algn="l" defTabSz="3335160" rtl="0" eaLnBrk="1" latinLnBrk="0" hangingPunct="1">
      <a:defRPr sz="6591" kern="1200">
        <a:solidFill>
          <a:schemeClr val="tx1"/>
        </a:solidFill>
        <a:latin typeface="+mn-lt"/>
        <a:ea typeface="+mn-ea"/>
        <a:cs typeface="+mn-cs"/>
      </a:defRPr>
    </a:lvl3pPr>
    <a:lvl4pPr marL="5002741" algn="l" defTabSz="3335160" rtl="0" eaLnBrk="1" latinLnBrk="0" hangingPunct="1">
      <a:defRPr sz="6591" kern="1200">
        <a:solidFill>
          <a:schemeClr val="tx1"/>
        </a:solidFill>
        <a:latin typeface="+mn-lt"/>
        <a:ea typeface="+mn-ea"/>
        <a:cs typeface="+mn-cs"/>
      </a:defRPr>
    </a:lvl4pPr>
    <a:lvl5pPr marL="6670321" algn="l" defTabSz="3335160" rtl="0" eaLnBrk="1" latinLnBrk="0" hangingPunct="1">
      <a:defRPr sz="6591" kern="1200">
        <a:solidFill>
          <a:schemeClr val="tx1"/>
        </a:solidFill>
        <a:latin typeface="+mn-lt"/>
        <a:ea typeface="+mn-ea"/>
        <a:cs typeface="+mn-cs"/>
      </a:defRPr>
    </a:lvl5pPr>
    <a:lvl6pPr marL="8337902" algn="l" defTabSz="3335160" rtl="0" eaLnBrk="1" latinLnBrk="0" hangingPunct="1">
      <a:defRPr sz="6591" kern="1200">
        <a:solidFill>
          <a:schemeClr val="tx1"/>
        </a:solidFill>
        <a:latin typeface="+mn-lt"/>
        <a:ea typeface="+mn-ea"/>
        <a:cs typeface="+mn-cs"/>
      </a:defRPr>
    </a:lvl6pPr>
    <a:lvl7pPr marL="10005482" algn="l" defTabSz="3335160" rtl="0" eaLnBrk="1" latinLnBrk="0" hangingPunct="1">
      <a:defRPr sz="6591" kern="1200">
        <a:solidFill>
          <a:schemeClr val="tx1"/>
        </a:solidFill>
        <a:latin typeface="+mn-lt"/>
        <a:ea typeface="+mn-ea"/>
        <a:cs typeface="+mn-cs"/>
      </a:defRPr>
    </a:lvl7pPr>
    <a:lvl8pPr marL="11673062" algn="l" defTabSz="3335160" rtl="0" eaLnBrk="1" latinLnBrk="0" hangingPunct="1">
      <a:defRPr sz="6591" kern="1200">
        <a:solidFill>
          <a:schemeClr val="tx1"/>
        </a:solidFill>
        <a:latin typeface="+mn-lt"/>
        <a:ea typeface="+mn-ea"/>
        <a:cs typeface="+mn-cs"/>
      </a:defRPr>
    </a:lvl8pPr>
    <a:lvl9pPr marL="13340642" algn="l" defTabSz="3335160" rtl="0" eaLnBrk="1" latinLnBrk="0" hangingPunct="1">
      <a:defRPr sz="659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064" userDrawn="1">
          <p15:clr>
            <a:srgbClr val="A4A3A4"/>
          </p15:clr>
        </p15:guide>
        <p15:guide id="2" pos="1152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uong, Ashley" initials="TA"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EEFF"/>
    <a:srgbClr val="DBEBFA"/>
    <a:srgbClr val="D9E8F4"/>
    <a:srgbClr val="DFE5F4"/>
    <a:srgbClr val="E4F3F4"/>
    <a:srgbClr val="C4E7F4"/>
    <a:srgbClr val="009EDA"/>
    <a:srgbClr val="375D8C"/>
    <a:srgbClr val="00BEFF"/>
    <a:srgbClr val="ED1C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53" autoAdjust="0"/>
    <p:restoredTop sz="95205" autoAdjust="0"/>
  </p:normalViewPr>
  <p:slideViewPr>
    <p:cSldViewPr>
      <p:cViewPr varScale="1">
        <p:scale>
          <a:sx n="25" d="100"/>
          <a:sy n="25" d="100"/>
        </p:scale>
        <p:origin x="1584" y="208"/>
      </p:cViewPr>
      <p:guideLst>
        <p:guide orient="horz" pos="8064"/>
        <p:guide pos="11520"/>
      </p:guideLst>
    </p:cSldViewPr>
  </p:slideViewPr>
  <p:notesTextViewPr>
    <p:cViewPr>
      <p:scale>
        <a:sx n="60" d="100"/>
        <a:sy n="6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92FE37-BA10-E943-A9C4-A2634FB07450}" type="datetimeFigureOut">
              <a:rPr lang="en-US" smtClean="0"/>
              <a:t>1/6/19</a:t>
            </a:fld>
            <a:endParaRPr lang="en-US"/>
          </a:p>
        </p:txBody>
      </p:sp>
      <p:sp>
        <p:nvSpPr>
          <p:cNvPr id="4" name="Slide Image Placeholder 3"/>
          <p:cNvSpPr>
            <a:spLocks noGrp="1" noRot="1" noChangeAspect="1"/>
          </p:cNvSpPr>
          <p:nvPr>
            <p:ph type="sldImg" idx="2"/>
          </p:nvPr>
        </p:nvSpPr>
        <p:spPr>
          <a:xfrm>
            <a:off x="1223963" y="1143000"/>
            <a:ext cx="44100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88ECB-FFB6-6E43-ABA4-FE07B02A6F1B}" type="slidenum">
              <a:rPr lang="en-US" smtClean="0"/>
              <a:t>‹#›</a:t>
            </a:fld>
            <a:endParaRPr lang="en-US"/>
          </a:p>
        </p:txBody>
      </p:sp>
    </p:spTree>
    <p:extLst>
      <p:ext uri="{BB962C8B-B14F-4D97-AF65-F5344CB8AC3E}">
        <p14:creationId xmlns:p14="http://schemas.microsoft.com/office/powerpoint/2010/main" val="815153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latin typeface="Times New Roman" charset="0"/>
              <a:ea typeface="Times New Roman" charset="0"/>
              <a:cs typeface="Times New Roman" charset="0"/>
            </a:endParaRPr>
          </a:p>
        </p:txBody>
      </p:sp>
      <p:sp>
        <p:nvSpPr>
          <p:cNvPr id="4" name="Slide Number Placeholder 3"/>
          <p:cNvSpPr>
            <a:spLocks noGrp="1"/>
          </p:cNvSpPr>
          <p:nvPr>
            <p:ph type="sldNum" sz="quarter" idx="10"/>
          </p:nvPr>
        </p:nvSpPr>
        <p:spPr/>
        <p:txBody>
          <a:bodyPr/>
          <a:lstStyle/>
          <a:p>
            <a:fld id="{37E88ECB-FFB6-6E43-ABA4-FE07B02A6F1B}" type="slidenum">
              <a:rPr lang="en-US" smtClean="0"/>
              <a:t>1</a:t>
            </a:fld>
            <a:endParaRPr lang="en-US"/>
          </a:p>
        </p:txBody>
      </p:sp>
    </p:spTree>
    <p:extLst>
      <p:ext uri="{BB962C8B-B14F-4D97-AF65-F5344CB8AC3E}">
        <p14:creationId xmlns:p14="http://schemas.microsoft.com/office/powerpoint/2010/main" val="1480471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4" y="0"/>
            <a:ext cx="4032120" cy="3129280"/>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lIns="320473" tIns="160237" rIns="320473" bIns="160237" rtlCol="0" anchor="ctr"/>
          <a:lstStyle/>
          <a:p>
            <a:pPr algn="ctr"/>
            <a:endParaRPr lang="en-US" sz="4394" dirty="0"/>
          </a:p>
        </p:txBody>
      </p:sp>
      <p:sp>
        <p:nvSpPr>
          <p:cNvPr id="4" name="Date Placeholder 3"/>
          <p:cNvSpPr>
            <a:spLocks noGrp="1"/>
          </p:cNvSpPr>
          <p:nvPr>
            <p:ph type="dt" sz="half" idx="10"/>
          </p:nvPr>
        </p:nvSpPr>
        <p:spPr/>
        <p:txBody>
          <a:bodyPr/>
          <a:lstStyle/>
          <a:p>
            <a:fld id="{B8638514-B826-4B4F-A79C-CFEC81132E8A}" type="datetimeFigureOut">
              <a:rPr lang="en-US" smtClean="0"/>
              <a:t>1/6/19</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4032118" y="0"/>
            <a:ext cx="32543884" cy="3129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20473" tIns="160237" rIns="320473" bIns="160237" rtlCol="0" anchor="ctr"/>
          <a:lstStyle/>
          <a:p>
            <a:pPr algn="ctr"/>
            <a:endParaRPr lang="en-US" sz="4394"/>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4172" y="50800"/>
            <a:ext cx="3702141" cy="2987040"/>
          </a:xfrm>
          <a:prstGeom prst="rect">
            <a:avLst/>
          </a:prstGeom>
        </p:spPr>
      </p:pic>
    </p:spTree>
    <p:extLst>
      <p:ext uri="{BB962C8B-B14F-4D97-AF65-F5344CB8AC3E}">
        <p14:creationId xmlns:p14="http://schemas.microsoft.com/office/powerpoint/2010/main" val="2732114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638514-B826-4B4F-A79C-CFEC81132E8A}" type="datetimeFigureOut">
              <a:rPr lang="en-US" smtClean="0"/>
              <a:t>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26212800" y="23730376"/>
            <a:ext cx="8534400" cy="1363133"/>
          </a:xfrm>
          <a:prstGeom prst="rect">
            <a:avLst/>
          </a:prstGeom>
        </p:spPr>
        <p:txBody>
          <a:bodyPr lIns="480709" tIns="240355" rIns="480709" bIns="240355"/>
          <a:lstStyle/>
          <a:p>
            <a:fld id="{291FA247-A7F9-4E9A-9124-D00EE9984746}" type="slidenum">
              <a:rPr lang="en-US" smtClean="0"/>
              <a:t>‹#›</a:t>
            </a:fld>
            <a:endParaRPr lang="en-US"/>
          </a:p>
        </p:txBody>
      </p:sp>
    </p:spTree>
    <p:extLst>
      <p:ext uri="{BB962C8B-B14F-4D97-AF65-F5344CB8AC3E}">
        <p14:creationId xmlns:p14="http://schemas.microsoft.com/office/powerpoint/2010/main" val="2221249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25318"/>
            <a:ext cx="8229600" cy="2184569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8800" y="1025318"/>
            <a:ext cx="24079200" cy="21845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638514-B826-4B4F-A79C-CFEC81132E8A}" type="datetimeFigureOut">
              <a:rPr lang="en-US" smtClean="0"/>
              <a:t>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26212800" y="23730376"/>
            <a:ext cx="8534400" cy="1363133"/>
          </a:xfrm>
          <a:prstGeom prst="rect">
            <a:avLst/>
          </a:prstGeom>
        </p:spPr>
        <p:txBody>
          <a:bodyPr lIns="480709" tIns="240355" rIns="480709" bIns="240355"/>
          <a:lstStyle/>
          <a:p>
            <a:fld id="{291FA247-A7F9-4E9A-9124-D00EE9984746}" type="slidenum">
              <a:rPr lang="en-US" smtClean="0"/>
              <a:t>‹#›</a:t>
            </a:fld>
            <a:endParaRPr lang="en-US"/>
          </a:p>
        </p:txBody>
      </p:sp>
    </p:spTree>
    <p:extLst>
      <p:ext uri="{BB962C8B-B14F-4D97-AF65-F5344CB8AC3E}">
        <p14:creationId xmlns:p14="http://schemas.microsoft.com/office/powerpoint/2010/main" val="662218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00000"/>
              </a:buCl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8638514-B826-4B4F-A79C-CFEC81132E8A}" type="datetimeFigureOut">
              <a:rPr lang="en-US" smtClean="0"/>
              <a:t>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26212800" y="23730376"/>
            <a:ext cx="8534400" cy="1363133"/>
          </a:xfrm>
          <a:prstGeom prst="rect">
            <a:avLst/>
          </a:prstGeom>
        </p:spPr>
        <p:txBody>
          <a:bodyPr lIns="480709" tIns="240355" rIns="480709" bIns="240355"/>
          <a:lstStyle/>
          <a:p>
            <a:fld id="{291FA247-A7F9-4E9A-9124-D00EE9984746}" type="slidenum">
              <a:rPr lang="en-US" smtClean="0"/>
              <a:t>‹#›</a:t>
            </a:fld>
            <a:endParaRPr lang="en-US"/>
          </a:p>
        </p:txBody>
      </p:sp>
    </p:spTree>
    <p:extLst>
      <p:ext uri="{BB962C8B-B14F-4D97-AF65-F5344CB8AC3E}">
        <p14:creationId xmlns:p14="http://schemas.microsoft.com/office/powerpoint/2010/main" val="2546302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6452428"/>
            <a:ext cx="31089600" cy="5085080"/>
          </a:xfrm>
        </p:spPr>
        <p:txBody>
          <a:bodyPr anchor="t"/>
          <a:lstStyle>
            <a:lvl1pPr algn="l">
              <a:defRPr sz="14001" b="1" cap="all"/>
            </a:lvl1pPr>
          </a:lstStyle>
          <a:p>
            <a:r>
              <a:rPr lang="en-US" dirty="0"/>
              <a:t>Click to edit Master title style</a:t>
            </a:r>
          </a:p>
        </p:txBody>
      </p:sp>
      <p:sp>
        <p:nvSpPr>
          <p:cNvPr id="3" name="Text Placeholder 2"/>
          <p:cNvSpPr>
            <a:spLocks noGrp="1"/>
          </p:cNvSpPr>
          <p:nvPr>
            <p:ph type="body" idx="1"/>
          </p:nvPr>
        </p:nvSpPr>
        <p:spPr>
          <a:xfrm>
            <a:off x="2889252" y="10851731"/>
            <a:ext cx="31089600" cy="5600699"/>
          </a:xfrm>
        </p:spPr>
        <p:txBody>
          <a:bodyPr anchor="b"/>
          <a:lstStyle>
            <a:lvl1pPr marL="0" indent="0">
              <a:buNone/>
              <a:defRPr sz="7000">
                <a:solidFill>
                  <a:srgbClr val="C00000"/>
                </a:solidFill>
              </a:defRPr>
            </a:lvl1pPr>
            <a:lvl2pPr marL="1602444" indent="0">
              <a:buNone/>
              <a:defRPr sz="6334">
                <a:solidFill>
                  <a:schemeClr val="tx1">
                    <a:tint val="75000"/>
                  </a:schemeClr>
                </a:solidFill>
              </a:defRPr>
            </a:lvl2pPr>
            <a:lvl3pPr marL="3204888" indent="0">
              <a:buNone/>
              <a:defRPr sz="5600">
                <a:solidFill>
                  <a:schemeClr val="tx1">
                    <a:tint val="75000"/>
                  </a:schemeClr>
                </a:solidFill>
              </a:defRPr>
            </a:lvl3pPr>
            <a:lvl4pPr marL="4807332" indent="0">
              <a:buNone/>
              <a:defRPr sz="4934">
                <a:solidFill>
                  <a:schemeClr val="tx1">
                    <a:tint val="75000"/>
                  </a:schemeClr>
                </a:solidFill>
              </a:defRPr>
            </a:lvl4pPr>
            <a:lvl5pPr marL="6409776" indent="0">
              <a:buNone/>
              <a:defRPr sz="4934">
                <a:solidFill>
                  <a:schemeClr val="tx1">
                    <a:tint val="75000"/>
                  </a:schemeClr>
                </a:solidFill>
              </a:defRPr>
            </a:lvl5pPr>
            <a:lvl6pPr marL="8012221" indent="0">
              <a:buNone/>
              <a:defRPr sz="4934">
                <a:solidFill>
                  <a:schemeClr val="tx1">
                    <a:tint val="75000"/>
                  </a:schemeClr>
                </a:solidFill>
              </a:defRPr>
            </a:lvl6pPr>
            <a:lvl7pPr marL="9614665" indent="0">
              <a:buNone/>
              <a:defRPr sz="4934">
                <a:solidFill>
                  <a:schemeClr val="tx1">
                    <a:tint val="75000"/>
                  </a:schemeClr>
                </a:solidFill>
              </a:defRPr>
            </a:lvl7pPr>
            <a:lvl8pPr marL="11217109" indent="0">
              <a:buNone/>
              <a:defRPr sz="4934">
                <a:solidFill>
                  <a:schemeClr val="tx1">
                    <a:tint val="75000"/>
                  </a:schemeClr>
                </a:solidFill>
              </a:defRPr>
            </a:lvl8pPr>
            <a:lvl9pPr marL="12819554" indent="0">
              <a:buNone/>
              <a:defRPr sz="4934">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8638514-B826-4B4F-A79C-CFEC81132E8A}" type="datetimeFigureOut">
              <a:rPr lang="en-US" smtClean="0"/>
              <a:t>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26212800" y="23730376"/>
            <a:ext cx="8534400" cy="1363133"/>
          </a:xfrm>
          <a:prstGeom prst="rect">
            <a:avLst/>
          </a:prstGeom>
        </p:spPr>
        <p:txBody>
          <a:bodyPr lIns="480709" tIns="240355" rIns="480709" bIns="240355"/>
          <a:lstStyle/>
          <a:p>
            <a:fld id="{291FA247-A7F9-4E9A-9124-D00EE9984746}" type="slidenum">
              <a:rPr lang="en-US" smtClean="0"/>
              <a:t>‹#›</a:t>
            </a:fld>
            <a:endParaRPr lang="en-US"/>
          </a:p>
        </p:txBody>
      </p:sp>
      <p:sp>
        <p:nvSpPr>
          <p:cNvPr id="7" name="Rectangle 6"/>
          <p:cNvSpPr/>
          <p:nvPr userDrawn="1"/>
        </p:nvSpPr>
        <p:spPr>
          <a:xfrm>
            <a:off x="10058400" y="0"/>
            <a:ext cx="26517600" cy="73964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20473" tIns="160237" rIns="320473" bIns="160237" rtlCol="0" anchor="ctr"/>
          <a:lstStyle/>
          <a:p>
            <a:pPr algn="ctr"/>
            <a:endParaRPr lang="en-US" sz="4394"/>
          </a:p>
        </p:txBody>
      </p:sp>
      <p:sp>
        <p:nvSpPr>
          <p:cNvPr id="8" name="Rectangle 7"/>
          <p:cNvSpPr/>
          <p:nvPr userDrawn="1"/>
        </p:nvSpPr>
        <p:spPr>
          <a:xfrm>
            <a:off x="0" y="0"/>
            <a:ext cx="10058400" cy="7396480"/>
          </a:xfrm>
          <a:prstGeom prst="rect">
            <a:avLst/>
          </a:prstGeom>
          <a:solidFill>
            <a:srgbClr val="E5053A"/>
          </a:solidFill>
          <a:ln>
            <a:noFill/>
          </a:ln>
        </p:spPr>
        <p:style>
          <a:lnRef idx="2">
            <a:schemeClr val="accent1">
              <a:shade val="50000"/>
            </a:schemeClr>
          </a:lnRef>
          <a:fillRef idx="1">
            <a:schemeClr val="accent1"/>
          </a:fillRef>
          <a:effectRef idx="0">
            <a:schemeClr val="accent1"/>
          </a:effectRef>
          <a:fontRef idx="minor">
            <a:schemeClr val="lt1"/>
          </a:fontRef>
        </p:style>
        <p:txBody>
          <a:bodyPr lIns="320473" tIns="160237" rIns="320473" bIns="160237" rtlCol="0" anchor="ctr"/>
          <a:lstStyle/>
          <a:p>
            <a:pPr algn="ctr"/>
            <a:endParaRPr lang="en-US" sz="4394"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1570" y="698373"/>
            <a:ext cx="8687232" cy="6129148"/>
          </a:xfrm>
          <a:prstGeom prst="rect">
            <a:avLst/>
          </a:prstGeom>
        </p:spPr>
      </p:pic>
    </p:spTree>
    <p:extLst>
      <p:ext uri="{BB962C8B-B14F-4D97-AF65-F5344CB8AC3E}">
        <p14:creationId xmlns:p14="http://schemas.microsoft.com/office/powerpoint/2010/main" val="2504811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5974083"/>
            <a:ext cx="16154400" cy="16896928"/>
          </a:xfrm>
        </p:spPr>
        <p:txBody>
          <a:bodyPr/>
          <a:lstStyle>
            <a:lvl1pPr>
              <a:defRPr sz="9800"/>
            </a:lvl1pPr>
            <a:lvl2pPr>
              <a:defRPr sz="8400"/>
            </a:lvl2pPr>
            <a:lvl3pPr>
              <a:defRPr sz="7000"/>
            </a:lvl3pPr>
            <a:lvl4pPr>
              <a:defRPr sz="6334"/>
            </a:lvl4pPr>
            <a:lvl5pPr>
              <a:defRPr sz="6334"/>
            </a:lvl5pPr>
            <a:lvl6pPr>
              <a:defRPr sz="6334"/>
            </a:lvl6pPr>
            <a:lvl7pPr>
              <a:defRPr sz="6334"/>
            </a:lvl7pPr>
            <a:lvl8pPr>
              <a:defRPr sz="6334"/>
            </a:lvl8pPr>
            <a:lvl9pPr>
              <a:defRPr sz="63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592800" y="5974083"/>
            <a:ext cx="16154400" cy="16896928"/>
          </a:xfrm>
        </p:spPr>
        <p:txBody>
          <a:bodyPr/>
          <a:lstStyle>
            <a:lvl1pPr>
              <a:defRPr sz="9800"/>
            </a:lvl1pPr>
            <a:lvl2pPr>
              <a:defRPr sz="8400"/>
            </a:lvl2pPr>
            <a:lvl3pPr>
              <a:defRPr sz="7000"/>
            </a:lvl3pPr>
            <a:lvl4pPr>
              <a:defRPr sz="6334"/>
            </a:lvl4pPr>
            <a:lvl5pPr>
              <a:defRPr sz="6334"/>
            </a:lvl5pPr>
            <a:lvl6pPr>
              <a:defRPr sz="6334"/>
            </a:lvl6pPr>
            <a:lvl7pPr>
              <a:defRPr sz="6334"/>
            </a:lvl7pPr>
            <a:lvl8pPr>
              <a:defRPr sz="6334"/>
            </a:lvl8pPr>
            <a:lvl9pPr>
              <a:defRPr sz="63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638514-B826-4B4F-A79C-CFEC81132E8A}" type="datetimeFigureOut">
              <a:rPr lang="en-US" smtClean="0"/>
              <a:t>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26212800" y="23730376"/>
            <a:ext cx="8534400" cy="1363133"/>
          </a:xfrm>
          <a:prstGeom prst="rect">
            <a:avLst/>
          </a:prstGeom>
        </p:spPr>
        <p:txBody>
          <a:bodyPr lIns="480709" tIns="240355" rIns="480709" bIns="240355"/>
          <a:lstStyle/>
          <a:p>
            <a:fld id="{291FA247-A7F9-4E9A-9124-D00EE9984746}" type="slidenum">
              <a:rPr lang="en-US" smtClean="0"/>
              <a:t>‹#›</a:t>
            </a:fld>
            <a:endParaRPr lang="en-US"/>
          </a:p>
        </p:txBody>
      </p:sp>
    </p:spTree>
    <p:extLst>
      <p:ext uri="{BB962C8B-B14F-4D97-AF65-F5344CB8AC3E}">
        <p14:creationId xmlns:p14="http://schemas.microsoft.com/office/powerpoint/2010/main" val="2353660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3" y="5731090"/>
            <a:ext cx="16160752" cy="2388445"/>
          </a:xfrm>
        </p:spPr>
        <p:txBody>
          <a:bodyPr anchor="b"/>
          <a:lstStyle>
            <a:lvl1pPr marL="0" indent="0">
              <a:buNone/>
              <a:defRPr sz="8400" b="1"/>
            </a:lvl1pPr>
            <a:lvl2pPr marL="1602444" indent="0">
              <a:buNone/>
              <a:defRPr sz="7000" b="1"/>
            </a:lvl2pPr>
            <a:lvl3pPr marL="3204888" indent="0">
              <a:buNone/>
              <a:defRPr sz="6334" b="1"/>
            </a:lvl3pPr>
            <a:lvl4pPr marL="4807332" indent="0">
              <a:buNone/>
              <a:defRPr sz="5600" b="1"/>
            </a:lvl4pPr>
            <a:lvl5pPr marL="6409776" indent="0">
              <a:buNone/>
              <a:defRPr sz="5600" b="1"/>
            </a:lvl5pPr>
            <a:lvl6pPr marL="8012221" indent="0">
              <a:buNone/>
              <a:defRPr sz="5600" b="1"/>
            </a:lvl6pPr>
            <a:lvl7pPr marL="9614665" indent="0">
              <a:buNone/>
              <a:defRPr sz="5600" b="1"/>
            </a:lvl7pPr>
            <a:lvl8pPr marL="11217109" indent="0">
              <a:buNone/>
              <a:defRPr sz="5600" b="1"/>
            </a:lvl8pPr>
            <a:lvl9pPr marL="12819554" indent="0">
              <a:buNone/>
              <a:defRPr sz="5600" b="1"/>
            </a:lvl9pPr>
          </a:lstStyle>
          <a:p>
            <a:pPr lvl="0"/>
            <a:r>
              <a:rPr lang="en-US"/>
              <a:t>Click to edit Master text styles</a:t>
            </a:r>
          </a:p>
        </p:txBody>
      </p:sp>
      <p:sp>
        <p:nvSpPr>
          <p:cNvPr id="4" name="Content Placeholder 3"/>
          <p:cNvSpPr>
            <a:spLocks noGrp="1"/>
          </p:cNvSpPr>
          <p:nvPr>
            <p:ph sz="half" idx="2"/>
          </p:nvPr>
        </p:nvSpPr>
        <p:spPr>
          <a:xfrm>
            <a:off x="1828803" y="8119535"/>
            <a:ext cx="16160752" cy="14751475"/>
          </a:xfrm>
        </p:spPr>
        <p:txBody>
          <a:bodyPr/>
          <a:lstStyle>
            <a:lvl1pPr>
              <a:defRPr sz="8400"/>
            </a:lvl1pPr>
            <a:lvl2pPr>
              <a:defRPr sz="7000"/>
            </a:lvl2pPr>
            <a:lvl3pPr>
              <a:defRPr sz="6334"/>
            </a:lvl3pPr>
            <a:lvl4pPr>
              <a:defRPr sz="5600"/>
            </a:lvl4pPr>
            <a:lvl5pPr>
              <a:defRPr sz="5600"/>
            </a:lvl5pPr>
            <a:lvl6pPr>
              <a:defRPr sz="5600"/>
            </a:lvl6pPr>
            <a:lvl7pPr>
              <a:defRPr sz="5600"/>
            </a:lvl7pPr>
            <a:lvl8pPr>
              <a:defRPr sz="5600"/>
            </a:lvl8pPr>
            <a:lvl9pPr>
              <a:defRPr sz="5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2" y="5731090"/>
            <a:ext cx="16167100" cy="2388445"/>
          </a:xfrm>
        </p:spPr>
        <p:txBody>
          <a:bodyPr anchor="b"/>
          <a:lstStyle>
            <a:lvl1pPr marL="0" indent="0">
              <a:buNone/>
              <a:defRPr sz="8400" b="1"/>
            </a:lvl1pPr>
            <a:lvl2pPr marL="1602444" indent="0">
              <a:buNone/>
              <a:defRPr sz="7000" b="1"/>
            </a:lvl2pPr>
            <a:lvl3pPr marL="3204888" indent="0">
              <a:buNone/>
              <a:defRPr sz="6334" b="1"/>
            </a:lvl3pPr>
            <a:lvl4pPr marL="4807332" indent="0">
              <a:buNone/>
              <a:defRPr sz="5600" b="1"/>
            </a:lvl4pPr>
            <a:lvl5pPr marL="6409776" indent="0">
              <a:buNone/>
              <a:defRPr sz="5600" b="1"/>
            </a:lvl5pPr>
            <a:lvl6pPr marL="8012221" indent="0">
              <a:buNone/>
              <a:defRPr sz="5600" b="1"/>
            </a:lvl6pPr>
            <a:lvl7pPr marL="9614665" indent="0">
              <a:buNone/>
              <a:defRPr sz="5600" b="1"/>
            </a:lvl7pPr>
            <a:lvl8pPr marL="11217109" indent="0">
              <a:buNone/>
              <a:defRPr sz="5600" b="1"/>
            </a:lvl8pPr>
            <a:lvl9pPr marL="12819554" indent="0">
              <a:buNone/>
              <a:defRPr sz="5600" b="1"/>
            </a:lvl9pPr>
          </a:lstStyle>
          <a:p>
            <a:pPr lvl="0"/>
            <a:r>
              <a:rPr lang="en-US"/>
              <a:t>Click to edit Master text styles</a:t>
            </a:r>
          </a:p>
        </p:txBody>
      </p:sp>
      <p:sp>
        <p:nvSpPr>
          <p:cNvPr id="6" name="Content Placeholder 5"/>
          <p:cNvSpPr>
            <a:spLocks noGrp="1"/>
          </p:cNvSpPr>
          <p:nvPr>
            <p:ph sz="quarter" idx="4"/>
          </p:nvPr>
        </p:nvSpPr>
        <p:spPr>
          <a:xfrm>
            <a:off x="18580102" y="8119535"/>
            <a:ext cx="16167100" cy="14751475"/>
          </a:xfrm>
        </p:spPr>
        <p:txBody>
          <a:bodyPr/>
          <a:lstStyle>
            <a:lvl1pPr>
              <a:defRPr sz="8400"/>
            </a:lvl1pPr>
            <a:lvl2pPr>
              <a:defRPr sz="7000"/>
            </a:lvl2pPr>
            <a:lvl3pPr>
              <a:defRPr sz="6334"/>
            </a:lvl3pPr>
            <a:lvl4pPr>
              <a:defRPr sz="5600"/>
            </a:lvl4pPr>
            <a:lvl5pPr>
              <a:defRPr sz="5600"/>
            </a:lvl5pPr>
            <a:lvl6pPr>
              <a:defRPr sz="5600"/>
            </a:lvl6pPr>
            <a:lvl7pPr>
              <a:defRPr sz="5600"/>
            </a:lvl7pPr>
            <a:lvl8pPr>
              <a:defRPr sz="5600"/>
            </a:lvl8pPr>
            <a:lvl9pPr>
              <a:defRPr sz="5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638514-B826-4B4F-A79C-CFEC81132E8A}" type="datetimeFigureOut">
              <a:rPr lang="en-US" smtClean="0"/>
              <a:t>1/6/19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26212800" y="23730376"/>
            <a:ext cx="8534400" cy="1363133"/>
          </a:xfrm>
          <a:prstGeom prst="rect">
            <a:avLst/>
          </a:prstGeom>
        </p:spPr>
        <p:txBody>
          <a:bodyPr lIns="480709" tIns="240355" rIns="480709" bIns="240355"/>
          <a:lstStyle/>
          <a:p>
            <a:fld id="{291FA247-A7F9-4E9A-9124-D00EE9984746}" type="slidenum">
              <a:rPr lang="en-US" smtClean="0"/>
              <a:t>‹#›</a:t>
            </a:fld>
            <a:endParaRPr lang="en-US"/>
          </a:p>
        </p:txBody>
      </p:sp>
    </p:spTree>
    <p:extLst>
      <p:ext uri="{BB962C8B-B14F-4D97-AF65-F5344CB8AC3E}">
        <p14:creationId xmlns:p14="http://schemas.microsoft.com/office/powerpoint/2010/main" val="2299272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638514-B826-4B4F-A79C-CFEC81132E8A}" type="datetimeFigureOut">
              <a:rPr lang="en-US" smtClean="0"/>
              <a:t>1/6/19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26212800" y="23730376"/>
            <a:ext cx="8534400" cy="1363133"/>
          </a:xfrm>
          <a:prstGeom prst="rect">
            <a:avLst/>
          </a:prstGeom>
        </p:spPr>
        <p:txBody>
          <a:bodyPr lIns="480709" tIns="240355" rIns="480709" bIns="240355"/>
          <a:lstStyle/>
          <a:p>
            <a:fld id="{291FA247-A7F9-4E9A-9124-D00EE9984746}" type="slidenum">
              <a:rPr lang="en-US" smtClean="0"/>
              <a:t>‹#›</a:t>
            </a:fld>
            <a:endParaRPr lang="en-US"/>
          </a:p>
        </p:txBody>
      </p:sp>
    </p:spTree>
    <p:extLst>
      <p:ext uri="{BB962C8B-B14F-4D97-AF65-F5344CB8AC3E}">
        <p14:creationId xmlns:p14="http://schemas.microsoft.com/office/powerpoint/2010/main" val="641522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638514-B826-4B4F-A79C-CFEC81132E8A}" type="datetimeFigureOut">
              <a:rPr lang="en-US" smtClean="0"/>
              <a:t>1/6/19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26212800" y="23730376"/>
            <a:ext cx="8534400" cy="1363133"/>
          </a:xfrm>
          <a:prstGeom prst="rect">
            <a:avLst/>
          </a:prstGeom>
        </p:spPr>
        <p:txBody>
          <a:bodyPr lIns="480709" tIns="240355" rIns="480709" bIns="240355"/>
          <a:lstStyle/>
          <a:p>
            <a:fld id="{291FA247-A7F9-4E9A-9124-D00EE9984746}" type="slidenum">
              <a:rPr lang="en-US" smtClean="0"/>
              <a:t>‹#›</a:t>
            </a:fld>
            <a:endParaRPr lang="en-US"/>
          </a:p>
        </p:txBody>
      </p:sp>
    </p:spTree>
    <p:extLst>
      <p:ext uri="{BB962C8B-B14F-4D97-AF65-F5344CB8AC3E}">
        <p14:creationId xmlns:p14="http://schemas.microsoft.com/office/powerpoint/2010/main" val="33357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5" y="1019387"/>
            <a:ext cx="12033252" cy="4338320"/>
          </a:xfrm>
        </p:spPr>
        <p:txBody>
          <a:bodyPr anchor="b"/>
          <a:lstStyle>
            <a:lvl1pPr algn="l">
              <a:defRPr sz="7000" b="1"/>
            </a:lvl1pPr>
          </a:lstStyle>
          <a:p>
            <a:r>
              <a:rPr lang="en-US"/>
              <a:t>Click to edit Master title style</a:t>
            </a:r>
          </a:p>
        </p:txBody>
      </p:sp>
      <p:sp>
        <p:nvSpPr>
          <p:cNvPr id="3" name="Content Placeholder 2"/>
          <p:cNvSpPr>
            <a:spLocks noGrp="1"/>
          </p:cNvSpPr>
          <p:nvPr>
            <p:ph idx="1"/>
          </p:nvPr>
        </p:nvSpPr>
        <p:spPr>
          <a:xfrm>
            <a:off x="14300200" y="1019390"/>
            <a:ext cx="20447000" cy="21851621"/>
          </a:xfrm>
        </p:spPr>
        <p:txBody>
          <a:bodyPr/>
          <a:lstStyle>
            <a:lvl1pPr>
              <a:defRPr sz="11201"/>
            </a:lvl1pPr>
            <a:lvl2pPr>
              <a:defRPr sz="9800"/>
            </a:lvl2pPr>
            <a:lvl3pPr>
              <a:defRPr sz="8400"/>
            </a:lvl3pPr>
            <a:lvl4pPr>
              <a:defRPr sz="7000"/>
            </a:lvl4pPr>
            <a:lvl5pPr>
              <a:defRPr sz="7000"/>
            </a:lvl5pPr>
            <a:lvl6pPr>
              <a:defRPr sz="7000"/>
            </a:lvl6pPr>
            <a:lvl7pPr>
              <a:defRPr sz="7000"/>
            </a:lvl7pPr>
            <a:lvl8pPr>
              <a:defRPr sz="7000"/>
            </a:lvl8pPr>
            <a:lvl9pPr>
              <a:defRPr sz="7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5" y="5357710"/>
            <a:ext cx="12033252" cy="17513301"/>
          </a:xfrm>
        </p:spPr>
        <p:txBody>
          <a:bodyPr/>
          <a:lstStyle>
            <a:lvl1pPr marL="0" indent="0">
              <a:buNone/>
              <a:defRPr sz="4934"/>
            </a:lvl1pPr>
            <a:lvl2pPr marL="1602444" indent="0">
              <a:buNone/>
              <a:defRPr sz="4200"/>
            </a:lvl2pPr>
            <a:lvl3pPr marL="3204888" indent="0">
              <a:buNone/>
              <a:defRPr sz="3534"/>
            </a:lvl3pPr>
            <a:lvl4pPr marL="4807332" indent="0">
              <a:buNone/>
              <a:defRPr sz="3133"/>
            </a:lvl4pPr>
            <a:lvl5pPr marL="6409776" indent="0">
              <a:buNone/>
              <a:defRPr sz="3133"/>
            </a:lvl5pPr>
            <a:lvl6pPr marL="8012221" indent="0">
              <a:buNone/>
              <a:defRPr sz="3133"/>
            </a:lvl6pPr>
            <a:lvl7pPr marL="9614665" indent="0">
              <a:buNone/>
              <a:defRPr sz="3133"/>
            </a:lvl7pPr>
            <a:lvl8pPr marL="11217109" indent="0">
              <a:buNone/>
              <a:defRPr sz="3133"/>
            </a:lvl8pPr>
            <a:lvl9pPr marL="12819554" indent="0">
              <a:buNone/>
              <a:defRPr sz="3133"/>
            </a:lvl9pPr>
          </a:lstStyle>
          <a:p>
            <a:pPr lvl="0"/>
            <a:r>
              <a:rPr lang="en-US"/>
              <a:t>Click to edit Master text styles</a:t>
            </a:r>
          </a:p>
        </p:txBody>
      </p:sp>
      <p:sp>
        <p:nvSpPr>
          <p:cNvPr id="5" name="Date Placeholder 4"/>
          <p:cNvSpPr>
            <a:spLocks noGrp="1"/>
          </p:cNvSpPr>
          <p:nvPr>
            <p:ph type="dt" sz="half" idx="10"/>
          </p:nvPr>
        </p:nvSpPr>
        <p:spPr/>
        <p:txBody>
          <a:bodyPr/>
          <a:lstStyle/>
          <a:p>
            <a:fld id="{B8638514-B826-4B4F-A79C-CFEC81132E8A}" type="datetimeFigureOut">
              <a:rPr lang="en-US" smtClean="0"/>
              <a:t>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26212800" y="23730376"/>
            <a:ext cx="8534400" cy="1363133"/>
          </a:xfrm>
          <a:prstGeom prst="rect">
            <a:avLst/>
          </a:prstGeom>
        </p:spPr>
        <p:txBody>
          <a:bodyPr lIns="480709" tIns="240355" rIns="480709" bIns="240355"/>
          <a:lstStyle/>
          <a:p>
            <a:fld id="{291FA247-A7F9-4E9A-9124-D00EE9984746}" type="slidenum">
              <a:rPr lang="en-US" smtClean="0"/>
              <a:t>‹#›</a:t>
            </a:fld>
            <a:endParaRPr lang="en-US"/>
          </a:p>
        </p:txBody>
      </p:sp>
    </p:spTree>
    <p:extLst>
      <p:ext uri="{BB962C8B-B14F-4D97-AF65-F5344CB8AC3E}">
        <p14:creationId xmlns:p14="http://schemas.microsoft.com/office/powerpoint/2010/main" val="127908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7922240"/>
            <a:ext cx="21945600" cy="2115821"/>
          </a:xfrm>
        </p:spPr>
        <p:txBody>
          <a:bodyPr anchor="b"/>
          <a:lstStyle>
            <a:lvl1pPr algn="l">
              <a:defRPr sz="7000" b="1"/>
            </a:lvl1pPr>
          </a:lstStyle>
          <a:p>
            <a:r>
              <a:rPr lang="en-US"/>
              <a:t>Click to edit Master title style</a:t>
            </a:r>
          </a:p>
        </p:txBody>
      </p:sp>
      <p:sp>
        <p:nvSpPr>
          <p:cNvPr id="3" name="Picture Placeholder 2"/>
          <p:cNvSpPr>
            <a:spLocks noGrp="1"/>
          </p:cNvSpPr>
          <p:nvPr>
            <p:ph type="pic" idx="1"/>
          </p:nvPr>
        </p:nvSpPr>
        <p:spPr>
          <a:xfrm>
            <a:off x="7169152" y="2287693"/>
            <a:ext cx="21945600" cy="15361920"/>
          </a:xfrm>
        </p:spPr>
        <p:txBody>
          <a:bodyPr/>
          <a:lstStyle>
            <a:lvl1pPr marL="0" indent="0">
              <a:buNone/>
              <a:defRPr sz="11201"/>
            </a:lvl1pPr>
            <a:lvl2pPr marL="1602444" indent="0">
              <a:buNone/>
              <a:defRPr sz="9800"/>
            </a:lvl2pPr>
            <a:lvl3pPr marL="3204888" indent="0">
              <a:buNone/>
              <a:defRPr sz="8400"/>
            </a:lvl3pPr>
            <a:lvl4pPr marL="4807332" indent="0">
              <a:buNone/>
              <a:defRPr sz="7000"/>
            </a:lvl4pPr>
            <a:lvl5pPr marL="6409776" indent="0">
              <a:buNone/>
              <a:defRPr sz="7000"/>
            </a:lvl5pPr>
            <a:lvl6pPr marL="8012221" indent="0">
              <a:buNone/>
              <a:defRPr sz="7000"/>
            </a:lvl6pPr>
            <a:lvl7pPr marL="9614665" indent="0">
              <a:buNone/>
              <a:defRPr sz="7000"/>
            </a:lvl7pPr>
            <a:lvl8pPr marL="11217109" indent="0">
              <a:buNone/>
              <a:defRPr sz="7000"/>
            </a:lvl8pPr>
            <a:lvl9pPr marL="12819554" indent="0">
              <a:buNone/>
              <a:defRPr sz="7000"/>
            </a:lvl9pPr>
          </a:lstStyle>
          <a:p>
            <a:endParaRPr lang="en-US"/>
          </a:p>
        </p:txBody>
      </p:sp>
      <p:sp>
        <p:nvSpPr>
          <p:cNvPr id="4" name="Text Placeholder 3"/>
          <p:cNvSpPr>
            <a:spLocks noGrp="1"/>
          </p:cNvSpPr>
          <p:nvPr>
            <p:ph type="body" sz="half" idx="2"/>
          </p:nvPr>
        </p:nvSpPr>
        <p:spPr>
          <a:xfrm>
            <a:off x="7169152" y="20038061"/>
            <a:ext cx="21945600" cy="3004819"/>
          </a:xfrm>
        </p:spPr>
        <p:txBody>
          <a:bodyPr/>
          <a:lstStyle>
            <a:lvl1pPr marL="0" indent="0">
              <a:buNone/>
              <a:defRPr sz="4934"/>
            </a:lvl1pPr>
            <a:lvl2pPr marL="1602444" indent="0">
              <a:buNone/>
              <a:defRPr sz="4200"/>
            </a:lvl2pPr>
            <a:lvl3pPr marL="3204888" indent="0">
              <a:buNone/>
              <a:defRPr sz="3534"/>
            </a:lvl3pPr>
            <a:lvl4pPr marL="4807332" indent="0">
              <a:buNone/>
              <a:defRPr sz="3133"/>
            </a:lvl4pPr>
            <a:lvl5pPr marL="6409776" indent="0">
              <a:buNone/>
              <a:defRPr sz="3133"/>
            </a:lvl5pPr>
            <a:lvl6pPr marL="8012221" indent="0">
              <a:buNone/>
              <a:defRPr sz="3133"/>
            </a:lvl6pPr>
            <a:lvl7pPr marL="9614665" indent="0">
              <a:buNone/>
              <a:defRPr sz="3133"/>
            </a:lvl7pPr>
            <a:lvl8pPr marL="11217109" indent="0">
              <a:buNone/>
              <a:defRPr sz="3133"/>
            </a:lvl8pPr>
            <a:lvl9pPr marL="12819554" indent="0">
              <a:buNone/>
              <a:defRPr sz="3133"/>
            </a:lvl9pPr>
          </a:lstStyle>
          <a:p>
            <a:pPr lvl="0"/>
            <a:r>
              <a:rPr lang="en-US"/>
              <a:t>Click to edit Master text styles</a:t>
            </a:r>
          </a:p>
        </p:txBody>
      </p:sp>
      <p:sp>
        <p:nvSpPr>
          <p:cNvPr id="5" name="Date Placeholder 4"/>
          <p:cNvSpPr>
            <a:spLocks noGrp="1"/>
          </p:cNvSpPr>
          <p:nvPr>
            <p:ph type="dt" sz="half" idx="10"/>
          </p:nvPr>
        </p:nvSpPr>
        <p:spPr/>
        <p:txBody>
          <a:bodyPr/>
          <a:lstStyle/>
          <a:p>
            <a:fld id="{B8638514-B826-4B4F-A79C-CFEC81132E8A}" type="datetimeFigureOut">
              <a:rPr lang="en-US" smtClean="0"/>
              <a:t>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26212800" y="23730376"/>
            <a:ext cx="8534400" cy="1363133"/>
          </a:xfrm>
          <a:prstGeom prst="rect">
            <a:avLst/>
          </a:prstGeom>
        </p:spPr>
        <p:txBody>
          <a:bodyPr lIns="480709" tIns="240355" rIns="480709" bIns="240355"/>
          <a:lstStyle/>
          <a:p>
            <a:fld id="{291FA247-A7F9-4E9A-9124-D00EE9984746}" type="slidenum">
              <a:rPr lang="en-US" smtClean="0"/>
              <a:t>‹#›</a:t>
            </a:fld>
            <a:endParaRPr lang="en-US"/>
          </a:p>
        </p:txBody>
      </p:sp>
    </p:spTree>
    <p:extLst>
      <p:ext uri="{BB962C8B-B14F-4D97-AF65-F5344CB8AC3E}">
        <p14:creationId xmlns:p14="http://schemas.microsoft.com/office/powerpoint/2010/main" val="821177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25315"/>
            <a:ext cx="32918400" cy="4267200"/>
          </a:xfrm>
          <a:prstGeom prst="rect">
            <a:avLst/>
          </a:prstGeom>
        </p:spPr>
        <p:txBody>
          <a:bodyPr vert="horz" lIns="480709" tIns="240355" rIns="480709" bIns="240355" rtlCol="0" anchor="ctr">
            <a:normAutofit/>
          </a:bodyPr>
          <a:lstStyle/>
          <a:p>
            <a:r>
              <a:rPr lang="en-US" dirty="0"/>
              <a:t>Click to edit Master title style</a:t>
            </a:r>
          </a:p>
        </p:txBody>
      </p:sp>
      <p:sp>
        <p:nvSpPr>
          <p:cNvPr id="3" name="Text Placeholder 2"/>
          <p:cNvSpPr>
            <a:spLocks noGrp="1"/>
          </p:cNvSpPr>
          <p:nvPr>
            <p:ph type="body" idx="1"/>
          </p:nvPr>
        </p:nvSpPr>
        <p:spPr>
          <a:xfrm>
            <a:off x="1828800" y="5974083"/>
            <a:ext cx="32918400" cy="16896928"/>
          </a:xfrm>
          <a:prstGeom prst="rect">
            <a:avLst/>
          </a:prstGeom>
        </p:spPr>
        <p:txBody>
          <a:bodyPr vert="horz" lIns="480709" tIns="240355" rIns="480709" bIns="240355"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828800" y="23730376"/>
            <a:ext cx="8534400" cy="1363133"/>
          </a:xfrm>
          <a:prstGeom prst="rect">
            <a:avLst/>
          </a:prstGeom>
        </p:spPr>
        <p:txBody>
          <a:bodyPr vert="horz" lIns="480709" tIns="240355" rIns="480709" bIns="240355" rtlCol="0" anchor="ctr"/>
          <a:lstStyle>
            <a:lvl1pPr algn="l">
              <a:defRPr sz="4200">
                <a:solidFill>
                  <a:schemeClr val="tx1">
                    <a:tint val="75000"/>
                  </a:schemeClr>
                </a:solidFill>
              </a:defRPr>
            </a:lvl1pPr>
          </a:lstStyle>
          <a:p>
            <a:fld id="{B8638514-B826-4B4F-A79C-CFEC81132E8A}" type="datetimeFigureOut">
              <a:rPr lang="en-US" smtClean="0"/>
              <a:t>1/6/19</a:t>
            </a:fld>
            <a:endParaRPr lang="en-US"/>
          </a:p>
        </p:txBody>
      </p:sp>
      <p:sp>
        <p:nvSpPr>
          <p:cNvPr id="5" name="Footer Placeholder 4"/>
          <p:cNvSpPr>
            <a:spLocks noGrp="1"/>
          </p:cNvSpPr>
          <p:nvPr>
            <p:ph type="ftr" sz="quarter" idx="3"/>
          </p:nvPr>
        </p:nvSpPr>
        <p:spPr>
          <a:xfrm>
            <a:off x="12496800" y="23730376"/>
            <a:ext cx="11582400" cy="1363133"/>
          </a:xfrm>
          <a:prstGeom prst="rect">
            <a:avLst/>
          </a:prstGeom>
        </p:spPr>
        <p:txBody>
          <a:bodyPr vert="horz" lIns="480709" tIns="240355" rIns="480709" bIns="240355" rtlCol="0" anchor="ctr"/>
          <a:lstStyle>
            <a:lvl1pPr algn="ctr">
              <a:defRPr sz="4200">
                <a:solidFill>
                  <a:schemeClr val="tx1">
                    <a:tint val="75000"/>
                  </a:schemeClr>
                </a:solidFill>
              </a:defRPr>
            </a:lvl1pPr>
          </a:lstStyle>
          <a:p>
            <a:endParaRPr lang="en-US"/>
          </a:p>
        </p:txBody>
      </p:sp>
      <p:pic>
        <p:nvPicPr>
          <p:cNvPr id="6" name="Picture 5"/>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3495343" y="22999614"/>
            <a:ext cx="2808514" cy="2552786"/>
          </a:xfrm>
          <a:prstGeom prst="rect">
            <a:avLst/>
          </a:prstGeom>
        </p:spPr>
      </p:pic>
    </p:spTree>
    <p:extLst>
      <p:ext uri="{BB962C8B-B14F-4D97-AF65-F5344CB8AC3E}">
        <p14:creationId xmlns:p14="http://schemas.microsoft.com/office/powerpoint/2010/main" val="1295156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204888" rtl="0" eaLnBrk="1" latinLnBrk="0" hangingPunct="1">
        <a:spcBef>
          <a:spcPct val="0"/>
        </a:spcBef>
        <a:buNone/>
        <a:defRPr sz="15401" kern="1200">
          <a:solidFill>
            <a:schemeClr val="tx1"/>
          </a:solidFill>
          <a:latin typeface="Corbel" pitchFamily="34" charset="0"/>
          <a:ea typeface="+mj-ea"/>
          <a:cs typeface="+mj-cs"/>
        </a:defRPr>
      </a:lvl1pPr>
    </p:titleStyle>
    <p:bodyStyle>
      <a:lvl1pPr marL="1201833" indent="-1201833" algn="l" defTabSz="3204888" rtl="0" eaLnBrk="1" latinLnBrk="0" hangingPunct="1">
        <a:spcBef>
          <a:spcPct val="20000"/>
        </a:spcBef>
        <a:buClr>
          <a:srgbClr val="C00000"/>
        </a:buClr>
        <a:buFont typeface="Wingdings" pitchFamily="2" charset="2"/>
        <a:buChar char="§"/>
        <a:defRPr sz="11201" kern="1200">
          <a:solidFill>
            <a:schemeClr val="tx1"/>
          </a:solidFill>
          <a:latin typeface="Minion Pro" pitchFamily="18" charset="0"/>
          <a:ea typeface="+mn-ea"/>
          <a:cs typeface="+mn-cs"/>
        </a:defRPr>
      </a:lvl1pPr>
      <a:lvl2pPr marL="2603972" indent="-1001527" algn="l" defTabSz="3204888" rtl="0" eaLnBrk="1" latinLnBrk="0" hangingPunct="1">
        <a:spcBef>
          <a:spcPct val="20000"/>
        </a:spcBef>
        <a:buFont typeface="Arial" pitchFamily="34" charset="0"/>
        <a:buChar char="–"/>
        <a:defRPr sz="9800" kern="1200">
          <a:solidFill>
            <a:schemeClr val="tx1"/>
          </a:solidFill>
          <a:latin typeface="Minion Pro" pitchFamily="18" charset="0"/>
          <a:ea typeface="+mn-ea"/>
          <a:cs typeface="+mn-cs"/>
        </a:defRPr>
      </a:lvl2pPr>
      <a:lvl3pPr marL="4006110" indent="-801222" algn="l" defTabSz="3204888" rtl="0" eaLnBrk="1" latinLnBrk="0" hangingPunct="1">
        <a:spcBef>
          <a:spcPct val="20000"/>
        </a:spcBef>
        <a:buFont typeface="Arial" pitchFamily="34" charset="0"/>
        <a:buChar char="•"/>
        <a:defRPr sz="8400" kern="1200">
          <a:solidFill>
            <a:schemeClr val="tx1"/>
          </a:solidFill>
          <a:latin typeface="Minion Pro" pitchFamily="18" charset="0"/>
          <a:ea typeface="+mn-ea"/>
          <a:cs typeface="+mn-cs"/>
        </a:defRPr>
      </a:lvl3pPr>
      <a:lvl4pPr marL="5608554" indent="-801222" algn="l" defTabSz="3204888" rtl="0" eaLnBrk="1" latinLnBrk="0" hangingPunct="1">
        <a:spcBef>
          <a:spcPct val="20000"/>
        </a:spcBef>
        <a:buFont typeface="Arial" pitchFamily="34" charset="0"/>
        <a:buChar char="–"/>
        <a:defRPr sz="7000" kern="1200">
          <a:solidFill>
            <a:schemeClr val="tx1"/>
          </a:solidFill>
          <a:latin typeface="Minion Pro" pitchFamily="18" charset="0"/>
          <a:ea typeface="+mn-ea"/>
          <a:cs typeface="+mn-cs"/>
        </a:defRPr>
      </a:lvl4pPr>
      <a:lvl5pPr marL="7210999" indent="-801222" algn="l" defTabSz="3204888" rtl="0" eaLnBrk="1" latinLnBrk="0" hangingPunct="1">
        <a:spcBef>
          <a:spcPct val="20000"/>
        </a:spcBef>
        <a:buFont typeface="Arial" pitchFamily="34" charset="0"/>
        <a:buChar char="»"/>
        <a:defRPr sz="7000" kern="1200">
          <a:solidFill>
            <a:schemeClr val="tx1"/>
          </a:solidFill>
          <a:latin typeface="Minion Pro" pitchFamily="18" charset="0"/>
          <a:ea typeface="+mn-ea"/>
          <a:cs typeface="+mn-cs"/>
        </a:defRPr>
      </a:lvl5pPr>
      <a:lvl6pPr marL="8813443" indent="-801222" algn="l" defTabSz="3204888" rtl="0" eaLnBrk="1" latinLnBrk="0" hangingPunct="1">
        <a:spcBef>
          <a:spcPct val="20000"/>
        </a:spcBef>
        <a:buFont typeface="Arial" pitchFamily="34" charset="0"/>
        <a:buChar char="•"/>
        <a:defRPr sz="7000" kern="1200">
          <a:solidFill>
            <a:schemeClr val="tx1"/>
          </a:solidFill>
          <a:latin typeface="+mn-lt"/>
          <a:ea typeface="+mn-ea"/>
          <a:cs typeface="+mn-cs"/>
        </a:defRPr>
      </a:lvl6pPr>
      <a:lvl7pPr marL="10415887" indent="-801222" algn="l" defTabSz="3204888" rtl="0" eaLnBrk="1" latinLnBrk="0" hangingPunct="1">
        <a:spcBef>
          <a:spcPct val="20000"/>
        </a:spcBef>
        <a:buFont typeface="Arial" pitchFamily="34" charset="0"/>
        <a:buChar char="•"/>
        <a:defRPr sz="7000" kern="1200">
          <a:solidFill>
            <a:schemeClr val="tx1"/>
          </a:solidFill>
          <a:latin typeface="+mn-lt"/>
          <a:ea typeface="+mn-ea"/>
          <a:cs typeface="+mn-cs"/>
        </a:defRPr>
      </a:lvl7pPr>
      <a:lvl8pPr marL="12018332" indent="-801222" algn="l" defTabSz="3204888" rtl="0" eaLnBrk="1" latinLnBrk="0" hangingPunct="1">
        <a:spcBef>
          <a:spcPct val="20000"/>
        </a:spcBef>
        <a:buFont typeface="Arial" pitchFamily="34" charset="0"/>
        <a:buChar char="•"/>
        <a:defRPr sz="7000" kern="1200">
          <a:solidFill>
            <a:schemeClr val="tx1"/>
          </a:solidFill>
          <a:latin typeface="+mn-lt"/>
          <a:ea typeface="+mn-ea"/>
          <a:cs typeface="+mn-cs"/>
        </a:defRPr>
      </a:lvl8pPr>
      <a:lvl9pPr marL="13620776" indent="-801222" algn="l" defTabSz="3204888" rtl="0" eaLnBrk="1" latinLnBrk="0" hangingPunct="1">
        <a:spcBef>
          <a:spcPct val="20000"/>
        </a:spcBef>
        <a:buFont typeface="Arial" pitchFamily="34" charset="0"/>
        <a:buChar char="•"/>
        <a:defRPr sz="7000" kern="1200">
          <a:solidFill>
            <a:schemeClr val="tx1"/>
          </a:solidFill>
          <a:latin typeface="+mn-lt"/>
          <a:ea typeface="+mn-ea"/>
          <a:cs typeface="+mn-cs"/>
        </a:defRPr>
      </a:lvl9pPr>
    </p:bodyStyle>
    <p:otherStyle>
      <a:defPPr>
        <a:defRPr lang="en-US"/>
      </a:defPPr>
      <a:lvl1pPr marL="0" algn="l" defTabSz="3204888" rtl="0" eaLnBrk="1" latinLnBrk="0" hangingPunct="1">
        <a:defRPr sz="6334" kern="1200">
          <a:solidFill>
            <a:schemeClr val="tx1"/>
          </a:solidFill>
          <a:latin typeface="+mn-lt"/>
          <a:ea typeface="+mn-ea"/>
          <a:cs typeface="+mn-cs"/>
        </a:defRPr>
      </a:lvl1pPr>
      <a:lvl2pPr marL="1602444" algn="l" defTabSz="3204888" rtl="0" eaLnBrk="1" latinLnBrk="0" hangingPunct="1">
        <a:defRPr sz="6334" kern="1200">
          <a:solidFill>
            <a:schemeClr val="tx1"/>
          </a:solidFill>
          <a:latin typeface="+mn-lt"/>
          <a:ea typeface="+mn-ea"/>
          <a:cs typeface="+mn-cs"/>
        </a:defRPr>
      </a:lvl2pPr>
      <a:lvl3pPr marL="3204888" algn="l" defTabSz="3204888" rtl="0" eaLnBrk="1" latinLnBrk="0" hangingPunct="1">
        <a:defRPr sz="6334" kern="1200">
          <a:solidFill>
            <a:schemeClr val="tx1"/>
          </a:solidFill>
          <a:latin typeface="+mn-lt"/>
          <a:ea typeface="+mn-ea"/>
          <a:cs typeface="+mn-cs"/>
        </a:defRPr>
      </a:lvl3pPr>
      <a:lvl4pPr marL="4807332" algn="l" defTabSz="3204888" rtl="0" eaLnBrk="1" latinLnBrk="0" hangingPunct="1">
        <a:defRPr sz="6334" kern="1200">
          <a:solidFill>
            <a:schemeClr val="tx1"/>
          </a:solidFill>
          <a:latin typeface="+mn-lt"/>
          <a:ea typeface="+mn-ea"/>
          <a:cs typeface="+mn-cs"/>
        </a:defRPr>
      </a:lvl4pPr>
      <a:lvl5pPr marL="6409776" algn="l" defTabSz="3204888" rtl="0" eaLnBrk="1" latinLnBrk="0" hangingPunct="1">
        <a:defRPr sz="6334" kern="1200">
          <a:solidFill>
            <a:schemeClr val="tx1"/>
          </a:solidFill>
          <a:latin typeface="+mn-lt"/>
          <a:ea typeface="+mn-ea"/>
          <a:cs typeface="+mn-cs"/>
        </a:defRPr>
      </a:lvl5pPr>
      <a:lvl6pPr marL="8012221" algn="l" defTabSz="3204888" rtl="0" eaLnBrk="1" latinLnBrk="0" hangingPunct="1">
        <a:defRPr sz="6334" kern="1200">
          <a:solidFill>
            <a:schemeClr val="tx1"/>
          </a:solidFill>
          <a:latin typeface="+mn-lt"/>
          <a:ea typeface="+mn-ea"/>
          <a:cs typeface="+mn-cs"/>
        </a:defRPr>
      </a:lvl6pPr>
      <a:lvl7pPr marL="9614665" algn="l" defTabSz="3204888" rtl="0" eaLnBrk="1" latinLnBrk="0" hangingPunct="1">
        <a:defRPr sz="6334" kern="1200">
          <a:solidFill>
            <a:schemeClr val="tx1"/>
          </a:solidFill>
          <a:latin typeface="+mn-lt"/>
          <a:ea typeface="+mn-ea"/>
          <a:cs typeface="+mn-cs"/>
        </a:defRPr>
      </a:lvl7pPr>
      <a:lvl8pPr marL="11217109" algn="l" defTabSz="3204888" rtl="0" eaLnBrk="1" latinLnBrk="0" hangingPunct="1">
        <a:defRPr sz="6334" kern="1200">
          <a:solidFill>
            <a:schemeClr val="tx1"/>
          </a:solidFill>
          <a:latin typeface="+mn-lt"/>
          <a:ea typeface="+mn-ea"/>
          <a:cs typeface="+mn-cs"/>
        </a:defRPr>
      </a:lvl8pPr>
      <a:lvl9pPr marL="12819554" algn="l" defTabSz="3204888" rtl="0" eaLnBrk="1" latinLnBrk="0" hangingPunct="1">
        <a:defRPr sz="63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4.pn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6.png"/><Relationship Id="rId10" Type="http://schemas.openxmlformats.org/officeDocument/2006/relationships/image" Target="../media/image9.png"/><Relationship Id="rId4" Type="http://schemas.openxmlformats.org/officeDocument/2006/relationships/image" Target="../media/image4.tiff"/><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4FC343-664E-5B49-A925-357BA03E9AA8}"/>
              </a:ext>
            </a:extLst>
          </p:cNvPr>
          <p:cNvSpPr/>
          <p:nvPr/>
        </p:nvSpPr>
        <p:spPr>
          <a:xfrm>
            <a:off x="33230210" y="22916584"/>
            <a:ext cx="3345790" cy="2682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24472680" y="14020800"/>
            <a:ext cx="11673122" cy="1011220"/>
          </a:xfrm>
          <a:prstGeom prst="rect">
            <a:avLst/>
          </a:prstGeom>
          <a:solidFill>
            <a:schemeClr val="tx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24405659" y="6970046"/>
            <a:ext cx="11673122" cy="1011220"/>
          </a:xfrm>
          <a:prstGeom prst="rect">
            <a:avLst/>
          </a:prstGeom>
          <a:solidFill>
            <a:schemeClr val="tx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12458140" y="3354912"/>
            <a:ext cx="11673122" cy="1011220"/>
          </a:xfrm>
          <a:prstGeom prst="rect">
            <a:avLst/>
          </a:prstGeom>
          <a:solidFill>
            <a:schemeClr val="tx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21718" y="7523180"/>
            <a:ext cx="11673122" cy="1011220"/>
          </a:xfrm>
          <a:prstGeom prst="rect">
            <a:avLst/>
          </a:prstGeom>
          <a:solidFill>
            <a:schemeClr val="tx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5080000" y="381000"/>
            <a:ext cx="29591000" cy="3127588"/>
          </a:xfrm>
        </p:spPr>
        <p:txBody>
          <a:bodyPr>
            <a:normAutofit/>
          </a:bodyPr>
          <a:lstStyle/>
          <a:p>
            <a:r>
              <a:rPr lang="en-US" sz="4400" b="1" dirty="0"/>
              <a:t>Evolution of Drug Resistance: </a:t>
            </a:r>
            <a:r>
              <a:rPr lang="en-US" sz="4400" b="1" dirty="0">
                <a:latin typeface="+mj-lt"/>
              </a:rPr>
              <a:t>Gene Set Enrichment Analysis of Breast Cancer Cells Treated with a PI3K⍺ Inhibitor</a:t>
            </a:r>
            <a:br>
              <a:rPr lang="en-US" sz="4400" b="1" dirty="0">
                <a:latin typeface="+mj-lt"/>
              </a:rPr>
            </a:br>
            <a:r>
              <a:rPr lang="en-US" sz="4000" b="1" dirty="0">
                <a:latin typeface="+mj-lt"/>
              </a:rPr>
              <a:t>Ruby Fore, </a:t>
            </a:r>
            <a:r>
              <a:rPr lang="en-US" sz="4000" b="1" dirty="0" err="1">
                <a:latin typeface="+mj-lt"/>
              </a:rPr>
              <a:t>Lorin</a:t>
            </a:r>
            <a:r>
              <a:rPr lang="en-US" sz="4000" b="1" dirty="0">
                <a:latin typeface="+mj-lt"/>
              </a:rPr>
              <a:t> Crawford, PhD</a:t>
            </a:r>
            <a:endParaRPr lang="en-US" sz="4000" dirty="0">
              <a:latin typeface="+mj-lt"/>
            </a:endParaRPr>
          </a:p>
        </p:txBody>
      </p:sp>
      <p:sp>
        <p:nvSpPr>
          <p:cNvPr id="17" name="TextBox 16"/>
          <p:cNvSpPr txBox="1"/>
          <p:nvPr/>
        </p:nvSpPr>
        <p:spPr>
          <a:xfrm>
            <a:off x="5036306" y="7772400"/>
            <a:ext cx="2673211" cy="646331"/>
          </a:xfrm>
          <a:prstGeom prst="rect">
            <a:avLst/>
          </a:prstGeom>
          <a:noFill/>
        </p:spPr>
        <p:txBody>
          <a:bodyPr wrap="square" rtlCol="0">
            <a:spAutoFit/>
          </a:bodyPr>
          <a:lstStyle/>
          <a:p>
            <a:r>
              <a:rPr lang="en-US" sz="3600" b="1" dirty="0">
                <a:solidFill>
                  <a:schemeClr val="bg1"/>
                </a:solidFill>
                <a:latin typeface="+mj-lt"/>
                <a:ea typeface="Times New Roman" charset="0"/>
                <a:cs typeface="Times New Roman" charset="0"/>
              </a:rPr>
              <a:t>Background</a:t>
            </a:r>
          </a:p>
        </p:txBody>
      </p:sp>
      <mc:AlternateContent xmlns:mc="http://schemas.openxmlformats.org/markup-compatibility/2006" xmlns:a14="http://schemas.microsoft.com/office/drawing/2010/main">
        <mc:Choice Requires="a14">
          <p:sp>
            <p:nvSpPr>
              <p:cNvPr id="8" name="TextBox 7"/>
              <p:cNvSpPr txBox="1"/>
              <p:nvPr/>
            </p:nvSpPr>
            <p:spPr>
              <a:xfrm>
                <a:off x="973077" y="12573000"/>
                <a:ext cx="10917030" cy="6590650"/>
              </a:xfrm>
              <a:prstGeom prst="rect">
                <a:avLst/>
              </a:prstGeom>
              <a:noFill/>
            </p:spPr>
            <p:txBody>
              <a:bodyPr wrap="square" rtlCol="0">
                <a:spAutoFit/>
              </a:bodyPr>
              <a:lstStyle/>
              <a:p>
                <a:pPr marL="457200" indent="-457200">
                  <a:buFont typeface="Arial" panose="020B0604020202020204" pitchFamily="34" charset="0"/>
                  <a:buChar char="•"/>
                </a:pPr>
                <a:r>
                  <a:rPr lang="en-US" sz="2800" dirty="0"/>
                  <a:t>Data Preparation</a:t>
                </a:r>
              </a:p>
              <a:p>
                <a:pPr marL="2124780" lvl="1" indent="-457200">
                  <a:buFont typeface="Arial" panose="020B0604020202020204" pitchFamily="34" charset="0"/>
                  <a:buChar char="•"/>
                </a:pPr>
                <a:r>
                  <a:rPr lang="en-US" sz="2800" dirty="0"/>
                  <a:t>Needed to resolve duplicate matchings from probe to gene or vice versa</a:t>
                </a:r>
              </a:p>
              <a:p>
                <a:pPr marL="2124780" lvl="1" indent="-457200">
                  <a:buFont typeface="Arial" panose="020B0604020202020204" pitchFamily="34" charset="0"/>
                  <a:buChar char="•"/>
                </a:pPr>
                <a:r>
                  <a:rPr lang="en-US" sz="2800" dirty="0"/>
                  <a:t>Matched each probe observation with a gene ID, then took for the value of that gene ID the probe intensity score that had the highest median across samples (discarding probes with duplicate gene ids but a lower median intensity)</a:t>
                </a:r>
              </a:p>
              <a:p>
                <a:pPr marL="457200" indent="-457200">
                  <a:buFont typeface="Arial" panose="020B0604020202020204" pitchFamily="34" charset="0"/>
                  <a:buChar char="•"/>
                </a:pPr>
                <a:r>
                  <a:rPr lang="en-US" sz="2800" dirty="0"/>
                  <a:t>Differential Gene Expression</a:t>
                </a:r>
              </a:p>
              <a:p>
                <a:pPr marL="2124780" lvl="1" indent="-457200">
                  <a:buFont typeface="Arial" panose="020B0604020202020204" pitchFamily="34" charset="0"/>
                  <a:buChar char="•"/>
                </a:pPr>
                <a:r>
                  <a:rPr lang="en-US" sz="2800" dirty="0"/>
                  <a:t>Performed with </a:t>
                </a:r>
                <a:r>
                  <a:rPr lang="en-US" sz="2800" dirty="0" err="1"/>
                  <a:t>limma</a:t>
                </a:r>
                <a:r>
                  <a:rPr lang="en-US" sz="2800" dirty="0"/>
                  <a:t> package</a:t>
                </a:r>
              </a:p>
              <a:p>
                <a:pPr marL="2124780" lvl="1" indent="-457200">
                  <a:buFont typeface="Arial" panose="020B0604020202020204" pitchFamily="34" charset="0"/>
                  <a:buChar char="•"/>
                </a:pPr>
                <a:r>
                  <a:rPr lang="en-US" sz="2800" dirty="0"/>
                  <a:t>Contrasted each time-point to control and subsequent time points to each other.  </a:t>
                </a:r>
              </a:p>
              <a:p>
                <a:pPr marL="2124780" lvl="1" indent="-457200">
                  <a:buFont typeface="Arial" panose="020B0604020202020204" pitchFamily="34" charset="0"/>
                  <a:buChar char="•"/>
                </a:pPr>
                <a:r>
                  <a:rPr lang="en-US" sz="2800" dirty="0"/>
                  <a:t>Fit linear model (</a:t>
                </a:r>
                <a14:m>
                  <m:oMath xmlns:m="http://schemas.openxmlformats.org/officeDocument/2006/math">
                    <m:r>
                      <m:rPr>
                        <m:sty m:val="p"/>
                      </m:rPr>
                      <a:rPr lang="en-US" sz="2800" b="0" i="0" smtClean="0">
                        <a:latin typeface="Cambria Math" panose="02040503050406030204" pitchFamily="18" charset="0"/>
                      </a:rPr>
                      <m:t>E</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𝑔𝑒𝑛𝑒</m:t>
                        </m:r>
                      </m:sub>
                    </m:sSub>
                    <m:r>
                      <a:rPr lang="en-US" sz="2800" b="0" i="1" smtClean="0">
                        <a:latin typeface="Cambria Math" panose="02040503050406030204" pitchFamily="18" charset="0"/>
                      </a:rPr>
                      <m:t>]=</m:t>
                    </m:r>
                    <m:r>
                      <a:rPr lang="en-US" sz="2800" b="0" i="1" smtClean="0">
                        <a:latin typeface="Cambria Math" panose="02040503050406030204" pitchFamily="18" charset="0"/>
                      </a:rPr>
                      <m:t>𝑋</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rPr>
                          <m:t>𝑔𝑒𝑛𝑒</m:t>
                        </m:r>
                      </m:sub>
                    </m:sSub>
                    <m:r>
                      <a:rPr lang="en-US" sz="2800" b="0" i="1" smtClean="0">
                        <a:latin typeface="Cambria Math" panose="02040503050406030204" pitchFamily="18" charset="0"/>
                        <a:ea typeface="Cambria Math" panose="02040503050406030204" pitchFamily="18" charset="0"/>
                      </a:rPr>
                      <m:t>)</m:t>
                    </m:r>
                  </m:oMath>
                </a14:m>
                <a:r>
                  <a:rPr lang="en-US" sz="2800" dirty="0"/>
                  <a:t> for each gene, borrowing information using the empirical Bayes method</a:t>
                </a:r>
              </a:p>
              <a:p>
                <a:pPr marL="2124780" lvl="1" indent="-457200">
                  <a:buFont typeface="Arial" panose="020B0604020202020204" pitchFamily="34" charset="0"/>
                  <a:buChar char="•"/>
                </a:pPr>
                <a:r>
                  <a:rPr lang="en-US" sz="2800" dirty="0"/>
                  <a:t>Obtained t-statistics for each gene from the </a:t>
                </a:r>
                <a14:m>
                  <m:oMath xmlns:m="http://schemas.openxmlformats.org/officeDocument/2006/math">
                    <m:r>
                      <a:rPr lang="en-US" sz="2800" i="1" smtClean="0">
                        <a:latin typeface="Cambria Math" panose="02040503050406030204" pitchFamily="18" charset="0"/>
                        <a:ea typeface="Cambria Math" panose="02040503050406030204" pitchFamily="18" charset="0"/>
                      </a:rPr>
                      <m:t>𝛽</m:t>
                    </m:r>
                  </m:oMath>
                </a14:m>
                <a:r>
                  <a:rPr lang="en-US" sz="2800" dirty="0"/>
                  <a:t>s</a:t>
                </a:r>
              </a:p>
              <a:p>
                <a:pPr marL="2124780" lvl="1" indent="-457200">
                  <a:buFont typeface="Arial" panose="020B0604020202020204" pitchFamily="34" charset="0"/>
                  <a:buChar char="•"/>
                </a:pPr>
                <a:endParaRPr 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973077" y="12573000"/>
                <a:ext cx="10917030" cy="6590650"/>
              </a:xfrm>
              <a:prstGeom prst="rect">
                <a:avLst/>
              </a:prstGeom>
              <a:blipFill>
                <a:blip r:embed="rId3"/>
                <a:stretch>
                  <a:fillRect l="-930" t="-962" r="-1512"/>
                </a:stretch>
              </a:blipFill>
            </p:spPr>
            <p:txBody>
              <a:bodyPr/>
              <a:lstStyle/>
              <a:p>
                <a:r>
                  <a:rPr lang="en-US">
                    <a:noFill/>
                  </a:rPr>
                  <a:t> </a:t>
                </a:r>
              </a:p>
            </p:txBody>
          </p:sp>
        </mc:Fallback>
      </mc:AlternateContent>
      <p:sp>
        <p:nvSpPr>
          <p:cNvPr id="25" name="Rectangle 24"/>
          <p:cNvSpPr/>
          <p:nvPr/>
        </p:nvSpPr>
        <p:spPr>
          <a:xfrm>
            <a:off x="421718" y="3354913"/>
            <a:ext cx="11673122" cy="1011220"/>
          </a:xfrm>
          <a:prstGeom prst="rect">
            <a:avLst/>
          </a:prstGeom>
          <a:solidFill>
            <a:schemeClr val="tx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223164" y="3534442"/>
            <a:ext cx="2079193" cy="646331"/>
          </a:xfrm>
          <a:prstGeom prst="rect">
            <a:avLst/>
          </a:prstGeom>
          <a:noFill/>
        </p:spPr>
        <p:txBody>
          <a:bodyPr wrap="square" rtlCol="0">
            <a:spAutoFit/>
          </a:bodyPr>
          <a:lstStyle/>
          <a:p>
            <a:r>
              <a:rPr lang="en-US" sz="3600" b="1" dirty="0">
                <a:solidFill>
                  <a:schemeClr val="bg1"/>
                </a:solidFill>
                <a:latin typeface="+mj-lt"/>
                <a:ea typeface="Times New Roman" charset="0"/>
                <a:cs typeface="Times New Roman" charset="0"/>
              </a:rPr>
              <a:t>Abstract</a:t>
            </a:r>
          </a:p>
        </p:txBody>
      </p:sp>
      <p:sp>
        <p:nvSpPr>
          <p:cNvPr id="10" name="TextBox 9"/>
          <p:cNvSpPr txBox="1"/>
          <p:nvPr/>
        </p:nvSpPr>
        <p:spPr>
          <a:xfrm>
            <a:off x="914399" y="4419600"/>
            <a:ext cx="11034386" cy="3108543"/>
          </a:xfrm>
          <a:prstGeom prst="rect">
            <a:avLst/>
          </a:prstGeom>
          <a:noFill/>
        </p:spPr>
        <p:txBody>
          <a:bodyPr wrap="square" rtlCol="0">
            <a:spAutoFit/>
          </a:bodyPr>
          <a:lstStyle/>
          <a:p>
            <a:r>
              <a:rPr lang="en-US" sz="2800" dirty="0"/>
              <a:t>New pathway inhibitor treatments have a demonstrated ability to reverse the spread of cancer in an individual patient, but resistance to drug frequently develops. A better understanding of what existing pathways are upregulated to account for the loss of the inhibited pathway is an important first step in designing treatments for more permanent remission.  In this project I used a publicly available dataset to investigate which pathways were enriched as treatment progressed over time. </a:t>
            </a:r>
            <a:endParaRPr lang="en-US" sz="2800" dirty="0">
              <a:ea typeface="Times New Roman" charset="0"/>
              <a:cs typeface="Times New Roman" charset="0"/>
            </a:endParaRPr>
          </a:p>
        </p:txBody>
      </p:sp>
      <p:sp>
        <p:nvSpPr>
          <p:cNvPr id="47" name="Rectangle 46"/>
          <p:cNvSpPr/>
          <p:nvPr/>
        </p:nvSpPr>
        <p:spPr>
          <a:xfrm>
            <a:off x="429" y="0"/>
            <a:ext cx="4023165" cy="3124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p:cNvPicPr>
            <a:picLocks noChangeAspect="1"/>
          </p:cNvPicPr>
          <p:nvPr/>
        </p:nvPicPr>
        <p:blipFill>
          <a:blip r:embed="rId4"/>
          <a:stretch>
            <a:fillRect/>
          </a:stretch>
        </p:blipFill>
        <p:spPr>
          <a:xfrm>
            <a:off x="1518832" y="138093"/>
            <a:ext cx="986357" cy="1676806"/>
          </a:xfrm>
          <a:prstGeom prst="rect">
            <a:avLst/>
          </a:prstGeom>
        </p:spPr>
      </p:pic>
      <p:sp>
        <p:nvSpPr>
          <p:cNvPr id="51" name="TextBox 50"/>
          <p:cNvSpPr txBox="1"/>
          <p:nvPr/>
        </p:nvSpPr>
        <p:spPr>
          <a:xfrm>
            <a:off x="137393" y="1816174"/>
            <a:ext cx="3886201" cy="1246495"/>
          </a:xfrm>
          <a:prstGeom prst="rect">
            <a:avLst/>
          </a:prstGeom>
          <a:noFill/>
        </p:spPr>
        <p:txBody>
          <a:bodyPr wrap="square" rtlCol="0">
            <a:spAutoFit/>
          </a:bodyPr>
          <a:lstStyle/>
          <a:p>
            <a:pPr algn="ctr"/>
            <a:r>
              <a:rPr lang="en-US" sz="4500" dirty="0">
                <a:solidFill>
                  <a:schemeClr val="bg1"/>
                </a:solidFill>
                <a:latin typeface="Times New Roman" charset="0"/>
                <a:ea typeface="Times New Roman" charset="0"/>
                <a:cs typeface="Times New Roman" charset="0"/>
              </a:rPr>
              <a:t>BROWN</a:t>
            </a:r>
          </a:p>
          <a:p>
            <a:pPr algn="ctr"/>
            <a:r>
              <a:rPr lang="en-US" sz="3000" dirty="0">
                <a:solidFill>
                  <a:schemeClr val="bg1"/>
                </a:solidFill>
                <a:latin typeface="Times New Roman" charset="0"/>
                <a:ea typeface="Times New Roman" charset="0"/>
                <a:cs typeface="Times New Roman" charset="0"/>
              </a:rPr>
              <a:t>School of Public Health</a:t>
            </a:r>
          </a:p>
        </p:txBody>
      </p:sp>
      <p:sp>
        <p:nvSpPr>
          <p:cNvPr id="113" name="TextBox 112"/>
          <p:cNvSpPr txBox="1"/>
          <p:nvPr/>
        </p:nvSpPr>
        <p:spPr>
          <a:xfrm>
            <a:off x="27990863" y="7126069"/>
            <a:ext cx="4662596" cy="646331"/>
          </a:xfrm>
          <a:prstGeom prst="rect">
            <a:avLst/>
          </a:prstGeom>
          <a:noFill/>
        </p:spPr>
        <p:txBody>
          <a:bodyPr wrap="square" rtlCol="0">
            <a:spAutoFit/>
          </a:bodyPr>
          <a:lstStyle/>
          <a:p>
            <a:pPr algn="ctr"/>
            <a:r>
              <a:rPr lang="en-US" sz="3600" b="1" dirty="0">
                <a:solidFill>
                  <a:schemeClr val="bg1"/>
                </a:solidFill>
                <a:latin typeface="+mj-lt"/>
                <a:ea typeface="Times New Roman" charset="0"/>
                <a:cs typeface="Times New Roman" charset="0"/>
              </a:rPr>
              <a:t>Discussion</a:t>
            </a:r>
          </a:p>
        </p:txBody>
      </p:sp>
      <p:sp>
        <p:nvSpPr>
          <p:cNvPr id="19" name="TextBox 18"/>
          <p:cNvSpPr txBox="1"/>
          <p:nvPr/>
        </p:nvSpPr>
        <p:spPr>
          <a:xfrm>
            <a:off x="12458140" y="3620869"/>
            <a:ext cx="11673121" cy="646331"/>
          </a:xfrm>
          <a:prstGeom prst="rect">
            <a:avLst/>
          </a:prstGeom>
          <a:noFill/>
        </p:spPr>
        <p:txBody>
          <a:bodyPr wrap="square" rtlCol="0">
            <a:spAutoFit/>
          </a:bodyPr>
          <a:lstStyle/>
          <a:p>
            <a:pPr algn="ctr"/>
            <a:r>
              <a:rPr lang="en-US" sz="3600" b="1" dirty="0">
                <a:solidFill>
                  <a:schemeClr val="bg1"/>
                </a:solidFill>
                <a:latin typeface="+mj-lt"/>
                <a:ea typeface="Times New Roman" charset="0"/>
                <a:cs typeface="Times New Roman" charset="0"/>
              </a:rPr>
              <a:t>Results</a:t>
            </a:r>
          </a:p>
        </p:txBody>
      </p:sp>
      <p:sp>
        <p:nvSpPr>
          <p:cNvPr id="46" name="Rectangle 45"/>
          <p:cNvSpPr/>
          <p:nvPr/>
        </p:nvSpPr>
        <p:spPr>
          <a:xfrm>
            <a:off x="421718" y="11582400"/>
            <a:ext cx="11673122" cy="1011220"/>
          </a:xfrm>
          <a:prstGeom prst="rect">
            <a:avLst/>
          </a:prstGeom>
          <a:solidFill>
            <a:schemeClr val="tx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1524230" y="11811000"/>
            <a:ext cx="9697362" cy="646331"/>
          </a:xfrm>
          <a:prstGeom prst="rect">
            <a:avLst/>
          </a:prstGeom>
          <a:noFill/>
        </p:spPr>
        <p:txBody>
          <a:bodyPr wrap="square" rtlCol="0">
            <a:spAutoFit/>
          </a:bodyPr>
          <a:lstStyle/>
          <a:p>
            <a:pPr algn="ctr"/>
            <a:r>
              <a:rPr lang="en-US" sz="3600" b="1" dirty="0">
                <a:solidFill>
                  <a:schemeClr val="bg1"/>
                </a:solidFill>
                <a:latin typeface="+mj-lt"/>
                <a:ea typeface="Times New Roman" charset="0"/>
                <a:cs typeface="Times New Roman" charset="0"/>
              </a:rPr>
              <a:t>Methods</a:t>
            </a:r>
          </a:p>
        </p:txBody>
      </p:sp>
      <p:sp>
        <p:nvSpPr>
          <p:cNvPr id="57" name="TextBox 56"/>
          <p:cNvSpPr txBox="1"/>
          <p:nvPr/>
        </p:nvSpPr>
        <p:spPr>
          <a:xfrm>
            <a:off x="28015148" y="14212669"/>
            <a:ext cx="4662596" cy="646331"/>
          </a:xfrm>
          <a:prstGeom prst="rect">
            <a:avLst/>
          </a:prstGeom>
          <a:noFill/>
        </p:spPr>
        <p:txBody>
          <a:bodyPr wrap="square" rtlCol="0">
            <a:spAutoFit/>
          </a:bodyPr>
          <a:lstStyle/>
          <a:p>
            <a:pPr algn="ctr"/>
            <a:r>
              <a:rPr lang="en-US" sz="3600" b="1" dirty="0">
                <a:solidFill>
                  <a:schemeClr val="bg1"/>
                </a:solidFill>
                <a:latin typeface="+mj-lt"/>
                <a:ea typeface="Times New Roman" charset="0"/>
                <a:cs typeface="Times New Roman" charset="0"/>
              </a:rPr>
              <a:t>Conclusion</a:t>
            </a:r>
          </a:p>
        </p:txBody>
      </p:sp>
      <p:sp>
        <p:nvSpPr>
          <p:cNvPr id="58" name="Rectangle 57"/>
          <p:cNvSpPr/>
          <p:nvPr/>
        </p:nvSpPr>
        <p:spPr>
          <a:xfrm>
            <a:off x="24472680" y="18641345"/>
            <a:ext cx="11673122" cy="1011220"/>
          </a:xfrm>
          <a:prstGeom prst="rect">
            <a:avLst/>
          </a:prstGeom>
          <a:solidFill>
            <a:schemeClr val="tx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27425477" y="18865417"/>
            <a:ext cx="5841938" cy="646331"/>
          </a:xfrm>
          <a:prstGeom prst="rect">
            <a:avLst/>
          </a:prstGeom>
          <a:noFill/>
        </p:spPr>
        <p:txBody>
          <a:bodyPr wrap="square" rtlCol="0">
            <a:spAutoFit/>
          </a:bodyPr>
          <a:lstStyle/>
          <a:p>
            <a:pPr algn="ctr"/>
            <a:r>
              <a:rPr lang="en-US" sz="3600" b="1" dirty="0">
                <a:solidFill>
                  <a:schemeClr val="bg1"/>
                </a:solidFill>
                <a:latin typeface="+mj-lt"/>
                <a:ea typeface="Times New Roman" charset="0"/>
                <a:cs typeface="Times New Roman" charset="0"/>
              </a:rPr>
              <a:t>Bibliography </a:t>
            </a:r>
          </a:p>
        </p:txBody>
      </p:sp>
      <p:sp>
        <p:nvSpPr>
          <p:cNvPr id="3" name="TextBox 2">
            <a:extLst>
              <a:ext uri="{FF2B5EF4-FFF2-40B4-BE49-F238E27FC236}">
                <a16:creationId xmlns:a16="http://schemas.microsoft.com/office/drawing/2014/main" id="{4DC58EF1-9797-B049-AB10-A2F66BCF4FE7}"/>
              </a:ext>
            </a:extLst>
          </p:cNvPr>
          <p:cNvSpPr txBox="1"/>
          <p:nvPr/>
        </p:nvSpPr>
        <p:spPr>
          <a:xfrm>
            <a:off x="914399" y="8534400"/>
            <a:ext cx="10917029" cy="3108543"/>
          </a:xfrm>
          <a:prstGeom prst="rect">
            <a:avLst/>
          </a:prstGeom>
          <a:noFill/>
        </p:spPr>
        <p:txBody>
          <a:bodyPr wrap="square" rtlCol="0">
            <a:spAutoFit/>
          </a:bodyPr>
          <a:lstStyle/>
          <a:p>
            <a:r>
              <a:rPr lang="en-US" sz="2800" dirty="0"/>
              <a:t>The original Bosch et al. paper  determined that estrogen receptor activity was heightened in cancer cell lines with PI3K⍺ mutations treated with BYL719  (a PI3K⍺ inhibitor). The  portion of the data I used consisted of sequencing data for 3 cell lines, two with the PI3K⍺ mutation and one with a downstream mutation. Samples of cancer cell lines were  treated with BYL719 up until a time cutoff and the resulting cell culture was sequenced in triplicate. </a:t>
            </a:r>
          </a:p>
        </p:txBody>
      </p:sp>
      <p:sp>
        <p:nvSpPr>
          <p:cNvPr id="4" name="TextBox 3">
            <a:extLst>
              <a:ext uri="{FF2B5EF4-FFF2-40B4-BE49-F238E27FC236}">
                <a16:creationId xmlns:a16="http://schemas.microsoft.com/office/drawing/2014/main" id="{71A4B22D-F471-7F42-9531-E7B17BF03206}"/>
              </a:ext>
            </a:extLst>
          </p:cNvPr>
          <p:cNvSpPr txBox="1"/>
          <p:nvPr/>
        </p:nvSpPr>
        <p:spPr>
          <a:xfrm>
            <a:off x="24832020" y="8077200"/>
            <a:ext cx="10820400" cy="7848302"/>
          </a:xfrm>
          <a:prstGeom prst="rect">
            <a:avLst/>
          </a:prstGeom>
          <a:noFill/>
        </p:spPr>
        <p:txBody>
          <a:bodyPr wrap="square" rtlCol="0">
            <a:spAutoFit/>
          </a:bodyPr>
          <a:lstStyle/>
          <a:p>
            <a:r>
              <a:rPr lang="en-US" sz="2800" dirty="0"/>
              <a:t>As seen in Table 1, there were fewer differentially expressed genes in comparison between subsequent timepoints than there were in the timepoint-control comparisons. As time passed, the number of differentially expressed genes increased dramatically in the timepoint to control comparison. </a:t>
            </a:r>
          </a:p>
          <a:p>
            <a:endParaRPr lang="en-US" sz="2800" dirty="0"/>
          </a:p>
          <a:p>
            <a:r>
              <a:rPr lang="en-US" sz="2800" dirty="0"/>
              <a:t>In analyses of individual cell lines, the overlap in enriched pathways between two subsequent time points compared to control was greater than the overlap between the first and final timepoints.  </a:t>
            </a:r>
          </a:p>
          <a:p>
            <a:endParaRPr lang="en-US" sz="2800" dirty="0"/>
          </a:p>
          <a:p>
            <a:r>
              <a:rPr lang="en-US" sz="2800" dirty="0"/>
              <a:t>Pathways enriched in all timepoints as compared to control are pathways known to be associated with cancer, such as MYC targets, MTOR signaling and E2F targets. </a:t>
            </a:r>
          </a:p>
          <a:p>
            <a:endParaRPr lang="en-US" sz="2800" dirty="0"/>
          </a:p>
          <a:p>
            <a:endParaRPr lang="en-US" sz="2800" dirty="0"/>
          </a:p>
          <a:p>
            <a:endParaRPr lang="en-US" sz="2800" dirty="0"/>
          </a:p>
          <a:p>
            <a:endParaRPr lang="en-US" sz="2800" dirty="0"/>
          </a:p>
          <a:p>
            <a:endParaRPr lang="en-US" sz="2800" dirty="0"/>
          </a:p>
        </p:txBody>
      </p:sp>
      <p:graphicFrame>
        <p:nvGraphicFramePr>
          <p:cNvPr id="33" name="Table 32">
            <a:extLst>
              <a:ext uri="{FF2B5EF4-FFF2-40B4-BE49-F238E27FC236}">
                <a16:creationId xmlns:a16="http://schemas.microsoft.com/office/drawing/2014/main" id="{B0F56646-307A-2A4F-8009-D0BCC4BDB7F3}"/>
              </a:ext>
            </a:extLst>
          </p:cNvPr>
          <p:cNvGraphicFramePr>
            <a:graphicFrameLocks noGrp="1"/>
          </p:cNvGraphicFramePr>
          <p:nvPr>
            <p:extLst>
              <p:ext uri="{D42A27DB-BD31-4B8C-83A1-F6EECF244321}">
                <p14:modId xmlns:p14="http://schemas.microsoft.com/office/powerpoint/2010/main" val="1373007859"/>
              </p:ext>
            </p:extLst>
          </p:nvPr>
        </p:nvGraphicFramePr>
        <p:xfrm>
          <a:off x="14138698" y="21092160"/>
          <a:ext cx="7266077" cy="3230880"/>
        </p:xfrm>
        <a:graphic>
          <a:graphicData uri="http://schemas.openxmlformats.org/drawingml/2006/table">
            <a:tbl>
              <a:tblPr firstRow="1" bandRow="1">
                <a:tableStyleId>{74C1A8A3-306A-4EB7-A6B1-4F7E0EB9C5D6}</a:tableStyleId>
              </a:tblPr>
              <a:tblGrid>
                <a:gridCol w="2002909">
                  <a:extLst>
                    <a:ext uri="{9D8B030D-6E8A-4147-A177-3AD203B41FA5}">
                      <a16:colId xmlns:a16="http://schemas.microsoft.com/office/drawing/2014/main" val="500471138"/>
                    </a:ext>
                  </a:extLst>
                </a:gridCol>
                <a:gridCol w="3090773">
                  <a:extLst>
                    <a:ext uri="{9D8B030D-6E8A-4147-A177-3AD203B41FA5}">
                      <a16:colId xmlns:a16="http://schemas.microsoft.com/office/drawing/2014/main" val="3618607729"/>
                    </a:ext>
                  </a:extLst>
                </a:gridCol>
                <a:gridCol w="2172395">
                  <a:extLst>
                    <a:ext uri="{9D8B030D-6E8A-4147-A177-3AD203B41FA5}">
                      <a16:colId xmlns:a16="http://schemas.microsoft.com/office/drawing/2014/main" val="273647599"/>
                    </a:ext>
                  </a:extLst>
                </a:gridCol>
              </a:tblGrid>
              <a:tr h="640080">
                <a:tc>
                  <a:txBody>
                    <a:bodyPr/>
                    <a:lstStyle/>
                    <a:p>
                      <a:r>
                        <a:rPr lang="en-US" sz="2800" dirty="0"/>
                        <a:t> Time point </a:t>
                      </a:r>
                      <a:endParaRPr lang="en-US" sz="2800" dirty="0">
                        <a:solidFill>
                          <a:schemeClr val="tx1"/>
                        </a:solidFill>
                      </a:endParaRPr>
                    </a:p>
                  </a:txBody>
                  <a:tcPr>
                    <a:solidFill>
                      <a:schemeClr val="accent1">
                        <a:lumMod val="60000"/>
                        <a:lumOff val="40000"/>
                      </a:schemeClr>
                    </a:solidFill>
                  </a:tcPr>
                </a:tc>
                <a:tc>
                  <a:txBody>
                    <a:bodyPr/>
                    <a:lstStyle/>
                    <a:p>
                      <a:r>
                        <a:rPr lang="en-US" sz="2800" dirty="0"/>
                        <a:t>To previous time</a:t>
                      </a:r>
                    </a:p>
                  </a:txBody>
                  <a:tcPr>
                    <a:solidFill>
                      <a:schemeClr val="accent1">
                        <a:lumMod val="60000"/>
                        <a:lumOff val="40000"/>
                      </a:schemeClr>
                    </a:solidFill>
                  </a:tcPr>
                </a:tc>
                <a:tc>
                  <a:txBody>
                    <a:bodyPr/>
                    <a:lstStyle/>
                    <a:p>
                      <a:r>
                        <a:rPr lang="en-US" sz="2800" dirty="0"/>
                        <a:t>To control</a:t>
                      </a:r>
                    </a:p>
                  </a:txBody>
                  <a:tcPr>
                    <a:solidFill>
                      <a:schemeClr val="accent1">
                        <a:lumMod val="60000"/>
                        <a:lumOff val="40000"/>
                      </a:schemeClr>
                    </a:solidFill>
                  </a:tcPr>
                </a:tc>
                <a:extLst>
                  <a:ext uri="{0D108BD9-81ED-4DB2-BD59-A6C34878D82A}">
                    <a16:rowId xmlns:a16="http://schemas.microsoft.com/office/drawing/2014/main" val="263963729"/>
                  </a:ext>
                </a:extLst>
              </a:tr>
              <a:tr h="478445">
                <a:tc>
                  <a:txBody>
                    <a:bodyPr/>
                    <a:lstStyle/>
                    <a:p>
                      <a:r>
                        <a:rPr lang="en-US" sz="2800" dirty="0"/>
                        <a:t>4 hours</a:t>
                      </a:r>
                    </a:p>
                  </a:txBody>
                  <a:tcPr/>
                </a:tc>
                <a:tc>
                  <a:txBody>
                    <a:bodyPr/>
                    <a:lstStyle/>
                    <a:p>
                      <a:r>
                        <a:rPr lang="en-US" sz="2800" dirty="0"/>
                        <a:t>4 genes</a:t>
                      </a:r>
                    </a:p>
                  </a:txBody>
                  <a:tcPr/>
                </a:tc>
                <a:tc>
                  <a:txBody>
                    <a:bodyPr/>
                    <a:lstStyle/>
                    <a:p>
                      <a:r>
                        <a:rPr lang="en-US" sz="2800" dirty="0"/>
                        <a:t>4 genes</a:t>
                      </a:r>
                    </a:p>
                  </a:txBody>
                  <a:tcPr/>
                </a:tc>
                <a:extLst>
                  <a:ext uri="{0D108BD9-81ED-4DB2-BD59-A6C34878D82A}">
                    <a16:rowId xmlns:a16="http://schemas.microsoft.com/office/drawing/2014/main" val="2761229178"/>
                  </a:ext>
                </a:extLst>
              </a:tr>
              <a:tr h="478445">
                <a:tc>
                  <a:txBody>
                    <a:bodyPr/>
                    <a:lstStyle/>
                    <a:p>
                      <a:r>
                        <a:rPr lang="en-US" sz="2800" dirty="0"/>
                        <a:t>8 hours </a:t>
                      </a:r>
                    </a:p>
                  </a:txBody>
                  <a:tcPr/>
                </a:tc>
                <a:tc>
                  <a:txBody>
                    <a:bodyPr/>
                    <a:lstStyle/>
                    <a:p>
                      <a:r>
                        <a:rPr lang="en-US" sz="2800" dirty="0"/>
                        <a:t>0</a:t>
                      </a:r>
                    </a:p>
                  </a:txBody>
                  <a:tcPr/>
                </a:tc>
                <a:tc>
                  <a:txBody>
                    <a:bodyPr/>
                    <a:lstStyle/>
                    <a:p>
                      <a:r>
                        <a:rPr lang="en-US" sz="2800" dirty="0"/>
                        <a:t>19</a:t>
                      </a:r>
                    </a:p>
                  </a:txBody>
                  <a:tcPr/>
                </a:tc>
                <a:extLst>
                  <a:ext uri="{0D108BD9-81ED-4DB2-BD59-A6C34878D82A}">
                    <a16:rowId xmlns:a16="http://schemas.microsoft.com/office/drawing/2014/main" val="4211289146"/>
                  </a:ext>
                </a:extLst>
              </a:tr>
              <a:tr h="478445">
                <a:tc>
                  <a:txBody>
                    <a:bodyPr/>
                    <a:lstStyle/>
                    <a:p>
                      <a:r>
                        <a:rPr lang="en-US" sz="2800" dirty="0"/>
                        <a:t>12 hours</a:t>
                      </a:r>
                    </a:p>
                  </a:txBody>
                  <a:tcPr/>
                </a:tc>
                <a:tc>
                  <a:txBody>
                    <a:bodyPr/>
                    <a:lstStyle/>
                    <a:p>
                      <a:r>
                        <a:rPr lang="en-US" sz="2800" dirty="0"/>
                        <a:t>0</a:t>
                      </a:r>
                    </a:p>
                  </a:txBody>
                  <a:tcPr/>
                </a:tc>
                <a:tc>
                  <a:txBody>
                    <a:bodyPr/>
                    <a:lstStyle/>
                    <a:p>
                      <a:r>
                        <a:rPr lang="en-US" sz="2800" dirty="0"/>
                        <a:t>28</a:t>
                      </a:r>
                    </a:p>
                  </a:txBody>
                  <a:tcPr/>
                </a:tc>
                <a:extLst>
                  <a:ext uri="{0D108BD9-81ED-4DB2-BD59-A6C34878D82A}">
                    <a16:rowId xmlns:a16="http://schemas.microsoft.com/office/drawing/2014/main" val="3627529326"/>
                  </a:ext>
                </a:extLst>
              </a:tr>
              <a:tr h="478445">
                <a:tc>
                  <a:txBody>
                    <a:bodyPr/>
                    <a:lstStyle/>
                    <a:p>
                      <a:r>
                        <a:rPr lang="en-US" sz="2800" dirty="0"/>
                        <a:t>24 hours</a:t>
                      </a:r>
                    </a:p>
                  </a:txBody>
                  <a:tcPr/>
                </a:tc>
                <a:tc>
                  <a:txBody>
                    <a:bodyPr/>
                    <a:lstStyle/>
                    <a:p>
                      <a:r>
                        <a:rPr lang="en-US" sz="2800" dirty="0"/>
                        <a:t>12</a:t>
                      </a:r>
                    </a:p>
                  </a:txBody>
                  <a:tcPr/>
                </a:tc>
                <a:tc>
                  <a:txBody>
                    <a:bodyPr/>
                    <a:lstStyle/>
                    <a:p>
                      <a:r>
                        <a:rPr lang="en-US" sz="2800" dirty="0"/>
                        <a:t>106</a:t>
                      </a:r>
                    </a:p>
                  </a:txBody>
                  <a:tcPr/>
                </a:tc>
                <a:extLst>
                  <a:ext uri="{0D108BD9-81ED-4DB2-BD59-A6C34878D82A}">
                    <a16:rowId xmlns:a16="http://schemas.microsoft.com/office/drawing/2014/main" val="468235423"/>
                  </a:ext>
                </a:extLst>
              </a:tr>
              <a:tr h="478445">
                <a:tc>
                  <a:txBody>
                    <a:bodyPr/>
                    <a:lstStyle/>
                    <a:p>
                      <a:r>
                        <a:rPr lang="en-US" sz="2800" dirty="0"/>
                        <a:t>48 hours </a:t>
                      </a:r>
                    </a:p>
                  </a:txBody>
                  <a:tcPr/>
                </a:tc>
                <a:tc>
                  <a:txBody>
                    <a:bodyPr/>
                    <a:lstStyle/>
                    <a:p>
                      <a:r>
                        <a:rPr lang="en-US" sz="2800" dirty="0"/>
                        <a:t>0</a:t>
                      </a:r>
                    </a:p>
                  </a:txBody>
                  <a:tcPr/>
                </a:tc>
                <a:tc>
                  <a:txBody>
                    <a:bodyPr/>
                    <a:lstStyle/>
                    <a:p>
                      <a:r>
                        <a:rPr lang="en-US" sz="2800" dirty="0"/>
                        <a:t>208</a:t>
                      </a:r>
                    </a:p>
                  </a:txBody>
                  <a:tcPr/>
                </a:tc>
                <a:extLst>
                  <a:ext uri="{0D108BD9-81ED-4DB2-BD59-A6C34878D82A}">
                    <a16:rowId xmlns:a16="http://schemas.microsoft.com/office/drawing/2014/main" val="3026189757"/>
                  </a:ext>
                </a:extLst>
              </a:tr>
            </a:tbl>
          </a:graphicData>
        </a:graphic>
      </p:graphicFrame>
      <p:sp>
        <p:nvSpPr>
          <p:cNvPr id="7" name="TextBox 6">
            <a:extLst>
              <a:ext uri="{FF2B5EF4-FFF2-40B4-BE49-F238E27FC236}">
                <a16:creationId xmlns:a16="http://schemas.microsoft.com/office/drawing/2014/main" id="{2781C498-FBD7-3247-AEEB-DE4952B64CD0}"/>
              </a:ext>
            </a:extLst>
          </p:cNvPr>
          <p:cNvSpPr txBox="1"/>
          <p:nvPr/>
        </p:nvSpPr>
        <p:spPr>
          <a:xfrm>
            <a:off x="14166362" y="24379939"/>
            <a:ext cx="8256676" cy="830997"/>
          </a:xfrm>
          <a:prstGeom prst="rect">
            <a:avLst/>
          </a:prstGeom>
          <a:noFill/>
        </p:spPr>
        <p:txBody>
          <a:bodyPr wrap="square" rtlCol="0">
            <a:spAutoFit/>
          </a:bodyPr>
          <a:lstStyle/>
          <a:p>
            <a:r>
              <a:rPr lang="en-US" sz="2400" b="1" dirty="0"/>
              <a:t>Table 1. </a:t>
            </a:r>
            <a:r>
              <a:rPr lang="en-US" sz="2400" i="1" dirty="0"/>
              <a:t>Number of differentially expressed genes at each comparison, FDR level of 0.05, combined across 3 cell lines. </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91D09BC-6F19-9441-A36F-32FFC901928C}"/>
                  </a:ext>
                </a:extLst>
              </p:cNvPr>
              <p:cNvSpPr txBox="1"/>
              <p:nvPr/>
            </p:nvSpPr>
            <p:spPr>
              <a:xfrm>
                <a:off x="973077" y="18621112"/>
                <a:ext cx="10640529" cy="6907917"/>
              </a:xfrm>
              <a:prstGeom prst="rect">
                <a:avLst/>
              </a:prstGeom>
              <a:noFill/>
            </p:spPr>
            <p:txBody>
              <a:bodyPr wrap="square" rtlCol="0">
                <a:spAutoFit/>
              </a:bodyPr>
              <a:lstStyle/>
              <a:p>
                <a:pPr marL="457200" indent="-457200">
                  <a:buFont typeface="Arial" panose="020B0604020202020204" pitchFamily="34" charset="0"/>
                  <a:buChar char="•"/>
                </a:pPr>
                <a:r>
                  <a:rPr lang="en-US" sz="2800" dirty="0"/>
                  <a:t>Gene Set Enrichment Analysis (GSEA)</a:t>
                </a:r>
              </a:p>
              <a:p>
                <a:pPr marL="2124780" lvl="1" indent="-457200">
                  <a:buFont typeface="Arial" panose="020B0604020202020204" pitchFamily="34" charset="0"/>
                  <a:buChar char="•"/>
                </a:pPr>
                <a:r>
                  <a:rPr lang="en-US" sz="2800" dirty="0"/>
                  <a:t>Performed using </a:t>
                </a:r>
                <a:r>
                  <a:rPr lang="en-US" sz="2800" dirty="0" err="1"/>
                  <a:t>fgsea</a:t>
                </a:r>
                <a:r>
                  <a:rPr lang="en-US" sz="2800" dirty="0"/>
                  <a:t> package, which speeds up computation of enrichment scores by using prefix sums</a:t>
                </a:r>
              </a:p>
              <a:p>
                <a:pPr marL="2124780" lvl="1" indent="-457200">
                  <a:buFont typeface="Arial" panose="020B0604020202020204" pitchFamily="34" charset="0"/>
                  <a:buChar char="•"/>
                </a:pPr>
                <a:r>
                  <a:rPr lang="en-US" sz="2800" dirty="0"/>
                  <a:t>Enrichment scores calculated by comparing a ranked list of gene statistic values (</a:t>
                </a:r>
                <a14:m>
                  <m:oMath xmlns:m="http://schemas.openxmlformats.org/officeDocument/2006/math">
                    <m:r>
                      <a:rPr lang="en-US" sz="2800" b="0" i="1" smtClean="0">
                        <a:latin typeface="Cambria Math" panose="02040503050406030204" pitchFamily="18" charset="0"/>
                      </a:rPr>
                      <m:t>𝐷</m:t>
                    </m:r>
                  </m:oMath>
                </a14:m>
                <a:r>
                  <a:rPr lang="en-US" sz="2800" dirty="0"/>
                  <a:t>, length </a:t>
                </a:r>
                <a:r>
                  <a:rPr lang="en-US" sz="2800" i="1" dirty="0"/>
                  <a:t>N</a:t>
                </a:r>
                <a:r>
                  <a:rPr lang="en-US" sz="2800" dirty="0"/>
                  <a:t>) to a reference list of </a:t>
                </a:r>
                <a:r>
                  <a:rPr lang="en-US" sz="2800" i="1" dirty="0"/>
                  <a:t>j</a:t>
                </a:r>
                <a:r>
                  <a:rPr lang="en-US" sz="2800" dirty="0"/>
                  <a:t> gene sets (</a:t>
                </a:r>
                <a:r>
                  <a:rPr lang="en-US" sz="2800" i="1" dirty="0"/>
                  <a:t>S</a:t>
                </a:r>
                <a:r>
                  <a:rPr lang="en-US" sz="2800" dirty="0"/>
                  <a:t>) (</a:t>
                </a:r>
                <a:r>
                  <a:rPr lang="en-US" sz="2800" dirty="0" err="1"/>
                  <a:t>ie</a:t>
                </a:r>
                <a:r>
                  <a:rPr lang="en-US" sz="2800" dirty="0"/>
                  <a:t> </a:t>
                </a:r>
                <a:r>
                  <a:rPr lang="en-US" sz="2800" dirty="0" err="1"/>
                  <a:t>MSigDb</a:t>
                </a:r>
                <a:r>
                  <a:rPr lang="en-US" sz="2800" dirty="0"/>
                  <a:t> Hallmarks) and taking the max of the following array: </a:t>
                </a:r>
              </a:p>
              <a:p>
                <a:pPr lvl="1"/>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𝐸𝑆</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eqArr>
                            <m:eqArrPr>
                              <m:ctrlPr>
                                <a:rPr lang="en-US" sz="2800" b="0" i="1" smtClean="0">
                                  <a:latin typeface="Cambria Math" panose="02040503050406030204" pitchFamily="18" charset="0"/>
                                </a:rPr>
                              </m:ctrlPr>
                            </m:eqArrPr>
                            <m:e>
                              <m:r>
                                <a:rPr lang="en-US" sz="2800" b="0" i="1" smtClean="0">
                                  <a:latin typeface="Cambria Math" panose="02040503050406030204" pitchFamily="18" charset="0"/>
                                </a:rPr>
                                <m:t>0                                 </m:t>
                              </m:r>
                              <m:r>
                                <a:rPr lang="en-US" sz="2800" b="0" i="1" smtClean="0">
                                  <a:latin typeface="Cambria Math" panose="02040503050406030204" pitchFamily="18" charset="0"/>
                                </a:rPr>
                                <m:t>𝑖𝑓</m:t>
                              </m:r>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=0</m:t>
                              </m:r>
                            </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𝐸𝑆</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r>
                                        <a:rPr lang="en-US" sz="2800" b="0" i="1" smtClean="0">
                                          <a:latin typeface="Cambria Math" panose="02040503050406030204" pitchFamily="18" charset="0"/>
                                        </a:rPr>
                                        <m:t>𝐷</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num>
                                <m:den>
                                  <m:nary>
                                    <m:naryPr>
                                      <m:chr m:val="∑"/>
                                      <m:supHide m:val="on"/>
                                      <m:ctrlPr>
                                        <a:rPr lang="en-US" sz="2800" b="0" i="1" smtClean="0">
                                          <a:latin typeface="Cambria Math" panose="02040503050406030204" pitchFamily="18" charset="0"/>
                                        </a:rPr>
                                      </m:ctrlPr>
                                    </m:naryPr>
                                    <m:sub>
                                      <m:r>
                                        <m:rPr>
                                          <m:brk m:alnAt="7"/>
                                        </m:rPr>
                                        <a:rPr lang="en-US" sz="2800" b="0" i="1" smtClean="0">
                                          <a:latin typeface="Cambria Math" panose="02040503050406030204" pitchFamily="18" charset="0"/>
                                        </a:rPr>
                                        <m:t>𝐼</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𝑆</m:t>
                                      </m: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r>
                                            <a:rPr lang="en-US" sz="2800" b="0" i="1" smtClean="0">
                                              <a:latin typeface="Cambria Math" panose="02040503050406030204" pitchFamily="18" charset="0"/>
                                            </a:rPr>
                                            <m:t>𝐷</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e>
                                  </m:nary>
                                </m:den>
                              </m:f>
                              <m:r>
                                <a:rPr lang="en-US" sz="2800" b="0" i="1" smtClean="0">
                                  <a:latin typeface="Cambria Math" panose="02040503050406030204" pitchFamily="18" charset="0"/>
                                </a:rPr>
                                <m:t>              </m:t>
                              </m:r>
                              <m:r>
                                <a:rPr lang="en-US" sz="2800" b="0" i="1" smtClean="0">
                                  <a:latin typeface="Cambria Math" panose="02040503050406030204" pitchFamily="18" charset="0"/>
                                </a:rPr>
                                <m:t>𝑓𝑜𝑟</m:t>
                              </m:r>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&lt;</m:t>
                              </m:r>
                              <m:r>
                                <a:rPr lang="en-US" sz="2800" b="0" i="1" smtClean="0">
                                  <a:latin typeface="Cambria Math" panose="02040503050406030204" pitchFamily="18" charset="0"/>
                                </a:rPr>
                                <m:t>𝑁</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𝑔𝑒𝑛𝑒</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𝑆</m:t>
                                  </m:r>
                                </m:e>
                                <m:sub>
                                  <m:r>
                                    <a:rPr lang="en-US" sz="2800" b="0" i="1" smtClean="0">
                                      <a:latin typeface="Cambria Math" panose="02040503050406030204" pitchFamily="18" charset="0"/>
                                      <a:ea typeface="Cambria Math" panose="02040503050406030204" pitchFamily="18" charset="0"/>
                                    </a:rPr>
                                    <m:t>𝑗</m:t>
                                  </m:r>
                                </m:sub>
                              </m:sSub>
                              <m:r>
                                <a:rPr lang="en-US" sz="2800" b="0" i="1" smtClean="0">
                                  <a:latin typeface="Cambria Math" panose="02040503050406030204" pitchFamily="18" charset="0"/>
                                </a:rPr>
                                <m:t> </m:t>
                              </m:r>
                            </m:e>
                            <m:e>
                              <m:sSub>
                                <m:sSubPr>
                                  <m:ctrlPr>
                                    <a:rPr lang="en-US" sz="2800" i="1">
                                      <a:latin typeface="Cambria Math" panose="02040503050406030204" pitchFamily="18" charset="0"/>
                                    </a:rPr>
                                  </m:ctrlPr>
                                </m:sSubPr>
                                <m:e>
                                  <m:r>
                                    <a:rPr lang="en-US" sz="2800" i="1">
                                      <a:latin typeface="Cambria Math" panose="02040503050406030204" pitchFamily="18" charset="0"/>
                                    </a:rPr>
                                    <m:t>𝐸𝑆</m:t>
                                  </m:r>
                                </m:e>
                                <m:sub>
                                  <m:r>
                                    <a:rPr lang="en-US" sz="2800" i="1">
                                      <a:latin typeface="Cambria Math" panose="02040503050406030204" pitchFamily="18" charset="0"/>
                                    </a:rPr>
                                    <m:t>𝑖</m:t>
                                  </m:r>
                                  <m:r>
                                    <a:rPr lang="en-US" sz="2800" i="1">
                                      <a:latin typeface="Cambria Math" panose="02040503050406030204" pitchFamily="18" charset="0"/>
                                    </a:rPr>
                                    <m:t>−1</m:t>
                                  </m:r>
                                </m:sub>
                              </m:sSub>
                              <m:r>
                                <a:rPr lang="en-US" sz="2800" i="1">
                                  <a:latin typeface="Cambria Math" panose="02040503050406030204" pitchFamily="18" charset="0"/>
                                </a:rPr>
                                <m:t>+</m:t>
                              </m:r>
                              <m:f>
                                <m:fPr>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m:t>
                                      </m:r>
                                      <m:r>
                                        <a:rPr lang="en-US" sz="2800" b="0" i="1" smtClean="0">
                                          <a:latin typeface="Cambria Math" panose="02040503050406030204" pitchFamily="18" charset="0"/>
                                        </a:rPr>
                                        <m:t>𝐷</m:t>
                                      </m:r>
                                    </m:e>
                                    <m:sub>
                                      <m:r>
                                        <a:rPr lang="en-US" sz="2800" i="1">
                                          <a:latin typeface="Cambria Math" panose="02040503050406030204" pitchFamily="18" charset="0"/>
                                        </a:rPr>
                                        <m:t>𝑖</m:t>
                                      </m:r>
                                    </m:sub>
                                  </m:sSub>
                                  <m:r>
                                    <a:rPr lang="en-US" sz="2800" i="1">
                                      <a:latin typeface="Cambria Math" panose="02040503050406030204" pitchFamily="18" charset="0"/>
                                    </a:rPr>
                                    <m:t>|</m:t>
                                  </m:r>
                                </m:num>
                                <m:den>
                                  <m:r>
                                    <a:rPr lang="en-US" sz="2800" i="1" smtClean="0">
                                      <a:latin typeface="Cambria Math" panose="02040503050406030204" pitchFamily="18" charset="0"/>
                                    </a:rPr>
                                    <m:t>𝑁</m:t>
                                  </m:r>
                                  <m:r>
                                    <a:rPr lang="en-US" sz="2800" b="0" i="1" smtClean="0">
                                      <a:latin typeface="Cambria Math" panose="02040503050406030204" pitchFamily="18" charset="0"/>
                                    </a:rPr>
                                    <m:t>−</m:t>
                                  </m:r>
                                  <m:r>
                                    <a:rPr lang="en-US" sz="2800" b="0" i="1" smtClean="0">
                                      <a:latin typeface="Cambria Math" panose="02040503050406030204" pitchFamily="18" charset="0"/>
                                    </a:rPr>
                                    <m:t>𝑠𝑖𝑧𝑒</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𝑆</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m:t>
                                  </m:r>
                                </m:den>
                              </m:f>
                              <m:r>
                                <a:rPr lang="en-US" sz="2800" b="0" i="1" smtClean="0">
                                  <a:latin typeface="Cambria Math" panose="02040503050406030204" pitchFamily="18" charset="0"/>
                                </a:rPr>
                                <m:t>       </m:t>
                              </m:r>
                              <m:r>
                                <a:rPr lang="en-US" sz="2800" b="0" i="1" smtClean="0">
                                  <a:latin typeface="Cambria Math" panose="02040503050406030204" pitchFamily="18" charset="0"/>
                                </a:rPr>
                                <m:t>𝑓𝑜𝑟</m:t>
                              </m:r>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&lt;</m:t>
                              </m:r>
                              <m:r>
                                <a:rPr lang="en-US" sz="2800" b="0" i="1" smtClean="0">
                                  <a:latin typeface="Cambria Math" panose="02040503050406030204" pitchFamily="18" charset="0"/>
                                </a:rPr>
                                <m:t>𝑛</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𝑔𝑒𝑛𝑒</m:t>
                                  </m:r>
                                </m:e>
                                <m:sub>
                                  <m:r>
                                    <a:rPr lang="en-US" sz="2800" b="0" i="1" smtClean="0">
                                      <a:latin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m:t>
                                  </m:r>
                                </m:e>
                                <m:sub>
                                  <m:r>
                                    <a:rPr lang="en-US" sz="2800" i="1">
                                      <a:latin typeface="Cambria Math" panose="02040503050406030204" pitchFamily="18" charset="0"/>
                                      <a:ea typeface="Cambria Math" panose="02040503050406030204" pitchFamily="18" charset="0"/>
                                    </a:rPr>
                                    <m:t>𝑗</m:t>
                                  </m:r>
                                </m:sub>
                              </m:sSub>
                            </m:e>
                          </m:eqArr>
                        </m:e>
                      </m:d>
                    </m:oMath>
                  </m:oMathPara>
                </a14:m>
                <a:endParaRPr lang="en-US" sz="2800" dirty="0"/>
              </a:p>
              <a:p>
                <a:pPr marL="2124780" lvl="1" indent="-457200">
                  <a:buFont typeface="Arial" panose="020B0604020202020204" pitchFamily="34" charset="0"/>
                  <a:buChar char="•"/>
                </a:pPr>
                <a:r>
                  <a:rPr lang="en-US" sz="2800" dirty="0"/>
                  <a:t> Significance of this enrichment score is estimated via comparison to a null distribution calculated from permutation of phenotypes</a:t>
                </a:r>
              </a:p>
            </p:txBody>
          </p:sp>
        </mc:Choice>
        <mc:Fallback xmlns="">
          <p:sp>
            <p:nvSpPr>
              <p:cNvPr id="9" name="TextBox 8">
                <a:extLst>
                  <a:ext uri="{FF2B5EF4-FFF2-40B4-BE49-F238E27FC236}">
                    <a16:creationId xmlns:a16="http://schemas.microsoft.com/office/drawing/2014/main" id="{291D09BC-6F19-9441-A36F-32FFC901928C}"/>
                  </a:ext>
                </a:extLst>
              </p:cNvPr>
              <p:cNvSpPr txBox="1">
                <a:spLocks noRot="1" noChangeAspect="1" noMove="1" noResize="1" noEditPoints="1" noAdjustHandles="1" noChangeArrowheads="1" noChangeShapeType="1" noTextEdit="1"/>
              </p:cNvSpPr>
              <p:nvPr/>
            </p:nvSpPr>
            <p:spPr>
              <a:xfrm>
                <a:off x="973077" y="18621112"/>
                <a:ext cx="10640529" cy="6907917"/>
              </a:xfrm>
              <a:prstGeom prst="rect">
                <a:avLst/>
              </a:prstGeom>
              <a:blipFill>
                <a:blip r:embed="rId5"/>
                <a:stretch>
                  <a:fillRect l="-955" t="-734" r="-358" b="-1284"/>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9DFAEB9D-0189-4447-BA61-13EA8C411C9F}"/>
              </a:ext>
            </a:extLst>
          </p:cNvPr>
          <p:cNvSpPr txBox="1"/>
          <p:nvPr/>
        </p:nvSpPr>
        <p:spPr>
          <a:xfrm>
            <a:off x="24485599" y="19879128"/>
            <a:ext cx="12164163"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t> Ritchie, M. E., </a:t>
            </a:r>
            <a:r>
              <a:rPr lang="en-US" sz="2400" dirty="0" err="1"/>
              <a:t>Phipson</a:t>
            </a:r>
            <a:r>
              <a:rPr lang="en-US" sz="2400" dirty="0"/>
              <a:t>, B., Wu, D., Hu, Y., Law, C. W., Shi, W., &amp; Smyth, G. K. (2015). </a:t>
            </a:r>
            <a:r>
              <a:rPr lang="en-US" sz="2400" dirty="0" err="1"/>
              <a:t>limma</a:t>
            </a:r>
            <a:r>
              <a:rPr lang="en-US" sz="2400" dirty="0"/>
              <a:t> powers differential expression analyses for RNA-sequencing and microarray studies. </a:t>
            </a:r>
            <a:r>
              <a:rPr lang="en-US" sz="2400" i="1" dirty="0"/>
              <a:t>Nucleic Acids Research</a:t>
            </a:r>
            <a:r>
              <a:rPr lang="en-US" sz="2400" dirty="0"/>
              <a:t>, </a:t>
            </a:r>
            <a:r>
              <a:rPr lang="en-US" sz="2400" i="1" dirty="0"/>
              <a:t>43</a:t>
            </a:r>
            <a:r>
              <a:rPr lang="en-US" sz="2400" dirty="0"/>
              <a:t>(7), e47–e47. https://</a:t>
            </a:r>
            <a:r>
              <a:rPr lang="en-US" sz="2400" dirty="0" err="1"/>
              <a:t>doi.org</a:t>
            </a:r>
            <a:r>
              <a:rPr lang="en-US" sz="2400" dirty="0"/>
              <a:t>/10.1093/</a:t>
            </a:r>
            <a:r>
              <a:rPr lang="en-US" sz="2400" dirty="0" err="1"/>
              <a:t>nar</a:t>
            </a:r>
            <a:r>
              <a:rPr lang="en-US" sz="2400" dirty="0"/>
              <a:t>/gkv007</a:t>
            </a:r>
          </a:p>
          <a:p>
            <a:pPr marL="342900" indent="-342900">
              <a:buFont typeface="Arial" panose="020B0604020202020204" pitchFamily="34" charset="0"/>
              <a:buChar char="•"/>
            </a:pPr>
            <a:r>
              <a:rPr lang="en-US" sz="2400" dirty="0" err="1"/>
              <a:t>Sergushichev</a:t>
            </a:r>
            <a:r>
              <a:rPr lang="en-US" sz="2400" dirty="0"/>
              <a:t>, A. (2016). An algorithm for fast </a:t>
            </a:r>
            <a:r>
              <a:rPr lang="en-US" sz="2400" dirty="0" err="1"/>
              <a:t>preranked</a:t>
            </a:r>
            <a:r>
              <a:rPr lang="en-US" sz="2400" dirty="0"/>
              <a:t> gene set enrichment analysis using cumulative statistic calculation. </a:t>
            </a:r>
            <a:r>
              <a:rPr lang="en-US" sz="2400" i="1" dirty="0" err="1"/>
              <a:t>BioRxiv</a:t>
            </a:r>
            <a:r>
              <a:rPr lang="en-US" sz="2400" dirty="0"/>
              <a:t>, 060012. https://</a:t>
            </a:r>
            <a:r>
              <a:rPr lang="en-US" sz="2400" dirty="0" err="1"/>
              <a:t>doi.org</a:t>
            </a:r>
            <a:r>
              <a:rPr lang="en-US" sz="2400" dirty="0"/>
              <a:t>/10.1101/060012</a:t>
            </a:r>
          </a:p>
          <a:p>
            <a:pPr marL="342900" indent="-342900">
              <a:buFont typeface="Arial" panose="020B0604020202020204" pitchFamily="34" charset="0"/>
              <a:buChar char="•"/>
            </a:pPr>
            <a:r>
              <a:rPr lang="en-US" sz="2400" dirty="0"/>
              <a:t>Sharpe, H. J., Pau, G., </a:t>
            </a:r>
            <a:r>
              <a:rPr lang="en-US" sz="2400" dirty="0" err="1"/>
              <a:t>Dijkgraaf</a:t>
            </a:r>
            <a:r>
              <a:rPr lang="en-US" sz="2400" dirty="0"/>
              <a:t>, G. J., Basset-Seguin, N., </a:t>
            </a:r>
            <a:r>
              <a:rPr lang="en-US" sz="2400" dirty="0" err="1"/>
              <a:t>Modrusan</a:t>
            </a:r>
            <a:r>
              <a:rPr lang="en-US" sz="2400" dirty="0"/>
              <a:t>, Z., </a:t>
            </a:r>
            <a:r>
              <a:rPr lang="en-US" sz="2400" dirty="0" err="1"/>
              <a:t>Januario</a:t>
            </a:r>
            <a:r>
              <a:rPr lang="en-US" sz="2400" dirty="0"/>
              <a:t>, T., … de </a:t>
            </a:r>
            <a:r>
              <a:rPr lang="en-US" sz="2400" dirty="0" err="1"/>
              <a:t>Sauvage</a:t>
            </a:r>
            <a:r>
              <a:rPr lang="en-US" sz="2400" dirty="0"/>
              <a:t>, F. J. (2015). Genomic Analysis of Smoothened Inhibitor Resistance in Basal Cell Carcinoma. </a:t>
            </a:r>
            <a:r>
              <a:rPr lang="en-US" sz="2400" i="1" dirty="0"/>
              <a:t>Cancer Cell</a:t>
            </a:r>
            <a:r>
              <a:rPr lang="en-US" sz="2400" dirty="0"/>
              <a:t>, </a:t>
            </a:r>
            <a:r>
              <a:rPr lang="en-US" sz="2400" i="1" dirty="0"/>
              <a:t>27</a:t>
            </a:r>
            <a:r>
              <a:rPr lang="en-US" sz="2400" dirty="0"/>
              <a:t>(3), 327–341. https://</a:t>
            </a:r>
            <a:r>
              <a:rPr lang="en-US" sz="2400" dirty="0" err="1"/>
              <a:t>doi.org</a:t>
            </a:r>
            <a:r>
              <a:rPr lang="en-US" sz="2400" dirty="0"/>
              <a:t>/10.1016/j.ccell.2015.02.001</a:t>
            </a:r>
          </a:p>
          <a:p>
            <a:pPr marL="342900" indent="-342900">
              <a:buFont typeface="Arial" panose="020B0604020202020204" pitchFamily="34" charset="0"/>
              <a:buChar char="•"/>
            </a:pPr>
            <a:r>
              <a:rPr lang="en-US" sz="2400" dirty="0"/>
              <a:t>Subramanian, A., Tamayo, P., </a:t>
            </a:r>
            <a:r>
              <a:rPr lang="en-US" sz="2400" dirty="0" err="1"/>
              <a:t>Mootha</a:t>
            </a:r>
            <a:r>
              <a:rPr lang="en-US" sz="2400" dirty="0"/>
              <a:t>, V. K., Mukherjee, S., Ebert, B. L., Gillette, M. A., … </a:t>
            </a:r>
            <a:r>
              <a:rPr lang="en-US" sz="2400" dirty="0" err="1"/>
              <a:t>Mesirov</a:t>
            </a:r>
            <a:r>
              <a:rPr lang="en-US" sz="2400" dirty="0"/>
              <a:t>, J. P. (2005). Gene set enrichment analysis: a knowledge-based approach for interpreting genome-wide expression profiles. </a:t>
            </a:r>
            <a:r>
              <a:rPr lang="en-US" sz="2400" i="1" dirty="0"/>
              <a:t>Proceedings of the National Academy of Sciences of the United States of America</a:t>
            </a:r>
            <a:r>
              <a:rPr lang="en-US" sz="2400" dirty="0"/>
              <a:t>, </a:t>
            </a:r>
            <a:r>
              <a:rPr lang="en-US" sz="2400" i="1" dirty="0"/>
              <a:t>102</a:t>
            </a:r>
            <a:r>
              <a:rPr lang="en-US" sz="2400" dirty="0"/>
              <a:t>(43), 15545–15550. https://</a:t>
            </a:r>
            <a:r>
              <a:rPr lang="en-US" sz="2400" dirty="0" err="1"/>
              <a:t>doi.org</a:t>
            </a:r>
            <a:r>
              <a:rPr lang="en-US" sz="2400" dirty="0"/>
              <a:t>/10.1073/pnas.0506580102</a:t>
            </a:r>
          </a:p>
        </p:txBody>
      </p:sp>
      <p:pic>
        <p:nvPicPr>
          <p:cNvPr id="6" name="Picture 5">
            <a:extLst>
              <a:ext uri="{FF2B5EF4-FFF2-40B4-BE49-F238E27FC236}">
                <a16:creationId xmlns:a16="http://schemas.microsoft.com/office/drawing/2014/main" id="{E2434190-8CF0-CC48-927D-C7A142D610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47429" y="4880920"/>
            <a:ext cx="8027320" cy="3550545"/>
          </a:xfrm>
          <a:prstGeom prst="rect">
            <a:avLst/>
          </a:prstGeom>
        </p:spPr>
      </p:pic>
      <p:pic>
        <p:nvPicPr>
          <p:cNvPr id="15" name="Picture 14">
            <a:extLst>
              <a:ext uri="{FF2B5EF4-FFF2-40B4-BE49-F238E27FC236}">
                <a16:creationId xmlns:a16="http://schemas.microsoft.com/office/drawing/2014/main" id="{CF43481A-6184-4246-BAA5-5D8CA6F0A7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768725" y="8650874"/>
            <a:ext cx="8006024" cy="3541126"/>
          </a:xfrm>
          <a:prstGeom prst="rect">
            <a:avLst/>
          </a:prstGeom>
        </p:spPr>
      </p:pic>
      <p:pic>
        <p:nvPicPr>
          <p:cNvPr id="23" name="Picture 22">
            <a:extLst>
              <a:ext uri="{FF2B5EF4-FFF2-40B4-BE49-F238E27FC236}">
                <a16:creationId xmlns:a16="http://schemas.microsoft.com/office/drawing/2014/main" id="{B5A3B654-EB3F-CA4B-919F-0A9975A2F74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843057" y="16230600"/>
            <a:ext cx="8026343" cy="3550113"/>
          </a:xfrm>
          <a:prstGeom prst="rect">
            <a:avLst/>
          </a:prstGeom>
        </p:spPr>
      </p:pic>
      <p:sp>
        <p:nvSpPr>
          <p:cNvPr id="27" name="TextBox 26">
            <a:extLst>
              <a:ext uri="{FF2B5EF4-FFF2-40B4-BE49-F238E27FC236}">
                <a16:creationId xmlns:a16="http://schemas.microsoft.com/office/drawing/2014/main" id="{5502B09F-A389-6143-9B4A-978A8ADE3E34}"/>
              </a:ext>
            </a:extLst>
          </p:cNvPr>
          <p:cNvSpPr txBox="1"/>
          <p:nvPr/>
        </p:nvSpPr>
        <p:spPr>
          <a:xfrm>
            <a:off x="14097000" y="20116800"/>
            <a:ext cx="7677749" cy="830997"/>
          </a:xfrm>
          <a:prstGeom prst="rect">
            <a:avLst/>
          </a:prstGeom>
          <a:noFill/>
        </p:spPr>
        <p:txBody>
          <a:bodyPr wrap="square" rtlCol="0">
            <a:spAutoFit/>
          </a:bodyPr>
          <a:lstStyle/>
          <a:p>
            <a:r>
              <a:rPr lang="en-US" sz="2400" b="1" dirty="0"/>
              <a:t>Figs 1-4.</a:t>
            </a:r>
            <a:r>
              <a:rPr lang="en-US" sz="2400" b="1" i="1" dirty="0"/>
              <a:t> </a:t>
            </a:r>
            <a:r>
              <a:rPr lang="en-US" sz="2400" i="1" dirty="0"/>
              <a:t>Overlapping and distinct enriched gene pathways  between time points. </a:t>
            </a:r>
          </a:p>
        </p:txBody>
      </p:sp>
      <p:pic>
        <p:nvPicPr>
          <p:cNvPr id="29" name="Picture 28">
            <a:extLst>
              <a:ext uri="{FF2B5EF4-FFF2-40B4-BE49-F238E27FC236}">
                <a16:creationId xmlns:a16="http://schemas.microsoft.com/office/drawing/2014/main" id="{023704B9-5D67-F04F-8CB2-C573AC9EB96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893827" y="12411409"/>
            <a:ext cx="8023031" cy="3548648"/>
          </a:xfrm>
          <a:prstGeom prst="rect">
            <a:avLst/>
          </a:prstGeom>
        </p:spPr>
      </p:pic>
      <p:sp>
        <p:nvSpPr>
          <p:cNvPr id="30" name="TextBox 29">
            <a:extLst>
              <a:ext uri="{FF2B5EF4-FFF2-40B4-BE49-F238E27FC236}">
                <a16:creationId xmlns:a16="http://schemas.microsoft.com/office/drawing/2014/main" id="{77DE1358-885E-BC45-82FA-5336E094A8B2}"/>
              </a:ext>
            </a:extLst>
          </p:cNvPr>
          <p:cNvSpPr txBox="1"/>
          <p:nvPr/>
        </p:nvSpPr>
        <p:spPr>
          <a:xfrm>
            <a:off x="24993600" y="15316200"/>
            <a:ext cx="10497241" cy="3539430"/>
          </a:xfrm>
          <a:prstGeom prst="rect">
            <a:avLst/>
          </a:prstGeom>
          <a:noFill/>
        </p:spPr>
        <p:txBody>
          <a:bodyPr wrap="square" rtlCol="0">
            <a:spAutoFit/>
          </a:bodyPr>
          <a:lstStyle/>
          <a:p>
            <a:r>
              <a:rPr lang="en-US" sz="2800" dirty="0"/>
              <a:t>Results demonstrate that resistance to treatment evolves over time, with final resistant state at 48 hours having the most (208) differentially expressed genes of any time point.  Resistance relies on the upregulation of multiple pathways, already known to be linked with cancer.</a:t>
            </a:r>
          </a:p>
          <a:p>
            <a:r>
              <a:rPr lang="en-US" sz="2800" i="1" dirty="0"/>
              <a:t>Limitations:</a:t>
            </a:r>
            <a:r>
              <a:rPr lang="en-US" sz="2800" dirty="0"/>
              <a:t> Only incorporates data from a single study – may want to repeat the analysis with other studies with the same cell lines. </a:t>
            </a:r>
          </a:p>
          <a:p>
            <a:r>
              <a:rPr lang="en-US" sz="2800" i="1" dirty="0"/>
              <a:t>                    </a:t>
            </a:r>
          </a:p>
        </p:txBody>
      </p:sp>
      <p:pic>
        <p:nvPicPr>
          <p:cNvPr id="38" name="Picture 37">
            <a:extLst>
              <a:ext uri="{FF2B5EF4-FFF2-40B4-BE49-F238E27FC236}">
                <a16:creationId xmlns:a16="http://schemas.microsoft.com/office/drawing/2014/main" id="{8F63537A-1E94-7F4B-93EE-7E26867647D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031526" y="3792768"/>
            <a:ext cx="6740629" cy="2735587"/>
          </a:xfrm>
          <a:prstGeom prst="rect">
            <a:avLst/>
          </a:prstGeom>
        </p:spPr>
      </p:pic>
      <p:sp>
        <p:nvSpPr>
          <p:cNvPr id="39" name="TextBox 38">
            <a:extLst>
              <a:ext uri="{FF2B5EF4-FFF2-40B4-BE49-F238E27FC236}">
                <a16:creationId xmlns:a16="http://schemas.microsoft.com/office/drawing/2014/main" id="{75D86DA1-88C1-3446-BAC9-7C701592B59E}"/>
              </a:ext>
            </a:extLst>
          </p:cNvPr>
          <p:cNvSpPr txBox="1"/>
          <p:nvPr/>
        </p:nvSpPr>
        <p:spPr>
          <a:xfrm>
            <a:off x="31772155" y="4267200"/>
            <a:ext cx="4306626" cy="2308324"/>
          </a:xfrm>
          <a:prstGeom prst="rect">
            <a:avLst/>
          </a:prstGeom>
          <a:noFill/>
        </p:spPr>
        <p:txBody>
          <a:bodyPr wrap="square" rtlCol="0">
            <a:spAutoFit/>
          </a:bodyPr>
          <a:lstStyle/>
          <a:p>
            <a:r>
              <a:rPr lang="en-US" sz="2400" b="1" dirty="0"/>
              <a:t>Fig 5.  </a:t>
            </a:r>
            <a:r>
              <a:rPr lang="en-US" sz="2400" dirty="0"/>
              <a:t>A Baal cell  carcinoma (different cancer, different mutation) treated with a similar inhibitor. Cancer originally disappears, but then resistance develops. (</a:t>
            </a:r>
            <a:r>
              <a:rPr lang="en-US" sz="2400" i="1" dirty="0"/>
              <a:t>Sharpe, et al. 2015)</a:t>
            </a:r>
            <a:endParaRPr lang="en-US" sz="2400" b="1" dirty="0"/>
          </a:p>
        </p:txBody>
      </p:sp>
    </p:spTree>
    <p:extLst>
      <p:ext uri="{BB962C8B-B14F-4D97-AF65-F5344CB8AC3E}">
        <p14:creationId xmlns:p14="http://schemas.microsoft.com/office/powerpoint/2010/main" val="1140027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30331</TotalTime>
  <Words>650</Words>
  <Application>Microsoft Macintosh PowerPoint</Application>
  <PresentationFormat>Custom</PresentationFormat>
  <Paragraphs>62</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Cambria Math</vt:lpstr>
      <vt:lpstr>Corbel</vt:lpstr>
      <vt:lpstr>Minion Pro</vt:lpstr>
      <vt:lpstr>Times New Roman</vt:lpstr>
      <vt:lpstr>Wingdings</vt:lpstr>
      <vt:lpstr>Office Theme</vt:lpstr>
      <vt:lpstr>Evolution of Drug Resistance: Gene Set Enrichment Analysis of Breast Cancer Cells Treated with a PI3K⍺ Inhibitor Ruby Fore, Lorin Crawford, PhD</vt:lpstr>
    </vt:vector>
  </TitlesOfParts>
  <Company>Brown University</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Scanlan, Karen</dc:creator>
  <cp:lastModifiedBy>Leska Fore</cp:lastModifiedBy>
  <cp:revision>365</cp:revision>
  <cp:lastPrinted>2018-03-26T23:54:56Z</cp:lastPrinted>
  <dcterms:created xsi:type="dcterms:W3CDTF">2013-11-15T17:04:13Z</dcterms:created>
  <dcterms:modified xsi:type="dcterms:W3CDTF">2019-01-07T00:41:24Z</dcterms:modified>
</cp:coreProperties>
</file>