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Old Standard TT"/>
      <p:regular r:id="rId14"/>
      <p:bold r:id="rId15"/>
      <p: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ldStandardTT-bold.fntdata"/><Relationship Id="rId14" Type="http://schemas.openxmlformats.org/officeDocument/2006/relationships/font" Target="fonts/OldStandardTT-regular.fntdata"/><Relationship Id="rId16" Type="http://schemas.openxmlformats.org/officeDocument/2006/relationships/font" Target="fonts/OldStandardT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18694cce00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18694cce0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18694cce0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18694cce0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18694cce00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18694cce00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18694cce00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18694cce00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18694cce00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18694cce00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18694cce00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18694cce00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18694cce00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18694cce00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Distribution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Ethan Mabey, Brannon Lai, George Huang, Ruby Jacobsen, Elan Horne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    </a:t>
            </a:r>
            <a:r>
              <a:rPr lang="en" sz="961"/>
              <a:t>Ethan Mabey</a:t>
            </a:r>
            <a:endParaRPr sz="961"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900"/>
              </a:spcBef>
              <a:spcAft>
                <a:spcPts val="0"/>
              </a:spcAft>
              <a:buClr>
                <a:srgbClr val="2D3B45"/>
              </a:buClr>
              <a:buSzPts val="1600"/>
              <a:buChar char="●"/>
            </a:pPr>
            <a:r>
              <a:rPr b="1" lang="en" sz="1600">
                <a:solidFill>
                  <a:srgbClr val="2D3B45"/>
                </a:solidFill>
              </a:rPr>
              <a:t>Physical</a:t>
            </a:r>
            <a:endParaRPr b="1" sz="1600">
              <a:solidFill>
                <a:srgbClr val="2D3B45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600"/>
              <a:buChar char="○"/>
            </a:pPr>
            <a:r>
              <a:rPr lang="en" sz="1600">
                <a:solidFill>
                  <a:srgbClr val="2D3B45"/>
                </a:solidFill>
              </a:rPr>
              <a:t>Disk or game </a:t>
            </a:r>
            <a:r>
              <a:rPr lang="en" sz="1600">
                <a:solidFill>
                  <a:srgbClr val="2D3B45"/>
                </a:solidFill>
              </a:rPr>
              <a:t>cartridge</a:t>
            </a:r>
            <a:endParaRPr sz="1600">
              <a:solidFill>
                <a:srgbClr val="2D3B45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600"/>
              <a:buChar char="●"/>
            </a:pPr>
            <a:r>
              <a:rPr b="1" lang="en" sz="1600">
                <a:solidFill>
                  <a:srgbClr val="2D3B45"/>
                </a:solidFill>
              </a:rPr>
              <a:t>Digital </a:t>
            </a:r>
            <a:endParaRPr b="1" sz="1600">
              <a:solidFill>
                <a:srgbClr val="2D3B45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600"/>
              <a:buChar char="○"/>
            </a:pPr>
            <a:r>
              <a:rPr lang="en" sz="1600">
                <a:solidFill>
                  <a:srgbClr val="2D3B45"/>
                </a:solidFill>
              </a:rPr>
              <a:t>Downloaded from Steam or GitHub</a:t>
            </a:r>
            <a:endParaRPr sz="1600">
              <a:solidFill>
                <a:srgbClr val="2D3B45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600"/>
              <a:buChar char="●"/>
            </a:pPr>
            <a:r>
              <a:rPr b="1" lang="en" sz="1600">
                <a:solidFill>
                  <a:srgbClr val="2D3B45"/>
                </a:solidFill>
              </a:rPr>
              <a:t>Streaming Services</a:t>
            </a:r>
            <a:endParaRPr b="1" sz="1600">
              <a:solidFill>
                <a:srgbClr val="2D3B45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600"/>
              <a:buChar char="○"/>
            </a:pPr>
            <a:r>
              <a:rPr lang="en" sz="1600">
                <a:solidFill>
                  <a:srgbClr val="2D3B45"/>
                </a:solidFill>
              </a:rPr>
              <a:t>Playing online via Xbox Cloud</a:t>
            </a:r>
            <a:endParaRPr sz="1600">
              <a:solidFill>
                <a:srgbClr val="2D3B45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600"/>
              <a:buChar char="●"/>
            </a:pPr>
            <a:r>
              <a:rPr b="1" lang="en" sz="1600">
                <a:solidFill>
                  <a:srgbClr val="2D3B45"/>
                </a:solidFill>
              </a:rPr>
              <a:t>App Store</a:t>
            </a:r>
            <a:endParaRPr b="1" sz="1600">
              <a:solidFill>
                <a:srgbClr val="2D3B45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600"/>
              <a:buChar char="○"/>
            </a:pPr>
            <a:r>
              <a:rPr lang="en" sz="1600">
                <a:solidFill>
                  <a:srgbClr val="2D3B45"/>
                </a:solidFill>
              </a:rPr>
              <a:t>Apple App store or Google Play store</a:t>
            </a:r>
            <a:endParaRPr sz="1600">
              <a:solidFill>
                <a:srgbClr val="2D3B45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600"/>
              <a:buChar char="●"/>
            </a:pPr>
            <a:r>
              <a:rPr b="1" lang="en" sz="1600">
                <a:solidFill>
                  <a:srgbClr val="2D3B45"/>
                </a:solidFill>
              </a:rPr>
              <a:t>Microsoft Store</a:t>
            </a:r>
            <a:endParaRPr b="1" sz="1600">
              <a:solidFill>
                <a:srgbClr val="2D3B45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600"/>
              <a:buChar char="○"/>
            </a:pPr>
            <a:r>
              <a:rPr lang="en" sz="1600">
                <a:solidFill>
                  <a:srgbClr val="2D3B45"/>
                </a:solidFill>
              </a:rPr>
              <a:t>Cross platform with Xbox and various devices</a:t>
            </a:r>
            <a:endParaRPr sz="1600">
              <a:solidFill>
                <a:srgbClr val="2D3B45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Physical Media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Typically includes most console games such as Xbox, Playstation, and Nintendo. Players must travel to their local game stores (GameStop, etc) in order to purchase the game or order a copy online.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 txBox="1"/>
          <p:nvPr/>
        </p:nvSpPr>
        <p:spPr>
          <a:xfrm>
            <a:off x="7899000" y="0"/>
            <a:ext cx="1245000" cy="1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Brannon Lai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337750" y="2200225"/>
            <a:ext cx="4234200" cy="23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Benefits: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Collectible/resale value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Stored in real life rather than in the console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Satisfying to have the ability to hold, kiss, throw etc your game however you wish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4583800" y="2200225"/>
            <a:ext cx="4248600" cy="23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Drawbacks: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Can get lost/damaged 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Take up space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Require going outside 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Older games are typically marked up for a significant price hike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Cost of putting the game inside a disk is high for the company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Digital Downloads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0" y="1124700"/>
            <a:ext cx="3261900" cy="4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Steam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2941050" y="1171600"/>
            <a:ext cx="3261900" cy="4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Epic Games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5882100" y="1124700"/>
            <a:ext cx="3261900" cy="4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Itch.io</a:t>
            </a:r>
            <a:endParaRPr/>
          </a:p>
        </p:txBody>
      </p:sp>
      <p:sp>
        <p:nvSpPr>
          <p:cNvPr id="84" name="Google Shape;84;p16"/>
          <p:cNvSpPr txBox="1"/>
          <p:nvPr/>
        </p:nvSpPr>
        <p:spPr>
          <a:xfrm>
            <a:off x="529200" y="1622325"/>
            <a:ext cx="22035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-Game update automation.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-Cloud storage.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-C</a:t>
            </a: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ommunity features.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3470250" y="1622325"/>
            <a:ext cx="22035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-Quick access.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-Supports windows, linux, mac, ios, etc.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6411300" y="1622325"/>
            <a:ext cx="22035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-Good for small and independent developers.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-Developers can set a minimum price for the game but customers can choose to pay extra.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529200" y="3192225"/>
            <a:ext cx="22035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-Considered to be a monopoly.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-Difficult for independent developers.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3470250" y="2652950"/>
            <a:ext cx="22035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-Know to have many bugs and run slow.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-Lacks community features.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-Not trustworthy with consumers data.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6411300" y="4023525"/>
            <a:ext cx="22035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-Bad market visibility.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-Limited features.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90" name="Google Shape;90;p16"/>
          <p:cNvSpPr txBox="1"/>
          <p:nvPr/>
        </p:nvSpPr>
        <p:spPr>
          <a:xfrm>
            <a:off x="7986825" y="106325"/>
            <a:ext cx="1043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Ruby Jacobsen</a:t>
            </a:r>
            <a:endParaRPr sz="10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2625" y="106325"/>
            <a:ext cx="1415950" cy="140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Streaming Services                                        George H</a:t>
            </a:r>
            <a:endParaRPr/>
          </a:p>
        </p:txBody>
      </p:sp>
      <p:sp>
        <p:nvSpPr>
          <p:cNvPr id="97" name="Google Shape;97;p17"/>
          <p:cNvSpPr txBox="1"/>
          <p:nvPr/>
        </p:nvSpPr>
        <p:spPr>
          <a:xfrm>
            <a:off x="216125" y="991950"/>
            <a:ext cx="3500100" cy="22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Characteristics: 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Cloud-Based infrastructure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Multi-Device Compatibility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Subscription or Pay-Per-Use Models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Streaming Quality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Library of Games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98" name="Google Shape;98;p17"/>
          <p:cNvSpPr txBox="1"/>
          <p:nvPr/>
        </p:nvSpPr>
        <p:spPr>
          <a:xfrm>
            <a:off x="5076550" y="1058225"/>
            <a:ext cx="3500100" cy="22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Examples</a:t>
            </a: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: 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Google Stadia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Xbox Cloud Gaming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GeForce NOW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Playstation Plus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Amazon Luna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99" name="Google Shape;99;p17"/>
          <p:cNvSpPr txBox="1"/>
          <p:nvPr/>
        </p:nvSpPr>
        <p:spPr>
          <a:xfrm>
            <a:off x="311700" y="2978650"/>
            <a:ext cx="3500100" cy="22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Benefits: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No need for high-end hardware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Portability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Cost Efficiency 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Access to large libraries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00" name="Google Shape;100;p17"/>
          <p:cNvSpPr txBox="1"/>
          <p:nvPr/>
        </p:nvSpPr>
        <p:spPr>
          <a:xfrm>
            <a:off x="5076550" y="2978650"/>
            <a:ext cx="3500100" cy="22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Drawbacks</a:t>
            </a: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: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Internet Dependency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Latency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Data Usage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Regional Availability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01" name="Google Shape;10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3626" y="2393551"/>
            <a:ext cx="1865625" cy="186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Apple</a:t>
            </a:r>
            <a:endParaRPr/>
          </a:p>
        </p:txBody>
      </p:sp>
      <p:sp>
        <p:nvSpPr>
          <p:cNvPr id="107" name="Google Shape;107;p18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  <a:ln cap="flat" cmpd="sng" w="9525">
            <a:solidFill>
              <a:srgbClr val="2D3B4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Pros: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Apple only allows for top quality apps to pass and be able to play.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Allow for Mobile Games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It allows IOS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You get 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❏"/>
            </a:pPr>
            <a:r>
              <a:rPr lang="en"/>
              <a:t>17% commission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❏"/>
            </a:pPr>
            <a:r>
              <a:rPr lang="en"/>
              <a:t>3% of payments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❏"/>
            </a:pPr>
            <a:r>
              <a:rPr lang="en"/>
              <a:t>10% if you are enrolled in the small </a:t>
            </a:r>
            <a:r>
              <a:rPr lang="en"/>
              <a:t>business</a:t>
            </a:r>
            <a:r>
              <a:rPr lang="en"/>
              <a:t> </a:t>
            </a:r>
            <a:r>
              <a:rPr lang="en"/>
              <a:t>program</a:t>
            </a:r>
            <a:r>
              <a:rPr lang="en"/>
              <a:t> or the video partner program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❏"/>
            </a:pPr>
            <a:r>
              <a:rPr lang="en"/>
              <a:t>Apple takes 15-30% of </a:t>
            </a:r>
            <a:r>
              <a:rPr lang="en"/>
              <a:t>subscriptions</a:t>
            </a:r>
            <a:r>
              <a:rPr lang="en"/>
              <a:t> you get the rest.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08" name="Google Shape;108;p18"/>
          <p:cNvSpPr txBox="1"/>
          <p:nvPr/>
        </p:nvSpPr>
        <p:spPr>
          <a:xfrm>
            <a:off x="7466000" y="0"/>
            <a:ext cx="1848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Elan Horne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09" name="Google Shape;109;p18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  <a:ln cap="flat" cmpd="sng" w="9525">
            <a:solidFill>
              <a:srgbClr val="2D3B4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Cons: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It </a:t>
            </a:r>
            <a:r>
              <a:rPr lang="en"/>
              <a:t>Costs to put your game on apple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 sz="1400"/>
              <a:t>To publish a game on Apple apple store you need to have the Apple developer Program which is $99.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 sz="1400"/>
              <a:t>Then they take 30% of commission rate of the purchases made on the App store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 sz="1400"/>
              <a:t>They also take 15% for substrictions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 sz="1400"/>
              <a:t>Higher chance of being rejected </a:t>
            </a:r>
            <a:endParaRPr sz="1400"/>
          </a:p>
        </p:txBody>
      </p:sp>
      <p:pic>
        <p:nvPicPr>
          <p:cNvPr id="110" name="Google Shape;110;p18"/>
          <p:cNvPicPr preferRelativeResize="0"/>
          <p:nvPr/>
        </p:nvPicPr>
        <p:blipFill rotWithShape="1">
          <a:blip r:embed="rId3">
            <a:alphaModFix/>
          </a:blip>
          <a:srcRect b="0" l="28402" r="28268" t="7287"/>
          <a:stretch/>
        </p:blipFill>
        <p:spPr>
          <a:xfrm>
            <a:off x="1476675" y="124950"/>
            <a:ext cx="826272" cy="99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Microsoft</a:t>
            </a:r>
            <a:endParaRPr/>
          </a:p>
        </p:txBody>
      </p:sp>
      <p:sp>
        <p:nvSpPr>
          <p:cNvPr id="116" name="Google Shape;116;p19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  <a:ln cap="flat" cmpd="sng" w="9525">
            <a:solidFill>
              <a:srgbClr val="2D3B4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Pros: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Secure and trustworthy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Reach and visibility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 sz="1400"/>
              <a:t>Allows a large audience who can discover </a:t>
            </a:r>
            <a:r>
              <a:rPr lang="en" sz="1400"/>
              <a:t>your</a:t>
            </a:r>
            <a:r>
              <a:rPr lang="en" sz="1400"/>
              <a:t> work,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Revenue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 sz="1400"/>
              <a:t>Only</a:t>
            </a:r>
            <a:r>
              <a:rPr lang="en" sz="1400"/>
              <a:t> take 12-15% of the revenue.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Compatible and flexible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 sz="1400"/>
              <a:t>Can work across different devices.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Easy use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 sz="1400"/>
              <a:t>Designed to be user-friendly.</a:t>
            </a:r>
            <a:endParaRPr sz="1400"/>
          </a:p>
        </p:txBody>
      </p:sp>
      <p:sp>
        <p:nvSpPr>
          <p:cNvPr id="117" name="Google Shape;117;p19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  <a:ln cap="flat" cmpd="sng" w="9525">
            <a:solidFill>
              <a:srgbClr val="2D3B4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Cons: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Some Xbox </a:t>
            </a:r>
            <a:r>
              <a:rPr lang="en"/>
              <a:t>purchases</a:t>
            </a:r>
            <a:r>
              <a:rPr lang="en"/>
              <a:t> will split it 70%-30% or if you use the </a:t>
            </a:r>
            <a:r>
              <a:rPr lang="en"/>
              <a:t>competitive</a:t>
            </a:r>
            <a:r>
              <a:rPr lang="en"/>
              <a:t> fee it is 12%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Microsoft</a:t>
            </a:r>
            <a:r>
              <a:rPr lang="en"/>
              <a:t> has </a:t>
            </a:r>
            <a:r>
              <a:rPr lang="en"/>
              <a:t>apparently</a:t>
            </a:r>
            <a:r>
              <a:rPr lang="en"/>
              <a:t> been </a:t>
            </a:r>
            <a:r>
              <a:rPr lang="en"/>
              <a:t>corrupted</a:t>
            </a:r>
            <a:r>
              <a:rPr lang="en"/>
              <a:t>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Limited</a:t>
            </a:r>
            <a:r>
              <a:rPr lang="en"/>
              <a:t> </a:t>
            </a:r>
            <a:r>
              <a:rPr lang="en"/>
              <a:t>functionality and applications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Poor Performance compared to other applications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You only get to keep 100% and choose your own Commerce platform if you have a non-gaming app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9"/>
          <p:cNvSpPr txBox="1"/>
          <p:nvPr/>
        </p:nvSpPr>
        <p:spPr>
          <a:xfrm>
            <a:off x="7391700" y="3375"/>
            <a:ext cx="1752300" cy="3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19" name="Google Shape;119;p19"/>
          <p:cNvSpPr txBox="1"/>
          <p:nvPr/>
        </p:nvSpPr>
        <p:spPr>
          <a:xfrm>
            <a:off x="6994125" y="-6337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Elan Horne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20" name="Google Shape;120;p19"/>
          <p:cNvSpPr txBox="1"/>
          <p:nvPr/>
        </p:nvSpPr>
        <p:spPr>
          <a:xfrm>
            <a:off x="3267900" y="832975"/>
            <a:ext cx="1043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Ruby Jacobsen</a:t>
            </a:r>
            <a:endParaRPr sz="10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21" name="Google Shape;12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6225" y="116550"/>
            <a:ext cx="941675" cy="94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27" name="Google Shape;127;p20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all came to the conclusion that we would most likely just do a digital download, as it would be easy to do. We </a:t>
            </a:r>
            <a:r>
              <a:rPr lang="en"/>
              <a:t>could just have a public Github repo or an application on steam or on a site like Game Jolt, similar to Undertale Yellow.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3000" y="2443450"/>
            <a:ext cx="2304225" cy="229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04313" y="2443438"/>
            <a:ext cx="2143125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2300" y="2523638"/>
            <a:ext cx="2133600" cy="21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