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446" r:id="rId2"/>
    <p:sldId id="517" r:id="rId3"/>
    <p:sldId id="564" r:id="rId4"/>
    <p:sldId id="565" r:id="rId5"/>
    <p:sldId id="566" r:id="rId6"/>
    <p:sldId id="567" r:id="rId7"/>
    <p:sldId id="568" r:id="rId8"/>
    <p:sldId id="569" r:id="rId9"/>
    <p:sldId id="570" r:id="rId10"/>
    <p:sldId id="571" r:id="rId11"/>
    <p:sldId id="572" r:id="rId12"/>
    <p:sldId id="573" r:id="rId13"/>
    <p:sldId id="574" r:id="rId14"/>
    <p:sldId id="575" r:id="rId15"/>
    <p:sldId id="576" r:id="rId16"/>
    <p:sldId id="577" r:id="rId17"/>
    <p:sldId id="578" r:id="rId18"/>
    <p:sldId id="579" r:id="rId19"/>
    <p:sldId id="580" r:id="rId20"/>
    <p:sldId id="581" r:id="rId21"/>
    <p:sldId id="582" r:id="rId22"/>
    <p:sldId id="583" r:id="rId23"/>
    <p:sldId id="584" r:id="rId24"/>
    <p:sldId id="585" r:id="rId25"/>
    <p:sldId id="586" r:id="rId26"/>
    <p:sldId id="587" r:id="rId27"/>
    <p:sldId id="513"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1"/>
    <p:restoredTop sz="78639" autoAdjust="0"/>
  </p:normalViewPr>
  <p:slideViewPr>
    <p:cSldViewPr>
      <p:cViewPr varScale="1">
        <p:scale>
          <a:sx n="95" d="100"/>
          <a:sy n="95" d="100"/>
        </p:scale>
        <p:origin x="2240" y="176"/>
      </p:cViewPr>
      <p:guideLst>
        <p:guide orient="horz"/>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08"/>
    </p:cViewPr>
  </p:sorterViewPr>
  <p:notesViewPr>
    <p:cSldViewPr>
      <p:cViewPr varScale="1">
        <p:scale>
          <a:sx n="105" d="100"/>
          <a:sy n="105" d="100"/>
        </p:scale>
        <p:origin x="-348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Macintosh%20HD:Users:foster:Documents:Papers:research-docs:MVProxyModeling:CampaignInfo.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spPr>
            <a:ln w="47625">
              <a:noFill/>
            </a:ln>
          </c:spPr>
          <c:trendline>
            <c:spPr>
              <a:ln w="34925">
                <a:solidFill>
                  <a:schemeClr val="tx2"/>
                </a:solidFill>
              </a:ln>
            </c:spPr>
            <c:trendlineType val="linear"/>
            <c:dispRSqr val="1"/>
            <c:dispEq val="1"/>
            <c:trendlineLbl>
              <c:layout>
                <c:manualLayout>
                  <c:x val="-0.46948087464640398"/>
                  <c:y val="-2.3455277045234899E-2"/>
                </c:manualLayout>
              </c:layout>
              <c:tx>
                <c:rich>
                  <a:bodyPr/>
                  <a:lstStyle/>
                  <a:p>
                    <a:pPr>
                      <a:defRPr sz="1800" b="1">
                        <a:solidFill>
                          <a:srgbClr val="D1282E"/>
                        </a:solidFill>
                      </a:defRPr>
                    </a:pPr>
                    <a:r>
                      <a:rPr lang="en-US" sz="1600" b="0" dirty="0">
                        <a:solidFill>
                          <a:srgbClr val="D1282E"/>
                        </a:solidFill>
                      </a:rPr>
                      <a:t>R² = 0.89287</a:t>
                    </a:r>
                  </a:p>
                </c:rich>
              </c:tx>
              <c:numFmt formatCode="General" sourceLinked="0"/>
            </c:trendlineLbl>
          </c:trendline>
          <c:xVal>
            <c:numRef>
              <c:f>lecture4!$L$10:$L$70</c:f>
              <c:numCache>
                <c:formatCode>General</c:formatCode>
                <c:ptCount val="61"/>
                <c:pt idx="0">
                  <c:v>50</c:v>
                </c:pt>
                <c:pt idx="1">
                  <c:v>71</c:v>
                </c:pt>
                <c:pt idx="2">
                  <c:v>31</c:v>
                </c:pt>
                <c:pt idx="3">
                  <c:v>46</c:v>
                </c:pt>
                <c:pt idx="4">
                  <c:v>89</c:v>
                </c:pt>
                <c:pt idx="5">
                  <c:v>38</c:v>
                </c:pt>
                <c:pt idx="6">
                  <c:v>88</c:v>
                </c:pt>
                <c:pt idx="7">
                  <c:v>72</c:v>
                </c:pt>
                <c:pt idx="8">
                  <c:v>6</c:v>
                </c:pt>
                <c:pt idx="9">
                  <c:v>73</c:v>
                </c:pt>
                <c:pt idx="10">
                  <c:v>95</c:v>
                </c:pt>
                <c:pt idx="11">
                  <c:v>82</c:v>
                </c:pt>
                <c:pt idx="12">
                  <c:v>73</c:v>
                </c:pt>
                <c:pt idx="13">
                  <c:v>97</c:v>
                </c:pt>
                <c:pt idx="14">
                  <c:v>88</c:v>
                </c:pt>
                <c:pt idx="15">
                  <c:v>13</c:v>
                </c:pt>
                <c:pt idx="16">
                  <c:v>8</c:v>
                </c:pt>
                <c:pt idx="17">
                  <c:v>67</c:v>
                </c:pt>
                <c:pt idx="18">
                  <c:v>37</c:v>
                </c:pt>
                <c:pt idx="19">
                  <c:v>11</c:v>
                </c:pt>
                <c:pt idx="20">
                  <c:v>65</c:v>
                </c:pt>
                <c:pt idx="21">
                  <c:v>31</c:v>
                </c:pt>
                <c:pt idx="22">
                  <c:v>39</c:v>
                </c:pt>
                <c:pt idx="23">
                  <c:v>77</c:v>
                </c:pt>
                <c:pt idx="24">
                  <c:v>36</c:v>
                </c:pt>
                <c:pt idx="25">
                  <c:v>91</c:v>
                </c:pt>
                <c:pt idx="26">
                  <c:v>66</c:v>
                </c:pt>
                <c:pt idx="27">
                  <c:v>62</c:v>
                </c:pt>
                <c:pt idx="28">
                  <c:v>57</c:v>
                </c:pt>
                <c:pt idx="29">
                  <c:v>72</c:v>
                </c:pt>
                <c:pt idx="30">
                  <c:v>80</c:v>
                </c:pt>
                <c:pt idx="31">
                  <c:v>49</c:v>
                </c:pt>
                <c:pt idx="32">
                  <c:v>31</c:v>
                </c:pt>
                <c:pt idx="33">
                  <c:v>3</c:v>
                </c:pt>
                <c:pt idx="34">
                  <c:v>13</c:v>
                </c:pt>
                <c:pt idx="35">
                  <c:v>0</c:v>
                </c:pt>
                <c:pt idx="36">
                  <c:v>36</c:v>
                </c:pt>
                <c:pt idx="37">
                  <c:v>89</c:v>
                </c:pt>
                <c:pt idx="38">
                  <c:v>12</c:v>
                </c:pt>
                <c:pt idx="39">
                  <c:v>95</c:v>
                </c:pt>
                <c:pt idx="40">
                  <c:v>83</c:v>
                </c:pt>
                <c:pt idx="41">
                  <c:v>84</c:v>
                </c:pt>
                <c:pt idx="42">
                  <c:v>44</c:v>
                </c:pt>
                <c:pt idx="43">
                  <c:v>53</c:v>
                </c:pt>
                <c:pt idx="44">
                  <c:v>50</c:v>
                </c:pt>
                <c:pt idx="45">
                  <c:v>4</c:v>
                </c:pt>
                <c:pt idx="46">
                  <c:v>31</c:v>
                </c:pt>
                <c:pt idx="47">
                  <c:v>14</c:v>
                </c:pt>
                <c:pt idx="48">
                  <c:v>72</c:v>
                </c:pt>
                <c:pt idx="49">
                  <c:v>29</c:v>
                </c:pt>
                <c:pt idx="50">
                  <c:v>29</c:v>
                </c:pt>
                <c:pt idx="51">
                  <c:v>36</c:v>
                </c:pt>
                <c:pt idx="52">
                  <c:v>33</c:v>
                </c:pt>
                <c:pt idx="53">
                  <c:v>91</c:v>
                </c:pt>
                <c:pt idx="54">
                  <c:v>36</c:v>
                </c:pt>
                <c:pt idx="55">
                  <c:v>49</c:v>
                </c:pt>
                <c:pt idx="56">
                  <c:v>57</c:v>
                </c:pt>
                <c:pt idx="57">
                  <c:v>63</c:v>
                </c:pt>
                <c:pt idx="58">
                  <c:v>18</c:v>
                </c:pt>
                <c:pt idx="59">
                  <c:v>22</c:v>
                </c:pt>
                <c:pt idx="60">
                  <c:v>57</c:v>
                </c:pt>
              </c:numCache>
            </c:numRef>
          </c:xVal>
          <c:yVal>
            <c:numRef>
              <c:f>lecture4!$M$10:$M$70</c:f>
              <c:numCache>
                <c:formatCode>General</c:formatCode>
                <c:ptCount val="61"/>
                <c:pt idx="0">
                  <c:v>0.49152395448744401</c:v>
                </c:pt>
                <c:pt idx="1">
                  <c:v>0.54371399433878298</c:v>
                </c:pt>
                <c:pt idx="2">
                  <c:v>0.24030571298005099</c:v>
                </c:pt>
                <c:pt idx="3">
                  <c:v>0.430328204989195</c:v>
                </c:pt>
                <c:pt idx="4">
                  <c:v>0.81464516616350602</c:v>
                </c:pt>
                <c:pt idx="5">
                  <c:v>0.23922025104439601</c:v>
                </c:pt>
                <c:pt idx="6">
                  <c:v>0.81787666718528695</c:v>
                </c:pt>
                <c:pt idx="7">
                  <c:v>0.53612945535262702</c:v>
                </c:pt>
                <c:pt idx="8">
                  <c:v>0.16046324912603399</c:v>
                </c:pt>
                <c:pt idx="9">
                  <c:v>0.64001864520511698</c:v>
                </c:pt>
                <c:pt idx="10">
                  <c:v>1.101692526921815</c:v>
                </c:pt>
                <c:pt idx="11">
                  <c:v>0.90859936362348503</c:v>
                </c:pt>
                <c:pt idx="12">
                  <c:v>0.60454555235624796</c:v>
                </c:pt>
                <c:pt idx="13">
                  <c:v>1.1329276745225869</c:v>
                </c:pt>
                <c:pt idx="14">
                  <c:v>0.859378394435935</c:v>
                </c:pt>
                <c:pt idx="15">
                  <c:v>0.200920601038279</c:v>
                </c:pt>
                <c:pt idx="16">
                  <c:v>0.16301002056958799</c:v>
                </c:pt>
                <c:pt idx="17">
                  <c:v>0.53194103188882202</c:v>
                </c:pt>
                <c:pt idx="18">
                  <c:v>0.26349923408787501</c:v>
                </c:pt>
                <c:pt idx="19">
                  <c:v>0.111082363209355</c:v>
                </c:pt>
                <c:pt idx="20">
                  <c:v>0.60254909710143101</c:v>
                </c:pt>
                <c:pt idx="21">
                  <c:v>0.1577478424546</c:v>
                </c:pt>
                <c:pt idx="22">
                  <c:v>0.33981657340078603</c:v>
                </c:pt>
                <c:pt idx="23">
                  <c:v>0.663000664502019</c:v>
                </c:pt>
                <c:pt idx="24">
                  <c:v>0.285533091602515</c:v>
                </c:pt>
                <c:pt idx="25">
                  <c:v>0.93256161852796204</c:v>
                </c:pt>
                <c:pt idx="26">
                  <c:v>0.47523420202042599</c:v>
                </c:pt>
                <c:pt idx="27">
                  <c:v>0.530084077243965</c:v>
                </c:pt>
                <c:pt idx="28">
                  <c:v>0.38503118063699898</c:v>
                </c:pt>
                <c:pt idx="29">
                  <c:v>0.59339556964853502</c:v>
                </c:pt>
                <c:pt idx="30">
                  <c:v>0.75366029889095898</c:v>
                </c:pt>
                <c:pt idx="31">
                  <c:v>0.36988986418162301</c:v>
                </c:pt>
                <c:pt idx="32">
                  <c:v>0.15326772774462699</c:v>
                </c:pt>
                <c:pt idx="33">
                  <c:v>7.7603301962399403E-3</c:v>
                </c:pt>
                <c:pt idx="34">
                  <c:v>0.20271680330318101</c:v>
                </c:pt>
                <c:pt idx="35">
                  <c:v>0.23986013542842599</c:v>
                </c:pt>
                <c:pt idx="36">
                  <c:v>0.17809784555817901</c:v>
                </c:pt>
                <c:pt idx="37">
                  <c:v>0.85411475369896195</c:v>
                </c:pt>
                <c:pt idx="38">
                  <c:v>0.14452228432276601</c:v>
                </c:pt>
                <c:pt idx="39">
                  <c:v>1.138887338434867</c:v>
                </c:pt>
                <c:pt idx="40">
                  <c:v>0.84057785962418097</c:v>
                </c:pt>
                <c:pt idx="41">
                  <c:v>0.85555143654048305</c:v>
                </c:pt>
                <c:pt idx="42">
                  <c:v>0.25816960392464799</c:v>
                </c:pt>
                <c:pt idx="43">
                  <c:v>0.52295271889071504</c:v>
                </c:pt>
                <c:pt idx="44">
                  <c:v>0.27279844379816198</c:v>
                </c:pt>
                <c:pt idx="45">
                  <c:v>7.6406342475114894E-2</c:v>
                </c:pt>
                <c:pt idx="46">
                  <c:v>0.17356994421093799</c:v>
                </c:pt>
                <c:pt idx="47">
                  <c:v>0.149690757331988</c:v>
                </c:pt>
                <c:pt idx="48">
                  <c:v>0.621214087620237</c:v>
                </c:pt>
                <c:pt idx="49">
                  <c:v>0.100911239890046</c:v>
                </c:pt>
                <c:pt idx="50">
                  <c:v>0.207717789337725</c:v>
                </c:pt>
                <c:pt idx="51">
                  <c:v>0.278628748840548</c:v>
                </c:pt>
                <c:pt idx="52">
                  <c:v>0.27570112798500601</c:v>
                </c:pt>
                <c:pt idx="53">
                  <c:v>0.90947232060902505</c:v>
                </c:pt>
                <c:pt idx="54">
                  <c:v>0.29679818584661599</c:v>
                </c:pt>
                <c:pt idx="55">
                  <c:v>0.37202989354821298</c:v>
                </c:pt>
                <c:pt idx="56">
                  <c:v>0.51202955374174497</c:v>
                </c:pt>
                <c:pt idx="57">
                  <c:v>0.52777230794980401</c:v>
                </c:pt>
                <c:pt idx="58">
                  <c:v>7.0064863136870506E-2</c:v>
                </c:pt>
                <c:pt idx="59">
                  <c:v>0.17190666511394001</c:v>
                </c:pt>
                <c:pt idx="60">
                  <c:v>0.44516920561741802</c:v>
                </c:pt>
              </c:numCache>
            </c:numRef>
          </c:yVal>
          <c:smooth val="0"/>
          <c:extLst>
            <c:ext xmlns:c16="http://schemas.microsoft.com/office/drawing/2014/chart" uri="{C3380CC4-5D6E-409C-BE32-E72D297353CC}">
              <c16:uniqueId val="{00000001-96D2-D74E-9415-FF8ED5DC7677}"/>
            </c:ext>
          </c:extLst>
        </c:ser>
        <c:dLbls>
          <c:showLegendKey val="0"/>
          <c:showVal val="0"/>
          <c:showCatName val="0"/>
          <c:showSerName val="0"/>
          <c:showPercent val="0"/>
          <c:showBubbleSize val="0"/>
        </c:dLbls>
        <c:axId val="-1902266320"/>
        <c:axId val="-1912920912"/>
      </c:scatterChart>
      <c:valAx>
        <c:axId val="-1902266320"/>
        <c:scaling>
          <c:orientation val="minMax"/>
        </c:scaling>
        <c:delete val="1"/>
        <c:axPos val="b"/>
        <c:numFmt formatCode="General" sourceLinked="1"/>
        <c:majorTickMark val="none"/>
        <c:minorTickMark val="none"/>
        <c:tickLblPos val="nextTo"/>
        <c:crossAx val="-1912920912"/>
        <c:crosses val="autoZero"/>
        <c:crossBetween val="midCat"/>
      </c:valAx>
      <c:valAx>
        <c:axId val="-1912920912"/>
        <c:scaling>
          <c:orientation val="minMax"/>
        </c:scaling>
        <c:delete val="1"/>
        <c:axPos val="l"/>
        <c:numFmt formatCode="General" sourceLinked="1"/>
        <c:majorTickMark val="none"/>
        <c:minorTickMark val="none"/>
        <c:tickLblPos val="nextTo"/>
        <c:crossAx val="-190226632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7522143934967601E-2"/>
          <c:y val="2.3148148148148098E-2"/>
          <c:w val="0.94247785606503198"/>
          <c:h val="0.87962962962962998"/>
        </c:manualLayout>
      </c:layout>
      <c:scatterChart>
        <c:scatterStyle val="lineMarker"/>
        <c:varyColors val="0"/>
        <c:ser>
          <c:idx val="0"/>
          <c:order val="0"/>
          <c:spPr>
            <a:ln w="47625">
              <a:noFill/>
            </a:ln>
          </c:spPr>
          <c:trendline>
            <c:spPr>
              <a:ln w="25400">
                <a:solidFill>
                  <a:schemeClr val="tx2"/>
                </a:solidFill>
              </a:ln>
            </c:spPr>
            <c:trendlineType val="poly"/>
            <c:order val="2"/>
            <c:dispRSqr val="1"/>
            <c:dispEq val="0"/>
            <c:trendlineLbl>
              <c:layout>
                <c:manualLayout>
                  <c:x val="-0.31503083989501302"/>
                  <c:y val="1.25707203266258E-2"/>
                </c:manualLayout>
              </c:layout>
              <c:numFmt formatCode="General" sourceLinked="0"/>
              <c:txPr>
                <a:bodyPr/>
                <a:lstStyle/>
                <a:p>
                  <a:pPr>
                    <a:defRPr sz="1800">
                      <a:solidFill>
                        <a:schemeClr val="tx2"/>
                      </a:solidFill>
                    </a:defRPr>
                  </a:pPr>
                  <a:endParaRPr lang="en-US"/>
                </a:p>
              </c:txPr>
            </c:trendlineLbl>
          </c:trendline>
          <c:xVal>
            <c:numRef>
              <c:f>lecture4!$L$10:$L$70</c:f>
              <c:numCache>
                <c:formatCode>General</c:formatCode>
                <c:ptCount val="61"/>
                <c:pt idx="0">
                  <c:v>50</c:v>
                </c:pt>
                <c:pt idx="1">
                  <c:v>71</c:v>
                </c:pt>
                <c:pt idx="2">
                  <c:v>31</c:v>
                </c:pt>
                <c:pt idx="3">
                  <c:v>46</c:v>
                </c:pt>
                <c:pt idx="4">
                  <c:v>89</c:v>
                </c:pt>
                <c:pt idx="5">
                  <c:v>38</c:v>
                </c:pt>
                <c:pt idx="6">
                  <c:v>88</c:v>
                </c:pt>
                <c:pt idx="7">
                  <c:v>72</c:v>
                </c:pt>
                <c:pt idx="8">
                  <c:v>6</c:v>
                </c:pt>
                <c:pt idx="9">
                  <c:v>73</c:v>
                </c:pt>
                <c:pt idx="10">
                  <c:v>95</c:v>
                </c:pt>
                <c:pt idx="11">
                  <c:v>82</c:v>
                </c:pt>
                <c:pt idx="12">
                  <c:v>73</c:v>
                </c:pt>
                <c:pt idx="13">
                  <c:v>97</c:v>
                </c:pt>
                <c:pt idx="14">
                  <c:v>88</c:v>
                </c:pt>
                <c:pt idx="15">
                  <c:v>13</c:v>
                </c:pt>
                <c:pt idx="16">
                  <c:v>8</c:v>
                </c:pt>
                <c:pt idx="17">
                  <c:v>67</c:v>
                </c:pt>
                <c:pt idx="18">
                  <c:v>37</c:v>
                </c:pt>
                <c:pt idx="19">
                  <c:v>11</c:v>
                </c:pt>
                <c:pt idx="20">
                  <c:v>65</c:v>
                </c:pt>
                <c:pt idx="21">
                  <c:v>31</c:v>
                </c:pt>
                <c:pt idx="22">
                  <c:v>39</c:v>
                </c:pt>
                <c:pt idx="23">
                  <c:v>77</c:v>
                </c:pt>
                <c:pt idx="24">
                  <c:v>36</c:v>
                </c:pt>
                <c:pt idx="25">
                  <c:v>91</c:v>
                </c:pt>
                <c:pt idx="26">
                  <c:v>66</c:v>
                </c:pt>
                <c:pt idx="27">
                  <c:v>62</c:v>
                </c:pt>
                <c:pt idx="28">
                  <c:v>57</c:v>
                </c:pt>
                <c:pt idx="29">
                  <c:v>72</c:v>
                </c:pt>
                <c:pt idx="30">
                  <c:v>80</c:v>
                </c:pt>
                <c:pt idx="31">
                  <c:v>49</c:v>
                </c:pt>
                <c:pt idx="32">
                  <c:v>31</c:v>
                </c:pt>
                <c:pt idx="33">
                  <c:v>3</c:v>
                </c:pt>
                <c:pt idx="34">
                  <c:v>13</c:v>
                </c:pt>
                <c:pt idx="35">
                  <c:v>0</c:v>
                </c:pt>
                <c:pt idx="36">
                  <c:v>36</c:v>
                </c:pt>
                <c:pt idx="37">
                  <c:v>89</c:v>
                </c:pt>
                <c:pt idx="38">
                  <c:v>12</c:v>
                </c:pt>
                <c:pt idx="39">
                  <c:v>95</c:v>
                </c:pt>
                <c:pt idx="40">
                  <c:v>83</c:v>
                </c:pt>
                <c:pt idx="41">
                  <c:v>84</c:v>
                </c:pt>
                <c:pt idx="42">
                  <c:v>44</c:v>
                </c:pt>
                <c:pt idx="43">
                  <c:v>53</c:v>
                </c:pt>
                <c:pt idx="44">
                  <c:v>50</c:v>
                </c:pt>
                <c:pt idx="45">
                  <c:v>4</c:v>
                </c:pt>
                <c:pt idx="46">
                  <c:v>31</c:v>
                </c:pt>
                <c:pt idx="47">
                  <c:v>14</c:v>
                </c:pt>
                <c:pt idx="48">
                  <c:v>72</c:v>
                </c:pt>
                <c:pt idx="49">
                  <c:v>29</c:v>
                </c:pt>
                <c:pt idx="50">
                  <c:v>29</c:v>
                </c:pt>
                <c:pt idx="51">
                  <c:v>36</c:v>
                </c:pt>
                <c:pt idx="52">
                  <c:v>33</c:v>
                </c:pt>
                <c:pt idx="53">
                  <c:v>91</c:v>
                </c:pt>
                <c:pt idx="54">
                  <c:v>36</c:v>
                </c:pt>
                <c:pt idx="55">
                  <c:v>49</c:v>
                </c:pt>
                <c:pt idx="56">
                  <c:v>57</c:v>
                </c:pt>
                <c:pt idx="57">
                  <c:v>63</c:v>
                </c:pt>
                <c:pt idx="58">
                  <c:v>18</c:v>
                </c:pt>
                <c:pt idx="59">
                  <c:v>22</c:v>
                </c:pt>
                <c:pt idx="60">
                  <c:v>57</c:v>
                </c:pt>
              </c:numCache>
            </c:numRef>
          </c:xVal>
          <c:yVal>
            <c:numRef>
              <c:f>lecture4!$M$10:$M$70</c:f>
              <c:numCache>
                <c:formatCode>General</c:formatCode>
                <c:ptCount val="61"/>
                <c:pt idx="0">
                  <c:v>0.49152395448744401</c:v>
                </c:pt>
                <c:pt idx="1">
                  <c:v>0.54371399433878298</c:v>
                </c:pt>
                <c:pt idx="2">
                  <c:v>0.24030571298005099</c:v>
                </c:pt>
                <c:pt idx="3">
                  <c:v>0.430328204989195</c:v>
                </c:pt>
                <c:pt idx="4">
                  <c:v>0.81464516616350602</c:v>
                </c:pt>
                <c:pt idx="5">
                  <c:v>0.23922025104439601</c:v>
                </c:pt>
                <c:pt idx="6">
                  <c:v>0.81787666718528695</c:v>
                </c:pt>
                <c:pt idx="7">
                  <c:v>0.53612945535262702</c:v>
                </c:pt>
                <c:pt idx="8">
                  <c:v>0.16046324912603399</c:v>
                </c:pt>
                <c:pt idx="9">
                  <c:v>0.64001864520511698</c:v>
                </c:pt>
                <c:pt idx="10">
                  <c:v>1.101692526921815</c:v>
                </c:pt>
                <c:pt idx="11">
                  <c:v>0.90859936362348503</c:v>
                </c:pt>
                <c:pt idx="12">
                  <c:v>0.60454555235624796</c:v>
                </c:pt>
                <c:pt idx="13">
                  <c:v>1.1329276745225869</c:v>
                </c:pt>
                <c:pt idx="14">
                  <c:v>0.859378394435935</c:v>
                </c:pt>
                <c:pt idx="15">
                  <c:v>0.200920601038279</c:v>
                </c:pt>
                <c:pt idx="16">
                  <c:v>0.16301002056958799</c:v>
                </c:pt>
                <c:pt idx="17">
                  <c:v>0.53194103188882202</c:v>
                </c:pt>
                <c:pt idx="18">
                  <c:v>0.26349923408787501</c:v>
                </c:pt>
                <c:pt idx="19">
                  <c:v>0.111082363209355</c:v>
                </c:pt>
                <c:pt idx="20">
                  <c:v>0.60254909710143101</c:v>
                </c:pt>
                <c:pt idx="21">
                  <c:v>0.1577478424546</c:v>
                </c:pt>
                <c:pt idx="22">
                  <c:v>0.33981657340078603</c:v>
                </c:pt>
                <c:pt idx="23">
                  <c:v>0.663000664502019</c:v>
                </c:pt>
                <c:pt idx="24">
                  <c:v>0.285533091602515</c:v>
                </c:pt>
                <c:pt idx="25">
                  <c:v>0.93256161852796204</c:v>
                </c:pt>
                <c:pt idx="26">
                  <c:v>0.47523420202042599</c:v>
                </c:pt>
                <c:pt idx="27">
                  <c:v>0.530084077243965</c:v>
                </c:pt>
                <c:pt idx="28">
                  <c:v>0.38503118063699898</c:v>
                </c:pt>
                <c:pt idx="29">
                  <c:v>0.59339556964853502</c:v>
                </c:pt>
                <c:pt idx="30">
                  <c:v>0.75366029889095898</c:v>
                </c:pt>
                <c:pt idx="31">
                  <c:v>0.36988986418162301</c:v>
                </c:pt>
                <c:pt idx="32">
                  <c:v>0.15326772774462699</c:v>
                </c:pt>
                <c:pt idx="33">
                  <c:v>7.7603301962399403E-3</c:v>
                </c:pt>
                <c:pt idx="34">
                  <c:v>0.20271680330318101</c:v>
                </c:pt>
                <c:pt idx="35">
                  <c:v>0.23986013542842599</c:v>
                </c:pt>
                <c:pt idx="36">
                  <c:v>0.17809784555817901</c:v>
                </c:pt>
                <c:pt idx="37">
                  <c:v>0.85411475369896195</c:v>
                </c:pt>
                <c:pt idx="38">
                  <c:v>0.14452228432276601</c:v>
                </c:pt>
                <c:pt idx="39">
                  <c:v>1.138887338434867</c:v>
                </c:pt>
                <c:pt idx="40">
                  <c:v>0.84057785962418097</c:v>
                </c:pt>
                <c:pt idx="41">
                  <c:v>0.85555143654048305</c:v>
                </c:pt>
                <c:pt idx="42">
                  <c:v>0.25816960392464799</c:v>
                </c:pt>
                <c:pt idx="43">
                  <c:v>0.52295271889071504</c:v>
                </c:pt>
                <c:pt idx="44">
                  <c:v>0.27279844379816198</c:v>
                </c:pt>
                <c:pt idx="45">
                  <c:v>7.6406342475114894E-2</c:v>
                </c:pt>
                <c:pt idx="46">
                  <c:v>0.17356994421093799</c:v>
                </c:pt>
                <c:pt idx="47">
                  <c:v>0.149690757331988</c:v>
                </c:pt>
                <c:pt idx="48">
                  <c:v>0.621214087620237</c:v>
                </c:pt>
                <c:pt idx="49">
                  <c:v>0.100911239890046</c:v>
                </c:pt>
                <c:pt idx="50">
                  <c:v>0.207717789337725</c:v>
                </c:pt>
                <c:pt idx="51">
                  <c:v>0.278628748840548</c:v>
                </c:pt>
                <c:pt idx="52">
                  <c:v>0.27570112798500601</c:v>
                </c:pt>
                <c:pt idx="53">
                  <c:v>0.90947232060902505</c:v>
                </c:pt>
                <c:pt idx="54">
                  <c:v>0.29679818584661599</c:v>
                </c:pt>
                <c:pt idx="55">
                  <c:v>0.37202989354821298</c:v>
                </c:pt>
                <c:pt idx="56">
                  <c:v>0.51202955374174497</c:v>
                </c:pt>
                <c:pt idx="57">
                  <c:v>0.52777230794980401</c:v>
                </c:pt>
                <c:pt idx="58">
                  <c:v>7.0064863136870506E-2</c:v>
                </c:pt>
                <c:pt idx="59">
                  <c:v>0.17190666511394001</c:v>
                </c:pt>
                <c:pt idx="60">
                  <c:v>0.44516920561741802</c:v>
                </c:pt>
              </c:numCache>
            </c:numRef>
          </c:yVal>
          <c:smooth val="0"/>
          <c:extLst>
            <c:ext xmlns:c16="http://schemas.microsoft.com/office/drawing/2014/chart" uri="{C3380CC4-5D6E-409C-BE32-E72D297353CC}">
              <c16:uniqueId val="{00000001-C90F-904F-908D-FD154ABDA93D}"/>
            </c:ext>
          </c:extLst>
        </c:ser>
        <c:dLbls>
          <c:showLegendKey val="0"/>
          <c:showVal val="0"/>
          <c:showCatName val="0"/>
          <c:showSerName val="0"/>
          <c:showPercent val="0"/>
          <c:showBubbleSize val="0"/>
        </c:dLbls>
        <c:axId val="-1897711984"/>
        <c:axId val="-1914051600"/>
      </c:scatterChart>
      <c:valAx>
        <c:axId val="-1897711984"/>
        <c:scaling>
          <c:orientation val="minMax"/>
        </c:scaling>
        <c:delete val="1"/>
        <c:axPos val="b"/>
        <c:numFmt formatCode="General" sourceLinked="1"/>
        <c:majorTickMark val="none"/>
        <c:minorTickMark val="none"/>
        <c:tickLblPos val="nextTo"/>
        <c:crossAx val="-1914051600"/>
        <c:crosses val="autoZero"/>
        <c:crossBetween val="midCat"/>
      </c:valAx>
      <c:valAx>
        <c:axId val="-1914051600"/>
        <c:scaling>
          <c:orientation val="minMax"/>
        </c:scaling>
        <c:delete val="1"/>
        <c:axPos val="l"/>
        <c:numFmt formatCode="General" sourceLinked="1"/>
        <c:majorTickMark val="none"/>
        <c:minorTickMark val="none"/>
        <c:tickLblPos val="nextTo"/>
        <c:crossAx val="-189771198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'Main Data'!$AF$49</c:f>
              <c:strCache>
                <c:ptCount val="1"/>
                <c:pt idx="0">
                  <c:v>Pct</c:v>
                </c:pt>
              </c:strCache>
            </c:strRef>
          </c:tx>
          <c:invertIfNegative val="0"/>
          <c:cat>
            <c:strRef>
              <c:f>'Main Data'!$AD$50:$AD$54</c:f>
              <c:strCache>
                <c:ptCount val="5"/>
                <c:pt idx="0">
                  <c:v>&lt;10e-6</c:v>
                </c:pt>
                <c:pt idx="1">
                  <c:v>[10e-6,10e-5)</c:v>
                </c:pt>
                <c:pt idx="2">
                  <c:v>[10e-5,10e-4)</c:v>
                </c:pt>
                <c:pt idx="3">
                  <c:v>[10e-4,10e-3)</c:v>
                </c:pt>
                <c:pt idx="4">
                  <c:v>[10e-3,10e-2)</c:v>
                </c:pt>
              </c:strCache>
            </c:strRef>
          </c:cat>
          <c:val>
            <c:numRef>
              <c:f>'Main Data'!$AF$50:$AF$54</c:f>
              <c:numCache>
                <c:formatCode>0%</c:formatCode>
                <c:ptCount val="5"/>
                <c:pt idx="0">
                  <c:v>0.47685185185185203</c:v>
                </c:pt>
                <c:pt idx="1">
                  <c:v>0.148148148148148</c:v>
                </c:pt>
                <c:pt idx="2">
                  <c:v>0.25925925925925902</c:v>
                </c:pt>
                <c:pt idx="3">
                  <c:v>0.101851851851852</c:v>
                </c:pt>
                <c:pt idx="4">
                  <c:v>1.38888888888889E-2</c:v>
                </c:pt>
              </c:numCache>
            </c:numRef>
          </c:val>
          <c:extLst>
            <c:ext xmlns:c16="http://schemas.microsoft.com/office/drawing/2014/chart" uri="{C3380CC4-5D6E-409C-BE32-E72D297353CC}">
              <c16:uniqueId val="{00000000-D9B6-044B-8248-4A4F8B21CFAD}"/>
            </c:ext>
          </c:extLst>
        </c:ser>
        <c:dLbls>
          <c:showLegendKey val="0"/>
          <c:showVal val="0"/>
          <c:showCatName val="0"/>
          <c:showSerName val="0"/>
          <c:showPercent val="0"/>
          <c:showBubbleSize val="0"/>
        </c:dLbls>
        <c:gapWidth val="150"/>
        <c:axId val="-1917560976"/>
        <c:axId val="-1897016960"/>
      </c:barChart>
      <c:catAx>
        <c:axId val="-1917560976"/>
        <c:scaling>
          <c:orientation val="minMax"/>
        </c:scaling>
        <c:delete val="0"/>
        <c:axPos val="b"/>
        <c:title>
          <c:tx>
            <c:rich>
              <a:bodyPr/>
              <a:lstStyle/>
              <a:p>
                <a:pPr>
                  <a:defRPr sz="1200"/>
                </a:pPr>
                <a:r>
                  <a:rPr lang="en-US" sz="1200" dirty="0"/>
                  <a:t>Conversion Rate</a:t>
                </a:r>
                <a:r>
                  <a:rPr lang="en-US" sz="1200" baseline="0" dirty="0"/>
                  <a:t> (Random Targeting)</a:t>
                </a:r>
                <a:endParaRPr lang="en-US" sz="1200" dirty="0"/>
              </a:p>
            </c:rich>
          </c:tx>
          <c:overlay val="0"/>
        </c:title>
        <c:numFmt formatCode="General" sourceLinked="0"/>
        <c:majorTickMark val="out"/>
        <c:minorTickMark val="none"/>
        <c:tickLblPos val="nextTo"/>
        <c:crossAx val="-1897016960"/>
        <c:crosses val="autoZero"/>
        <c:auto val="1"/>
        <c:lblAlgn val="ctr"/>
        <c:lblOffset val="100"/>
        <c:noMultiLvlLbl val="0"/>
      </c:catAx>
      <c:valAx>
        <c:axId val="-1897016960"/>
        <c:scaling>
          <c:orientation val="minMax"/>
        </c:scaling>
        <c:delete val="0"/>
        <c:axPos val="l"/>
        <c:majorGridlines/>
        <c:title>
          <c:tx>
            <c:rich>
              <a:bodyPr rot="-5400000" vert="horz"/>
              <a:lstStyle/>
              <a:p>
                <a:pPr>
                  <a:defRPr sz="1400"/>
                </a:pPr>
                <a:r>
                  <a:rPr lang="en-US" sz="1400"/>
                  <a:t>% Campaigns</a:t>
                </a:r>
              </a:p>
            </c:rich>
          </c:tx>
          <c:overlay val="0"/>
        </c:title>
        <c:numFmt formatCode="0%" sourceLinked="1"/>
        <c:majorTickMark val="out"/>
        <c:minorTickMark val="none"/>
        <c:tickLblPos val="nextTo"/>
        <c:crossAx val="-1917560976"/>
        <c:crosses val="autoZero"/>
        <c:crossBetween val="between"/>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F919163-F0F1-41A2-8AEB-FD5A4E83B2BC}" type="datetime1">
              <a:rPr lang="en-US" altLang="en-US"/>
              <a:pPr/>
              <a:t>9/16/19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C85C092-64CC-4665-BA33-2509C4CA39DA}" type="slidenum">
              <a:rPr lang="en-US" altLang="en-US"/>
              <a:pPr/>
              <a:t>‹#›</a:t>
            </a:fld>
            <a:endParaRPr lang="en-US" altLang="en-US"/>
          </a:p>
        </p:txBody>
      </p:sp>
    </p:spTree>
    <p:extLst>
      <p:ext uri="{BB962C8B-B14F-4D97-AF65-F5344CB8AC3E}">
        <p14:creationId xmlns:p14="http://schemas.microsoft.com/office/powerpoint/2010/main" val="93949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82CE723-1891-42B9-8917-36E8C6BAC0CF}" type="slidenum">
              <a:rPr lang="en-US" altLang="en-US"/>
              <a:pPr/>
              <a:t>‹#›</a:t>
            </a:fld>
            <a:endParaRPr lang="en-US" altLang="en-US"/>
          </a:p>
        </p:txBody>
      </p:sp>
    </p:spTree>
    <p:extLst>
      <p:ext uri="{BB962C8B-B14F-4D97-AF65-F5344CB8AC3E}">
        <p14:creationId xmlns:p14="http://schemas.microsoft.com/office/powerpoint/2010/main" val="41487652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Piazza forum reminders, R today</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a:t>
            </a:fld>
            <a:endParaRPr lang="en-US" altLang="en-US"/>
          </a:p>
        </p:txBody>
      </p:sp>
    </p:spTree>
    <p:extLst>
      <p:ext uri="{BB962C8B-B14F-4D97-AF65-F5344CB8AC3E}">
        <p14:creationId xmlns:p14="http://schemas.microsoft.com/office/powerpoint/2010/main" val="11846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some of</a:t>
            </a:r>
            <a:r>
              <a:rPr lang="en-US" baseline="0" dirty="0"/>
              <a:t> the features be?</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20</a:t>
            </a:fld>
            <a:endParaRPr lang="en-US" altLang="en-US"/>
          </a:p>
        </p:txBody>
      </p:sp>
    </p:spTree>
    <p:extLst>
      <p:ext uri="{BB962C8B-B14F-4D97-AF65-F5344CB8AC3E}">
        <p14:creationId xmlns:p14="http://schemas.microsoft.com/office/powerpoint/2010/main" val="157177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that person follow me?</a:t>
            </a:r>
          </a:p>
          <a:p>
            <a:r>
              <a:rPr lang="en-US" dirty="0"/>
              <a:t>#How many people</a:t>
            </a:r>
            <a:r>
              <a:rPr lang="en-US" baseline="0" dirty="0"/>
              <a:t> do we both follow?</a:t>
            </a:r>
          </a:p>
          <a:p>
            <a:r>
              <a:rPr lang="en-US" baseline="0" dirty="0"/>
              <a:t>#How many people follow us both?</a:t>
            </a:r>
          </a:p>
          <a:p>
            <a:r>
              <a:rPr lang="en-US" baseline="0" dirty="0"/>
              <a:t>#How many people follow the person</a:t>
            </a:r>
          </a:p>
          <a:p>
            <a:r>
              <a:rPr lang="en-US" baseline="0" dirty="0"/>
              <a:t>#How many people does the person follow</a:t>
            </a:r>
          </a:p>
          <a:p>
            <a:r>
              <a:rPr lang="en-US" baseline="0" dirty="0"/>
              <a:t>#How active is the person</a:t>
            </a:r>
          </a:p>
          <a:p>
            <a:r>
              <a:rPr lang="en-US" baseline="0" dirty="0"/>
              <a:t>#Do we follow the same topics?</a:t>
            </a:r>
          </a:p>
          <a:p>
            <a:r>
              <a:rPr lang="en-US" baseline="0" dirty="0"/>
              <a:t>#Do we </a:t>
            </a:r>
            <a:r>
              <a:rPr lang="en-US" baseline="0" dirty="0" err="1"/>
              <a:t>retweet</a:t>
            </a:r>
            <a:r>
              <a:rPr lang="en-US" baseline="0" dirty="0"/>
              <a:t> the same people?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21</a:t>
            </a:fld>
            <a:endParaRPr lang="en-US"/>
          </a:p>
        </p:txBody>
      </p:sp>
    </p:spTree>
    <p:extLst>
      <p:ext uri="{BB962C8B-B14F-4D97-AF65-F5344CB8AC3E}">
        <p14:creationId xmlns:p14="http://schemas.microsoft.com/office/powerpoint/2010/main" val="51399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sampling strategy to address balance issues</a:t>
            </a:r>
          </a:p>
          <a:p>
            <a:r>
              <a:rPr lang="en-US" dirty="0"/>
              <a:t>More data prep</a:t>
            </a:r>
          </a:p>
          <a:p>
            <a:r>
              <a:rPr lang="en-US" dirty="0"/>
              <a:t>Taking 100% of the minority class means that you retain more information for training</a:t>
            </a:r>
            <a:r>
              <a:rPr lang="en-US" baseline="0" dirty="0"/>
              <a:t> to identify it. However this can lead to bias in the features.</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22</a:t>
            </a:fld>
            <a:endParaRPr lang="en-US" altLang="en-US"/>
          </a:p>
        </p:txBody>
      </p:sp>
    </p:spTree>
    <p:extLst>
      <p:ext uri="{BB962C8B-B14F-4D97-AF65-F5344CB8AC3E}">
        <p14:creationId xmlns:p14="http://schemas.microsoft.com/office/powerpoint/2010/main" val="92548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small number of campaigns have really good conversion rate</a:t>
            </a:r>
          </a:p>
          <a:p>
            <a:r>
              <a:rPr lang="en-US" baseline="0" dirty="0"/>
              <a:t>For more campaigns the dominant class (no conversion) is plentiful</a:t>
            </a:r>
          </a:p>
          <a:p>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23</a:t>
            </a:fld>
            <a:endParaRPr lang="en-US" altLang="en-US"/>
          </a:p>
        </p:txBody>
      </p:sp>
    </p:spTree>
    <p:extLst>
      <p:ext uri="{BB962C8B-B14F-4D97-AF65-F5344CB8AC3E}">
        <p14:creationId xmlns:p14="http://schemas.microsoft.com/office/powerpoint/2010/main" val="146835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a:t>
            </a:r>
            <a:r>
              <a:rPr lang="en-US" baseline="0" dirty="0"/>
              <a:t> curve: how the performance increases with amount of data</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24</a:t>
            </a:fld>
            <a:endParaRPr lang="en-US" altLang="en-US"/>
          </a:p>
        </p:txBody>
      </p:sp>
    </p:spTree>
    <p:extLst>
      <p:ext uri="{BB962C8B-B14F-4D97-AF65-F5344CB8AC3E}">
        <p14:creationId xmlns:p14="http://schemas.microsoft.com/office/powerpoint/2010/main" val="72748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curves for the multivariate (solid, blue) and multinomial (dashed, red) </a:t>
            </a:r>
            <a:r>
              <a:rPr lang="en-US" dirty="0" err="1"/>
              <a:t>Naı¨ve</a:t>
            </a:r>
            <a:r>
              <a:rPr lang="en-US" dirty="0"/>
              <a:t> Bayes variants. For all of the datasets, adding more data (x-axis) leads to continued improvement of predictive power (area under the curve [AUC]).</a:t>
            </a:r>
          </a:p>
          <a:p>
            <a:r>
              <a:rPr lang="en-US" dirty="0"/>
              <a:t>Flickr dataset: favorited pictures</a:t>
            </a:r>
          </a:p>
          <a:p>
            <a:r>
              <a:rPr lang="en-US" dirty="0"/>
              <a:t>Bank:, one year of fine-grained payment transaction data is provided in the banking dataset </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25</a:t>
            </a:fld>
            <a:endParaRPr lang="en-US" altLang="en-US"/>
          </a:p>
        </p:txBody>
      </p:sp>
    </p:spTree>
    <p:extLst>
      <p:ext uri="{BB962C8B-B14F-4D97-AF65-F5344CB8AC3E}">
        <p14:creationId xmlns:p14="http://schemas.microsoft.com/office/powerpoint/2010/main" val="2043717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Want to show that marginal gain at higher sample size amounts not useful</a:t>
            </a:r>
          </a:p>
          <a:p>
            <a:pPr marL="228600" indent="-228600">
              <a:buAutoNum type="arabicParenR"/>
            </a:pPr>
            <a:endParaRPr lang="en-US" dirty="0"/>
          </a:p>
          <a:p>
            <a:pPr marL="228600" indent="-228600">
              <a:buAutoNum type="arabicParenR"/>
            </a:pPr>
            <a:r>
              <a:rPr lang="en-US" dirty="0"/>
              <a:t>*weighting </a:t>
            </a:r>
            <a:r>
              <a:rPr lang="en-US" dirty="0" err="1"/>
              <a:t>downsampled</a:t>
            </a:r>
            <a:r>
              <a:rPr lang="en-US" dirty="0"/>
              <a:t> class to keep proportions </a:t>
            </a:r>
            <a:r>
              <a:rPr lang="en-US"/>
              <a:t>similar (by some k)</a:t>
            </a:r>
            <a:endParaRPr lang="en-US" dirty="0"/>
          </a:p>
          <a:p>
            <a:r>
              <a:rPr lang="en-US" dirty="0"/>
              <a:t>Base rate: actual proportion</a:t>
            </a:r>
            <a:r>
              <a:rPr lang="en-US" baseline="0" dirty="0"/>
              <a:t> of the class</a:t>
            </a:r>
          </a:p>
          <a:p>
            <a:r>
              <a:rPr lang="en-US" sz="1200" b="0" i="0" kern="1200" dirty="0">
                <a:solidFill>
                  <a:schemeClr val="tx1"/>
                </a:solidFill>
                <a:effectLst/>
                <a:latin typeface="Times" pitchFamily="-112" charset="0"/>
                <a:ea typeface="MS PGothic" pitchFamily="34" charset="-128"/>
                <a:cs typeface="ＭＳ Ｐゴシック" pitchFamily="-112" charset="-128"/>
              </a:rPr>
              <a:t>*adjust the intercept, </a:t>
            </a:r>
            <a:r>
              <a:rPr lang="el-GR" sz="1200" b="0" i="0" u="none" strike="noStrike" kern="1200" dirty="0">
                <a:solidFill>
                  <a:schemeClr val="tx1"/>
                </a:solidFill>
                <a:effectLst/>
                <a:latin typeface="Times" pitchFamily="-112" charset="0"/>
                <a:ea typeface="MS PGothic" pitchFamily="34" charset="-128"/>
                <a:cs typeface="ＭＳ Ｐゴシック" pitchFamily="-112" charset="-128"/>
              </a:rPr>
              <a:t>β0</a:t>
            </a:r>
            <a:r>
              <a:rPr lang="el-GR" sz="1200" b="0" i="0" kern="1200" dirty="0">
                <a:solidFill>
                  <a:schemeClr val="tx1"/>
                </a:solidFill>
                <a:effectLst/>
                <a:latin typeface="Times" pitchFamily="-112" charset="0"/>
                <a:ea typeface="MS PGothic" pitchFamily="34" charset="-128"/>
                <a:cs typeface="ＭＳ Ｐゴシック" pitchFamily="-112" charset="-128"/>
              </a:rPr>
              <a:t>, </a:t>
            </a:r>
            <a:r>
              <a:rPr lang="en-US" sz="1200" b="0" i="0" kern="1200" dirty="0">
                <a:solidFill>
                  <a:schemeClr val="tx1"/>
                </a:solidFill>
                <a:effectLst/>
                <a:latin typeface="Times" pitchFamily="-112" charset="0"/>
                <a:ea typeface="MS PGothic" pitchFamily="34" charset="-128"/>
                <a:cs typeface="ＭＳ Ｐゴシック" pitchFamily="-112" charset="-128"/>
              </a:rPr>
              <a:t>from your </a:t>
            </a:r>
            <a:r>
              <a:rPr lang="en-US" sz="1200" b="0" i="0" kern="1200" dirty="0" err="1">
                <a:solidFill>
                  <a:schemeClr val="tx1"/>
                </a:solidFill>
                <a:effectLst/>
                <a:latin typeface="Times" pitchFamily="-112" charset="0"/>
                <a:ea typeface="MS PGothic" pitchFamily="34" charset="-128"/>
                <a:cs typeface="ＭＳ Ｐゴシック" pitchFamily="-112" charset="-128"/>
              </a:rPr>
              <a:t>downsampled</a:t>
            </a:r>
            <a:r>
              <a:rPr lang="en-US" sz="1200" b="0" i="0" kern="1200" dirty="0">
                <a:solidFill>
                  <a:schemeClr val="tx1"/>
                </a:solidFill>
                <a:effectLst/>
                <a:latin typeface="Times" pitchFamily="-112" charset="0"/>
                <a:ea typeface="MS PGothic" pitchFamily="34" charset="-128"/>
                <a:cs typeface="ＭＳ Ｐゴシック" pitchFamily="-112" charset="-128"/>
              </a:rPr>
              <a:t> regression after fitting the model</a:t>
            </a:r>
            <a:endParaRPr lang="en-US" baseline="0"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26</a:t>
            </a:fld>
            <a:endParaRPr lang="en-US" altLang="en-US"/>
          </a:p>
        </p:txBody>
      </p:sp>
    </p:spTree>
    <p:extLst>
      <p:ext uri="{BB962C8B-B14F-4D97-AF65-F5344CB8AC3E}">
        <p14:creationId xmlns:p14="http://schemas.microsoft.com/office/powerpoint/2010/main" val="1174430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charset="0"/>
                <a:ea typeface="ＭＳ Ｐゴシック" charset="0"/>
              </a:defRPr>
            </a:lvl1pPr>
            <a:lvl2pPr marL="731731" indent="-281435" defTabSz="917792" eaLnBrk="0" hangingPunct="0">
              <a:defRPr sz="2400">
                <a:solidFill>
                  <a:schemeClr val="tx1"/>
                </a:solidFill>
                <a:latin typeface="Tahoma" charset="0"/>
                <a:ea typeface="ＭＳ Ｐゴシック" charset="0"/>
              </a:defRPr>
            </a:lvl2pPr>
            <a:lvl3pPr marL="1125741" indent="-225148" defTabSz="917792" eaLnBrk="0" hangingPunct="0">
              <a:defRPr sz="2400">
                <a:solidFill>
                  <a:schemeClr val="tx1"/>
                </a:solidFill>
                <a:latin typeface="Tahoma" charset="0"/>
                <a:ea typeface="ＭＳ Ｐゴシック" charset="0"/>
              </a:defRPr>
            </a:lvl3pPr>
            <a:lvl4pPr marL="1576037" indent="-225148" defTabSz="917792" eaLnBrk="0" hangingPunct="0">
              <a:defRPr sz="2400">
                <a:solidFill>
                  <a:schemeClr val="tx1"/>
                </a:solidFill>
                <a:latin typeface="Tahoma" charset="0"/>
                <a:ea typeface="ＭＳ Ｐゴシック" charset="0"/>
              </a:defRPr>
            </a:lvl4pPr>
            <a:lvl5pPr marL="2026333" indent="-225148" defTabSz="917792" eaLnBrk="0" hangingPunct="0">
              <a:defRPr sz="2400">
                <a:solidFill>
                  <a:schemeClr val="tx1"/>
                </a:solidFill>
                <a:latin typeface="Tahoma" charset="0"/>
                <a:ea typeface="ＭＳ Ｐゴシック" charset="0"/>
              </a:defRPr>
            </a:lvl5pPr>
            <a:lvl6pPr marL="2476630" indent="-225148" defTabSz="917792" eaLnBrk="0" fontAlgn="base" hangingPunct="0">
              <a:spcBef>
                <a:spcPct val="0"/>
              </a:spcBef>
              <a:spcAft>
                <a:spcPct val="0"/>
              </a:spcAft>
              <a:defRPr sz="2400">
                <a:solidFill>
                  <a:schemeClr val="tx1"/>
                </a:solidFill>
                <a:latin typeface="Tahoma" charset="0"/>
                <a:ea typeface="ＭＳ Ｐゴシック" charset="0"/>
              </a:defRPr>
            </a:lvl6pPr>
            <a:lvl7pPr marL="2926926" indent="-225148" defTabSz="917792" eaLnBrk="0" fontAlgn="base" hangingPunct="0">
              <a:spcBef>
                <a:spcPct val="0"/>
              </a:spcBef>
              <a:spcAft>
                <a:spcPct val="0"/>
              </a:spcAft>
              <a:defRPr sz="2400">
                <a:solidFill>
                  <a:schemeClr val="tx1"/>
                </a:solidFill>
                <a:latin typeface="Tahoma" charset="0"/>
                <a:ea typeface="ＭＳ Ｐゴシック" charset="0"/>
              </a:defRPr>
            </a:lvl7pPr>
            <a:lvl8pPr marL="3377222" indent="-225148" defTabSz="917792" eaLnBrk="0" fontAlgn="base" hangingPunct="0">
              <a:spcBef>
                <a:spcPct val="0"/>
              </a:spcBef>
              <a:spcAft>
                <a:spcPct val="0"/>
              </a:spcAft>
              <a:defRPr sz="2400">
                <a:solidFill>
                  <a:schemeClr val="tx1"/>
                </a:solidFill>
                <a:latin typeface="Tahoma" charset="0"/>
                <a:ea typeface="ＭＳ Ｐゴシック" charset="0"/>
              </a:defRPr>
            </a:lvl8pPr>
            <a:lvl9pPr marL="3827518" indent="-225148" defTabSz="917792" eaLnBrk="0" fontAlgn="base" hangingPunct="0">
              <a:spcBef>
                <a:spcPct val="0"/>
              </a:spcBef>
              <a:spcAft>
                <a:spcPct val="0"/>
              </a:spcAft>
              <a:defRPr sz="2400">
                <a:solidFill>
                  <a:schemeClr val="tx1"/>
                </a:solidFill>
                <a:latin typeface="Tahoma" charset="0"/>
                <a:ea typeface="ＭＳ Ｐゴシック" charset="0"/>
              </a:defRPr>
            </a:lvl9pPr>
          </a:lstStyle>
          <a:p>
            <a:fld id="{2074432F-7F93-AE4D-82C8-B734879DD865}" type="slidenum">
              <a:rPr lang="en-US" sz="1200">
                <a:latin typeface="Times New Roman" charset="0"/>
              </a:rPr>
              <a:pPr/>
              <a:t>27</a:t>
            </a:fld>
            <a:endParaRPr lang="en-US" sz="1200">
              <a:latin typeface="Times New Roman"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73628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charset="0"/>
                <a:ea typeface="ＭＳ Ｐゴシック" charset="0"/>
              </a:defRPr>
            </a:lvl1pPr>
            <a:lvl2pPr marL="731731" indent="-281435" defTabSz="917792" eaLnBrk="0" hangingPunct="0">
              <a:defRPr sz="2400">
                <a:solidFill>
                  <a:schemeClr val="tx1"/>
                </a:solidFill>
                <a:latin typeface="Tahoma" charset="0"/>
                <a:ea typeface="ＭＳ Ｐゴシック" charset="0"/>
              </a:defRPr>
            </a:lvl2pPr>
            <a:lvl3pPr marL="1125741" indent="-225148" defTabSz="917792" eaLnBrk="0" hangingPunct="0">
              <a:defRPr sz="2400">
                <a:solidFill>
                  <a:schemeClr val="tx1"/>
                </a:solidFill>
                <a:latin typeface="Tahoma" charset="0"/>
                <a:ea typeface="ＭＳ Ｐゴシック" charset="0"/>
              </a:defRPr>
            </a:lvl3pPr>
            <a:lvl4pPr marL="1576037" indent="-225148" defTabSz="917792" eaLnBrk="0" hangingPunct="0">
              <a:defRPr sz="2400">
                <a:solidFill>
                  <a:schemeClr val="tx1"/>
                </a:solidFill>
                <a:latin typeface="Tahoma" charset="0"/>
                <a:ea typeface="ＭＳ Ｐゴシック" charset="0"/>
              </a:defRPr>
            </a:lvl4pPr>
            <a:lvl5pPr marL="2026333" indent="-225148" defTabSz="917792" eaLnBrk="0" hangingPunct="0">
              <a:defRPr sz="2400">
                <a:solidFill>
                  <a:schemeClr val="tx1"/>
                </a:solidFill>
                <a:latin typeface="Tahoma" charset="0"/>
                <a:ea typeface="ＭＳ Ｐゴシック" charset="0"/>
              </a:defRPr>
            </a:lvl5pPr>
            <a:lvl6pPr marL="2476630" indent="-225148" defTabSz="917792" eaLnBrk="0" fontAlgn="base" hangingPunct="0">
              <a:spcBef>
                <a:spcPct val="0"/>
              </a:spcBef>
              <a:spcAft>
                <a:spcPct val="0"/>
              </a:spcAft>
              <a:defRPr sz="2400">
                <a:solidFill>
                  <a:schemeClr val="tx1"/>
                </a:solidFill>
                <a:latin typeface="Tahoma" charset="0"/>
                <a:ea typeface="ＭＳ Ｐゴシック" charset="0"/>
              </a:defRPr>
            </a:lvl6pPr>
            <a:lvl7pPr marL="2926926" indent="-225148" defTabSz="917792" eaLnBrk="0" fontAlgn="base" hangingPunct="0">
              <a:spcBef>
                <a:spcPct val="0"/>
              </a:spcBef>
              <a:spcAft>
                <a:spcPct val="0"/>
              </a:spcAft>
              <a:defRPr sz="2400">
                <a:solidFill>
                  <a:schemeClr val="tx1"/>
                </a:solidFill>
                <a:latin typeface="Tahoma" charset="0"/>
                <a:ea typeface="ＭＳ Ｐゴシック" charset="0"/>
              </a:defRPr>
            </a:lvl7pPr>
            <a:lvl8pPr marL="3377222" indent="-225148" defTabSz="917792" eaLnBrk="0" fontAlgn="base" hangingPunct="0">
              <a:spcBef>
                <a:spcPct val="0"/>
              </a:spcBef>
              <a:spcAft>
                <a:spcPct val="0"/>
              </a:spcAft>
              <a:defRPr sz="2400">
                <a:solidFill>
                  <a:schemeClr val="tx1"/>
                </a:solidFill>
                <a:latin typeface="Tahoma" charset="0"/>
                <a:ea typeface="ＭＳ Ｐゴシック" charset="0"/>
              </a:defRPr>
            </a:lvl8pPr>
            <a:lvl9pPr marL="3827518" indent="-225148" defTabSz="917792" eaLnBrk="0" fontAlgn="base" hangingPunct="0">
              <a:spcBef>
                <a:spcPct val="0"/>
              </a:spcBef>
              <a:spcAft>
                <a:spcPct val="0"/>
              </a:spcAft>
              <a:defRPr sz="2400">
                <a:solidFill>
                  <a:schemeClr val="tx1"/>
                </a:solidFill>
                <a:latin typeface="Tahoma" charset="0"/>
                <a:ea typeface="ＭＳ Ｐゴシック" charset="0"/>
              </a:defRPr>
            </a:lvl9pPr>
          </a:lstStyle>
          <a:p>
            <a:fld id="{F146735A-CE3A-064B-B664-1B188F2ECBB1}" type="slidenum">
              <a:rPr lang="en-US" sz="1200">
                <a:latin typeface="Times New Roman" charset="0"/>
              </a:rPr>
              <a:pPr/>
              <a:t>2</a:t>
            </a:fld>
            <a:endParaRPr lang="en-US" sz="1200">
              <a:latin typeface="Times New Roman" charset="0"/>
            </a:endParaRPr>
          </a:p>
        </p:txBody>
      </p:sp>
      <p:sp>
        <p:nvSpPr>
          <p:cNvPr id="73731" name="Rectangle 2"/>
          <p:cNvSpPr>
            <a:spLocks noGrp="1" noRot="1" noChangeAspect="1" noChangeArrowheads="1" noTextEdit="1"/>
          </p:cNvSpPr>
          <p:nvPr>
            <p:ph type="sldImg"/>
          </p:nvPr>
        </p:nvSpPr>
        <p:spPr>
          <a:xfrm>
            <a:off x="1144588" y="685800"/>
            <a:ext cx="4570412" cy="3429000"/>
          </a:xfrm>
          <a:ln/>
        </p:spPr>
      </p:sp>
      <p:sp>
        <p:nvSpPr>
          <p:cNvPr id="7373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kern="1200" dirty="0">
                <a:solidFill>
                  <a:schemeClr val="tx1"/>
                </a:solidFill>
                <a:latin typeface="Times" pitchFamily="-112" charset="0"/>
                <a:ea typeface="MS PGothic" pitchFamily="34" charset="-128"/>
                <a:cs typeface="ＭＳ Ｐゴシック" pitchFamily="-112" charset="-128"/>
              </a:rPr>
              <a:t>Reduce data volume by choosing alternative, </a:t>
            </a:r>
            <a:r>
              <a:rPr lang="en-US" sz="1200" i="1" kern="1200" dirty="0">
                <a:solidFill>
                  <a:schemeClr val="tx1"/>
                </a:solidFill>
                <a:latin typeface="Times" pitchFamily="-112" charset="0"/>
                <a:ea typeface="MS PGothic" pitchFamily="34" charset="-128"/>
                <a:cs typeface="ＭＳ Ｐゴシック" pitchFamily="-112" charset="-128"/>
              </a:rPr>
              <a:t>smaller forms</a:t>
            </a:r>
            <a:r>
              <a:rPr lang="en-US" sz="1200" i="0" kern="1200" dirty="0">
                <a:solidFill>
                  <a:schemeClr val="tx1"/>
                </a:solidFill>
                <a:latin typeface="Times" pitchFamily="-112" charset="0"/>
                <a:ea typeface="MS PGothic" pitchFamily="34" charset="-128"/>
                <a:cs typeface="ＭＳ Ｐゴシック" pitchFamily="-112" charset="-128"/>
              </a:rPr>
              <a:t> of data representation</a:t>
            </a:r>
          </a:p>
          <a:p>
            <a:r>
              <a:rPr lang="en-US" sz="1200" b="1" i="0" kern="1200" dirty="0">
                <a:solidFill>
                  <a:schemeClr val="tx1"/>
                </a:solidFill>
                <a:latin typeface="Times" pitchFamily="-112" charset="0"/>
                <a:ea typeface="MS PGothic" pitchFamily="34" charset="-128"/>
                <a:cs typeface="ＭＳ Ｐゴシック" pitchFamily="-112" charset="-128"/>
              </a:rPr>
              <a:t>Parametric methods</a:t>
            </a:r>
            <a:r>
              <a:rPr lang="en-US" sz="1200" b="0" i="0" kern="1200" dirty="0">
                <a:solidFill>
                  <a:schemeClr val="tx1"/>
                </a:solidFill>
                <a:latin typeface="Times" pitchFamily="-112" charset="0"/>
                <a:ea typeface="MS PGothic" pitchFamily="34" charset="-128"/>
                <a:cs typeface="ＭＳ Ｐゴシック" pitchFamily="-112" charset="-128"/>
              </a:rPr>
              <a:t> (e.g., regression)</a:t>
            </a:r>
          </a:p>
          <a:p>
            <a:r>
              <a:rPr lang="en-US" sz="1200" b="0" i="0" kern="1200" dirty="0">
                <a:solidFill>
                  <a:schemeClr val="tx1"/>
                </a:solidFill>
                <a:latin typeface="Times" pitchFamily="-112" charset="0"/>
                <a:ea typeface="MS PGothic" pitchFamily="34" charset="-128"/>
                <a:cs typeface="ＭＳ Ｐゴシック" pitchFamily="-112" charset="-128"/>
              </a:rPr>
              <a:t>Assume the data fits some model, estimate model parameters, store only the parameters, and discard the data (except possible outliers)</a:t>
            </a:r>
          </a:p>
          <a:p>
            <a:r>
              <a:rPr lang="en-US" sz="1200" b="0" i="0" kern="1200" dirty="0">
                <a:solidFill>
                  <a:schemeClr val="tx1"/>
                </a:solidFill>
                <a:latin typeface="Times" pitchFamily="-112" charset="0"/>
                <a:ea typeface="MS PGothic" pitchFamily="34" charset="-128"/>
                <a:cs typeface="ＭＳ Ｐゴシック" pitchFamily="-112" charset="-128"/>
              </a:rPr>
              <a:t>Ex.: Log-linear models—obtain value at a point in </a:t>
            </a:r>
            <a:r>
              <a:rPr lang="en-US" sz="1200" b="0" i="1" kern="1200" dirty="0">
                <a:solidFill>
                  <a:schemeClr val="tx1"/>
                </a:solidFill>
                <a:latin typeface="Times" pitchFamily="-112" charset="0"/>
                <a:ea typeface="MS PGothic" pitchFamily="34" charset="-128"/>
                <a:cs typeface="ＭＳ Ｐゴシック" pitchFamily="-112" charset="-128"/>
              </a:rPr>
              <a:t>m</a:t>
            </a:r>
            <a:r>
              <a:rPr lang="en-US" sz="1200" b="0" i="0" kern="1200" dirty="0">
                <a:solidFill>
                  <a:schemeClr val="tx1"/>
                </a:solidFill>
                <a:latin typeface="Times" pitchFamily="-112" charset="0"/>
                <a:ea typeface="MS PGothic" pitchFamily="34" charset="-128"/>
                <a:cs typeface="ＭＳ Ｐゴシック" pitchFamily="-112" charset="-128"/>
              </a:rPr>
              <a:t>-D space as the product on appropriate marginal subspaces</a:t>
            </a:r>
          </a:p>
          <a:p>
            <a:r>
              <a:rPr lang="en-US" sz="1200" b="1" i="0" kern="1200" dirty="0">
                <a:solidFill>
                  <a:schemeClr val="tx1"/>
                </a:solidFill>
                <a:latin typeface="Times" pitchFamily="-112" charset="0"/>
                <a:ea typeface="MS PGothic" pitchFamily="34" charset="-128"/>
                <a:cs typeface="ＭＳ Ｐゴシック" pitchFamily="-112" charset="-128"/>
              </a:rPr>
              <a:t>Non-parametric</a:t>
            </a:r>
            <a:r>
              <a:rPr lang="en-US" sz="1200" b="0" i="0" kern="1200" dirty="0">
                <a:solidFill>
                  <a:schemeClr val="tx1"/>
                </a:solidFill>
                <a:latin typeface="Times" pitchFamily="-112" charset="0"/>
                <a:ea typeface="MS PGothic" pitchFamily="34" charset="-128"/>
                <a:cs typeface="ＭＳ Ｐゴシック" pitchFamily="-112" charset="-128"/>
              </a:rPr>
              <a:t> methods</a:t>
            </a:r>
          </a:p>
          <a:p>
            <a:r>
              <a:rPr lang="en-US" sz="1200" b="0" i="0" kern="1200" dirty="0">
                <a:solidFill>
                  <a:schemeClr val="tx1"/>
                </a:solidFill>
                <a:latin typeface="Times" pitchFamily="-112" charset="0"/>
                <a:ea typeface="MS PGothic" pitchFamily="34" charset="-128"/>
                <a:cs typeface="ＭＳ Ｐゴシック" pitchFamily="-112" charset="-128"/>
              </a:rPr>
              <a:t>Do not assume models</a:t>
            </a:r>
          </a:p>
          <a:p>
            <a:r>
              <a:rPr lang="en-US" sz="1200" b="0" i="0" kern="1200" dirty="0">
                <a:solidFill>
                  <a:schemeClr val="tx1"/>
                </a:solidFill>
                <a:latin typeface="Times" pitchFamily="-112" charset="0"/>
                <a:ea typeface="MS PGothic" pitchFamily="34" charset="-128"/>
                <a:cs typeface="ＭＳ Ｐゴシック" pitchFamily="-112" charset="-128"/>
              </a:rPr>
              <a:t>Major families: histograms, clustering, sampling, …</a:t>
            </a:r>
            <a:endParaRPr lang="en-US" dirty="0">
              <a:latin typeface="Times New Roman" charset="0"/>
            </a:endParaRPr>
          </a:p>
        </p:txBody>
      </p:sp>
    </p:spTree>
    <p:extLst>
      <p:ext uri="{BB962C8B-B14F-4D97-AF65-F5344CB8AC3E}">
        <p14:creationId xmlns:p14="http://schemas.microsoft.com/office/powerpoint/2010/main" val="121966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finding structure</a:t>
            </a:r>
            <a:r>
              <a:rPr lang="en-US" baseline="0" dirty="0"/>
              <a:t> is to information from one source to reduce uncertainty about another source.</a:t>
            </a:r>
          </a:p>
          <a:p>
            <a:r>
              <a:rPr lang="en-US" baseline="0" dirty="0"/>
              <a:t>What does this mean? Conditional distribution example. I.e., carnival guy who guesses your weight. If I can see your height I can reduce uncertainty about weight.</a:t>
            </a:r>
          </a:p>
          <a:p>
            <a:r>
              <a:rPr lang="en-US" baseline="0" dirty="0"/>
              <a:t>Find some height/weight data.</a:t>
            </a:r>
          </a:p>
          <a:p>
            <a:endParaRPr lang="en-US" baseline="0" dirty="0"/>
          </a:p>
          <a:p>
            <a:r>
              <a:rPr lang="en-US" baseline="0" dirty="0"/>
              <a:t>Under supervised exploration:</a:t>
            </a:r>
          </a:p>
          <a:p>
            <a:r>
              <a:rPr lang="en-US" sz="1200" dirty="0"/>
              <a:t>How can we (automatically) obtain a selection of the more informative variables with respect to predicting the value of the target variable?</a:t>
            </a:r>
          </a:p>
          <a:p>
            <a:r>
              <a:rPr lang="en-US" sz="1200" dirty="0"/>
              <a:t>Even better, can we obtain the ranking of the variables?</a:t>
            </a:r>
          </a:p>
          <a:p>
            <a:r>
              <a:rPr lang="en-US" sz="1200" dirty="0"/>
              <a:t>Can think of importance as one</a:t>
            </a:r>
            <a:r>
              <a:rPr lang="en-US" sz="1200" baseline="0" dirty="0"/>
              <a:t> that makes the target variable more pure. This leads to the notion of entropy.</a:t>
            </a:r>
            <a:endParaRPr lang="en-US" sz="1200" dirty="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24967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MSE (statistics recap): Mean square</a:t>
            </a:r>
            <a:r>
              <a:rPr lang="en-US" baseline="0" dirty="0"/>
              <a:t> error</a:t>
            </a:r>
          </a:p>
          <a:p>
            <a:r>
              <a:rPr lang="en-US" sz="1200" b="0" i="0" kern="1200" dirty="0">
                <a:solidFill>
                  <a:schemeClr val="tx1"/>
                </a:solidFill>
                <a:effectLst/>
                <a:latin typeface="Times" pitchFamily="-112" charset="0"/>
                <a:ea typeface="MS PGothic" pitchFamily="34" charset="-128"/>
                <a:cs typeface="ＭＳ Ｐゴシック" pitchFamily="-112" charset="-128"/>
              </a:rPr>
              <a:t>In statistics, the </a:t>
            </a:r>
            <a:r>
              <a:rPr lang="en-US" sz="1200" b="1" i="0" kern="1200" dirty="0">
                <a:solidFill>
                  <a:schemeClr val="tx1"/>
                </a:solidFill>
                <a:effectLst/>
                <a:latin typeface="Times" pitchFamily="-112" charset="0"/>
                <a:ea typeface="MS PGothic" pitchFamily="34" charset="-128"/>
                <a:cs typeface="ＭＳ Ｐゴシック" pitchFamily="-112" charset="-128"/>
              </a:rPr>
              <a:t>mean squared error</a:t>
            </a:r>
            <a:r>
              <a:rPr lang="en-US" sz="1200" b="0" i="0" kern="1200" dirty="0">
                <a:solidFill>
                  <a:schemeClr val="tx1"/>
                </a:solidFill>
                <a:effectLst/>
                <a:latin typeface="Times" pitchFamily="-112" charset="0"/>
                <a:ea typeface="MS PGothic" pitchFamily="34" charset="-128"/>
                <a:cs typeface="ＭＳ Ｐゴシック" pitchFamily="-112" charset="-128"/>
              </a:rPr>
              <a:t> (</a:t>
            </a:r>
            <a:r>
              <a:rPr lang="en-US" sz="1200" b="1" i="0" kern="1200" dirty="0">
                <a:solidFill>
                  <a:schemeClr val="tx1"/>
                </a:solidFill>
                <a:effectLst/>
                <a:latin typeface="Times" pitchFamily="-112" charset="0"/>
                <a:ea typeface="MS PGothic" pitchFamily="34" charset="-128"/>
                <a:cs typeface="ＭＳ Ｐゴシック" pitchFamily="-112" charset="-128"/>
              </a:rPr>
              <a:t>MSE</a:t>
            </a:r>
            <a:r>
              <a:rPr lang="en-US" sz="1200" b="0" i="0" kern="1200" dirty="0">
                <a:solidFill>
                  <a:schemeClr val="tx1"/>
                </a:solidFill>
                <a:effectLst/>
                <a:latin typeface="Times" pitchFamily="-112" charset="0"/>
                <a:ea typeface="MS PGothic" pitchFamily="34" charset="-128"/>
                <a:cs typeface="ＭＳ Ｐゴシック" pitchFamily="-112" charset="-128"/>
              </a:rPr>
              <a:t>) or </a:t>
            </a:r>
            <a:r>
              <a:rPr lang="en-US" sz="1200" b="1" i="0" kern="1200" dirty="0">
                <a:solidFill>
                  <a:schemeClr val="tx1"/>
                </a:solidFill>
                <a:effectLst/>
                <a:latin typeface="Times" pitchFamily="-112" charset="0"/>
                <a:ea typeface="MS PGothic" pitchFamily="34" charset="-128"/>
                <a:cs typeface="ＭＳ Ｐゴシック" pitchFamily="-112" charset="-128"/>
              </a:rPr>
              <a:t>mean squared</a:t>
            </a:r>
            <a:r>
              <a:rPr lang="en-US" sz="1200" b="0" i="0" kern="1200" dirty="0">
                <a:solidFill>
                  <a:schemeClr val="tx1"/>
                </a:solidFill>
                <a:effectLst/>
                <a:latin typeface="Times" pitchFamily="-112" charset="0"/>
                <a:ea typeface="MS PGothic" pitchFamily="34" charset="-128"/>
                <a:cs typeface="ＭＳ Ｐゴシック" pitchFamily="-112" charset="-128"/>
              </a:rPr>
              <a:t> deviation (MSD) of an estimator (of a procedure for estimating an unobserved quantity) measures the average of the squares of the errors or deviations—that is, the difference between the estimator and what is estimated. WILL TALK ABOUT BIAS VARIANCE TRADEOFF LATER</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10</a:t>
            </a:fld>
            <a:endParaRPr lang="en-US" altLang="en-US"/>
          </a:p>
        </p:txBody>
      </p:sp>
    </p:spTree>
    <p:extLst>
      <p:ext uri="{BB962C8B-B14F-4D97-AF65-F5344CB8AC3E}">
        <p14:creationId xmlns:p14="http://schemas.microsoft.com/office/powerpoint/2010/main" val="81385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Bins don’t borrow information from neighbors - just </a:t>
            </a:r>
            <a:r>
              <a:rPr lang="en-US" dirty="0" err="1"/>
              <a:t>overfit</a:t>
            </a:r>
            <a:r>
              <a:rPr lang="en-US" dirty="0"/>
              <a:t> to training</a:t>
            </a:r>
          </a:p>
          <a:p>
            <a:r>
              <a:rPr lang="en-US" dirty="0"/>
              <a:t>*DO BINNING DEMO</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11</a:t>
            </a:fld>
            <a:endParaRPr lang="en-US" altLang="en-US"/>
          </a:p>
        </p:txBody>
      </p:sp>
    </p:spTree>
    <p:extLst>
      <p:ext uri="{BB962C8B-B14F-4D97-AF65-F5344CB8AC3E}">
        <p14:creationId xmlns:p14="http://schemas.microsoft.com/office/powerpoint/2010/main" val="87077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training data a lot, less likely to </a:t>
            </a:r>
            <a:r>
              <a:rPr lang="en-US" dirty="0" err="1"/>
              <a:t>overfit</a:t>
            </a:r>
            <a:r>
              <a:rPr lang="en-US" dirty="0"/>
              <a:t> since so much data</a:t>
            </a:r>
          </a:p>
          <a:p>
            <a:r>
              <a:rPr lang="en-US" dirty="0"/>
              <a:t>Less likely</a:t>
            </a:r>
            <a:r>
              <a:rPr lang="en-US" baseline="0" dirty="0"/>
              <a:t> to </a:t>
            </a:r>
            <a:r>
              <a:rPr lang="en-US" baseline="0" dirty="0" err="1"/>
              <a:t>overfit</a:t>
            </a:r>
            <a:r>
              <a:rPr lang="en-US" baseline="0" dirty="0"/>
              <a:t> than in the information poor environment (less samples)</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12</a:t>
            </a:fld>
            <a:endParaRPr lang="en-US" altLang="en-US"/>
          </a:p>
        </p:txBody>
      </p:sp>
    </p:spTree>
    <p:extLst>
      <p:ext uri="{BB962C8B-B14F-4D97-AF65-F5344CB8AC3E}">
        <p14:creationId xmlns:p14="http://schemas.microsoft.com/office/powerpoint/2010/main" val="15515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Opposed to just using higher polynomial in information rich environment, binning more likely to </a:t>
            </a:r>
            <a:r>
              <a:rPr lang="en-US" dirty="0" err="1"/>
              <a:t>overfit</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13</a:t>
            </a:fld>
            <a:endParaRPr lang="en-US" altLang="en-US"/>
          </a:p>
        </p:txBody>
      </p:sp>
    </p:spTree>
    <p:extLst>
      <p:ext uri="{BB962C8B-B14F-4D97-AF65-F5344CB8AC3E}">
        <p14:creationId xmlns:p14="http://schemas.microsoft.com/office/powerpoint/2010/main" val="342109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experimentation is part of the research process (e.g. tobacco/alcohol example)</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15</a:t>
            </a:fld>
            <a:endParaRPr lang="en-US" altLang="en-US"/>
          </a:p>
        </p:txBody>
      </p:sp>
    </p:spTree>
    <p:extLst>
      <p:ext uri="{BB962C8B-B14F-4D97-AF65-F5344CB8AC3E}">
        <p14:creationId xmlns:p14="http://schemas.microsoft.com/office/powerpoint/2010/main" val="38925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NOT informative. (correlation that wasn’t linked)</a:t>
            </a:r>
          </a:p>
          <a:p>
            <a:r>
              <a:rPr lang="en-US" dirty="0"/>
              <a:t>Should have checked that training/test distributions same</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18</a:t>
            </a:fld>
            <a:endParaRPr lang="en-US" altLang="en-US"/>
          </a:p>
        </p:txBody>
      </p:sp>
    </p:spTree>
    <p:extLst>
      <p:ext uri="{BB962C8B-B14F-4D97-AF65-F5344CB8AC3E}">
        <p14:creationId xmlns:p14="http://schemas.microsoft.com/office/powerpoint/2010/main" val="89845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AEFFCDF-DC98-43A9-A4D5-85E38EF22476}" type="slidenum">
              <a:rPr lang="en-US" altLang="en-US"/>
              <a:pPr/>
              <a:t>‹#›</a:t>
            </a:fld>
            <a:endParaRPr lang="en-US" altLang="en-US"/>
          </a:p>
        </p:txBody>
      </p:sp>
    </p:spTree>
    <p:extLst>
      <p:ext uri="{BB962C8B-B14F-4D97-AF65-F5344CB8AC3E}">
        <p14:creationId xmlns:p14="http://schemas.microsoft.com/office/powerpoint/2010/main" val="40965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BB799C03-1562-4CE2-9BB4-2EB4C1C1E5E3}" type="slidenum">
              <a:rPr lang="en-US" altLang="en-US"/>
              <a:pPr/>
              <a:t>‹#›</a:t>
            </a:fld>
            <a:endParaRPr lang="en-US" altLang="en-US"/>
          </a:p>
        </p:txBody>
      </p:sp>
    </p:spTree>
    <p:extLst>
      <p:ext uri="{BB962C8B-B14F-4D97-AF65-F5344CB8AC3E}">
        <p14:creationId xmlns:p14="http://schemas.microsoft.com/office/powerpoint/2010/main" val="11942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760FD918-CDB5-4038-961C-039151A85B02}" type="slidenum">
              <a:rPr lang="en-US" altLang="en-US"/>
              <a:pPr/>
              <a:t>‹#›</a:t>
            </a:fld>
            <a:endParaRPr lang="en-US" altLang="en-US"/>
          </a:p>
        </p:txBody>
      </p:sp>
    </p:spTree>
    <p:extLst>
      <p:ext uri="{BB962C8B-B14F-4D97-AF65-F5344CB8AC3E}">
        <p14:creationId xmlns:p14="http://schemas.microsoft.com/office/powerpoint/2010/main" val="82498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20000" cy="685800"/>
          </a:xfrm>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00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8" name="Rectangle 6"/>
          <p:cNvSpPr>
            <a:spLocks noGrp="1" noChangeArrowheads="1"/>
          </p:cNvSpPr>
          <p:nvPr>
            <p:ph type="sldNum" sz="quarter" idx="12"/>
          </p:nvPr>
        </p:nvSpPr>
        <p:spPr>
          <a:ln/>
        </p:spPr>
        <p:txBody>
          <a:bodyPr/>
          <a:lstStyle>
            <a:lvl1pPr>
              <a:defRPr/>
            </a:lvl1pPr>
          </a:lstStyle>
          <a:p>
            <a:fld id="{7367C193-B991-4E33-A8E2-7AC8AAF81F0C}" type="slidenum">
              <a:rPr lang="en-US" altLang="en-US"/>
              <a:pPr/>
              <a:t>‹#›</a:t>
            </a:fld>
            <a:endParaRPr lang="en-US" altLang="en-US"/>
          </a:p>
        </p:txBody>
      </p:sp>
    </p:spTree>
    <p:extLst>
      <p:ext uri="{BB962C8B-B14F-4D97-AF65-F5344CB8AC3E}">
        <p14:creationId xmlns:p14="http://schemas.microsoft.com/office/powerpoint/2010/main" val="1527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E2135A0-20C0-44C6-BF09-4C40D743039E}" type="slidenum">
              <a:rPr lang="en-US" altLang="en-US"/>
              <a:pPr/>
              <a:t>‹#›</a:t>
            </a:fld>
            <a:endParaRPr lang="en-US" altLang="en-US"/>
          </a:p>
        </p:txBody>
      </p:sp>
    </p:spTree>
    <p:extLst>
      <p:ext uri="{BB962C8B-B14F-4D97-AF65-F5344CB8AC3E}">
        <p14:creationId xmlns:p14="http://schemas.microsoft.com/office/powerpoint/2010/main" val="254113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2EE8625E-69A0-4E2C-A3CD-E7D254D3BF6E}" type="slidenum">
              <a:rPr lang="en-US" altLang="en-US"/>
              <a:pPr/>
              <a:t>‹#›</a:t>
            </a:fld>
            <a:endParaRPr lang="en-US" altLang="en-US"/>
          </a:p>
        </p:txBody>
      </p:sp>
    </p:spTree>
    <p:extLst>
      <p:ext uri="{BB962C8B-B14F-4D97-AF65-F5344CB8AC3E}">
        <p14:creationId xmlns:p14="http://schemas.microsoft.com/office/powerpoint/2010/main" val="19185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FE1B66D-AAB5-46F5-BC56-F8E460EC7045}" type="slidenum">
              <a:rPr lang="en-US" altLang="en-US"/>
              <a:pPr/>
              <a:t>‹#›</a:t>
            </a:fld>
            <a:endParaRPr lang="en-US" altLang="en-US"/>
          </a:p>
        </p:txBody>
      </p:sp>
    </p:spTree>
    <p:extLst>
      <p:ext uri="{BB962C8B-B14F-4D97-AF65-F5344CB8AC3E}">
        <p14:creationId xmlns:p14="http://schemas.microsoft.com/office/powerpoint/2010/main" val="305994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9" name="Rectangle 6"/>
          <p:cNvSpPr>
            <a:spLocks noGrp="1" noChangeArrowheads="1"/>
          </p:cNvSpPr>
          <p:nvPr>
            <p:ph type="sldNum" sz="quarter" idx="12"/>
          </p:nvPr>
        </p:nvSpPr>
        <p:spPr>
          <a:ln/>
        </p:spPr>
        <p:txBody>
          <a:bodyPr/>
          <a:lstStyle>
            <a:lvl1pPr>
              <a:defRPr/>
            </a:lvl1pPr>
          </a:lstStyle>
          <a:p>
            <a:fld id="{A1E06330-55FA-4457-88CE-699A03BD7D78}" type="slidenum">
              <a:rPr lang="en-US" altLang="en-US"/>
              <a:pPr/>
              <a:t>‹#›</a:t>
            </a:fld>
            <a:endParaRPr lang="en-US" altLang="en-US"/>
          </a:p>
        </p:txBody>
      </p:sp>
    </p:spTree>
    <p:extLst>
      <p:ext uri="{BB962C8B-B14F-4D97-AF65-F5344CB8AC3E}">
        <p14:creationId xmlns:p14="http://schemas.microsoft.com/office/powerpoint/2010/main" val="299556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5" name="Rectangle 6"/>
          <p:cNvSpPr>
            <a:spLocks noGrp="1" noChangeArrowheads="1"/>
          </p:cNvSpPr>
          <p:nvPr>
            <p:ph type="sldNum" sz="quarter" idx="12"/>
          </p:nvPr>
        </p:nvSpPr>
        <p:spPr>
          <a:ln/>
        </p:spPr>
        <p:txBody>
          <a:bodyPr/>
          <a:lstStyle>
            <a:lvl1pPr>
              <a:defRPr/>
            </a:lvl1pPr>
          </a:lstStyle>
          <a:p>
            <a:fld id="{CA2435C4-BD70-410A-B5FB-BA5D6F73BD42}" type="slidenum">
              <a:rPr lang="en-US" altLang="en-US"/>
              <a:pPr/>
              <a:t>‹#›</a:t>
            </a:fld>
            <a:endParaRPr lang="en-US" altLang="en-US"/>
          </a:p>
        </p:txBody>
      </p:sp>
    </p:spTree>
    <p:extLst>
      <p:ext uri="{BB962C8B-B14F-4D97-AF65-F5344CB8AC3E}">
        <p14:creationId xmlns:p14="http://schemas.microsoft.com/office/powerpoint/2010/main" val="11484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4" name="Rectangle 6"/>
          <p:cNvSpPr>
            <a:spLocks noGrp="1" noChangeArrowheads="1"/>
          </p:cNvSpPr>
          <p:nvPr>
            <p:ph type="sldNum" sz="quarter" idx="12"/>
          </p:nvPr>
        </p:nvSpPr>
        <p:spPr>
          <a:ln/>
        </p:spPr>
        <p:txBody>
          <a:bodyPr/>
          <a:lstStyle>
            <a:lvl1pPr>
              <a:defRPr/>
            </a:lvl1pPr>
          </a:lstStyle>
          <a:p>
            <a:fld id="{F4746E3F-D7D0-48F3-B7A6-504D26A65070}" type="slidenum">
              <a:rPr lang="en-US" altLang="en-US"/>
              <a:pPr/>
              <a:t>‹#›</a:t>
            </a:fld>
            <a:endParaRPr lang="en-US" altLang="en-US"/>
          </a:p>
        </p:txBody>
      </p:sp>
    </p:spTree>
    <p:extLst>
      <p:ext uri="{BB962C8B-B14F-4D97-AF65-F5344CB8AC3E}">
        <p14:creationId xmlns:p14="http://schemas.microsoft.com/office/powerpoint/2010/main" val="114888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49AFF32A-9FC7-4DC9-B1F7-4FC2D5FDE3BD}" type="slidenum">
              <a:rPr lang="en-US" altLang="en-US"/>
              <a:pPr/>
              <a:t>‹#›</a:t>
            </a:fld>
            <a:endParaRPr lang="en-US" altLang="en-US"/>
          </a:p>
        </p:txBody>
      </p:sp>
    </p:spTree>
    <p:extLst>
      <p:ext uri="{BB962C8B-B14F-4D97-AF65-F5344CB8AC3E}">
        <p14:creationId xmlns:p14="http://schemas.microsoft.com/office/powerpoint/2010/main" val="342503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397D841-8A84-4955-83E6-369F62F87FBE}" type="slidenum">
              <a:rPr lang="en-US" altLang="en-US"/>
              <a:pPr/>
              <a:t>‹#›</a:t>
            </a:fld>
            <a:endParaRPr lang="en-US" altLang="en-US"/>
          </a:p>
        </p:txBody>
      </p:sp>
    </p:spTree>
    <p:extLst>
      <p:ext uri="{BB962C8B-B14F-4D97-AF65-F5344CB8AC3E}">
        <p14:creationId xmlns:p14="http://schemas.microsoft.com/office/powerpoint/2010/main" val="278750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620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ea typeface="+mn-ea"/>
                <a:cs typeface="+mn-cs"/>
              </a:defRPr>
            </a:lvl1pPr>
          </a:lstStyle>
          <a:p>
            <a:pPr>
              <a:defRPr/>
            </a:pPr>
            <a:r>
              <a:rPr lang="en-US"/>
              <a:t>Data Mining - Columbia University</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430E0BA-2B1A-44A1-A41C-BCABEE96A642}" type="slidenum">
              <a:rPr lang="en-US" altLang="en-US"/>
              <a:pPr/>
              <a:t>‹#›</a:t>
            </a:fld>
            <a:endParaRPr lang="en-US" altLang="en-US"/>
          </a:p>
        </p:txBody>
      </p:sp>
      <p:sp>
        <p:nvSpPr>
          <p:cNvPr id="7" name="Slide Number Placeholder 5"/>
          <p:cNvSpPr txBox="1">
            <a:spLocks/>
          </p:cNvSpPr>
          <p:nvPr userDrawn="1"/>
        </p:nvSpPr>
        <p:spPr>
          <a:xfrm>
            <a:off x="4901784" y="6356351"/>
            <a:ext cx="3613566"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a:lstStyle>
          <a:p>
            <a:r>
              <a:rPr lang="en-US" dirty="0">
                <a:latin typeface="Arial" charset="0"/>
                <a:ea typeface="Arial" charset="0"/>
                <a:cs typeface="Arial" charset="0"/>
              </a:rPr>
              <a:t>NYU Foundations of Data Science</a:t>
            </a:r>
          </a:p>
          <a:p>
            <a:r>
              <a:rPr lang="en-US" dirty="0">
                <a:latin typeface="Arial" charset="0"/>
                <a:ea typeface="Arial" charset="0"/>
                <a:cs typeface="Arial" charset="0"/>
              </a:rPr>
              <a:t>Copyright Rumi Chunara,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200">
          <a:solidFill>
            <a:schemeClr val="tx1"/>
          </a:solidFill>
          <a:latin typeface="Arial"/>
          <a:ea typeface="MS PGothic" pitchFamily="34" charset="-128"/>
          <a:cs typeface="Arial"/>
        </a:defRPr>
      </a:lvl1pPr>
      <a:lvl2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2pPr>
      <a:lvl3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3pPr>
      <a:lvl4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4pPr>
      <a:lvl5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5pPr>
      <a:lvl6pPr marL="457200" algn="ctr" rtl="0" fontAlgn="base">
        <a:spcBef>
          <a:spcPct val="0"/>
        </a:spcBef>
        <a:spcAft>
          <a:spcPct val="0"/>
        </a:spcAft>
        <a:defRPr sz="3200">
          <a:solidFill>
            <a:srgbClr val="0000FF"/>
          </a:solidFill>
          <a:latin typeface="Garamond" pitchFamily="-112" charset="0"/>
        </a:defRPr>
      </a:lvl6pPr>
      <a:lvl7pPr marL="914400" algn="ctr" rtl="0" fontAlgn="base">
        <a:spcBef>
          <a:spcPct val="0"/>
        </a:spcBef>
        <a:spcAft>
          <a:spcPct val="0"/>
        </a:spcAft>
        <a:defRPr sz="3200">
          <a:solidFill>
            <a:srgbClr val="0000FF"/>
          </a:solidFill>
          <a:latin typeface="Garamond" pitchFamily="-112" charset="0"/>
        </a:defRPr>
      </a:lvl7pPr>
      <a:lvl8pPr marL="1371600" algn="ctr" rtl="0" fontAlgn="base">
        <a:spcBef>
          <a:spcPct val="0"/>
        </a:spcBef>
        <a:spcAft>
          <a:spcPct val="0"/>
        </a:spcAft>
        <a:defRPr sz="3200">
          <a:solidFill>
            <a:srgbClr val="0000FF"/>
          </a:solidFill>
          <a:latin typeface="Garamond" pitchFamily="-112" charset="0"/>
        </a:defRPr>
      </a:lvl8pPr>
      <a:lvl9pPr marL="1828800" algn="ctr" rtl="0" fontAlgn="base">
        <a:spcBef>
          <a:spcPct val="0"/>
        </a:spcBef>
        <a:spcAft>
          <a:spcPct val="0"/>
        </a:spcAft>
        <a:defRPr sz="3200">
          <a:solidFill>
            <a:srgbClr val="0000FF"/>
          </a:solidFill>
          <a:latin typeface="Garamond" pitchFamily="-112"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a:ea typeface="MS PGothic" pitchFamily="34" charset="-128"/>
          <a:cs typeface="Arial"/>
        </a:defRPr>
      </a:lvl1pPr>
      <a:lvl2pPr marL="742950" indent="-285750" algn="l" rtl="0" eaLnBrk="0" fontAlgn="base" hangingPunct="0">
        <a:spcBef>
          <a:spcPct val="20000"/>
        </a:spcBef>
        <a:spcAft>
          <a:spcPct val="0"/>
        </a:spcAft>
        <a:buChar char="–"/>
        <a:defRPr sz="2400">
          <a:solidFill>
            <a:schemeClr val="tx1"/>
          </a:solidFill>
          <a:latin typeface="Arial"/>
          <a:ea typeface="MS PGothic" pitchFamily="34" charset="-128"/>
          <a:cs typeface="Arial"/>
        </a:defRPr>
      </a:lvl2pPr>
      <a:lvl3pPr marL="1143000" indent="-228600" algn="l" rtl="0" eaLnBrk="0" fontAlgn="base" hangingPunct="0">
        <a:spcBef>
          <a:spcPct val="20000"/>
        </a:spcBef>
        <a:spcAft>
          <a:spcPct val="0"/>
        </a:spcAft>
        <a:buChar char="•"/>
        <a:defRPr sz="2000">
          <a:solidFill>
            <a:schemeClr val="tx1"/>
          </a:solidFill>
          <a:latin typeface="Arial"/>
          <a:ea typeface="MS PGothic" pitchFamily="34" charset="-128"/>
          <a:cs typeface="Arial"/>
        </a:defRPr>
      </a:lvl3pPr>
      <a:lvl4pPr marL="16002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4pPr>
      <a:lvl5pPr marL="20574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solidFill>
                  <a:srgbClr val="7030A0"/>
                </a:solidFill>
                <a:latin typeface="Calibri Light" charset="0"/>
                <a:ea typeface="Calibri Light" charset="0"/>
                <a:cs typeface="Calibri Light" charset="0"/>
              </a:rPr>
              <a:t>Foundations of Data Science</a:t>
            </a:r>
            <a:br>
              <a:rPr lang="en-US" sz="4800" dirty="0">
                <a:solidFill>
                  <a:srgbClr val="7030A0"/>
                </a:solidFill>
                <a:latin typeface="Calibri Light" charset="0"/>
                <a:ea typeface="Calibri Light" charset="0"/>
                <a:cs typeface="Calibri Light" charset="0"/>
              </a:rPr>
            </a:br>
            <a:r>
              <a:rPr lang="en-US" sz="4800" dirty="0">
                <a:solidFill>
                  <a:srgbClr val="7030A0"/>
                </a:solidFill>
                <a:latin typeface="Calibri Light" charset="0"/>
                <a:ea typeface="Calibri Light" charset="0"/>
                <a:cs typeface="Calibri Light" charset="0"/>
              </a:rPr>
              <a:t>Lecture 3, Module 1</a:t>
            </a:r>
          </a:p>
        </p:txBody>
      </p:sp>
      <p:sp>
        <p:nvSpPr>
          <p:cNvPr id="3" name="Subtitle 2"/>
          <p:cNvSpPr>
            <a:spLocks noGrp="1"/>
          </p:cNvSpPr>
          <p:nvPr>
            <p:ph type="subTitle" idx="1"/>
          </p:nvPr>
        </p:nvSpPr>
        <p:spPr/>
        <p:txBody>
          <a:bodyPr>
            <a:normAutofit/>
          </a:bodyPr>
          <a:lstStyle/>
          <a:p>
            <a:r>
              <a:rPr lang="en-US" dirty="0">
                <a:solidFill>
                  <a:schemeClr val="bg1">
                    <a:lumMod val="50000"/>
                  </a:schemeClr>
                </a:solidFill>
                <a:latin typeface="Arial"/>
                <a:cs typeface="Arial"/>
              </a:rPr>
              <a:t>Rumi </a:t>
            </a:r>
            <a:r>
              <a:rPr lang="en-US" dirty="0" err="1">
                <a:solidFill>
                  <a:schemeClr val="bg1">
                    <a:lumMod val="50000"/>
                  </a:schemeClr>
                </a:solidFill>
                <a:latin typeface="Arial"/>
                <a:cs typeface="Arial"/>
              </a:rPr>
              <a:t>Chunara</a:t>
            </a:r>
            <a:r>
              <a:rPr lang="en-US" dirty="0">
                <a:solidFill>
                  <a:schemeClr val="bg1">
                    <a:lumMod val="50000"/>
                  </a:schemeClr>
                </a:solidFill>
                <a:latin typeface="Arial"/>
                <a:cs typeface="Arial"/>
              </a:rPr>
              <a:t>, PhD</a:t>
            </a:r>
          </a:p>
          <a:p>
            <a:r>
              <a:rPr lang="en-US" dirty="0">
                <a:solidFill>
                  <a:schemeClr val="bg1">
                    <a:lumMod val="50000"/>
                  </a:schemeClr>
                </a:solidFill>
                <a:latin typeface="Arial"/>
                <a:cs typeface="Arial"/>
              </a:rPr>
              <a:t>CS6053</a:t>
            </a:r>
          </a:p>
        </p:txBody>
      </p:sp>
      <p:sp>
        <p:nvSpPr>
          <p:cNvPr id="4" name="TextBox 3"/>
          <p:cNvSpPr txBox="1"/>
          <p:nvPr/>
        </p:nvSpPr>
        <p:spPr>
          <a:xfrm>
            <a:off x="449179" y="5276258"/>
            <a:ext cx="8009021" cy="1015663"/>
          </a:xfrm>
          <a:prstGeom prst="rect">
            <a:avLst/>
          </a:prstGeom>
          <a:noFill/>
        </p:spPr>
        <p:txBody>
          <a:bodyPr wrap="square" rtlCol="0">
            <a:spAutoFit/>
          </a:bodyPr>
          <a:lstStyle/>
          <a:p>
            <a:r>
              <a:rPr lang="en-US" sz="1200" i="1" u="sng" dirty="0"/>
              <a:t>Fine Print</a:t>
            </a:r>
            <a:r>
              <a:rPr lang="en-US" sz="1200" i="1" dirty="0"/>
              <a:t>: these slides are, and always will be a work in progress. The material presented herein is original, inspired, or borrowed from others’ work. Where possible, attribution and acknowledgement will be made to content’s original source. Do not distribute without the instructor’s permission.</a:t>
            </a:r>
          </a:p>
          <a:p>
            <a:endParaRPr lang="en-US" dirty="0"/>
          </a:p>
        </p:txBody>
      </p:sp>
    </p:spTree>
    <p:extLst>
      <p:ext uri="{BB962C8B-B14F-4D97-AF65-F5344CB8AC3E}">
        <p14:creationId xmlns:p14="http://schemas.microsoft.com/office/powerpoint/2010/main" val="425794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l_i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01" y="2397031"/>
            <a:ext cx="7188200" cy="4488353"/>
          </a:xfrm>
          <a:prstGeom prst="rect">
            <a:avLst/>
          </a:prstGeom>
        </p:spPr>
      </p:pic>
      <p:sp>
        <p:nvSpPr>
          <p:cNvPr id="2" name="Title 1"/>
          <p:cNvSpPr>
            <a:spLocks noGrp="1"/>
          </p:cNvSpPr>
          <p:nvPr>
            <p:ph type="title"/>
          </p:nvPr>
        </p:nvSpPr>
        <p:spPr>
          <a:xfrm>
            <a:off x="155575" y="333378"/>
            <a:ext cx="8640090" cy="660398"/>
          </a:xfrm>
        </p:spPr>
        <p:txBody>
          <a:bodyPr>
            <a:noAutofit/>
          </a:bodyPr>
          <a:lstStyle/>
          <a:p>
            <a:r>
              <a:rPr lang="en-US" sz="2800" dirty="0">
                <a:solidFill>
                  <a:srgbClr val="7030A0"/>
                </a:solidFill>
              </a:rPr>
              <a:t>Nonlinear transformation: Noisy environment </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a:t>If g(X) is a polynomial expansion of X (i.e., </a:t>
            </a:r>
            <a:r>
              <a:rPr lang="en-US" dirty="0" err="1"/>
              <a:t>g</a:t>
            </a:r>
            <a:r>
              <a:rPr lang="en-US" baseline="30000" dirty="0" err="1"/>
              <a:t>d</a:t>
            </a:r>
            <a:r>
              <a:rPr lang="en-US" dirty="0"/>
              <a:t>(x)=&lt;X</a:t>
            </a:r>
            <a:r>
              <a:rPr lang="en-US" baseline="30000" dirty="0"/>
              <a:t>d</a:t>
            </a:r>
            <a:r>
              <a:rPr lang="en-US" dirty="0"/>
              <a:t>,..X</a:t>
            </a:r>
            <a:r>
              <a:rPr lang="en-US" baseline="30000" dirty="0"/>
              <a:t>2</a:t>
            </a:r>
            <a:r>
              <a:rPr lang="en-US" dirty="0"/>
              <a:t>,X&gt;), we can get a great fit by choosing the right degree of expansion. Too low and we get generally bad MSE everywhere…too high and we </a:t>
            </a:r>
            <a:r>
              <a:rPr lang="en-US" dirty="0" err="1"/>
              <a:t>overfit</a:t>
            </a:r>
            <a:r>
              <a:rPr lang="en-US" dirty="0"/>
              <a:t>.</a:t>
            </a:r>
            <a:endParaRPr lang="en-US" baseline="30000" dirty="0"/>
          </a:p>
        </p:txBody>
      </p:sp>
      <p:sp>
        <p:nvSpPr>
          <p:cNvPr id="9" name="TextBox 8"/>
          <p:cNvSpPr txBox="1"/>
          <p:nvPr/>
        </p:nvSpPr>
        <p:spPr>
          <a:xfrm rot="16200000">
            <a:off x="556170" y="3251192"/>
            <a:ext cx="1219195" cy="369332"/>
          </a:xfrm>
          <a:prstGeom prst="rect">
            <a:avLst/>
          </a:prstGeom>
          <a:noFill/>
        </p:spPr>
        <p:txBody>
          <a:bodyPr wrap="square" rtlCol="0">
            <a:spAutoFit/>
          </a:bodyPr>
          <a:lstStyle/>
          <a:p>
            <a:pPr algn="ctr"/>
            <a:r>
              <a:rPr lang="en-US" dirty="0"/>
              <a:t>Train</a:t>
            </a:r>
          </a:p>
        </p:txBody>
      </p:sp>
      <p:sp>
        <p:nvSpPr>
          <p:cNvPr id="13" name="TextBox 12"/>
          <p:cNvSpPr txBox="1"/>
          <p:nvPr/>
        </p:nvSpPr>
        <p:spPr>
          <a:xfrm rot="16200000">
            <a:off x="602739" y="4927593"/>
            <a:ext cx="1219195"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154061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39" y="2070100"/>
            <a:ext cx="7063878" cy="429923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a:solidFill>
                  <a:srgbClr val="7030A0"/>
                </a:solidFill>
              </a:rPr>
              <a:t>Binning: Noisy Environment </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646331"/>
          </a:xfrm>
          <a:prstGeom prst="rect">
            <a:avLst/>
          </a:prstGeom>
          <a:noFill/>
        </p:spPr>
        <p:txBody>
          <a:bodyPr wrap="square" rtlCol="0">
            <a:spAutoFit/>
          </a:bodyPr>
          <a:lstStyle/>
          <a:p>
            <a:r>
              <a:rPr lang="en-US" dirty="0"/>
              <a:t>Binning a numeric feature also needs to be done carefully. Too few bins and you get a poor fit…too many bins and you </a:t>
            </a:r>
            <a:r>
              <a:rPr lang="en-US" dirty="0" err="1"/>
              <a:t>overfit</a:t>
            </a:r>
            <a:r>
              <a:rPr lang="en-US" dirty="0"/>
              <a:t> terribly.</a:t>
            </a:r>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a:t>Train</a:t>
            </a:r>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a:t>Test</a:t>
            </a:r>
          </a:p>
        </p:txBody>
      </p:sp>
      <p:sp>
        <p:nvSpPr>
          <p:cNvPr id="3" name="TextBox 2"/>
          <p:cNvSpPr txBox="1"/>
          <p:nvPr/>
        </p:nvSpPr>
        <p:spPr>
          <a:xfrm>
            <a:off x="7186999" y="1923013"/>
            <a:ext cx="1608666" cy="1200329"/>
          </a:xfrm>
          <a:prstGeom prst="rect">
            <a:avLst/>
          </a:prstGeom>
          <a:noFill/>
        </p:spPr>
        <p:txBody>
          <a:bodyPr wrap="square" rtlCol="0">
            <a:spAutoFit/>
          </a:bodyPr>
          <a:lstStyle/>
          <a:p>
            <a:r>
              <a:rPr lang="en-US" dirty="0">
                <a:solidFill>
                  <a:schemeClr val="tx2"/>
                </a:solidFill>
              </a:rPr>
              <a:t>Fit the training data nearly perfectly</a:t>
            </a: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67110" y="4142763"/>
            <a:ext cx="1957001" cy="1938992"/>
          </a:xfrm>
          <a:prstGeom prst="rect">
            <a:avLst/>
          </a:prstGeom>
          <a:noFill/>
        </p:spPr>
        <p:txBody>
          <a:bodyPr wrap="square" rtlCol="0">
            <a:spAutoFit/>
          </a:bodyPr>
          <a:lstStyle/>
          <a:p>
            <a:r>
              <a:rPr lang="en-US" dirty="0">
                <a:solidFill>
                  <a:schemeClr val="tx2"/>
                </a:solidFill>
              </a:rPr>
              <a:t>Bins don’t borrow information from neighbor bins</a:t>
            </a: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49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_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65" y="2459091"/>
            <a:ext cx="7886700" cy="4498301"/>
          </a:xfrm>
          <a:prstGeom prst="rect">
            <a:avLst/>
          </a:prstGeom>
        </p:spPr>
      </p:pic>
      <p:sp>
        <p:nvSpPr>
          <p:cNvPr id="2" name="Title 1"/>
          <p:cNvSpPr>
            <a:spLocks noGrp="1"/>
          </p:cNvSpPr>
          <p:nvPr>
            <p:ph type="title"/>
          </p:nvPr>
        </p:nvSpPr>
        <p:spPr>
          <a:xfrm>
            <a:off x="0" y="333378"/>
            <a:ext cx="9144000" cy="660398"/>
          </a:xfrm>
        </p:spPr>
        <p:txBody>
          <a:bodyPr>
            <a:noAutofit/>
          </a:bodyPr>
          <a:lstStyle/>
          <a:p>
            <a:r>
              <a:rPr lang="en-US" sz="2800" dirty="0">
                <a:solidFill>
                  <a:srgbClr val="7030A0"/>
                </a:solidFill>
              </a:rPr>
              <a:t>Nonlinear transformation: Information Rich Environment </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a:t>When we have much more training data to fit, the highest order polynomial doesn’t help much, but is less likely to </a:t>
            </a:r>
            <a:r>
              <a:rPr lang="en-US" dirty="0" err="1"/>
              <a:t>overfit</a:t>
            </a:r>
            <a:r>
              <a:rPr lang="en-US" dirty="0"/>
              <a:t>. The data was generated using a degree 3 polynomial, and our regression has effectively learned that. </a:t>
            </a:r>
            <a:endParaRPr lang="en-US" baseline="30000" dirty="0"/>
          </a:p>
        </p:txBody>
      </p:sp>
      <p:sp>
        <p:nvSpPr>
          <p:cNvPr id="9" name="TextBox 8"/>
          <p:cNvSpPr txBox="1"/>
          <p:nvPr/>
        </p:nvSpPr>
        <p:spPr>
          <a:xfrm rot="16200000">
            <a:off x="733973" y="3251192"/>
            <a:ext cx="1219195" cy="369332"/>
          </a:xfrm>
          <a:prstGeom prst="rect">
            <a:avLst/>
          </a:prstGeom>
          <a:noFill/>
        </p:spPr>
        <p:txBody>
          <a:bodyPr wrap="square" rtlCol="0">
            <a:spAutoFit/>
          </a:bodyPr>
          <a:lstStyle/>
          <a:p>
            <a:pPr algn="ctr"/>
            <a:r>
              <a:rPr lang="en-US" dirty="0"/>
              <a:t>Train</a:t>
            </a:r>
          </a:p>
        </p:txBody>
      </p:sp>
      <p:sp>
        <p:nvSpPr>
          <p:cNvPr id="13" name="TextBox 12"/>
          <p:cNvSpPr txBox="1"/>
          <p:nvPr/>
        </p:nvSpPr>
        <p:spPr>
          <a:xfrm rot="16200000">
            <a:off x="662010" y="4927593"/>
            <a:ext cx="1219195"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80507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2073393"/>
            <a:ext cx="7188199" cy="425967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a:solidFill>
                  <a:srgbClr val="7030A0"/>
                </a:solidFill>
              </a:rPr>
              <a:t>Binning: Information Rich Environment</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923330"/>
          </a:xfrm>
          <a:prstGeom prst="rect">
            <a:avLst/>
          </a:prstGeom>
          <a:noFill/>
        </p:spPr>
        <p:txBody>
          <a:bodyPr wrap="square" rtlCol="0">
            <a:spAutoFit/>
          </a:bodyPr>
          <a:lstStyle/>
          <a:p>
            <a:r>
              <a:rPr lang="en-US" dirty="0"/>
              <a:t>With more data we can support a higher number of bins. This method can be competitive with the polynomial fit, but it is still easy to over fit. Careful consideration and testing must be done to choose the appropriate bin size.</a:t>
            </a:r>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a:t>Train</a:t>
            </a:r>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a:t>Test</a:t>
            </a:r>
          </a:p>
        </p:txBody>
      </p:sp>
      <p:sp>
        <p:nvSpPr>
          <p:cNvPr id="3" name="TextBox 2"/>
          <p:cNvSpPr txBox="1"/>
          <p:nvPr/>
        </p:nvSpPr>
        <p:spPr>
          <a:xfrm>
            <a:off x="7186998" y="1923013"/>
            <a:ext cx="1957001" cy="1569660"/>
          </a:xfrm>
          <a:prstGeom prst="rect">
            <a:avLst/>
          </a:prstGeom>
          <a:noFill/>
        </p:spPr>
        <p:txBody>
          <a:bodyPr wrap="square" rtlCol="0">
            <a:spAutoFit/>
          </a:bodyPr>
          <a:lstStyle/>
          <a:p>
            <a:r>
              <a:rPr lang="en-US" dirty="0">
                <a:solidFill>
                  <a:schemeClr val="tx2"/>
                </a:solidFill>
              </a:rPr>
              <a:t>Binning can approximate any arbitrary curve.</a:t>
            </a: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86999" y="4361413"/>
            <a:ext cx="1608666" cy="1200329"/>
          </a:xfrm>
          <a:prstGeom prst="rect">
            <a:avLst/>
          </a:prstGeom>
          <a:noFill/>
        </p:spPr>
        <p:txBody>
          <a:bodyPr wrap="square" rtlCol="0">
            <a:spAutoFit/>
          </a:bodyPr>
          <a:lstStyle/>
          <a:p>
            <a:r>
              <a:rPr lang="en-US" dirty="0">
                <a:solidFill>
                  <a:schemeClr val="tx2"/>
                </a:solidFill>
              </a:rPr>
              <a:t>But it is always at a high risk of </a:t>
            </a:r>
            <a:r>
              <a:rPr lang="en-US" dirty="0" err="1">
                <a:solidFill>
                  <a:schemeClr val="tx2"/>
                </a:solidFill>
              </a:rPr>
              <a:t>overfitting</a:t>
            </a:r>
            <a:r>
              <a:rPr lang="en-US" dirty="0">
                <a:solidFill>
                  <a:schemeClr val="tx2"/>
                </a:solidFill>
              </a:rPr>
              <a:t>.</a:t>
            </a: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29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a:bodyPr>
          <a:lstStyle/>
          <a:p>
            <a:r>
              <a:rPr lang="en-US" dirty="0">
                <a:solidFill>
                  <a:srgbClr val="7030A0"/>
                </a:solidFill>
              </a:rPr>
              <a:t>Domain Knowledge Feature Extraction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87870" y="1133109"/>
            <a:ext cx="8108758" cy="2954655"/>
          </a:xfrm>
          <a:prstGeom prst="rect">
            <a:avLst/>
          </a:prstGeom>
          <a:noFill/>
        </p:spPr>
        <p:txBody>
          <a:bodyPr wrap="square" rtlCol="0">
            <a:spAutoFit/>
          </a:bodyPr>
          <a:lstStyle/>
          <a:p>
            <a:pPr marL="342900" indent="-342900">
              <a:buFont typeface="Arial"/>
              <a:buChar char="•"/>
            </a:pPr>
            <a:r>
              <a:rPr lang="en-US" sz="2400" dirty="0"/>
              <a:t>Many industrial data collection processes store data in either primitive log formats or in schemas designed to support transactional systems.</a:t>
            </a:r>
          </a:p>
          <a:p>
            <a:pPr marL="342900" indent="-342900">
              <a:buFont typeface="Arial"/>
              <a:buChar char="•"/>
            </a:pPr>
            <a:r>
              <a:rPr lang="en-US" sz="2400" dirty="0">
                <a:solidFill>
                  <a:srgbClr val="D1282E"/>
                </a:solidFill>
              </a:rPr>
              <a:t>These systems are usually built for speed, not analytics.</a:t>
            </a:r>
          </a:p>
          <a:p>
            <a:pPr marL="342900" indent="-342900">
              <a:buFont typeface="Arial"/>
              <a:buChar char="•"/>
            </a:pPr>
            <a:r>
              <a:rPr lang="en-US" sz="2400" dirty="0"/>
              <a:t>As a result, data scientists often need to design their own features to be used in analysis and modeling.</a:t>
            </a:r>
          </a:p>
          <a:p>
            <a:endParaRPr lang="en-US" sz="2400" dirty="0"/>
          </a:p>
          <a:p>
            <a:endParaRPr lang="en-US" dirty="0"/>
          </a:p>
        </p:txBody>
      </p:sp>
      <p:pic>
        <p:nvPicPr>
          <p:cNvPr id="3" name="Picture 2"/>
          <p:cNvPicPr>
            <a:picLocks noChangeAspect="1"/>
          </p:cNvPicPr>
          <p:nvPr/>
        </p:nvPicPr>
        <p:blipFill>
          <a:blip r:embed="rId2"/>
          <a:stretch>
            <a:fillRect/>
          </a:stretch>
        </p:blipFill>
        <p:spPr>
          <a:xfrm>
            <a:off x="304803" y="3937002"/>
            <a:ext cx="3691464" cy="2768598"/>
          </a:xfrm>
          <a:prstGeom prst="rect">
            <a:avLst/>
          </a:prstGeom>
        </p:spPr>
      </p:pic>
    </p:spTree>
    <p:extLst>
      <p:ext uri="{BB962C8B-B14F-4D97-AF65-F5344CB8AC3E}">
        <p14:creationId xmlns:p14="http://schemas.microsoft.com/office/powerpoint/2010/main" val="180039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392645"/>
            <a:ext cx="8640090" cy="660398"/>
          </a:xfrm>
        </p:spPr>
        <p:txBody>
          <a:bodyPr>
            <a:normAutofit/>
          </a:bodyPr>
          <a:lstStyle/>
          <a:p>
            <a:r>
              <a:rPr lang="en-US" dirty="0">
                <a:solidFill>
                  <a:srgbClr val="7030A0"/>
                </a:solidFill>
              </a:rPr>
              <a:t>How to Design the Perfect Feature?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211519" y="1323975"/>
            <a:ext cx="5367867" cy="4893647"/>
          </a:xfrm>
          <a:prstGeom prst="rect">
            <a:avLst/>
          </a:prstGeom>
          <a:noFill/>
        </p:spPr>
        <p:txBody>
          <a:bodyPr wrap="square" rtlCol="0">
            <a:spAutoFit/>
          </a:bodyPr>
          <a:lstStyle/>
          <a:p>
            <a:pPr marL="342900" indent="-342900">
              <a:buFont typeface="Arial"/>
              <a:buChar char="•"/>
            </a:pPr>
            <a:r>
              <a:rPr lang="en-US" sz="2400" dirty="0"/>
              <a:t>Unfortunately there are usually no text books or theoretical systems teaching us how to design good features</a:t>
            </a:r>
          </a:p>
          <a:p>
            <a:endParaRPr lang="en-US" sz="2400" dirty="0"/>
          </a:p>
          <a:p>
            <a:endParaRPr lang="en-US" sz="2400" dirty="0"/>
          </a:p>
          <a:p>
            <a:pPr marL="342900" indent="-342900">
              <a:buFont typeface="Arial"/>
              <a:buChar char="•"/>
            </a:pPr>
            <a:r>
              <a:rPr lang="en-US" sz="2400" dirty="0"/>
              <a:t>Intuition, creativity and knowledge of the application domain are needed.</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Data scientists should consult with domain experts when doing this.</a:t>
            </a:r>
          </a:p>
          <a:p>
            <a:endParaRPr lang="en-US" sz="2400" dirty="0"/>
          </a:p>
          <a:p>
            <a:endParaRPr lang="en-US" dirty="0"/>
          </a:p>
        </p:txBody>
      </p:sp>
      <p:pic>
        <p:nvPicPr>
          <p:cNvPr id="3" name="Picture 2"/>
          <p:cNvPicPr>
            <a:picLocks noChangeAspect="1"/>
          </p:cNvPicPr>
          <p:nvPr/>
        </p:nvPicPr>
        <p:blipFill>
          <a:blip r:embed="rId3"/>
          <a:stretch>
            <a:fillRect/>
          </a:stretch>
        </p:blipFill>
        <p:spPr>
          <a:xfrm>
            <a:off x="101598" y="1505635"/>
            <a:ext cx="2751859" cy="5352365"/>
          </a:xfrm>
          <a:prstGeom prst="rect">
            <a:avLst/>
          </a:prstGeom>
        </p:spPr>
      </p:pic>
      <p:sp>
        <p:nvSpPr>
          <p:cNvPr id="5" name="&quot;No&quot; Symbol 4"/>
          <p:cNvSpPr/>
          <p:nvPr/>
        </p:nvSpPr>
        <p:spPr>
          <a:xfrm>
            <a:off x="257173" y="1323975"/>
            <a:ext cx="2777067" cy="3437467"/>
          </a:xfrm>
          <a:prstGeom prst="noSmoking">
            <a:avLst>
              <a:gd name="adj" fmla="val 735"/>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533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663577"/>
            <a:ext cx="8640090" cy="660398"/>
          </a:xfrm>
        </p:spPr>
        <p:txBody>
          <a:bodyPr>
            <a:normAutofit fontScale="90000"/>
          </a:bodyPr>
          <a:lstStyle/>
          <a:p>
            <a:r>
              <a:rPr lang="en-US" dirty="0">
                <a:solidFill>
                  <a:srgbClr val="7030A0"/>
                </a:solidFill>
              </a:rPr>
              <a:t>Some Guidelines for Domain Knowledge Feature Engineering</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0" y="1404037"/>
            <a:ext cx="8727417" cy="4524315"/>
          </a:xfrm>
          <a:prstGeom prst="rect">
            <a:avLst/>
          </a:prstGeom>
          <a:noFill/>
        </p:spPr>
        <p:txBody>
          <a:bodyPr wrap="square" rtlCol="0">
            <a:spAutoFit/>
          </a:bodyPr>
          <a:lstStyle/>
          <a:p>
            <a:r>
              <a:rPr lang="en-US" sz="1800" b="1" dirty="0"/>
              <a:t>Try to understand the physical (or biological, etc.) mechanism at work</a:t>
            </a:r>
          </a:p>
          <a:p>
            <a:r>
              <a:rPr lang="en-US" sz="1800" dirty="0">
                <a:solidFill>
                  <a:schemeClr val="tx2"/>
                </a:solidFill>
              </a:rPr>
              <a:t>Not all processes you model have theoretical models that define them. Nonetheless, you can put yourself in the user’s shoes. What are actions and events that you think might be correlated with the target variable.</a:t>
            </a:r>
          </a:p>
          <a:p>
            <a:endParaRPr lang="en-US" sz="1800" dirty="0"/>
          </a:p>
          <a:p>
            <a:r>
              <a:rPr lang="en-US" sz="1800" b="1" dirty="0"/>
              <a:t>Thoroughly review the underlying data system</a:t>
            </a:r>
          </a:p>
          <a:p>
            <a:r>
              <a:rPr lang="en-US" sz="1800" dirty="0">
                <a:solidFill>
                  <a:srgbClr val="D1282E"/>
                </a:solidFill>
              </a:rPr>
              <a:t>The data is collected to support the product and transactional systems. These might lead clues as to what can or should be used as features.</a:t>
            </a:r>
          </a:p>
          <a:p>
            <a:endParaRPr lang="en-US" sz="1800" dirty="0">
              <a:solidFill>
                <a:srgbClr val="D1282E"/>
              </a:solidFill>
            </a:endParaRPr>
          </a:p>
          <a:p>
            <a:r>
              <a:rPr lang="en-US" sz="1800" b="1" dirty="0"/>
              <a:t>Consult with domain area people</a:t>
            </a:r>
          </a:p>
          <a:p>
            <a:r>
              <a:rPr lang="en-US" sz="1800" dirty="0">
                <a:solidFill>
                  <a:srgbClr val="D1282E"/>
                </a:solidFill>
              </a:rPr>
              <a:t>People with extensive knowledge of the area might have solid and experience driven intuition that can help you formulate a feature plan.</a:t>
            </a:r>
          </a:p>
          <a:p>
            <a:endParaRPr lang="en-US" sz="1800" dirty="0">
              <a:solidFill>
                <a:srgbClr val="D1282E"/>
              </a:solidFill>
            </a:endParaRPr>
          </a:p>
          <a:p>
            <a:r>
              <a:rPr lang="en-US" sz="1800" b="1" dirty="0"/>
              <a:t>Put yourself in the user’s shoes</a:t>
            </a:r>
          </a:p>
          <a:p>
            <a:r>
              <a:rPr lang="en-US" sz="1800" dirty="0">
                <a:solidFill>
                  <a:srgbClr val="D1282E"/>
                </a:solidFill>
              </a:rPr>
              <a:t>What would you do before: buying something, clicking on an ad, defaulting on your credit card, </a:t>
            </a:r>
            <a:r>
              <a:rPr lang="en-US" sz="1800" dirty="0" err="1">
                <a:solidFill>
                  <a:srgbClr val="D1282E"/>
                </a:solidFill>
              </a:rPr>
              <a:t>friending</a:t>
            </a:r>
            <a:r>
              <a:rPr lang="en-US" sz="1800" dirty="0">
                <a:solidFill>
                  <a:srgbClr val="D1282E"/>
                </a:solidFill>
              </a:rPr>
              <a:t> someone on FB? Try to encapsulate this behavior in the form of a feature. </a:t>
            </a:r>
          </a:p>
        </p:txBody>
      </p:sp>
    </p:spTree>
    <p:extLst>
      <p:ext uri="{BB962C8B-B14F-4D97-AF65-F5344CB8AC3E}">
        <p14:creationId xmlns:p14="http://schemas.microsoft.com/office/powerpoint/2010/main" val="3223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189445"/>
            <a:ext cx="8640090" cy="660398"/>
          </a:xfrm>
        </p:spPr>
        <p:txBody>
          <a:bodyPr>
            <a:normAutofit/>
          </a:bodyPr>
          <a:lstStyle/>
          <a:p>
            <a:r>
              <a:rPr lang="en-US" dirty="0">
                <a:solidFill>
                  <a:srgbClr val="7030A0"/>
                </a:solidFill>
              </a:rPr>
              <a:t>Leakage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96047"/>
            <a:ext cx="8648556" cy="4431983"/>
          </a:xfrm>
          <a:prstGeom prst="rect">
            <a:avLst/>
          </a:prstGeom>
          <a:noFill/>
        </p:spPr>
        <p:txBody>
          <a:bodyPr wrap="square" rtlCol="0">
            <a:spAutoFit/>
          </a:bodyPr>
          <a:lstStyle/>
          <a:p>
            <a:pPr marL="342900" indent="-342900">
              <a:buFont typeface="+mj-lt"/>
              <a:buAutoNum type="arabicPeriod"/>
            </a:pPr>
            <a:r>
              <a:rPr lang="en-US" sz="2400" dirty="0">
                <a:solidFill>
                  <a:srgbClr val="D1282E"/>
                </a:solidFill>
              </a:rPr>
              <a:t>Target Variable Leakage - Having a feature that is caused by the outcome of the target variable. </a:t>
            </a:r>
          </a:p>
          <a:p>
            <a:pPr marL="342900" indent="-342900">
              <a:buFont typeface="+mj-lt"/>
              <a:buAutoNum type="arabicPeriod"/>
            </a:pPr>
            <a:endParaRPr lang="en-US" dirty="0"/>
          </a:p>
          <a:p>
            <a:r>
              <a:rPr lang="en-US" sz="1800" dirty="0"/>
              <a:t>Examples:</a:t>
            </a:r>
          </a:p>
          <a:p>
            <a:pPr marL="285750" indent="-285750">
              <a:buFont typeface="Arial"/>
              <a:buChar char="•"/>
            </a:pPr>
            <a:r>
              <a:rPr lang="en-US" sz="1800" dirty="0"/>
              <a:t>using the fact that a user saw a “Thank You” page to predict that the user will purchase (hint: if the feature happens after the outcome, it</a:t>
            </a:r>
            <a:r>
              <a:rPr lang="fr-FR" sz="1800" dirty="0"/>
              <a:t>’</a:t>
            </a:r>
            <a:r>
              <a:rPr lang="en-US" sz="1800" dirty="0"/>
              <a:t>s probably not a legitimate feature)</a:t>
            </a:r>
          </a:p>
          <a:p>
            <a:pPr marL="285750" indent="-285750">
              <a:buFont typeface="Arial"/>
              <a:buChar char="•"/>
            </a:pPr>
            <a:r>
              <a:rPr lang="en-US" sz="1800" dirty="0"/>
              <a:t>Positives and Negatives are stored in different log files, and each log uses a different range for the user id. The user id perfectly predicts the outcome!</a:t>
            </a:r>
          </a:p>
          <a:p>
            <a:pPr marL="342900" indent="-342900">
              <a:buFont typeface="+mj-lt"/>
              <a:buAutoNum type="arabicPeriod"/>
            </a:pPr>
            <a:endParaRPr lang="en-US" dirty="0"/>
          </a:p>
          <a:p>
            <a:pPr marL="342900" indent="-342900">
              <a:buAutoNum type="arabicPeriod" startAt="2"/>
            </a:pPr>
            <a:r>
              <a:rPr lang="en-US" sz="2400" dirty="0">
                <a:solidFill>
                  <a:srgbClr val="D1282E"/>
                </a:solidFill>
              </a:rPr>
              <a:t>Training/Testing Leakage – Having records in the training set also appear in the test set</a:t>
            </a:r>
          </a:p>
          <a:p>
            <a:pPr marL="342900" indent="-342900">
              <a:buAutoNum type="arabicPeriod" startAt="2"/>
            </a:pPr>
            <a:endParaRPr lang="en-US" dirty="0">
              <a:solidFill>
                <a:srgbClr val="D1282E"/>
              </a:solidFill>
            </a:endParaRPr>
          </a:p>
          <a:p>
            <a:endParaRPr lang="en-US" dirty="0">
              <a:solidFill>
                <a:srgbClr val="D1282E"/>
              </a:solidFill>
            </a:endParaRPr>
          </a:p>
        </p:txBody>
      </p:sp>
      <p:sp>
        <p:nvSpPr>
          <p:cNvPr id="3" name="Rectangle 2"/>
          <p:cNvSpPr/>
          <p:nvPr/>
        </p:nvSpPr>
        <p:spPr>
          <a:xfrm>
            <a:off x="211671" y="5118100"/>
            <a:ext cx="8525929" cy="838200"/>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20700" y="5158933"/>
            <a:ext cx="8001000" cy="646331"/>
          </a:xfrm>
          <a:prstGeom prst="rect">
            <a:avLst/>
          </a:prstGeom>
          <a:noFill/>
        </p:spPr>
        <p:txBody>
          <a:bodyPr wrap="square" rtlCol="0">
            <a:spAutoFit/>
          </a:bodyPr>
          <a:lstStyle/>
          <a:p>
            <a:r>
              <a:rPr lang="en-US" b="1" dirty="0">
                <a:solidFill>
                  <a:schemeClr val="bg1"/>
                </a:solidFill>
              </a:rPr>
              <a:t>Model performance that is too good to be true is a good reason to suspect leakage!</a:t>
            </a:r>
          </a:p>
        </p:txBody>
      </p:sp>
    </p:spTree>
    <p:extLst>
      <p:ext uri="{BB962C8B-B14F-4D97-AF65-F5344CB8AC3E}">
        <p14:creationId xmlns:p14="http://schemas.microsoft.com/office/powerpoint/2010/main" val="61474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87847"/>
            <a:ext cx="8640090" cy="660398"/>
          </a:xfrm>
        </p:spPr>
        <p:txBody>
          <a:bodyPr>
            <a:normAutofit/>
          </a:bodyPr>
          <a:lstStyle/>
          <a:p>
            <a:r>
              <a:rPr lang="en-US" dirty="0">
                <a:solidFill>
                  <a:srgbClr val="7030A0"/>
                </a:solidFill>
              </a:rPr>
              <a:t>Leakage - example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260934" y="2389685"/>
            <a:ext cx="8201502" cy="3418441"/>
          </a:xfrm>
          <a:prstGeom prst="rect">
            <a:avLst/>
          </a:prstGeom>
        </p:spPr>
      </p:pic>
      <p:sp>
        <p:nvSpPr>
          <p:cNvPr id="5" name="TextBox 4"/>
          <p:cNvSpPr txBox="1"/>
          <p:nvPr/>
        </p:nvSpPr>
        <p:spPr>
          <a:xfrm>
            <a:off x="349547" y="5913772"/>
            <a:ext cx="7702542" cy="830997"/>
          </a:xfrm>
          <a:prstGeom prst="rect">
            <a:avLst/>
          </a:prstGeom>
          <a:noFill/>
        </p:spPr>
        <p:txBody>
          <a:bodyPr wrap="square" rtlCol="0">
            <a:spAutoFit/>
          </a:bodyPr>
          <a:lstStyle/>
          <a:p>
            <a:r>
              <a:rPr lang="en-US" dirty="0"/>
              <a:t>From the KDD 2008 Cup Winning Solution, provided by Claudia </a:t>
            </a:r>
            <a:r>
              <a:rPr lang="en-US" dirty="0" err="1"/>
              <a:t>Perlich</a:t>
            </a:r>
            <a:r>
              <a:rPr lang="en-US" dirty="0"/>
              <a:t>.</a:t>
            </a:r>
          </a:p>
        </p:txBody>
      </p:sp>
      <p:sp>
        <p:nvSpPr>
          <p:cNvPr id="6" name="TextBox 5"/>
          <p:cNvSpPr txBox="1"/>
          <p:nvPr/>
        </p:nvSpPr>
        <p:spPr>
          <a:xfrm>
            <a:off x="260934" y="714379"/>
            <a:ext cx="7879768" cy="1569660"/>
          </a:xfrm>
          <a:prstGeom prst="rect">
            <a:avLst/>
          </a:prstGeom>
          <a:noFill/>
        </p:spPr>
        <p:txBody>
          <a:bodyPr wrap="square" rtlCol="0">
            <a:spAutoFit/>
          </a:bodyPr>
          <a:lstStyle/>
          <a:p>
            <a:r>
              <a:rPr lang="en-US" dirty="0"/>
              <a:t>Patients with Cancer were pulled from a different system and generally had a different distribution of IDs. But ID is a worthless artifact of the system, and not a true predictor of cancer. </a:t>
            </a:r>
            <a:r>
              <a:rPr lang="en-US" b="1" dirty="0">
                <a:solidFill>
                  <a:srgbClr val="D1282E"/>
                </a:solidFill>
              </a:rPr>
              <a:t>Leakage is usually caused by sloppy data prep!!!</a:t>
            </a:r>
          </a:p>
        </p:txBody>
      </p:sp>
    </p:spTree>
    <p:extLst>
      <p:ext uri="{BB962C8B-B14F-4D97-AF65-F5344CB8AC3E}">
        <p14:creationId xmlns:p14="http://schemas.microsoft.com/office/powerpoint/2010/main" val="40582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a:solidFill>
                  <a:srgbClr val="7030A0"/>
                </a:solidFill>
              </a:rPr>
              <a:t>Lets build a dataset for Twitter recommendations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1-04 at 5.22.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292159"/>
            <a:ext cx="5317067" cy="4880048"/>
          </a:xfrm>
          <a:prstGeom prst="rect">
            <a:avLst/>
          </a:prstGeom>
        </p:spPr>
      </p:pic>
    </p:spTree>
    <p:extLst>
      <p:ext uri="{BB962C8B-B14F-4D97-AF65-F5344CB8AC3E}">
        <p14:creationId xmlns:p14="http://schemas.microsoft.com/office/powerpoint/2010/main" val="2945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61"/>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B998376-F14E-5B4B-92B3-BE923EF56D57}" type="slidenum">
              <a:rPr lang="en-US" sz="1200"/>
              <a:pPr eaLnBrk="1" hangingPunct="1"/>
              <a:t>2</a:t>
            </a:fld>
            <a:endParaRPr lang="en-US" sz="1200"/>
          </a:p>
        </p:txBody>
      </p:sp>
      <p:sp>
        <p:nvSpPr>
          <p:cNvPr id="8195" name="Rectangle 2"/>
          <p:cNvSpPr>
            <a:spLocks noGrp="1" noChangeArrowheads="1"/>
          </p:cNvSpPr>
          <p:nvPr>
            <p:ph type="title"/>
          </p:nvPr>
        </p:nvSpPr>
        <p:spPr>
          <a:xfrm>
            <a:off x="0" y="304800"/>
            <a:ext cx="9144000" cy="685800"/>
          </a:xfrm>
        </p:spPr>
        <p:txBody>
          <a:bodyPr/>
          <a:lstStyle/>
          <a:p>
            <a:pPr eaLnBrk="1" hangingPunct="1"/>
            <a:r>
              <a:rPr lang="en-US" sz="3200" dirty="0">
                <a:solidFill>
                  <a:srgbClr val="7030A0"/>
                </a:solidFill>
                <a:latin typeface="Arial" charset="0"/>
                <a:ea typeface="Arial" charset="0"/>
                <a:cs typeface="Arial" charset="0"/>
              </a:rPr>
              <a:t>Major Tasks in Data Preprocessing</a:t>
            </a:r>
          </a:p>
        </p:txBody>
      </p:sp>
      <p:sp>
        <p:nvSpPr>
          <p:cNvPr id="8196" name="Rectangle 3"/>
          <p:cNvSpPr>
            <a:spLocks noGrp="1" noChangeArrowheads="1"/>
          </p:cNvSpPr>
          <p:nvPr>
            <p:ph type="body" idx="1"/>
          </p:nvPr>
        </p:nvSpPr>
        <p:spPr>
          <a:xfrm>
            <a:off x="381000" y="1295400"/>
            <a:ext cx="8305800" cy="5105400"/>
          </a:xfrm>
        </p:spPr>
        <p:txBody>
          <a:bodyPr/>
          <a:lstStyle/>
          <a:p>
            <a:pPr eaLnBrk="1" hangingPunct="1">
              <a:lnSpc>
                <a:spcPct val="120000"/>
              </a:lnSpc>
            </a:pPr>
            <a:r>
              <a:rPr lang="en-US" sz="2000" b="1" dirty="0">
                <a:solidFill>
                  <a:schemeClr val="bg1">
                    <a:lumMod val="50000"/>
                  </a:schemeClr>
                </a:solidFill>
                <a:latin typeface="Tahoma" charset="0"/>
              </a:rPr>
              <a:t>Data cleaning</a:t>
            </a:r>
          </a:p>
          <a:p>
            <a:pPr lvl="1" eaLnBrk="1" hangingPunct="1">
              <a:lnSpc>
                <a:spcPct val="120000"/>
              </a:lnSpc>
            </a:pPr>
            <a:r>
              <a:rPr lang="en-US" sz="2000" dirty="0">
                <a:solidFill>
                  <a:schemeClr val="bg1">
                    <a:lumMod val="50000"/>
                  </a:schemeClr>
                </a:solidFill>
                <a:latin typeface="Tahoma" charset="0"/>
              </a:rPr>
              <a:t>Fill in missing values, smooth noisy data, identify or remove outliers, and resolve inconsistencies</a:t>
            </a:r>
          </a:p>
          <a:p>
            <a:pPr eaLnBrk="1" hangingPunct="1">
              <a:lnSpc>
                <a:spcPct val="120000"/>
              </a:lnSpc>
            </a:pPr>
            <a:r>
              <a:rPr lang="en-US" sz="2000" b="1" dirty="0">
                <a:solidFill>
                  <a:schemeClr val="bg1">
                    <a:lumMod val="50000"/>
                  </a:schemeClr>
                </a:solidFill>
                <a:latin typeface="Tahoma" charset="0"/>
              </a:rPr>
              <a:t>Data integration</a:t>
            </a:r>
          </a:p>
          <a:p>
            <a:pPr lvl="1" eaLnBrk="1" hangingPunct="1">
              <a:lnSpc>
                <a:spcPct val="120000"/>
              </a:lnSpc>
            </a:pPr>
            <a:r>
              <a:rPr lang="en-US" sz="2000" dirty="0">
                <a:solidFill>
                  <a:schemeClr val="bg1">
                    <a:lumMod val="50000"/>
                  </a:schemeClr>
                </a:solidFill>
                <a:latin typeface="Tahoma" charset="0"/>
              </a:rPr>
              <a:t>Integration of multiple databases, data cubes, or files</a:t>
            </a:r>
          </a:p>
          <a:p>
            <a:pPr eaLnBrk="1" hangingPunct="1">
              <a:lnSpc>
                <a:spcPct val="120000"/>
              </a:lnSpc>
            </a:pPr>
            <a:r>
              <a:rPr lang="en-US" sz="2000" b="1" dirty="0">
                <a:solidFill>
                  <a:srgbClr val="7F7F7F"/>
                </a:solidFill>
                <a:latin typeface="Tahoma" charset="0"/>
              </a:rPr>
              <a:t>Data reduction</a:t>
            </a:r>
          </a:p>
          <a:p>
            <a:pPr lvl="1" eaLnBrk="1" hangingPunct="1">
              <a:lnSpc>
                <a:spcPct val="120000"/>
              </a:lnSpc>
            </a:pPr>
            <a:r>
              <a:rPr lang="en-US" sz="2000" dirty="0">
                <a:solidFill>
                  <a:srgbClr val="7F7F7F"/>
                </a:solidFill>
                <a:latin typeface="Tahoma" charset="0"/>
              </a:rPr>
              <a:t>Dimensionality reduction</a:t>
            </a:r>
          </a:p>
          <a:p>
            <a:pPr lvl="1" eaLnBrk="1" hangingPunct="1">
              <a:lnSpc>
                <a:spcPct val="120000"/>
              </a:lnSpc>
            </a:pPr>
            <a:r>
              <a:rPr lang="en-US" sz="2000" dirty="0" err="1">
                <a:solidFill>
                  <a:srgbClr val="7F7F7F"/>
                </a:solidFill>
                <a:latin typeface="Tahoma" charset="0"/>
              </a:rPr>
              <a:t>Numerosity</a:t>
            </a:r>
            <a:r>
              <a:rPr lang="en-US" sz="2000" dirty="0">
                <a:solidFill>
                  <a:srgbClr val="7F7F7F"/>
                </a:solidFill>
                <a:latin typeface="Tahoma" charset="0"/>
              </a:rPr>
              <a:t> reduction</a:t>
            </a:r>
          </a:p>
          <a:p>
            <a:pPr lvl="1" eaLnBrk="1" hangingPunct="1">
              <a:lnSpc>
                <a:spcPct val="120000"/>
              </a:lnSpc>
            </a:pPr>
            <a:r>
              <a:rPr lang="en-US" sz="2000" dirty="0">
                <a:solidFill>
                  <a:srgbClr val="7F7F7F"/>
                </a:solidFill>
                <a:latin typeface="Tahoma" charset="0"/>
              </a:rPr>
              <a:t>Data compression</a:t>
            </a:r>
          </a:p>
          <a:p>
            <a:pPr eaLnBrk="1" hangingPunct="1">
              <a:lnSpc>
                <a:spcPct val="120000"/>
              </a:lnSpc>
            </a:pPr>
            <a:r>
              <a:rPr lang="en-US" sz="2000" b="1" dirty="0">
                <a:latin typeface="Tahoma" charset="0"/>
              </a:rPr>
              <a:t>Data transformation and data discretization</a:t>
            </a:r>
          </a:p>
          <a:p>
            <a:pPr lvl="1" eaLnBrk="1" hangingPunct="1">
              <a:lnSpc>
                <a:spcPct val="120000"/>
              </a:lnSpc>
            </a:pPr>
            <a:r>
              <a:rPr lang="en-US" sz="2000" dirty="0">
                <a:latin typeface="Tahoma" charset="0"/>
              </a:rPr>
              <a:t>Normalization </a:t>
            </a:r>
          </a:p>
          <a:p>
            <a:pPr lvl="1" eaLnBrk="1" hangingPunct="1">
              <a:lnSpc>
                <a:spcPct val="120000"/>
              </a:lnSpc>
            </a:pPr>
            <a:r>
              <a:rPr lang="en-US" sz="2000" dirty="0">
                <a:latin typeface="Tahoma" charset="0"/>
              </a:rPr>
              <a:t>Concept hierarchy generation</a:t>
            </a:r>
          </a:p>
        </p:txBody>
      </p:sp>
    </p:spTree>
    <p:extLst>
      <p:ext uri="{BB962C8B-B14F-4D97-AF65-F5344CB8AC3E}">
        <p14:creationId xmlns:p14="http://schemas.microsoft.com/office/powerpoint/2010/main" val="71969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a:solidFill>
                  <a:srgbClr val="7030A0"/>
                </a:solidFill>
              </a:rPr>
              <a:t>Data Instances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400072" y="1913466"/>
            <a:ext cx="2503047" cy="4487333"/>
            <a:chOff x="1805511" y="1913466"/>
            <a:chExt cx="2503047" cy="4487333"/>
          </a:xfrm>
        </p:grpSpPr>
        <p:pic>
          <p:nvPicPr>
            <p:cNvPr id="4" name="Picture 3" descr="Screen Shot 2014-11-04 at 5.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511" y="1926176"/>
              <a:ext cx="876300" cy="685800"/>
            </a:xfrm>
            <a:prstGeom prst="rect">
              <a:avLst/>
            </a:prstGeom>
          </p:spPr>
        </p:pic>
        <p:pic>
          <p:nvPicPr>
            <p:cNvPr id="8" name="Picture 7" descr="Screen Shot 2014-11-04 at 5.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76" y="3687233"/>
              <a:ext cx="876300" cy="685800"/>
            </a:xfrm>
            <a:prstGeom prst="rect">
              <a:avLst/>
            </a:prstGeom>
          </p:spPr>
        </p:pic>
        <p:pic>
          <p:nvPicPr>
            <p:cNvPr id="9" name="Picture 8" descr="Screen Shot 2014-11-04 at 5.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76" y="4406899"/>
              <a:ext cx="876300" cy="685800"/>
            </a:xfrm>
            <a:prstGeom prst="rect">
              <a:avLst/>
            </a:prstGeom>
          </p:spPr>
        </p:pic>
        <p:pic>
          <p:nvPicPr>
            <p:cNvPr id="10" name="Picture 9" descr="Screen Shot 2014-11-04 at 5.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76" y="5532960"/>
              <a:ext cx="876300" cy="685800"/>
            </a:xfrm>
            <a:prstGeom prst="rect">
              <a:avLst/>
            </a:prstGeom>
          </p:spPr>
        </p:pic>
        <p:cxnSp>
          <p:nvCxnSpPr>
            <p:cNvPr id="6" name="Straight Connector 5"/>
            <p:cNvCxnSpPr>
              <a:stCxn id="4" idx="3"/>
            </p:cNvCxnSpPr>
            <p:nvPr/>
          </p:nvCxnSpPr>
          <p:spPr>
            <a:xfrm>
              <a:off x="2681811" y="2269076"/>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66479" y="4013178"/>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783412" y="4741297"/>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83412" y="5892794"/>
              <a:ext cx="70485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4-11-04 at 5.31.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913466"/>
              <a:ext cx="727158" cy="4487333"/>
            </a:xfrm>
            <a:prstGeom prst="rect">
              <a:avLst/>
            </a:prstGeom>
          </p:spPr>
        </p:pic>
      </p:grpSp>
      <p:sp>
        <p:nvSpPr>
          <p:cNvPr id="12" name="TextBox 11"/>
          <p:cNvSpPr txBox="1"/>
          <p:nvPr/>
        </p:nvSpPr>
        <p:spPr>
          <a:xfrm>
            <a:off x="484737" y="1340768"/>
            <a:ext cx="977901" cy="369332"/>
          </a:xfrm>
          <a:prstGeom prst="rect">
            <a:avLst/>
          </a:prstGeom>
          <a:noFill/>
        </p:spPr>
        <p:txBody>
          <a:bodyPr wrap="square" rtlCol="0">
            <a:spAutoFit/>
          </a:bodyPr>
          <a:lstStyle/>
          <a:p>
            <a:r>
              <a:rPr lang="en-US" b="1" u="sng" dirty="0"/>
              <a:t>User </a:t>
            </a:r>
            <a:r>
              <a:rPr lang="en-US" b="1" u="sng" dirty="0" err="1"/>
              <a:t>i</a:t>
            </a:r>
            <a:endParaRPr lang="en-US" b="1" u="sng" dirty="0"/>
          </a:p>
        </p:txBody>
      </p:sp>
      <p:sp>
        <p:nvSpPr>
          <p:cNvPr id="19" name="TextBox 18"/>
          <p:cNvSpPr txBox="1"/>
          <p:nvPr/>
        </p:nvSpPr>
        <p:spPr>
          <a:xfrm>
            <a:off x="2059509" y="1340771"/>
            <a:ext cx="977901" cy="369332"/>
          </a:xfrm>
          <a:prstGeom prst="rect">
            <a:avLst/>
          </a:prstGeom>
          <a:noFill/>
        </p:spPr>
        <p:txBody>
          <a:bodyPr wrap="square" rtlCol="0">
            <a:spAutoFit/>
          </a:bodyPr>
          <a:lstStyle/>
          <a:p>
            <a:r>
              <a:rPr lang="en-US" b="1" u="sng" dirty="0"/>
              <a:t>User j</a:t>
            </a:r>
          </a:p>
        </p:txBody>
      </p:sp>
      <p:sp>
        <p:nvSpPr>
          <p:cNvPr id="16" name="TextBox 15"/>
          <p:cNvSpPr txBox="1"/>
          <p:nvPr/>
        </p:nvSpPr>
        <p:spPr>
          <a:xfrm>
            <a:off x="3251208" y="1341794"/>
            <a:ext cx="1134534" cy="369332"/>
          </a:xfrm>
          <a:prstGeom prst="rect">
            <a:avLst/>
          </a:prstGeom>
          <a:noFill/>
        </p:spPr>
        <p:txBody>
          <a:bodyPr wrap="square" rtlCol="0">
            <a:spAutoFit/>
          </a:bodyPr>
          <a:lstStyle/>
          <a:p>
            <a:pPr algn="ctr"/>
            <a:r>
              <a:rPr lang="en-US" b="1" u="sng" dirty="0"/>
              <a:t>Label</a:t>
            </a:r>
          </a:p>
        </p:txBody>
      </p:sp>
      <p:sp>
        <p:nvSpPr>
          <p:cNvPr id="17" name="TextBox 16"/>
          <p:cNvSpPr txBox="1"/>
          <p:nvPr/>
        </p:nvSpPr>
        <p:spPr>
          <a:xfrm>
            <a:off x="3674533" y="1961077"/>
            <a:ext cx="406400" cy="461665"/>
          </a:xfrm>
          <a:prstGeom prst="rect">
            <a:avLst/>
          </a:prstGeom>
          <a:noFill/>
        </p:spPr>
        <p:txBody>
          <a:bodyPr wrap="square" rtlCol="0">
            <a:spAutoFit/>
          </a:bodyPr>
          <a:lstStyle/>
          <a:p>
            <a:r>
              <a:rPr lang="en-US" sz="2400" b="1" dirty="0"/>
              <a:t>1</a:t>
            </a:r>
          </a:p>
        </p:txBody>
      </p:sp>
      <p:sp>
        <p:nvSpPr>
          <p:cNvPr id="22" name="TextBox 21"/>
          <p:cNvSpPr txBox="1"/>
          <p:nvPr/>
        </p:nvSpPr>
        <p:spPr>
          <a:xfrm>
            <a:off x="3623733" y="3722375"/>
            <a:ext cx="406400" cy="461665"/>
          </a:xfrm>
          <a:prstGeom prst="rect">
            <a:avLst/>
          </a:prstGeom>
          <a:noFill/>
        </p:spPr>
        <p:txBody>
          <a:bodyPr wrap="square" rtlCol="0">
            <a:spAutoFit/>
          </a:bodyPr>
          <a:lstStyle/>
          <a:p>
            <a:r>
              <a:rPr lang="en-US" sz="2400" b="1" dirty="0"/>
              <a:t>0</a:t>
            </a:r>
          </a:p>
        </p:txBody>
      </p:sp>
      <p:sp>
        <p:nvSpPr>
          <p:cNvPr id="23" name="TextBox 22"/>
          <p:cNvSpPr txBox="1"/>
          <p:nvPr/>
        </p:nvSpPr>
        <p:spPr>
          <a:xfrm>
            <a:off x="3623733" y="4510464"/>
            <a:ext cx="406400" cy="461665"/>
          </a:xfrm>
          <a:prstGeom prst="rect">
            <a:avLst/>
          </a:prstGeom>
          <a:noFill/>
        </p:spPr>
        <p:txBody>
          <a:bodyPr wrap="square" rtlCol="0">
            <a:spAutoFit/>
          </a:bodyPr>
          <a:lstStyle/>
          <a:p>
            <a:r>
              <a:rPr lang="en-US" sz="2400" b="1" dirty="0"/>
              <a:t>0</a:t>
            </a:r>
          </a:p>
        </p:txBody>
      </p:sp>
      <p:sp>
        <p:nvSpPr>
          <p:cNvPr id="24" name="TextBox 23"/>
          <p:cNvSpPr txBox="1"/>
          <p:nvPr/>
        </p:nvSpPr>
        <p:spPr>
          <a:xfrm>
            <a:off x="3572933" y="5661961"/>
            <a:ext cx="406400" cy="461665"/>
          </a:xfrm>
          <a:prstGeom prst="rect">
            <a:avLst/>
          </a:prstGeom>
          <a:noFill/>
        </p:spPr>
        <p:txBody>
          <a:bodyPr wrap="square" rtlCol="0">
            <a:spAutoFit/>
          </a:bodyPr>
          <a:lstStyle/>
          <a:p>
            <a:r>
              <a:rPr lang="en-US" sz="2400" b="1" dirty="0"/>
              <a:t>1</a:t>
            </a:r>
          </a:p>
        </p:txBody>
      </p:sp>
      <p:sp>
        <p:nvSpPr>
          <p:cNvPr id="25" name="TextBox 24"/>
          <p:cNvSpPr txBox="1"/>
          <p:nvPr/>
        </p:nvSpPr>
        <p:spPr>
          <a:xfrm>
            <a:off x="4978408" y="1341794"/>
            <a:ext cx="1609816" cy="461665"/>
          </a:xfrm>
          <a:prstGeom prst="rect">
            <a:avLst/>
          </a:prstGeom>
          <a:noFill/>
        </p:spPr>
        <p:txBody>
          <a:bodyPr wrap="square" rtlCol="0">
            <a:spAutoFit/>
          </a:bodyPr>
          <a:lstStyle/>
          <a:p>
            <a:pPr algn="ctr"/>
            <a:r>
              <a:rPr lang="en-US" b="1" u="sng" dirty="0"/>
              <a:t>Features</a:t>
            </a:r>
          </a:p>
        </p:txBody>
      </p:sp>
      <p:sp>
        <p:nvSpPr>
          <p:cNvPr id="26" name="TextBox 25"/>
          <p:cNvSpPr txBox="1"/>
          <p:nvPr/>
        </p:nvSpPr>
        <p:spPr>
          <a:xfrm>
            <a:off x="4639747" y="1928486"/>
            <a:ext cx="2963325" cy="461665"/>
          </a:xfrm>
          <a:prstGeom prst="rect">
            <a:avLst/>
          </a:prstGeom>
          <a:noFill/>
        </p:spPr>
        <p:txBody>
          <a:bodyPr wrap="square" rtlCol="0">
            <a:spAutoFit/>
          </a:bodyPr>
          <a:lstStyle/>
          <a:p>
            <a:r>
              <a:rPr lang="en-US" sz="2400" b="1" dirty="0"/>
              <a:t>&lt;X1, X2, .. </a:t>
            </a:r>
            <a:r>
              <a:rPr lang="en-US" sz="2400" b="1" dirty="0" err="1"/>
              <a:t>Xk</a:t>
            </a:r>
            <a:r>
              <a:rPr lang="en-US" sz="2400" b="1" dirty="0"/>
              <a:t>&gt; </a:t>
            </a:r>
          </a:p>
        </p:txBody>
      </p:sp>
      <p:sp>
        <p:nvSpPr>
          <p:cNvPr id="27" name="TextBox 26"/>
          <p:cNvSpPr txBox="1"/>
          <p:nvPr/>
        </p:nvSpPr>
        <p:spPr>
          <a:xfrm>
            <a:off x="4631279" y="3758793"/>
            <a:ext cx="2963325" cy="461665"/>
          </a:xfrm>
          <a:prstGeom prst="rect">
            <a:avLst/>
          </a:prstGeom>
          <a:noFill/>
        </p:spPr>
        <p:txBody>
          <a:bodyPr wrap="square" rtlCol="0">
            <a:spAutoFit/>
          </a:bodyPr>
          <a:lstStyle/>
          <a:p>
            <a:r>
              <a:rPr lang="en-US" sz="2400" b="1" dirty="0"/>
              <a:t>&lt;X1, X2, .. </a:t>
            </a:r>
            <a:r>
              <a:rPr lang="en-US" sz="2400" b="1" dirty="0" err="1"/>
              <a:t>Xk</a:t>
            </a:r>
            <a:r>
              <a:rPr lang="en-US" sz="2400" b="1" dirty="0"/>
              <a:t>&gt; </a:t>
            </a:r>
          </a:p>
        </p:txBody>
      </p:sp>
      <p:sp>
        <p:nvSpPr>
          <p:cNvPr id="28" name="TextBox 27"/>
          <p:cNvSpPr txBox="1"/>
          <p:nvPr/>
        </p:nvSpPr>
        <p:spPr>
          <a:xfrm>
            <a:off x="4631279" y="4633585"/>
            <a:ext cx="2963325" cy="461665"/>
          </a:xfrm>
          <a:prstGeom prst="rect">
            <a:avLst/>
          </a:prstGeom>
          <a:noFill/>
        </p:spPr>
        <p:txBody>
          <a:bodyPr wrap="square" rtlCol="0">
            <a:spAutoFit/>
          </a:bodyPr>
          <a:lstStyle/>
          <a:p>
            <a:r>
              <a:rPr lang="en-US" sz="2400" b="1" dirty="0"/>
              <a:t>&lt;X1, X2, .. </a:t>
            </a:r>
            <a:r>
              <a:rPr lang="en-US" sz="2400" b="1" dirty="0" err="1"/>
              <a:t>Xk</a:t>
            </a:r>
            <a:r>
              <a:rPr lang="en-US" sz="2400" b="1" dirty="0"/>
              <a:t>&gt; </a:t>
            </a:r>
          </a:p>
        </p:txBody>
      </p:sp>
      <p:sp>
        <p:nvSpPr>
          <p:cNvPr id="29" name="TextBox 28"/>
          <p:cNvSpPr txBox="1"/>
          <p:nvPr/>
        </p:nvSpPr>
        <p:spPr>
          <a:xfrm>
            <a:off x="4605871" y="5715312"/>
            <a:ext cx="2963325" cy="461665"/>
          </a:xfrm>
          <a:prstGeom prst="rect">
            <a:avLst/>
          </a:prstGeom>
          <a:noFill/>
        </p:spPr>
        <p:txBody>
          <a:bodyPr wrap="square" rtlCol="0">
            <a:spAutoFit/>
          </a:bodyPr>
          <a:lstStyle/>
          <a:p>
            <a:r>
              <a:rPr lang="en-US" sz="2400" b="1" dirty="0"/>
              <a:t>&lt;X1, X2, .. </a:t>
            </a:r>
            <a:r>
              <a:rPr lang="en-US" sz="2400" b="1" dirty="0" err="1"/>
              <a:t>Xk</a:t>
            </a:r>
            <a:r>
              <a:rPr lang="en-US" sz="2400" b="1" dirty="0"/>
              <a:t>&gt; </a:t>
            </a:r>
          </a:p>
        </p:txBody>
      </p:sp>
    </p:spTree>
    <p:extLst>
      <p:ext uri="{BB962C8B-B14F-4D97-AF65-F5344CB8AC3E}">
        <p14:creationId xmlns:p14="http://schemas.microsoft.com/office/powerpoint/2010/main" val="73520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663577"/>
            <a:ext cx="8640090" cy="660398"/>
          </a:xfrm>
        </p:spPr>
        <p:txBody>
          <a:bodyPr>
            <a:normAutofit/>
          </a:bodyPr>
          <a:lstStyle/>
          <a:p>
            <a:r>
              <a:rPr lang="en-US" dirty="0">
                <a:solidFill>
                  <a:srgbClr val="7030A0"/>
                </a:solidFill>
              </a:rPr>
              <a:t>Generate Network Based Features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677333" y="1998144"/>
            <a:ext cx="4206679" cy="2523067"/>
          </a:xfrm>
          <a:prstGeom prst="rect">
            <a:avLst/>
          </a:prstGeom>
        </p:spPr>
      </p:pic>
      <p:pic>
        <p:nvPicPr>
          <p:cNvPr id="5" name="Picture 4"/>
          <p:cNvPicPr>
            <a:picLocks noChangeAspect="1"/>
          </p:cNvPicPr>
          <p:nvPr/>
        </p:nvPicPr>
        <p:blipFill>
          <a:blip r:embed="rId4"/>
          <a:stretch>
            <a:fillRect/>
          </a:stretch>
        </p:blipFill>
        <p:spPr>
          <a:xfrm>
            <a:off x="5201595" y="1998144"/>
            <a:ext cx="3203688" cy="2572808"/>
          </a:xfrm>
          <a:prstGeom prst="rect">
            <a:avLst/>
          </a:prstGeom>
        </p:spPr>
      </p:pic>
    </p:spTree>
    <p:extLst>
      <p:ext uri="{BB962C8B-B14F-4D97-AF65-F5344CB8AC3E}">
        <p14:creationId xmlns:p14="http://schemas.microsoft.com/office/powerpoint/2010/main" val="213972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a:solidFill>
                  <a:srgbClr val="7030A0"/>
                </a:solidFill>
              </a:rPr>
              <a:t>Sampling</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120779"/>
            <a:ext cx="8108758" cy="4462760"/>
          </a:xfrm>
          <a:prstGeom prst="rect">
            <a:avLst/>
          </a:prstGeom>
          <a:noFill/>
        </p:spPr>
        <p:txBody>
          <a:bodyPr wrap="square" rtlCol="0">
            <a:spAutoFit/>
          </a:bodyPr>
          <a:lstStyle/>
          <a:p>
            <a:pPr marL="285750" indent="-285750">
              <a:buFont typeface="Arial"/>
              <a:buChar char="•"/>
            </a:pPr>
            <a:r>
              <a:rPr lang="en-US" sz="2400" dirty="0"/>
              <a:t>Data is often big, and whether or not you need all of it is a case by case decision. Despite this, there are trends to guide you.</a:t>
            </a:r>
          </a:p>
          <a:p>
            <a:pPr marL="285750" indent="-285750">
              <a:buFont typeface="Arial"/>
              <a:buChar char="•"/>
            </a:pPr>
            <a:endParaRPr lang="en-US" sz="2400" dirty="0"/>
          </a:p>
          <a:p>
            <a:pPr marL="285750" indent="-285750">
              <a:buFont typeface="Arial"/>
              <a:buChar char="•"/>
            </a:pPr>
            <a:r>
              <a:rPr lang="en-US" sz="2400" dirty="0"/>
              <a:t>The most obvious sampling strategy is to take everything you have. </a:t>
            </a:r>
          </a:p>
          <a:p>
            <a:endParaRPr lang="en-US" sz="2400" dirty="0"/>
          </a:p>
          <a:p>
            <a:pPr marL="285750" indent="-285750">
              <a:buFont typeface="Arial"/>
              <a:buChar char="•"/>
            </a:pPr>
            <a:r>
              <a:rPr lang="en-US" sz="2400" dirty="0"/>
              <a:t>A common sampling strategy used in practice is called ‘down-sampling.’</a:t>
            </a:r>
          </a:p>
          <a:p>
            <a:pPr marL="742950" lvl="1" indent="-285750">
              <a:buFont typeface="Arial"/>
              <a:buChar char="•"/>
            </a:pPr>
            <a:r>
              <a:rPr lang="en-US" sz="2400" dirty="0"/>
              <a:t>Take 100% of the minority class, </a:t>
            </a:r>
          </a:p>
          <a:p>
            <a:pPr marL="742950" lvl="1" indent="-285750">
              <a:buFont typeface="Arial"/>
              <a:buChar char="•"/>
            </a:pPr>
            <a:r>
              <a:rPr lang="en-US" sz="2400" dirty="0"/>
              <a:t>Take K% of the dominant class</a:t>
            </a:r>
          </a:p>
          <a:p>
            <a:pPr marL="742950" lvl="1" indent="-285750">
              <a:buFont typeface="Arial"/>
              <a:buChar char="•"/>
            </a:pPr>
            <a:endParaRPr lang="en-US" sz="2000" dirty="0"/>
          </a:p>
        </p:txBody>
      </p:sp>
    </p:spTree>
    <p:extLst>
      <p:ext uri="{BB962C8B-B14F-4D97-AF65-F5344CB8AC3E}">
        <p14:creationId xmlns:p14="http://schemas.microsoft.com/office/powerpoint/2010/main" val="156162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a:solidFill>
                  <a:srgbClr val="7030A0"/>
                </a:solidFill>
              </a:rPr>
              <a:t>A Case for Down-Sampling</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640090" cy="3046988"/>
          </a:xfrm>
          <a:prstGeom prst="rect">
            <a:avLst/>
          </a:prstGeom>
          <a:noFill/>
        </p:spPr>
        <p:txBody>
          <a:bodyPr wrap="square" rtlCol="0">
            <a:spAutoFit/>
          </a:bodyPr>
          <a:lstStyle/>
          <a:p>
            <a:r>
              <a:rPr lang="en-US" dirty="0"/>
              <a:t>Positive outcomes are often very rare, such that to get 1 positive outcome you need 1k-1MM negatives. </a:t>
            </a:r>
          </a:p>
          <a:p>
            <a:r>
              <a:rPr lang="en-US" dirty="0"/>
              <a:t>As N grows, data in the dominant class may have marginal decreasing utility. Thus, the cost of processing or storing it outweighs the benefit of using it. </a:t>
            </a:r>
          </a:p>
          <a:p>
            <a:endParaRPr lang="en-US" sz="2400" dirty="0"/>
          </a:p>
          <a:p>
            <a:endParaRPr lang="en-US" sz="2400" dirty="0"/>
          </a:p>
          <a:p>
            <a:endParaRPr lang="en-US" sz="2400" dirty="0"/>
          </a:p>
        </p:txBody>
      </p:sp>
      <p:graphicFrame>
        <p:nvGraphicFramePr>
          <p:cNvPr id="7" name="Chart 6"/>
          <p:cNvGraphicFramePr>
            <a:graphicFrameLocks/>
          </p:cNvGraphicFramePr>
          <p:nvPr/>
        </p:nvGraphicFramePr>
        <p:xfrm>
          <a:off x="524933" y="3067912"/>
          <a:ext cx="7628467" cy="328843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862671" y="2760135"/>
            <a:ext cx="5926667" cy="307777"/>
          </a:xfrm>
          <a:prstGeom prst="rect">
            <a:avLst/>
          </a:prstGeom>
          <a:noFill/>
        </p:spPr>
        <p:txBody>
          <a:bodyPr wrap="square" rtlCol="0">
            <a:spAutoFit/>
          </a:bodyPr>
          <a:lstStyle/>
          <a:p>
            <a:r>
              <a:rPr lang="en-US" sz="1400" b="1" u="sng" dirty="0"/>
              <a:t>Distribution of Conversion Rates for Display Ad Campaigns</a:t>
            </a:r>
          </a:p>
        </p:txBody>
      </p:sp>
    </p:spTree>
    <p:extLst>
      <p:ext uri="{BB962C8B-B14F-4D97-AF65-F5344CB8AC3E}">
        <p14:creationId xmlns:p14="http://schemas.microsoft.com/office/powerpoint/2010/main" val="188357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a:solidFill>
                  <a:srgbClr val="7030A0"/>
                </a:solidFill>
              </a:rPr>
              <a:t>Should you down sample?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923330"/>
          </a:xfrm>
          <a:prstGeom prst="rect">
            <a:avLst/>
          </a:prstGeom>
          <a:noFill/>
        </p:spPr>
        <p:txBody>
          <a:bodyPr wrap="square" rtlCol="0">
            <a:spAutoFit/>
          </a:bodyPr>
          <a:lstStyle/>
          <a:p>
            <a:r>
              <a:rPr lang="en-US" dirty="0"/>
              <a:t>This is largely an empirical question.</a:t>
            </a:r>
          </a:p>
          <a:p>
            <a:r>
              <a:rPr lang="en-US" dirty="0">
                <a:solidFill>
                  <a:srgbClr val="D1282E"/>
                </a:solidFill>
              </a:rPr>
              <a:t>Rule of thumb – less complex algorithms &amp; models with information rich features require less data. </a:t>
            </a:r>
            <a:endParaRPr lang="en-US" sz="2400" dirty="0">
              <a:solidFill>
                <a:srgbClr val="D1282E"/>
              </a:solidFill>
            </a:endParaRPr>
          </a:p>
        </p:txBody>
      </p:sp>
      <p:pic>
        <p:nvPicPr>
          <p:cNvPr id="5" name="Picture 4"/>
          <p:cNvPicPr>
            <a:picLocks noChangeAspect="1"/>
          </p:cNvPicPr>
          <p:nvPr/>
        </p:nvPicPr>
        <p:blipFill>
          <a:blip r:embed="rId3"/>
          <a:stretch>
            <a:fillRect/>
          </a:stretch>
        </p:blipFill>
        <p:spPr>
          <a:xfrm>
            <a:off x="1032933" y="1930399"/>
            <a:ext cx="6891867" cy="4028559"/>
          </a:xfrm>
          <a:prstGeom prst="rect">
            <a:avLst/>
          </a:prstGeom>
        </p:spPr>
      </p:pic>
      <p:sp>
        <p:nvSpPr>
          <p:cNvPr id="6" name="TextBox 5"/>
          <p:cNvSpPr txBox="1"/>
          <p:nvPr/>
        </p:nvSpPr>
        <p:spPr>
          <a:xfrm>
            <a:off x="186275" y="6155925"/>
            <a:ext cx="5825066" cy="461665"/>
          </a:xfrm>
          <a:prstGeom prst="rect">
            <a:avLst/>
          </a:prstGeom>
          <a:noFill/>
        </p:spPr>
        <p:txBody>
          <a:bodyPr wrap="square" rtlCol="0">
            <a:spAutoFit/>
          </a:bodyPr>
          <a:lstStyle/>
          <a:p>
            <a:r>
              <a:rPr lang="en-US" sz="1200" dirty="0"/>
              <a:t>Source: Tree Induction vs. Logistic Regression, a Learning Curve Analysis</a:t>
            </a:r>
          </a:p>
          <a:p>
            <a:r>
              <a:rPr lang="en-US" sz="1200" dirty="0"/>
              <a:t>http://</a:t>
            </a:r>
            <a:r>
              <a:rPr lang="en-US" sz="1200" dirty="0" err="1"/>
              <a:t>pages.stern.nyu.edu</a:t>
            </a:r>
            <a:r>
              <a:rPr lang="en-US" sz="1200" dirty="0"/>
              <a:t>/~</a:t>
            </a:r>
            <a:r>
              <a:rPr lang="en-US" sz="1200" dirty="0" err="1"/>
              <a:t>fprovost</a:t>
            </a:r>
            <a:r>
              <a:rPr lang="en-US" sz="1200" dirty="0"/>
              <a:t>/Papers/</a:t>
            </a:r>
            <a:r>
              <a:rPr lang="en-US" sz="1200" dirty="0" err="1"/>
              <a:t>logtree.pdf</a:t>
            </a:r>
            <a:endParaRPr lang="en-US" sz="1200" dirty="0"/>
          </a:p>
        </p:txBody>
      </p:sp>
      <p:sp>
        <p:nvSpPr>
          <p:cNvPr id="8" name="Oval 7"/>
          <p:cNvSpPr/>
          <p:nvPr/>
        </p:nvSpPr>
        <p:spPr>
          <a:xfrm>
            <a:off x="3996268" y="2133600"/>
            <a:ext cx="2015074" cy="931333"/>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570133" y="1540940"/>
            <a:ext cx="2573867" cy="1569660"/>
          </a:xfrm>
          <a:prstGeom prst="rect">
            <a:avLst/>
          </a:prstGeom>
          <a:solidFill>
            <a:schemeClr val="bg1"/>
          </a:solidFill>
          <a:ln>
            <a:solidFill>
              <a:schemeClr val="tx1"/>
            </a:solidFill>
          </a:ln>
        </p:spPr>
        <p:txBody>
          <a:bodyPr wrap="square" rtlCol="0">
            <a:spAutoFit/>
          </a:bodyPr>
          <a:lstStyle/>
          <a:p>
            <a:r>
              <a:rPr lang="en-US" dirty="0"/>
              <a:t>Example of the marginal decreasing utility of additional data.</a:t>
            </a:r>
          </a:p>
        </p:txBody>
      </p:sp>
      <p:cxnSp>
        <p:nvCxnSpPr>
          <p:cNvPr id="11" name="Straight Arrow Connector 10"/>
          <p:cNvCxnSpPr/>
          <p:nvPr/>
        </p:nvCxnSpPr>
        <p:spPr>
          <a:xfrm flipH="1">
            <a:off x="6011341" y="2133600"/>
            <a:ext cx="558792" cy="1524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44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a:solidFill>
                  <a:srgbClr val="7030A0"/>
                </a:solidFill>
              </a:rPr>
              <a:t>On the other hand…</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640090" cy="830997"/>
          </a:xfrm>
          <a:prstGeom prst="rect">
            <a:avLst/>
          </a:prstGeom>
          <a:noFill/>
        </p:spPr>
        <p:txBody>
          <a:bodyPr wrap="square" rtlCol="0">
            <a:spAutoFit/>
          </a:bodyPr>
          <a:lstStyle/>
          <a:p>
            <a:r>
              <a:rPr lang="en-US" dirty="0"/>
              <a:t>Certain problems where the data contains many sparse and uninformative features fare much better when more data is present.</a:t>
            </a:r>
          </a:p>
        </p:txBody>
      </p:sp>
      <p:sp>
        <p:nvSpPr>
          <p:cNvPr id="6" name="TextBox 5"/>
          <p:cNvSpPr txBox="1"/>
          <p:nvPr/>
        </p:nvSpPr>
        <p:spPr>
          <a:xfrm>
            <a:off x="592667" y="6189791"/>
            <a:ext cx="6400800" cy="461665"/>
          </a:xfrm>
          <a:prstGeom prst="rect">
            <a:avLst/>
          </a:prstGeom>
          <a:noFill/>
        </p:spPr>
        <p:txBody>
          <a:bodyPr wrap="square" rtlCol="0">
            <a:spAutoFit/>
          </a:bodyPr>
          <a:lstStyle/>
          <a:p>
            <a:r>
              <a:rPr lang="en-US" sz="1200" dirty="0"/>
              <a:t>Source: Predictive Modeling with Big Data: Is Bigger Really Better?</a:t>
            </a:r>
          </a:p>
          <a:p>
            <a:r>
              <a:rPr lang="en-US" sz="1200" dirty="0"/>
              <a:t>http://</a:t>
            </a:r>
            <a:r>
              <a:rPr lang="en-US" sz="1200" dirty="0" err="1"/>
              <a:t>online.liebertpub.com</a:t>
            </a:r>
            <a:r>
              <a:rPr lang="en-US" sz="1200" dirty="0"/>
              <a:t>/</a:t>
            </a:r>
            <a:r>
              <a:rPr lang="en-US" sz="1200" dirty="0" err="1"/>
              <a:t>doi</a:t>
            </a:r>
            <a:r>
              <a:rPr lang="en-US" sz="1200" dirty="0"/>
              <a:t>/</a:t>
            </a:r>
            <a:r>
              <a:rPr lang="en-US" sz="1200" dirty="0" err="1"/>
              <a:t>pdfplus</a:t>
            </a:r>
            <a:r>
              <a:rPr lang="en-US" sz="1200" dirty="0"/>
              <a:t>/10.1089/big.2013.0037</a:t>
            </a:r>
          </a:p>
        </p:txBody>
      </p:sp>
      <p:pic>
        <p:nvPicPr>
          <p:cNvPr id="3" name="Picture 2" descr="Screen Shot 2014-09-25 at 5.48.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 y="1772816"/>
            <a:ext cx="7327900" cy="4025900"/>
          </a:xfrm>
          <a:prstGeom prst="rect">
            <a:avLst/>
          </a:prstGeom>
        </p:spPr>
      </p:pic>
    </p:spTree>
    <p:extLst>
      <p:ext uri="{BB962C8B-B14F-4D97-AF65-F5344CB8AC3E}">
        <p14:creationId xmlns:p14="http://schemas.microsoft.com/office/powerpoint/2010/main" val="85513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a:solidFill>
                  <a:srgbClr val="7030A0"/>
                </a:solidFill>
              </a:rPr>
              <a:t>If you down sample...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237071" y="-5588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83717"/>
            <a:ext cx="8331196" cy="4893647"/>
          </a:xfrm>
          <a:prstGeom prst="rect">
            <a:avLst/>
          </a:prstGeom>
          <a:noFill/>
        </p:spPr>
        <p:txBody>
          <a:bodyPr wrap="square" rtlCol="0">
            <a:spAutoFit/>
          </a:bodyPr>
          <a:lstStyle/>
          <a:p>
            <a:pPr marL="342900" indent="-342900">
              <a:buAutoNum type="arabicPeriod"/>
            </a:pPr>
            <a:r>
              <a:rPr lang="en-US" dirty="0">
                <a:solidFill>
                  <a:srgbClr val="D1282E"/>
                </a:solidFill>
              </a:rPr>
              <a:t>Use Learning Curve analysis to justify down-sampling rate</a:t>
            </a:r>
          </a:p>
          <a:p>
            <a:pPr marL="342900" indent="-342900">
              <a:buAutoNum type="arabicPeriod"/>
            </a:pPr>
            <a:endParaRPr lang="en-US" dirty="0"/>
          </a:p>
          <a:p>
            <a:pPr marL="342900" indent="-342900">
              <a:buAutoNum type="arabicPeriod"/>
            </a:pPr>
            <a:r>
              <a:rPr lang="en-US" dirty="0">
                <a:solidFill>
                  <a:srgbClr val="D1282E"/>
                </a:solidFill>
              </a:rPr>
              <a:t>Be aware of the effect on probability estimates.</a:t>
            </a:r>
          </a:p>
          <a:p>
            <a:pPr marL="342900" indent="-342900">
              <a:buFont typeface="Arial"/>
              <a:buChar char="•"/>
            </a:pPr>
            <a:r>
              <a:rPr lang="en-US" dirty="0"/>
              <a:t>P(Y) and P(Y|X) changes when you down sample based on Y</a:t>
            </a:r>
          </a:p>
          <a:p>
            <a:pPr marL="285750" indent="-285750">
              <a:buFont typeface="Arial"/>
              <a:buChar char="•"/>
            </a:pPr>
            <a:r>
              <a:rPr lang="en-US" dirty="0"/>
              <a:t>Weighting the </a:t>
            </a:r>
            <a:r>
              <a:rPr lang="en-US" dirty="0" err="1"/>
              <a:t>downsampled</a:t>
            </a:r>
            <a:r>
              <a:rPr lang="en-US" dirty="0"/>
              <a:t> class by 1/k% can correct for this</a:t>
            </a:r>
          </a:p>
          <a:p>
            <a:pPr marL="285750" indent="-285750">
              <a:buFont typeface="Arial"/>
              <a:buChar char="•"/>
            </a:pPr>
            <a:r>
              <a:rPr lang="en-US" dirty="0"/>
              <a:t>Can adjust intercepts if applicable:									where </a:t>
            </a:r>
            <a:r>
              <a:rPr lang="en-US" dirty="0" err="1"/>
              <a:t>τ</a:t>
            </a:r>
            <a:r>
              <a:rPr lang="en-US" dirty="0"/>
              <a:t> is the base rate of 					the population and </a:t>
            </a:r>
            <a:r>
              <a:rPr lang="en-US" dirty="0" err="1"/>
              <a:t>ŷ</a:t>
            </a:r>
            <a:r>
              <a:rPr lang="en-US" dirty="0"/>
              <a:t> is the 					sample base rate</a:t>
            </a:r>
          </a:p>
          <a:p>
            <a:pPr marL="342900" indent="-342900">
              <a:buAutoNum type="arabicPeriod" startAt="3"/>
            </a:pPr>
            <a:r>
              <a:rPr lang="en-US" dirty="0">
                <a:solidFill>
                  <a:srgbClr val="D1282E"/>
                </a:solidFill>
              </a:rPr>
              <a:t>Be aware of the effect of base rate on evaluation metrics</a:t>
            </a:r>
          </a:p>
          <a:p>
            <a:pPr marL="342900" indent="-342900">
              <a:buFont typeface="Arial"/>
              <a:buChar char="•"/>
            </a:pPr>
            <a:r>
              <a:rPr lang="en-US" dirty="0"/>
              <a:t>AUC is invariant to base rate</a:t>
            </a:r>
          </a:p>
          <a:p>
            <a:pPr marL="342900" indent="-342900">
              <a:buFont typeface="Arial"/>
              <a:buChar char="•"/>
            </a:pPr>
            <a:r>
              <a:rPr lang="en-US" dirty="0"/>
              <a:t>Accuracy, precision depend on the base rate</a:t>
            </a:r>
          </a:p>
          <a:p>
            <a:pPr marL="342900" indent="-342900">
              <a:buFont typeface="Arial"/>
              <a:buChar char="•"/>
            </a:pPr>
            <a:endParaRPr lang="en-US" dirty="0"/>
          </a:p>
        </p:txBody>
      </p:sp>
      <p:sp>
        <p:nvSpPr>
          <p:cNvPr id="5" name="TextBox 4"/>
          <p:cNvSpPr txBox="1"/>
          <p:nvPr/>
        </p:nvSpPr>
        <p:spPr>
          <a:xfrm>
            <a:off x="524932" y="5960533"/>
            <a:ext cx="8619067" cy="461665"/>
          </a:xfrm>
          <a:prstGeom prst="rect">
            <a:avLst/>
          </a:prstGeom>
          <a:noFill/>
        </p:spPr>
        <p:txBody>
          <a:bodyPr wrap="square" rtlCol="0">
            <a:spAutoFit/>
          </a:bodyPr>
          <a:lstStyle/>
          <a:p>
            <a:r>
              <a:rPr lang="en-US" sz="1200" dirty="0"/>
              <a:t>Source: Logistic Regression in Rare Events Data</a:t>
            </a:r>
          </a:p>
          <a:p>
            <a:r>
              <a:rPr lang="en-US" sz="1200" dirty="0"/>
              <a:t>http://</a:t>
            </a:r>
            <a:r>
              <a:rPr lang="en-US" sz="1200" dirty="0" err="1"/>
              <a:t>dash.harvard.edu</a:t>
            </a:r>
            <a:r>
              <a:rPr lang="en-US" sz="1200" dirty="0"/>
              <a:t>/</a:t>
            </a:r>
            <a:r>
              <a:rPr lang="en-US" sz="1200" dirty="0" err="1"/>
              <a:t>bitstream</a:t>
            </a:r>
            <a:r>
              <a:rPr lang="en-US" sz="1200" dirty="0"/>
              <a:t>/handle/1/4125045/relogit%20rare%20events.pdf?sequence=2</a:t>
            </a:r>
          </a:p>
        </p:txBody>
      </p:sp>
      <p:pic>
        <p:nvPicPr>
          <p:cNvPr id="7" name="Picture 6"/>
          <p:cNvPicPr>
            <a:picLocks noChangeAspect="1"/>
          </p:cNvPicPr>
          <p:nvPr/>
        </p:nvPicPr>
        <p:blipFill>
          <a:blip r:embed="rId3"/>
          <a:stretch>
            <a:fillRect/>
          </a:stretch>
        </p:blipFill>
        <p:spPr>
          <a:xfrm>
            <a:off x="2747432" y="2996952"/>
            <a:ext cx="2087033" cy="690779"/>
          </a:xfrm>
          <a:prstGeom prst="rect">
            <a:avLst/>
          </a:prstGeom>
        </p:spPr>
      </p:pic>
    </p:spTree>
    <p:extLst>
      <p:ext uri="{BB962C8B-B14F-4D97-AF65-F5344CB8AC3E}">
        <p14:creationId xmlns:p14="http://schemas.microsoft.com/office/powerpoint/2010/main" val="133411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61"/>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FF099A0-7400-4142-8618-9B17F9602238}" type="slidenum">
              <a:rPr lang="en-US" sz="1200"/>
              <a:pPr eaLnBrk="1" hangingPunct="1"/>
              <a:t>27</a:t>
            </a:fld>
            <a:endParaRPr lang="en-US" sz="1200"/>
          </a:p>
        </p:txBody>
      </p:sp>
      <p:sp>
        <p:nvSpPr>
          <p:cNvPr id="67587" name="Rectangle 2"/>
          <p:cNvSpPr>
            <a:spLocks noGrp="1" noChangeArrowheads="1"/>
          </p:cNvSpPr>
          <p:nvPr>
            <p:ph type="title"/>
          </p:nvPr>
        </p:nvSpPr>
        <p:spPr>
          <a:xfrm>
            <a:off x="0" y="457200"/>
            <a:ext cx="9144000" cy="609600"/>
          </a:xfrm>
        </p:spPr>
        <p:txBody>
          <a:bodyPr/>
          <a:lstStyle/>
          <a:p>
            <a:pPr eaLnBrk="1" hangingPunct="1"/>
            <a:r>
              <a:rPr lang="en-US" sz="4000" dirty="0">
                <a:solidFill>
                  <a:srgbClr val="7030A0"/>
                </a:solidFill>
                <a:latin typeface="Arial" charset="0"/>
                <a:ea typeface="Arial" charset="0"/>
                <a:cs typeface="Arial" charset="0"/>
              </a:rPr>
              <a:t>Summary</a:t>
            </a:r>
          </a:p>
        </p:txBody>
      </p:sp>
      <p:sp>
        <p:nvSpPr>
          <p:cNvPr id="67588" name="Rectangle 3"/>
          <p:cNvSpPr>
            <a:spLocks noGrp="1" noChangeArrowheads="1"/>
          </p:cNvSpPr>
          <p:nvPr>
            <p:ph type="body" idx="1"/>
          </p:nvPr>
        </p:nvSpPr>
        <p:spPr>
          <a:xfrm>
            <a:off x="304800" y="1295400"/>
            <a:ext cx="8610600" cy="5103813"/>
          </a:xfrm>
        </p:spPr>
        <p:txBody>
          <a:bodyPr/>
          <a:lstStyle/>
          <a:p>
            <a:pPr eaLnBrk="1" hangingPunct="1"/>
            <a:r>
              <a:rPr lang="en-US" sz="2000" b="1">
                <a:latin typeface="Tahoma" charset="0"/>
              </a:rPr>
              <a:t>Data quality</a:t>
            </a:r>
            <a:r>
              <a:rPr lang="en-US" sz="2000">
                <a:latin typeface="Tahoma" charset="0"/>
              </a:rPr>
              <a:t>: accuracy, completeness, consistency, timeliness, believability, interpretability</a:t>
            </a:r>
          </a:p>
          <a:p>
            <a:pPr eaLnBrk="1" hangingPunct="1"/>
            <a:r>
              <a:rPr lang="en-US" sz="2000" b="1">
                <a:latin typeface="Tahoma" charset="0"/>
              </a:rPr>
              <a:t>Data cleaning</a:t>
            </a:r>
            <a:r>
              <a:rPr lang="en-US" sz="2000">
                <a:latin typeface="Tahoma" charset="0"/>
              </a:rPr>
              <a:t>: e.g. missing/noisy values, outliers</a:t>
            </a:r>
          </a:p>
          <a:p>
            <a:pPr eaLnBrk="1" hangingPunct="1"/>
            <a:r>
              <a:rPr lang="en-US" sz="2000" b="1">
                <a:latin typeface="Tahoma" charset="0"/>
              </a:rPr>
              <a:t>Data integration</a:t>
            </a:r>
            <a:r>
              <a:rPr lang="en-US" sz="2000">
                <a:latin typeface="Tahoma" charset="0"/>
              </a:rPr>
              <a:t> from multiple sources: </a:t>
            </a:r>
          </a:p>
          <a:p>
            <a:pPr lvl="1" eaLnBrk="1" hangingPunct="1"/>
            <a:r>
              <a:rPr lang="en-US" sz="2000">
                <a:latin typeface="Tahoma" charset="0"/>
              </a:rPr>
              <a:t>Entity identification problem</a:t>
            </a:r>
          </a:p>
          <a:p>
            <a:pPr lvl="1" eaLnBrk="1" hangingPunct="1"/>
            <a:r>
              <a:rPr lang="en-US" sz="2000">
                <a:latin typeface="Tahoma" charset="0"/>
              </a:rPr>
              <a:t>Remove redundancies</a:t>
            </a:r>
          </a:p>
          <a:p>
            <a:pPr lvl="1" eaLnBrk="1" hangingPunct="1"/>
            <a:r>
              <a:rPr lang="en-US" sz="2000">
                <a:latin typeface="Tahoma" charset="0"/>
              </a:rPr>
              <a:t>Detect inconsistencies</a:t>
            </a:r>
          </a:p>
          <a:p>
            <a:pPr eaLnBrk="1" hangingPunct="1"/>
            <a:r>
              <a:rPr lang="en-US" sz="2000" b="1">
                <a:latin typeface="Tahoma" charset="0"/>
              </a:rPr>
              <a:t>Data reduction</a:t>
            </a:r>
          </a:p>
          <a:p>
            <a:pPr lvl="1" eaLnBrk="1" hangingPunct="1"/>
            <a:r>
              <a:rPr lang="en-US" sz="2000">
                <a:latin typeface="Tahoma" charset="0"/>
              </a:rPr>
              <a:t>Dimensionality reduction</a:t>
            </a:r>
          </a:p>
          <a:p>
            <a:pPr lvl="1" eaLnBrk="1" hangingPunct="1"/>
            <a:r>
              <a:rPr lang="en-US" sz="2000">
                <a:latin typeface="Tahoma" charset="0"/>
              </a:rPr>
              <a:t>Numerosity reduction</a:t>
            </a:r>
          </a:p>
          <a:p>
            <a:pPr lvl="1" eaLnBrk="1" hangingPunct="1"/>
            <a:r>
              <a:rPr lang="en-US" sz="2000">
                <a:latin typeface="Tahoma" charset="0"/>
              </a:rPr>
              <a:t>Data compression</a:t>
            </a:r>
          </a:p>
          <a:p>
            <a:pPr eaLnBrk="1" hangingPunct="1"/>
            <a:r>
              <a:rPr lang="en-US" sz="2000" b="1">
                <a:latin typeface="Tahoma" charset="0"/>
              </a:rPr>
              <a:t>Data transformation and data discretization</a:t>
            </a:r>
            <a:endParaRPr lang="en-US" sz="2000">
              <a:latin typeface="Tahoma" charset="0"/>
            </a:endParaRPr>
          </a:p>
          <a:p>
            <a:pPr lvl="1" eaLnBrk="1" hangingPunct="1"/>
            <a:r>
              <a:rPr lang="en-US" sz="2000">
                <a:latin typeface="Tahoma" charset="0"/>
              </a:rPr>
              <a:t>Normalization</a:t>
            </a:r>
          </a:p>
          <a:p>
            <a:pPr lvl="1" eaLnBrk="1" hangingPunct="1"/>
            <a:r>
              <a:rPr lang="en-US" sz="2000">
                <a:latin typeface="Tahoma" charset="0"/>
              </a:rPr>
              <a:t>Concept hierarchy generation</a:t>
            </a:r>
          </a:p>
          <a:p>
            <a:pPr lvl="1" eaLnBrk="1" hangingPunct="1">
              <a:lnSpc>
                <a:spcPct val="120000"/>
              </a:lnSpc>
            </a:pPr>
            <a:endParaRPr lang="en-US" sz="1600">
              <a:latin typeface="Tahoma" charset="0"/>
            </a:endParaRPr>
          </a:p>
          <a:p>
            <a:pPr eaLnBrk="1" hangingPunct="1">
              <a:lnSpc>
                <a:spcPct val="120000"/>
              </a:lnSpc>
            </a:pPr>
            <a:endParaRPr lang="en-US" sz="1600">
              <a:latin typeface="Tahoma" charset="0"/>
            </a:endParaRPr>
          </a:p>
          <a:p>
            <a:pPr eaLnBrk="1" hangingPunct="1">
              <a:lnSpc>
                <a:spcPct val="120000"/>
              </a:lnSpc>
              <a:buFont typeface="Wingdings" charset="0"/>
              <a:buNone/>
            </a:pPr>
            <a:endParaRPr lang="en-US" sz="1600">
              <a:latin typeface="Tahoma" charset="0"/>
            </a:endParaRPr>
          </a:p>
        </p:txBody>
      </p:sp>
    </p:spTree>
    <p:extLst>
      <p:ext uri="{BB962C8B-B14F-4D97-AF65-F5344CB8AC3E}">
        <p14:creationId xmlns:p14="http://schemas.microsoft.com/office/powerpoint/2010/main" val="173533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23" y="2502517"/>
            <a:ext cx="6986291" cy="1155888"/>
          </a:xfrm>
        </p:spPr>
        <p:txBody>
          <a:bodyPr>
            <a:normAutofit/>
          </a:bodyPr>
          <a:lstStyle/>
          <a:p>
            <a:pPr algn="ctr"/>
            <a:r>
              <a:rPr lang="en-US" dirty="0"/>
              <a:t>Data prep for modeling</a:t>
            </a:r>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29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35469"/>
            <a:ext cx="8640090" cy="660398"/>
          </a:xfrm>
        </p:spPr>
        <p:txBody>
          <a:bodyPr>
            <a:normAutofit/>
          </a:bodyPr>
          <a:lstStyle/>
          <a:p>
            <a:r>
              <a:rPr lang="en-US" dirty="0">
                <a:solidFill>
                  <a:srgbClr val="7030A0"/>
                </a:solidFill>
              </a:rPr>
              <a:t>Choose the Target Variable</a:t>
            </a:r>
          </a:p>
        </p:txBody>
      </p:sp>
      <p:sp>
        <p:nvSpPr>
          <p:cNvPr id="3" name="TextBox 2"/>
          <p:cNvSpPr txBox="1"/>
          <p:nvPr/>
        </p:nvSpPr>
        <p:spPr>
          <a:xfrm>
            <a:off x="287870" y="2031990"/>
            <a:ext cx="2971800" cy="523220"/>
          </a:xfrm>
          <a:prstGeom prst="rect">
            <a:avLst/>
          </a:prstGeom>
          <a:noFill/>
        </p:spPr>
        <p:txBody>
          <a:bodyPr wrap="square" rtlCol="0">
            <a:spAutoFit/>
          </a:bodyPr>
          <a:lstStyle/>
          <a:p>
            <a:pPr algn="ctr"/>
            <a:r>
              <a:rPr lang="en-US" sz="1400" b="1" dirty="0"/>
              <a:t>Will someone click on an ad?:</a:t>
            </a:r>
          </a:p>
          <a:p>
            <a:pPr algn="ctr"/>
            <a:r>
              <a:rPr lang="en-US" sz="1400" i="1" dirty="0"/>
              <a:t>C=[</a:t>
            </a:r>
            <a:r>
              <a:rPr lang="en-US" sz="1400" i="1" dirty="0" err="1"/>
              <a:t>No,Yes</a:t>
            </a:r>
            <a:r>
              <a:rPr lang="en-US" sz="1400" i="1" dirty="0"/>
              <a:t>]</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http://adsoftheworld.com/files/images/cokeclassic3.jpg"/>
          <p:cNvPicPr>
            <a:picLocks noChangeAspect="1" noChangeArrowheads="1"/>
          </p:cNvPicPr>
          <p:nvPr/>
        </p:nvPicPr>
        <p:blipFill>
          <a:blip r:embed="rId2" cstate="print"/>
          <a:srcRect/>
          <a:stretch>
            <a:fillRect/>
          </a:stretch>
        </p:blipFill>
        <p:spPr bwMode="auto">
          <a:xfrm>
            <a:off x="1143000" y="2590791"/>
            <a:ext cx="1226253" cy="1734122"/>
          </a:xfrm>
          <a:prstGeom prst="rect">
            <a:avLst/>
          </a:prstGeom>
          <a:noFill/>
        </p:spPr>
      </p:pic>
      <p:sp>
        <p:nvSpPr>
          <p:cNvPr id="13" name="TextBox 12"/>
          <p:cNvSpPr txBox="1"/>
          <p:nvPr/>
        </p:nvSpPr>
        <p:spPr>
          <a:xfrm>
            <a:off x="5892801" y="2031987"/>
            <a:ext cx="2503827" cy="584775"/>
          </a:xfrm>
          <a:prstGeom prst="rect">
            <a:avLst/>
          </a:prstGeom>
          <a:noFill/>
        </p:spPr>
        <p:txBody>
          <a:bodyPr wrap="none" rtlCol="0">
            <a:spAutoFit/>
          </a:bodyPr>
          <a:lstStyle/>
          <a:p>
            <a:r>
              <a:rPr lang="en-US" sz="1400" b="1" dirty="0"/>
              <a:t>Is this e-mail spam?: </a:t>
            </a:r>
            <a:r>
              <a:rPr lang="en-US" sz="1400" i="1" dirty="0"/>
              <a:t>C=[</a:t>
            </a:r>
            <a:r>
              <a:rPr lang="en-US" sz="1400" i="1" dirty="0" err="1"/>
              <a:t>No,Yes</a:t>
            </a:r>
            <a:r>
              <a:rPr lang="en-US" sz="1400" i="1" dirty="0"/>
              <a:t>]</a:t>
            </a:r>
          </a:p>
          <a:p>
            <a:endParaRPr lang="en-US" dirty="0"/>
          </a:p>
        </p:txBody>
      </p:sp>
      <p:pic>
        <p:nvPicPr>
          <p:cNvPr id="2058" name="Picture 10" descr="http://www.thesneeze.com/art/loose_art/advilart.jpg"/>
          <p:cNvPicPr>
            <a:picLocks noChangeAspect="1" noChangeArrowheads="1"/>
          </p:cNvPicPr>
          <p:nvPr/>
        </p:nvPicPr>
        <p:blipFill>
          <a:blip r:embed="rId3" cstate="print"/>
          <a:srcRect/>
          <a:stretch>
            <a:fillRect/>
          </a:stretch>
        </p:blipFill>
        <p:spPr bwMode="auto">
          <a:xfrm>
            <a:off x="1066800" y="5198527"/>
            <a:ext cx="1447800" cy="1025383"/>
          </a:xfrm>
          <a:prstGeom prst="rect">
            <a:avLst/>
          </a:prstGeom>
          <a:noFill/>
        </p:spPr>
      </p:pic>
      <p:sp>
        <p:nvSpPr>
          <p:cNvPr id="15" name="TextBox 14"/>
          <p:cNvSpPr txBox="1"/>
          <p:nvPr/>
        </p:nvSpPr>
        <p:spPr>
          <a:xfrm>
            <a:off x="533400" y="4512727"/>
            <a:ext cx="2562176" cy="523220"/>
          </a:xfrm>
          <a:prstGeom prst="rect">
            <a:avLst/>
          </a:prstGeom>
          <a:noFill/>
        </p:spPr>
        <p:txBody>
          <a:bodyPr wrap="none" rtlCol="0">
            <a:spAutoFit/>
          </a:bodyPr>
          <a:lstStyle/>
          <a:p>
            <a:pPr algn="ctr"/>
            <a:r>
              <a:rPr lang="en-US" sz="1400" b="1" i="1" dirty="0"/>
              <a:t>Is this pill good for headaches?: </a:t>
            </a:r>
          </a:p>
          <a:p>
            <a:pPr algn="ctr"/>
            <a:r>
              <a:rPr lang="en-US" sz="1400" i="1" dirty="0"/>
              <a:t>C=[</a:t>
            </a:r>
            <a:r>
              <a:rPr lang="en-US" sz="1400" i="1" dirty="0" err="1"/>
              <a:t>No,Yes</a:t>
            </a:r>
            <a:r>
              <a:rPr lang="en-US" sz="1400" i="1" dirty="0"/>
              <a:t>]</a:t>
            </a:r>
            <a:endParaRPr lang="en-US" sz="1400" b="1" dirty="0"/>
          </a:p>
        </p:txBody>
      </p:sp>
      <p:sp>
        <p:nvSpPr>
          <p:cNvPr id="16" name="TextBox 15"/>
          <p:cNvSpPr txBox="1"/>
          <p:nvPr/>
        </p:nvSpPr>
        <p:spPr>
          <a:xfrm>
            <a:off x="6019800" y="3733797"/>
            <a:ext cx="2617511" cy="800219"/>
          </a:xfrm>
          <a:prstGeom prst="rect">
            <a:avLst/>
          </a:prstGeom>
          <a:noFill/>
        </p:spPr>
        <p:txBody>
          <a:bodyPr wrap="none" rtlCol="0">
            <a:spAutoFit/>
          </a:bodyPr>
          <a:lstStyle/>
          <a:p>
            <a:r>
              <a:rPr lang="en-US" sz="1400" b="1" dirty="0"/>
              <a:t>What is this news article about?:</a:t>
            </a:r>
          </a:p>
          <a:p>
            <a:r>
              <a:rPr lang="en-US" sz="1400" b="1" dirty="0"/>
              <a:t> </a:t>
            </a:r>
            <a:r>
              <a:rPr lang="en-US" sz="1400" i="1" dirty="0"/>
              <a:t>C=[Politics, Sports, Finance …]</a:t>
            </a:r>
          </a:p>
          <a:p>
            <a:endParaRPr lang="en-US" dirty="0"/>
          </a:p>
        </p:txBody>
      </p:sp>
      <p:pic>
        <p:nvPicPr>
          <p:cNvPr id="18" name="Picture 17" descr="spam.png"/>
          <p:cNvPicPr>
            <a:picLocks noChangeAspect="1"/>
          </p:cNvPicPr>
          <p:nvPr/>
        </p:nvPicPr>
        <p:blipFill>
          <a:blip r:embed="rId4" cstate="print"/>
          <a:stretch>
            <a:fillRect/>
          </a:stretch>
        </p:blipFill>
        <p:spPr>
          <a:xfrm>
            <a:off x="5791200" y="2404522"/>
            <a:ext cx="3046798" cy="1143000"/>
          </a:xfrm>
          <a:prstGeom prst="rect">
            <a:avLst/>
          </a:prstGeom>
          <a:ln>
            <a:solidFill>
              <a:schemeClr val="accent1">
                <a:shade val="50000"/>
              </a:schemeClr>
            </a:solidFill>
          </a:ln>
        </p:spPr>
      </p:pic>
      <p:pic>
        <p:nvPicPr>
          <p:cNvPr id="2061" name="Picture 13" descr="http://media.tv20detroit.com/images/voting2.jpg"/>
          <p:cNvPicPr>
            <a:picLocks noChangeAspect="1" noChangeArrowheads="1"/>
          </p:cNvPicPr>
          <p:nvPr/>
        </p:nvPicPr>
        <p:blipFill>
          <a:blip r:embed="rId5" cstate="print"/>
          <a:srcRect/>
          <a:stretch>
            <a:fillRect/>
          </a:stretch>
        </p:blipFill>
        <p:spPr bwMode="auto">
          <a:xfrm>
            <a:off x="6248400" y="4419597"/>
            <a:ext cx="1981200" cy="1485901"/>
          </a:xfrm>
          <a:prstGeom prst="rect">
            <a:avLst/>
          </a:prstGeom>
          <a:noFill/>
        </p:spPr>
      </p:pic>
      <p:pic>
        <p:nvPicPr>
          <p:cNvPr id="2063" name="Picture 15" descr="http://clopinet.com/isabelle/Projects/agnostic/images/digits.jpg"/>
          <p:cNvPicPr>
            <a:picLocks noChangeAspect="1" noChangeArrowheads="1"/>
          </p:cNvPicPr>
          <p:nvPr/>
        </p:nvPicPr>
        <p:blipFill>
          <a:blip r:embed="rId6" cstate="print"/>
          <a:srcRect/>
          <a:stretch>
            <a:fillRect/>
          </a:stretch>
        </p:blipFill>
        <p:spPr bwMode="auto">
          <a:xfrm>
            <a:off x="3581400" y="3497670"/>
            <a:ext cx="1600200" cy="1302930"/>
          </a:xfrm>
          <a:prstGeom prst="rect">
            <a:avLst/>
          </a:prstGeom>
          <a:noFill/>
        </p:spPr>
      </p:pic>
      <p:sp>
        <p:nvSpPr>
          <p:cNvPr id="21" name="TextBox 20"/>
          <p:cNvSpPr txBox="1"/>
          <p:nvPr/>
        </p:nvSpPr>
        <p:spPr>
          <a:xfrm>
            <a:off x="3429000" y="2819400"/>
            <a:ext cx="1827680" cy="800219"/>
          </a:xfrm>
          <a:prstGeom prst="rect">
            <a:avLst/>
          </a:prstGeom>
          <a:noFill/>
        </p:spPr>
        <p:txBody>
          <a:bodyPr wrap="none" rtlCol="0">
            <a:spAutoFit/>
          </a:bodyPr>
          <a:lstStyle/>
          <a:p>
            <a:r>
              <a:rPr lang="en-US" sz="1400" b="1" dirty="0"/>
              <a:t>What number is this?:</a:t>
            </a:r>
          </a:p>
          <a:p>
            <a:r>
              <a:rPr lang="en-US" sz="1400" b="1" dirty="0"/>
              <a:t> </a:t>
            </a:r>
            <a:r>
              <a:rPr lang="en-US" sz="1400" i="1" dirty="0"/>
              <a:t>C=[0,1,2,3,4,5,6,7,8,9]</a:t>
            </a:r>
          </a:p>
          <a:p>
            <a:endParaRPr lang="en-US" dirty="0"/>
          </a:p>
        </p:txBody>
      </p:sp>
      <p:sp>
        <p:nvSpPr>
          <p:cNvPr id="4" name="TextBox 3"/>
          <p:cNvSpPr txBox="1"/>
          <p:nvPr/>
        </p:nvSpPr>
        <p:spPr>
          <a:xfrm>
            <a:off x="237071" y="795867"/>
            <a:ext cx="8108758" cy="830997"/>
          </a:xfrm>
          <a:prstGeom prst="rect">
            <a:avLst/>
          </a:prstGeom>
          <a:noFill/>
        </p:spPr>
        <p:txBody>
          <a:bodyPr wrap="square" rtlCol="0">
            <a:spAutoFit/>
          </a:bodyPr>
          <a:lstStyle/>
          <a:p>
            <a:r>
              <a:rPr lang="en-US" dirty="0"/>
              <a:t>This should be directly determined by the problem. i.e., what are you trying to predict?</a:t>
            </a:r>
          </a:p>
        </p:txBody>
      </p:sp>
    </p:spTree>
    <p:extLst>
      <p:ext uri="{BB962C8B-B14F-4D97-AF65-F5344CB8AC3E}">
        <p14:creationId xmlns:p14="http://schemas.microsoft.com/office/powerpoint/2010/main" val="10545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4" y="663577"/>
            <a:ext cx="8808913" cy="660398"/>
          </a:xfrm>
        </p:spPr>
        <p:txBody>
          <a:bodyPr>
            <a:normAutofit/>
          </a:bodyPr>
          <a:lstStyle/>
          <a:p>
            <a:r>
              <a:rPr lang="en-US" dirty="0">
                <a:solidFill>
                  <a:srgbClr val="7030A0"/>
                </a:solidFill>
              </a:rPr>
              <a:t>Do Appropriate Data Transformations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522568"/>
            <a:ext cx="8108758" cy="3046988"/>
          </a:xfrm>
          <a:prstGeom prst="rect">
            <a:avLst/>
          </a:prstGeom>
          <a:noFill/>
        </p:spPr>
        <p:txBody>
          <a:bodyPr wrap="square" rtlCol="0">
            <a:spAutoFit/>
          </a:bodyPr>
          <a:lstStyle/>
          <a:p>
            <a:r>
              <a:rPr lang="en-US" sz="2400" b="1" dirty="0"/>
              <a:t>This is also called Feature Engineering, and is a great skill to develop.</a:t>
            </a:r>
          </a:p>
          <a:p>
            <a:endParaRPr lang="en-US" dirty="0"/>
          </a:p>
          <a:p>
            <a:r>
              <a:rPr lang="en-US" sz="2400" b="1" dirty="0"/>
              <a:t>Examples of Feature Engineering</a:t>
            </a:r>
          </a:p>
          <a:p>
            <a:pPr marL="342900" indent="-342900">
              <a:buAutoNum type="arabicPeriod" startAt="2"/>
            </a:pPr>
            <a:endParaRPr lang="en-US" dirty="0"/>
          </a:p>
          <a:p>
            <a:pPr marL="800100" lvl="1" indent="-342900">
              <a:buFont typeface="Arial"/>
              <a:buChar char="•"/>
            </a:pPr>
            <a:r>
              <a:rPr lang="en-US" sz="2400" dirty="0"/>
              <a:t>Binning </a:t>
            </a:r>
          </a:p>
          <a:p>
            <a:pPr marL="800100" lvl="1" indent="-342900">
              <a:buFont typeface="Arial"/>
              <a:buChar char="•"/>
            </a:pPr>
            <a:r>
              <a:rPr lang="en-US" sz="2400" dirty="0"/>
              <a:t>Non-linear transformations</a:t>
            </a:r>
          </a:p>
          <a:p>
            <a:pPr marL="800100" lvl="1" indent="-342900">
              <a:buFont typeface="Arial"/>
              <a:buChar char="•"/>
            </a:pPr>
            <a:r>
              <a:rPr lang="en-US" sz="2400" dirty="0"/>
              <a:t>Domain knowledge feature extraction</a:t>
            </a:r>
          </a:p>
        </p:txBody>
      </p:sp>
    </p:spTree>
    <p:extLst>
      <p:ext uri="{BB962C8B-B14F-4D97-AF65-F5344CB8AC3E}">
        <p14:creationId xmlns:p14="http://schemas.microsoft.com/office/powerpoint/2010/main" val="65580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64048"/>
            <a:ext cx="8640090" cy="660398"/>
          </a:xfrm>
        </p:spPr>
        <p:txBody>
          <a:bodyPr>
            <a:normAutofit/>
          </a:bodyPr>
          <a:lstStyle/>
          <a:p>
            <a:r>
              <a:rPr lang="en-US" dirty="0">
                <a:solidFill>
                  <a:srgbClr val="7030A0"/>
                </a:solidFill>
              </a:rPr>
              <a:t>Binning</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48442"/>
            <a:ext cx="8108758" cy="646331"/>
          </a:xfrm>
          <a:prstGeom prst="rect">
            <a:avLst/>
          </a:prstGeom>
          <a:noFill/>
        </p:spPr>
        <p:txBody>
          <a:bodyPr wrap="square" rtlCol="0">
            <a:spAutoFit/>
          </a:bodyPr>
          <a:lstStyle/>
          <a:p>
            <a:r>
              <a:rPr lang="en-US" dirty="0"/>
              <a:t>Taking categorical data with K values (also called a factor) and projecting them to K-1 binary features (also called ‘dummy indicators’). </a:t>
            </a:r>
          </a:p>
        </p:txBody>
      </p:sp>
      <p:graphicFrame>
        <p:nvGraphicFramePr>
          <p:cNvPr id="6" name="Table 5"/>
          <p:cNvGraphicFramePr>
            <a:graphicFrameLocks noGrp="1"/>
          </p:cNvGraphicFramePr>
          <p:nvPr>
            <p:extLst>
              <p:ext uri="{D42A27DB-BD31-4B8C-83A1-F6EECF244321}">
                <p14:modId xmlns:p14="http://schemas.microsoft.com/office/powerpoint/2010/main" val="93028847"/>
              </p:ext>
            </p:extLst>
          </p:nvPr>
        </p:nvGraphicFramePr>
        <p:xfrm>
          <a:off x="619034" y="2737460"/>
          <a:ext cx="2298700" cy="1572260"/>
        </p:xfrm>
        <a:graphic>
          <a:graphicData uri="http://schemas.openxmlformats.org/drawingml/2006/table">
            <a:tbl>
              <a:tblPr/>
              <a:tblGrid>
                <a:gridCol w="4064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IncomeGrp</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$65,500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[61k,80k]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$81,041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$38,346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$47,072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[41,60k]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$30,812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$21,618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$97,872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7736513"/>
              </p:ext>
            </p:extLst>
          </p:nvPr>
        </p:nvGraphicFramePr>
        <p:xfrm>
          <a:off x="4257584" y="2774977"/>
          <a:ext cx="3365500" cy="1572260"/>
        </p:xfrm>
        <a:graphic>
          <a:graphicData uri="http://schemas.openxmlformats.org/drawingml/2006/table">
            <a:tbl>
              <a:tblPr/>
              <a:tblGrid>
                <a:gridCol w="6096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inc_41_60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inc_61_80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inc_81_100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extBox 7"/>
          <p:cNvSpPr txBox="1"/>
          <p:nvPr/>
        </p:nvSpPr>
        <p:spPr>
          <a:xfrm>
            <a:off x="209149" y="1912692"/>
            <a:ext cx="4061883" cy="369332"/>
          </a:xfrm>
          <a:prstGeom prst="rect">
            <a:avLst/>
          </a:prstGeom>
          <a:noFill/>
        </p:spPr>
        <p:txBody>
          <a:bodyPr wrap="square" rtlCol="0">
            <a:spAutoFit/>
          </a:bodyPr>
          <a:lstStyle/>
          <a:p>
            <a:r>
              <a:rPr lang="en-US" dirty="0">
                <a:solidFill>
                  <a:schemeClr val="tx2"/>
                </a:solidFill>
              </a:rPr>
              <a:t>Data can be </a:t>
            </a:r>
            <a:r>
              <a:rPr lang="en-US" u="sng" dirty="0">
                <a:solidFill>
                  <a:schemeClr val="tx2"/>
                </a:solidFill>
              </a:rPr>
              <a:t>numeric</a:t>
            </a:r>
            <a:r>
              <a:rPr lang="en-US" dirty="0">
                <a:solidFill>
                  <a:schemeClr val="tx2"/>
                </a:solidFill>
              </a:rPr>
              <a:t> or </a:t>
            </a:r>
            <a:r>
              <a:rPr lang="en-US" u="sng" dirty="0">
                <a:solidFill>
                  <a:schemeClr val="tx2"/>
                </a:solidFill>
              </a:rPr>
              <a:t>categorical </a:t>
            </a:r>
          </a:p>
        </p:txBody>
      </p:sp>
      <p:cxnSp>
        <p:nvCxnSpPr>
          <p:cNvPr id="10" name="Straight Arrow Connector 9"/>
          <p:cNvCxnSpPr/>
          <p:nvPr/>
        </p:nvCxnSpPr>
        <p:spPr>
          <a:xfrm flipH="1">
            <a:off x="1783200" y="2396249"/>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Right Arrow 10"/>
          <p:cNvSpPr/>
          <p:nvPr/>
        </p:nvSpPr>
        <p:spPr>
          <a:xfrm>
            <a:off x="3258517" y="3292613"/>
            <a:ext cx="643467" cy="355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55575" y="4448398"/>
            <a:ext cx="7805022" cy="2031325"/>
          </a:xfrm>
          <a:prstGeom prst="rect">
            <a:avLst/>
          </a:prstGeom>
          <a:noFill/>
        </p:spPr>
        <p:txBody>
          <a:bodyPr wrap="square" rtlCol="0">
            <a:spAutoFit/>
          </a:bodyPr>
          <a:lstStyle/>
          <a:p>
            <a:pPr marL="342900" indent="-342900">
              <a:buAutoNum type="arabicPeriod"/>
            </a:pPr>
            <a:r>
              <a:rPr lang="en-US" sz="1800" dirty="0">
                <a:solidFill>
                  <a:schemeClr val="tx2"/>
                </a:solidFill>
              </a:rPr>
              <a:t>Numeric (continuous) data can be binned based on a pre-defined range.</a:t>
            </a:r>
          </a:p>
          <a:p>
            <a:pPr marL="342900" indent="-342900">
              <a:buAutoNum type="arabicPeriod"/>
            </a:pPr>
            <a:endParaRPr lang="en-US" sz="1800" dirty="0">
              <a:solidFill>
                <a:schemeClr val="tx2"/>
              </a:solidFill>
            </a:endParaRPr>
          </a:p>
          <a:p>
            <a:r>
              <a:rPr lang="en-US" sz="1800" dirty="0">
                <a:solidFill>
                  <a:schemeClr val="tx2"/>
                </a:solidFill>
              </a:rPr>
              <a:t>2. Categorical data can be binned based on category value.</a:t>
            </a:r>
          </a:p>
          <a:p>
            <a:endParaRPr lang="en-US" sz="1800" dirty="0">
              <a:solidFill>
                <a:schemeClr val="tx2"/>
              </a:solidFill>
            </a:endParaRPr>
          </a:p>
          <a:p>
            <a:r>
              <a:rPr lang="en-US" sz="1800" dirty="0">
                <a:solidFill>
                  <a:schemeClr val="tx2"/>
                </a:solidFill>
              </a:rPr>
              <a:t>3. If you make K indicators and not K-1, your X matrix will be degenerate/singular because because the </a:t>
            </a:r>
            <a:r>
              <a:rPr lang="en-US" sz="1800" dirty="0" err="1">
                <a:solidFill>
                  <a:schemeClr val="tx2"/>
                </a:solidFill>
              </a:rPr>
              <a:t>Kth</a:t>
            </a:r>
            <a:r>
              <a:rPr lang="en-US" sz="1800" dirty="0">
                <a:solidFill>
                  <a:schemeClr val="tx2"/>
                </a:solidFill>
              </a:rPr>
              <a:t> indicator will be a linear combination of the K-1 previous indicators.  Many algorithms don’t like non-invertible matrices.  </a:t>
            </a:r>
          </a:p>
        </p:txBody>
      </p:sp>
      <p:sp>
        <p:nvSpPr>
          <p:cNvPr id="17" name="TextBox 16"/>
          <p:cNvSpPr txBox="1"/>
          <p:nvPr/>
        </p:nvSpPr>
        <p:spPr>
          <a:xfrm>
            <a:off x="4038578" y="1882169"/>
            <a:ext cx="4061883" cy="646331"/>
          </a:xfrm>
          <a:prstGeom prst="rect">
            <a:avLst/>
          </a:prstGeom>
          <a:noFill/>
        </p:spPr>
        <p:txBody>
          <a:bodyPr wrap="square" rtlCol="0">
            <a:spAutoFit/>
          </a:bodyPr>
          <a:lstStyle/>
          <a:p>
            <a:r>
              <a:rPr lang="en-US" dirty="0">
                <a:solidFill>
                  <a:schemeClr val="tx2"/>
                </a:solidFill>
              </a:rPr>
              <a:t>If there are 4 categories/ranges, we have 3 binary variables.</a:t>
            </a:r>
            <a:endParaRPr lang="en-US" u="sng" dirty="0">
              <a:solidFill>
                <a:schemeClr val="tx2"/>
              </a:solidFill>
            </a:endParaRPr>
          </a:p>
        </p:txBody>
      </p:sp>
      <p:cxnSp>
        <p:nvCxnSpPr>
          <p:cNvPr id="19" name="Straight Arrow Connector 18"/>
          <p:cNvCxnSpPr/>
          <p:nvPr/>
        </p:nvCxnSpPr>
        <p:spPr>
          <a:xfrm flipH="1">
            <a:off x="2748400" y="2396249"/>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86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358783"/>
            <a:ext cx="8640090" cy="660398"/>
          </a:xfrm>
        </p:spPr>
        <p:txBody>
          <a:bodyPr>
            <a:normAutofit/>
          </a:bodyPr>
          <a:lstStyle/>
          <a:p>
            <a:r>
              <a:rPr lang="en-US" dirty="0">
                <a:solidFill>
                  <a:srgbClr val="7030A0"/>
                </a:solidFill>
              </a:rPr>
              <a:t>Non-linear transformations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108758" cy="1354217"/>
          </a:xfrm>
          <a:prstGeom prst="rect">
            <a:avLst/>
          </a:prstGeom>
          <a:noFill/>
        </p:spPr>
        <p:txBody>
          <a:bodyPr wrap="square" rtlCol="0">
            <a:spAutoFit/>
          </a:bodyPr>
          <a:lstStyle/>
          <a:p>
            <a:r>
              <a:rPr lang="en-US" dirty="0"/>
              <a:t>Let’s say you want/have to build a linear model, so you need to express your dependency as:</a:t>
            </a:r>
          </a:p>
          <a:p>
            <a:endParaRPr lang="en-US" dirty="0"/>
          </a:p>
          <a:p>
            <a:pPr algn="ctr"/>
            <a:r>
              <a:rPr lang="en-US" sz="2800" dirty="0"/>
              <a:t> </a:t>
            </a:r>
            <a:r>
              <a:rPr lang="en-US" sz="2800" b="1" i="1" dirty="0">
                <a:solidFill>
                  <a:srgbClr val="D1282E"/>
                </a:solidFill>
              </a:rPr>
              <a:t>E[Y]=α</a:t>
            </a:r>
            <a:r>
              <a:rPr lang="en-US" sz="2800" b="1" i="1" baseline="30000" dirty="0">
                <a:solidFill>
                  <a:srgbClr val="D1282E"/>
                </a:solidFill>
              </a:rPr>
              <a:t>0</a:t>
            </a:r>
            <a:r>
              <a:rPr lang="en-US" sz="2800" b="1" i="1" dirty="0">
                <a:solidFill>
                  <a:srgbClr val="D1282E"/>
                </a:solidFill>
              </a:rPr>
              <a:t>+β</a:t>
            </a:r>
            <a:r>
              <a:rPr lang="en-US" sz="2800" b="1" i="1" baseline="30000" dirty="0">
                <a:solidFill>
                  <a:srgbClr val="D1282E"/>
                </a:solidFill>
              </a:rPr>
              <a:t>0</a:t>
            </a:r>
            <a:r>
              <a:rPr lang="en-US" sz="2800" b="1" i="1" dirty="0">
                <a:solidFill>
                  <a:srgbClr val="D1282E"/>
                </a:solidFill>
              </a:rPr>
              <a:t>*X</a:t>
            </a:r>
          </a:p>
        </p:txBody>
      </p:sp>
      <p:sp>
        <p:nvSpPr>
          <p:cNvPr id="7" name="TextBox 6"/>
          <p:cNvSpPr txBox="1"/>
          <p:nvPr/>
        </p:nvSpPr>
        <p:spPr>
          <a:xfrm>
            <a:off x="237074" y="2690948"/>
            <a:ext cx="8108758" cy="1354217"/>
          </a:xfrm>
          <a:prstGeom prst="rect">
            <a:avLst/>
          </a:prstGeom>
          <a:noFill/>
        </p:spPr>
        <p:txBody>
          <a:bodyPr wrap="square" rtlCol="0">
            <a:spAutoFit/>
          </a:bodyPr>
          <a:lstStyle/>
          <a:p>
            <a:r>
              <a:rPr lang="en-US" dirty="0"/>
              <a:t>But the phenomenon/data you are modeling is actually non-linear, so to get a better fit you want:</a:t>
            </a:r>
          </a:p>
          <a:p>
            <a:endParaRPr lang="en-US" dirty="0"/>
          </a:p>
          <a:p>
            <a:pPr algn="ctr"/>
            <a:r>
              <a:rPr lang="en-US" sz="2800" dirty="0"/>
              <a:t> </a:t>
            </a:r>
            <a:r>
              <a:rPr lang="en-US" sz="2800" b="1" i="1" dirty="0">
                <a:solidFill>
                  <a:srgbClr val="D1282E"/>
                </a:solidFill>
              </a:rPr>
              <a:t>E[Y]=α</a:t>
            </a:r>
            <a:r>
              <a:rPr lang="en-US" sz="2800" b="1" i="1" baseline="30000" dirty="0">
                <a:solidFill>
                  <a:srgbClr val="D1282E"/>
                </a:solidFill>
              </a:rPr>
              <a:t>1</a:t>
            </a:r>
            <a:r>
              <a:rPr lang="en-US" sz="2800" b="1" i="1" dirty="0">
                <a:solidFill>
                  <a:srgbClr val="D1282E"/>
                </a:solidFill>
              </a:rPr>
              <a:t>+β</a:t>
            </a:r>
            <a:r>
              <a:rPr lang="en-US" sz="2800" b="1" i="1" baseline="30000" dirty="0">
                <a:solidFill>
                  <a:srgbClr val="D1282E"/>
                </a:solidFill>
              </a:rPr>
              <a:t>1</a:t>
            </a:r>
            <a:r>
              <a:rPr lang="en-US" sz="2800" b="1" i="1" dirty="0">
                <a:solidFill>
                  <a:srgbClr val="D1282E"/>
                </a:solidFill>
              </a:rPr>
              <a:t>*g(X)</a:t>
            </a:r>
          </a:p>
        </p:txBody>
      </p:sp>
      <p:sp>
        <p:nvSpPr>
          <p:cNvPr id="8" name="TextBox 7"/>
          <p:cNvSpPr txBox="1"/>
          <p:nvPr/>
        </p:nvSpPr>
        <p:spPr>
          <a:xfrm>
            <a:off x="214841" y="4485882"/>
            <a:ext cx="8108758" cy="923330"/>
          </a:xfrm>
          <a:prstGeom prst="rect">
            <a:avLst/>
          </a:prstGeom>
          <a:noFill/>
        </p:spPr>
        <p:txBody>
          <a:bodyPr wrap="square" rtlCol="0">
            <a:spAutoFit/>
          </a:bodyPr>
          <a:lstStyle/>
          <a:p>
            <a:r>
              <a:rPr lang="en-US" dirty="0"/>
              <a:t>In lieu of using more sophisticated non-linear algorithms (i.e., Random Forest, Neural Network), you can make clever feature transformations to get a non-linear fit out of a linear algorithm. </a:t>
            </a:r>
          </a:p>
        </p:txBody>
      </p:sp>
    </p:spTree>
    <p:extLst>
      <p:ext uri="{BB962C8B-B14F-4D97-AF65-F5344CB8AC3E}">
        <p14:creationId xmlns:p14="http://schemas.microsoft.com/office/powerpoint/2010/main" val="168769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a:bodyPr>
          <a:lstStyle/>
          <a:p>
            <a:r>
              <a:rPr lang="en-US" dirty="0">
                <a:solidFill>
                  <a:srgbClr val="7030A0"/>
                </a:solidFill>
              </a:rPr>
              <a:t>Example – non-linear transform</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912980"/>
            <a:ext cx="8432796" cy="1477328"/>
          </a:xfrm>
          <a:prstGeom prst="rect">
            <a:avLst/>
          </a:prstGeom>
          <a:noFill/>
        </p:spPr>
        <p:txBody>
          <a:bodyPr wrap="square" rtlCol="0">
            <a:spAutoFit/>
          </a:bodyPr>
          <a:lstStyle/>
          <a:p>
            <a:r>
              <a:rPr lang="en-US" dirty="0"/>
              <a:t>In this example we have a regression problem with the following model specification:  </a:t>
            </a:r>
            <a:r>
              <a:rPr lang="en-US" b="1" i="1" dirty="0">
                <a:solidFill>
                  <a:srgbClr val="D1282E"/>
                </a:solidFill>
              </a:rPr>
              <a:t>E[Y]=α+β*X</a:t>
            </a:r>
          </a:p>
          <a:p>
            <a:endParaRPr lang="en-US" b="1" i="1" dirty="0">
              <a:solidFill>
                <a:srgbClr val="D1282E"/>
              </a:solidFill>
            </a:endParaRPr>
          </a:p>
          <a:p>
            <a:r>
              <a:rPr lang="en-US" dirty="0">
                <a:solidFill>
                  <a:srgbClr val="000000"/>
                </a:solidFill>
              </a:rPr>
              <a:t>The R</a:t>
            </a:r>
            <a:r>
              <a:rPr lang="en-US" baseline="30000" dirty="0">
                <a:solidFill>
                  <a:srgbClr val="000000"/>
                </a:solidFill>
              </a:rPr>
              <a:t>2</a:t>
            </a:r>
            <a:r>
              <a:rPr lang="en-US" dirty="0">
                <a:solidFill>
                  <a:srgbClr val="000000"/>
                </a:solidFill>
              </a:rPr>
              <a:t> is pretty good, but visually, we can see a potentially better fit. What transformation might fit this data better?</a:t>
            </a:r>
            <a:endParaRPr lang="en-US" baseline="30000" dirty="0">
              <a:solidFill>
                <a:srgbClr val="000000"/>
              </a:solidFill>
            </a:endParaRPr>
          </a:p>
        </p:txBody>
      </p:sp>
      <p:grpSp>
        <p:nvGrpSpPr>
          <p:cNvPr id="10" name="Group 9"/>
          <p:cNvGrpSpPr/>
          <p:nvPr/>
        </p:nvGrpSpPr>
        <p:grpSpPr>
          <a:xfrm>
            <a:off x="1473197" y="2971791"/>
            <a:ext cx="6807200" cy="3124201"/>
            <a:chOff x="1303867" y="2599265"/>
            <a:chExt cx="6807200" cy="3124201"/>
          </a:xfrm>
        </p:grpSpPr>
        <p:graphicFrame>
          <p:nvGraphicFramePr>
            <p:cNvPr id="9" name="Chart 8"/>
            <p:cNvGraphicFramePr>
              <a:graphicFrameLocks/>
            </p:cNvGraphicFramePr>
            <p:nvPr/>
          </p:nvGraphicFramePr>
          <p:xfrm>
            <a:off x="1642533" y="2599265"/>
            <a:ext cx="6468534" cy="3124201"/>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flipH="1">
              <a:off x="1303867" y="2599265"/>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320804" y="5469470"/>
              <a:ext cx="5317065"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13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a:bodyPr>
          <a:lstStyle/>
          <a:p>
            <a:r>
              <a:rPr lang="en-US" dirty="0">
                <a:solidFill>
                  <a:srgbClr val="7030A0"/>
                </a:solidFill>
              </a:rPr>
              <a:t>Example – non-linear transform</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432796" cy="2185214"/>
          </a:xfrm>
          <a:prstGeom prst="rect">
            <a:avLst/>
          </a:prstGeom>
          <a:noFill/>
        </p:spPr>
        <p:txBody>
          <a:bodyPr wrap="square" rtlCol="0">
            <a:spAutoFit/>
          </a:bodyPr>
          <a:lstStyle/>
          <a:p>
            <a:r>
              <a:rPr lang="en-US" dirty="0"/>
              <a:t>Lets use the transformation</a:t>
            </a:r>
            <a:r>
              <a:rPr lang="en-US" b="1" i="1" dirty="0">
                <a:solidFill>
                  <a:srgbClr val="D1282E"/>
                </a:solidFill>
              </a:rPr>
              <a:t> g(X)=&lt;X</a:t>
            </a:r>
            <a:r>
              <a:rPr lang="en-US" b="1" i="1" baseline="30000" dirty="0">
                <a:solidFill>
                  <a:srgbClr val="D1282E"/>
                </a:solidFill>
              </a:rPr>
              <a:t>2</a:t>
            </a:r>
            <a:r>
              <a:rPr lang="en-US" b="1" i="1" dirty="0">
                <a:solidFill>
                  <a:srgbClr val="D1282E"/>
                </a:solidFill>
              </a:rPr>
              <a:t>,X&gt;</a:t>
            </a:r>
            <a:endParaRPr lang="en-US" b="1" i="1" baseline="30000" dirty="0">
              <a:solidFill>
                <a:srgbClr val="D1282E"/>
              </a:solidFill>
            </a:endParaRPr>
          </a:p>
          <a:p>
            <a:endParaRPr lang="en-US" b="1" i="1" dirty="0">
              <a:solidFill>
                <a:srgbClr val="D1282E"/>
              </a:solidFill>
            </a:endParaRPr>
          </a:p>
          <a:p>
            <a:r>
              <a:rPr lang="en-US" dirty="0">
                <a:solidFill>
                  <a:srgbClr val="000000"/>
                </a:solidFill>
              </a:rPr>
              <a:t>We can then fit the model: </a:t>
            </a:r>
            <a:r>
              <a:rPr lang="en-US" b="1" i="1" dirty="0">
                <a:solidFill>
                  <a:schemeClr val="tx2"/>
                </a:solidFill>
              </a:rPr>
              <a:t>E[Y]=α+β*g(X) = α+β</a:t>
            </a:r>
            <a:r>
              <a:rPr lang="en-US" b="1" i="1" baseline="-25000" dirty="0">
                <a:solidFill>
                  <a:schemeClr val="tx2"/>
                </a:solidFill>
              </a:rPr>
              <a:t>1</a:t>
            </a:r>
            <a:r>
              <a:rPr lang="en-US" b="1" i="1" dirty="0">
                <a:solidFill>
                  <a:schemeClr val="tx2"/>
                </a:solidFill>
              </a:rPr>
              <a:t>X</a:t>
            </a:r>
            <a:r>
              <a:rPr lang="en-US" b="1" i="1" baseline="30000" dirty="0">
                <a:solidFill>
                  <a:schemeClr val="tx2"/>
                </a:solidFill>
              </a:rPr>
              <a:t>2</a:t>
            </a:r>
            <a:r>
              <a:rPr lang="en-US" b="1" i="1" dirty="0">
                <a:solidFill>
                  <a:schemeClr val="tx2"/>
                </a:solidFill>
              </a:rPr>
              <a:t>+β</a:t>
            </a:r>
            <a:r>
              <a:rPr lang="en-US" b="1" i="1" baseline="-25000" dirty="0">
                <a:solidFill>
                  <a:schemeClr val="tx2"/>
                </a:solidFill>
              </a:rPr>
              <a:t>2</a:t>
            </a:r>
            <a:r>
              <a:rPr lang="en-US" b="1" i="1" dirty="0">
                <a:solidFill>
                  <a:schemeClr val="tx2"/>
                </a:solidFill>
              </a:rPr>
              <a:t>X </a:t>
            </a:r>
          </a:p>
          <a:p>
            <a:endParaRPr lang="en-US" b="1" i="1" baseline="30000" dirty="0">
              <a:solidFill>
                <a:schemeClr val="tx2"/>
              </a:solidFill>
            </a:endParaRPr>
          </a:p>
          <a:p>
            <a:r>
              <a:rPr lang="en-US" dirty="0"/>
              <a:t>We can often realize a non-trivial increase by making such transformations prior to modeling.</a:t>
            </a:r>
          </a:p>
        </p:txBody>
      </p:sp>
      <p:cxnSp>
        <p:nvCxnSpPr>
          <p:cNvPr id="5" name="Straight Connector 4"/>
          <p:cNvCxnSpPr/>
          <p:nvPr/>
        </p:nvCxnSpPr>
        <p:spPr>
          <a:xfrm flipH="1">
            <a:off x="755576" y="3655142"/>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2513" y="6525344"/>
            <a:ext cx="531706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1898140714"/>
              </p:ext>
            </p:extLst>
          </p:nvPr>
        </p:nvGraphicFramePr>
        <p:xfrm>
          <a:off x="975714" y="3711040"/>
          <a:ext cx="574039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265384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10644</TotalTime>
  <Words>2403</Words>
  <Application>Microsoft Macintosh PowerPoint</Application>
  <PresentationFormat>On-screen Show (4:3)</PresentationFormat>
  <Paragraphs>310</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Garamond</vt:lpstr>
      <vt:lpstr>Tahoma</vt:lpstr>
      <vt:lpstr>Times</vt:lpstr>
      <vt:lpstr>Times New Roman</vt:lpstr>
      <vt:lpstr>Wingdings</vt:lpstr>
      <vt:lpstr>Blank Presentation</vt:lpstr>
      <vt:lpstr>Foundations of Data Science Lecture 3, Module 1</vt:lpstr>
      <vt:lpstr>Major Tasks in Data Preprocessing</vt:lpstr>
      <vt:lpstr>Data prep for modeling</vt:lpstr>
      <vt:lpstr>Choose the Target Variable</vt:lpstr>
      <vt:lpstr>Do Appropriate Data Transformations</vt:lpstr>
      <vt:lpstr>Binning</vt:lpstr>
      <vt:lpstr>Non-linear transformations</vt:lpstr>
      <vt:lpstr>Example – non-linear transform</vt:lpstr>
      <vt:lpstr>Example – non-linear transform</vt:lpstr>
      <vt:lpstr>Nonlinear transformation: Noisy environment </vt:lpstr>
      <vt:lpstr>Binning: Noisy Environment </vt:lpstr>
      <vt:lpstr>Nonlinear transformation: Information Rich Environment </vt:lpstr>
      <vt:lpstr>Binning: Information Rich Environment</vt:lpstr>
      <vt:lpstr>Domain Knowledge Feature Extraction</vt:lpstr>
      <vt:lpstr>How to Design the Perfect Feature?</vt:lpstr>
      <vt:lpstr>Some Guidelines for Domain Knowledge Feature Engineering</vt:lpstr>
      <vt:lpstr>Leakage</vt:lpstr>
      <vt:lpstr>Leakage - example</vt:lpstr>
      <vt:lpstr>Lets build a dataset for Twitter recommendations</vt:lpstr>
      <vt:lpstr>Data Instances</vt:lpstr>
      <vt:lpstr>Generate Network Based Features</vt:lpstr>
      <vt:lpstr>Sampling</vt:lpstr>
      <vt:lpstr>A Case for Down-Sampling</vt:lpstr>
      <vt:lpstr>Should you down sample?</vt:lpstr>
      <vt:lpstr>On the other hand…</vt:lpstr>
      <vt:lpstr>If you down sample...</vt:lpstr>
      <vt:lpstr>Summary</vt:lpstr>
    </vt:vector>
  </TitlesOfParts>
  <Company>뿿툠</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ctv</dc:creator>
  <cp:lastModifiedBy>Rumi Chunara</cp:lastModifiedBy>
  <cp:revision>218</cp:revision>
  <cp:lastPrinted>2017-09-19T17:54:57Z</cp:lastPrinted>
  <dcterms:created xsi:type="dcterms:W3CDTF">2011-09-03T19:32:05Z</dcterms:created>
  <dcterms:modified xsi:type="dcterms:W3CDTF">2019-09-16T18:39:20Z</dcterms:modified>
</cp:coreProperties>
</file>