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446" r:id="rId2"/>
    <p:sldId id="382" r:id="rId3"/>
    <p:sldId id="380" r:id="rId4"/>
    <p:sldId id="537" r:id="rId5"/>
    <p:sldId id="538" r:id="rId6"/>
    <p:sldId id="539" r:id="rId7"/>
    <p:sldId id="540" r:id="rId8"/>
    <p:sldId id="541" r:id="rId9"/>
    <p:sldId id="542" r:id="rId10"/>
    <p:sldId id="543" r:id="rId11"/>
    <p:sldId id="544" r:id="rId12"/>
    <p:sldId id="545" r:id="rId13"/>
    <p:sldId id="546" r:id="rId14"/>
    <p:sldId id="547" r:id="rId15"/>
    <p:sldId id="550" r:id="rId16"/>
    <p:sldId id="551" r:id="rId17"/>
    <p:sldId id="564" r:id="rId18"/>
    <p:sldId id="566" r:id="rId19"/>
    <p:sldId id="552" r:id="rId20"/>
    <p:sldId id="553" r:id="rId21"/>
    <p:sldId id="554" r:id="rId22"/>
    <p:sldId id="555" r:id="rId23"/>
    <p:sldId id="556" r:id="rId24"/>
    <p:sldId id="557" r:id="rId25"/>
    <p:sldId id="558" r:id="rId26"/>
    <p:sldId id="559" r:id="rId27"/>
    <p:sldId id="560" r:id="rId28"/>
    <p:sldId id="561" r:id="rId29"/>
    <p:sldId id="562" r:id="rId30"/>
    <p:sldId id="563" r:id="rId31"/>
    <p:sldId id="513"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3"/>
    <p:restoredTop sz="87783" autoAdjust="0"/>
  </p:normalViewPr>
  <p:slideViewPr>
    <p:cSldViewPr>
      <p:cViewPr varScale="1">
        <p:scale>
          <a:sx n="58" d="100"/>
          <a:sy n="58" d="100"/>
        </p:scale>
        <p:origin x="3240" y="200"/>
      </p:cViewPr>
      <p:guideLst>
        <p:guide orient="horz"/>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08"/>
    </p:cViewPr>
  </p:sorterViewPr>
  <p:notesViewPr>
    <p:cSldViewPr>
      <p:cViewPr varScale="1">
        <p:scale>
          <a:sx n="105" d="100"/>
          <a:sy n="105" d="100"/>
        </p:scale>
        <p:origin x="-348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F919163-F0F1-41A2-8AEB-FD5A4E83B2BC}" type="datetime1">
              <a:rPr lang="en-US" altLang="en-US"/>
              <a:pPr/>
              <a:t>9/16/19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C85C092-64CC-4665-BA33-2509C4CA39DA}" type="slidenum">
              <a:rPr lang="en-US" altLang="en-US"/>
              <a:pPr/>
              <a:t>‹#›</a:t>
            </a:fld>
            <a:endParaRPr lang="en-US" altLang="en-US"/>
          </a:p>
        </p:txBody>
      </p:sp>
    </p:spTree>
    <p:extLst>
      <p:ext uri="{BB962C8B-B14F-4D97-AF65-F5344CB8AC3E}">
        <p14:creationId xmlns:p14="http://schemas.microsoft.com/office/powerpoint/2010/main" val="9394912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82CE723-1891-42B9-8917-36E8C6BAC0CF}" type="slidenum">
              <a:rPr lang="en-US" altLang="en-US"/>
              <a:pPr/>
              <a:t>‹#›</a:t>
            </a:fld>
            <a:endParaRPr lang="en-US" altLang="en-US"/>
          </a:p>
        </p:txBody>
      </p:sp>
    </p:spTree>
    <p:extLst>
      <p:ext uri="{BB962C8B-B14F-4D97-AF65-F5344CB8AC3E}">
        <p14:creationId xmlns:p14="http://schemas.microsoft.com/office/powerpoint/2010/main" val="41487652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12"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Ban_(unit)" TargetMode="External"/><Relationship Id="rId3" Type="http://schemas.openxmlformats.org/officeDocument/2006/relationships/hyperlink" Target="https://en.wikipedia.org/wiki/Base_(exponentiation)" TargetMode="External"/><Relationship Id="rId7" Type="http://schemas.openxmlformats.org/officeDocument/2006/relationships/hyperlink" Target="https://en.wikipedia.org/wiki/Nat_(uni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Bit_(unit)" TargetMode="External"/><Relationship Id="rId5" Type="http://schemas.openxmlformats.org/officeDocument/2006/relationships/hyperlink" Target="https://en.wikipedia.org/wiki/E_(mathematical_constant)" TargetMode="External"/><Relationship Id="rId4" Type="http://schemas.openxmlformats.org/officeDocument/2006/relationships/hyperlink" Target="https://en.wikipedia.org/wiki/Logarithm" TargetMode="External"/><Relationship Id="rId9" Type="http://schemas.openxmlformats.org/officeDocument/2006/relationships/hyperlink" Target="https://en.wikipedia.org/wiki/Entropy_(information_theory)#cite_note-7"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ID3_algorith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Entropy_(information_theory)"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Piazza forum reminders, R today</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a:t>
            </a:fld>
            <a:endParaRPr lang="en-US" altLang="en-US"/>
          </a:p>
        </p:txBody>
      </p:sp>
    </p:spTree>
    <p:extLst>
      <p:ext uri="{BB962C8B-B14F-4D97-AF65-F5344CB8AC3E}">
        <p14:creationId xmlns:p14="http://schemas.microsoft.com/office/powerpoint/2010/main" val="11846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pitchFamily="-112" charset="0"/>
                <a:ea typeface="MS PGothic" pitchFamily="34" charset="-128"/>
                <a:cs typeface="ＭＳ Ｐゴシック" pitchFamily="-112" charset="-128"/>
              </a:rPr>
              <a:t>where </a:t>
            </a:r>
            <a:r>
              <a:rPr lang="en-US" sz="1200" b="0" i="1" kern="1200" dirty="0">
                <a:solidFill>
                  <a:schemeClr val="tx1"/>
                </a:solidFill>
                <a:effectLst/>
                <a:latin typeface="Times" pitchFamily="-112" charset="0"/>
                <a:ea typeface="MS PGothic" pitchFamily="34" charset="-128"/>
                <a:cs typeface="ＭＳ Ｐゴシック" pitchFamily="-112" charset="-128"/>
              </a:rPr>
              <a:t>b</a:t>
            </a:r>
            <a:r>
              <a:rPr lang="en-US" sz="1200" b="0" i="0" kern="1200" dirty="0">
                <a:solidFill>
                  <a:schemeClr val="tx1"/>
                </a:solidFill>
                <a:effectLst/>
                <a:latin typeface="Times" pitchFamily="-112" charset="0"/>
                <a:ea typeface="MS PGothic" pitchFamily="34" charset="-128"/>
                <a:cs typeface="ＭＳ Ｐゴシック" pitchFamily="-112" charset="-128"/>
              </a:rPr>
              <a:t> is the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3" tooltip="Base (exponentiation)"/>
              </a:rPr>
              <a:t>base</a:t>
            </a:r>
            <a:r>
              <a:rPr lang="en-US" sz="1200" b="0" i="0" kern="1200" dirty="0">
                <a:solidFill>
                  <a:schemeClr val="tx1"/>
                </a:solidFill>
                <a:effectLst/>
                <a:latin typeface="Times" pitchFamily="-112" charset="0"/>
                <a:ea typeface="MS PGothic" pitchFamily="34" charset="-128"/>
                <a:cs typeface="ＭＳ Ｐゴシック" pitchFamily="-112" charset="-128"/>
              </a:rPr>
              <a:t> of the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4" tooltip="Logarithm"/>
              </a:rPr>
              <a:t>logarithm</a:t>
            </a:r>
            <a:r>
              <a:rPr lang="en-US" sz="1200" b="0" i="0" kern="1200" dirty="0">
                <a:solidFill>
                  <a:schemeClr val="tx1"/>
                </a:solidFill>
                <a:effectLst/>
                <a:latin typeface="Times" pitchFamily="-112" charset="0"/>
                <a:ea typeface="MS PGothic" pitchFamily="34" charset="-128"/>
                <a:cs typeface="ＭＳ Ｐゴシック" pitchFamily="-112" charset="-128"/>
              </a:rPr>
              <a:t> used. Common values of </a:t>
            </a:r>
            <a:r>
              <a:rPr lang="en-US" sz="1200" b="0" i="1" kern="1200" dirty="0">
                <a:solidFill>
                  <a:schemeClr val="tx1"/>
                </a:solidFill>
                <a:effectLst/>
                <a:latin typeface="Times" pitchFamily="-112" charset="0"/>
                <a:ea typeface="MS PGothic" pitchFamily="34" charset="-128"/>
                <a:cs typeface="ＭＳ Ｐゴシック" pitchFamily="-112" charset="-128"/>
              </a:rPr>
              <a:t>b</a:t>
            </a:r>
            <a:r>
              <a:rPr lang="en-US" sz="1200" b="0" i="0" kern="1200" dirty="0">
                <a:solidFill>
                  <a:schemeClr val="tx1"/>
                </a:solidFill>
                <a:effectLst/>
                <a:latin typeface="Times" pitchFamily="-112" charset="0"/>
                <a:ea typeface="MS PGothic" pitchFamily="34" charset="-128"/>
                <a:cs typeface="ＭＳ Ｐゴシック" pitchFamily="-112" charset="-128"/>
              </a:rPr>
              <a:t> are 2,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5" tooltip="E (mathematical constant)"/>
              </a:rPr>
              <a:t>Euler's number </a:t>
            </a:r>
            <a:r>
              <a:rPr lang="en-US" sz="1200" b="0" i="1" u="none" strike="noStrike" kern="1200" dirty="0">
                <a:solidFill>
                  <a:schemeClr val="tx1"/>
                </a:solidFill>
                <a:effectLst/>
                <a:latin typeface="Times" pitchFamily="-112" charset="0"/>
                <a:ea typeface="MS PGothic" pitchFamily="34" charset="-128"/>
                <a:cs typeface="ＭＳ Ｐゴシック" pitchFamily="-112" charset="-128"/>
                <a:hlinkClick r:id="rId5" tooltip="E (mathematical constant)"/>
              </a:rPr>
              <a:t>e</a:t>
            </a:r>
            <a:r>
              <a:rPr lang="en-US" sz="1200" b="0" i="0" kern="1200" dirty="0">
                <a:solidFill>
                  <a:schemeClr val="tx1"/>
                </a:solidFill>
                <a:effectLst/>
                <a:latin typeface="Times" pitchFamily="-112" charset="0"/>
                <a:ea typeface="MS PGothic" pitchFamily="34" charset="-128"/>
                <a:cs typeface="ＭＳ Ｐゴシック" pitchFamily="-112" charset="-128"/>
              </a:rPr>
              <a:t>, and 10, and the corresponding units of entropy are the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6" tooltip="Bit (unit)"/>
              </a:rPr>
              <a:t>bits</a:t>
            </a:r>
            <a:r>
              <a:rPr lang="en-US" sz="1200" b="0" i="0" kern="1200" dirty="0">
                <a:solidFill>
                  <a:schemeClr val="tx1"/>
                </a:solidFill>
                <a:effectLst/>
                <a:latin typeface="Times" pitchFamily="-112" charset="0"/>
                <a:ea typeface="MS PGothic" pitchFamily="34" charset="-128"/>
                <a:cs typeface="ＭＳ Ｐゴシック" pitchFamily="-112" charset="-128"/>
              </a:rPr>
              <a:t> for </a:t>
            </a:r>
            <a:r>
              <a:rPr lang="en-US" sz="1200" b="0" i="1" kern="1200" dirty="0">
                <a:solidFill>
                  <a:schemeClr val="tx1"/>
                </a:solidFill>
                <a:effectLst/>
                <a:latin typeface="Times" pitchFamily="-112" charset="0"/>
                <a:ea typeface="MS PGothic" pitchFamily="34" charset="-128"/>
                <a:cs typeface="ＭＳ Ｐゴシック" pitchFamily="-112" charset="-128"/>
              </a:rPr>
              <a:t>b</a:t>
            </a:r>
            <a:r>
              <a:rPr lang="en-US" sz="1200" b="0" i="0" kern="1200" dirty="0">
                <a:solidFill>
                  <a:schemeClr val="tx1"/>
                </a:solidFill>
                <a:effectLst/>
                <a:latin typeface="Times" pitchFamily="-112" charset="0"/>
                <a:ea typeface="MS PGothic" pitchFamily="34" charset="-128"/>
                <a:cs typeface="ＭＳ Ｐゴシック" pitchFamily="-112" charset="-128"/>
              </a:rPr>
              <a:t> = 2,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7" tooltip="Nat (unit)"/>
              </a:rPr>
              <a:t>nats</a:t>
            </a:r>
            <a:r>
              <a:rPr lang="en-US" sz="1200" b="0" i="0" kern="1200" dirty="0">
                <a:solidFill>
                  <a:schemeClr val="tx1"/>
                </a:solidFill>
                <a:effectLst/>
                <a:latin typeface="Times" pitchFamily="-112" charset="0"/>
                <a:ea typeface="MS PGothic" pitchFamily="34" charset="-128"/>
                <a:cs typeface="ＭＳ Ｐゴシック" pitchFamily="-112" charset="-128"/>
              </a:rPr>
              <a:t> for </a:t>
            </a:r>
            <a:r>
              <a:rPr lang="en-US" sz="1200" b="0" i="1" kern="1200" dirty="0">
                <a:solidFill>
                  <a:schemeClr val="tx1"/>
                </a:solidFill>
                <a:effectLst/>
                <a:latin typeface="Times" pitchFamily="-112" charset="0"/>
                <a:ea typeface="MS PGothic" pitchFamily="34" charset="-128"/>
                <a:cs typeface="ＭＳ Ｐゴシック" pitchFamily="-112" charset="-128"/>
              </a:rPr>
              <a:t>b</a:t>
            </a:r>
            <a:r>
              <a:rPr lang="en-US" sz="1200" b="0" i="0" kern="1200" dirty="0">
                <a:solidFill>
                  <a:schemeClr val="tx1"/>
                </a:solidFill>
                <a:effectLst/>
                <a:latin typeface="Times" pitchFamily="-112" charset="0"/>
                <a:ea typeface="MS PGothic" pitchFamily="34" charset="-128"/>
                <a:cs typeface="ＭＳ Ｐゴシック" pitchFamily="-112" charset="-128"/>
              </a:rPr>
              <a:t> = </a:t>
            </a:r>
            <a:r>
              <a:rPr lang="en-US" sz="1200" b="0" i="1" kern="1200" dirty="0">
                <a:solidFill>
                  <a:schemeClr val="tx1"/>
                </a:solidFill>
                <a:effectLst/>
                <a:latin typeface="Times" pitchFamily="-112" charset="0"/>
                <a:ea typeface="MS PGothic" pitchFamily="34" charset="-128"/>
                <a:cs typeface="ＭＳ Ｐゴシック" pitchFamily="-112" charset="-128"/>
              </a:rPr>
              <a:t>e</a:t>
            </a:r>
            <a:r>
              <a:rPr lang="en-US" sz="1200" b="0" i="0" kern="1200" dirty="0">
                <a:solidFill>
                  <a:schemeClr val="tx1"/>
                </a:solidFill>
                <a:effectLst/>
                <a:latin typeface="Times" pitchFamily="-112" charset="0"/>
                <a:ea typeface="MS PGothic" pitchFamily="34" charset="-128"/>
                <a:cs typeface="ＭＳ Ｐゴシック" pitchFamily="-112" charset="-128"/>
              </a:rPr>
              <a:t>, and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8" tooltip="Ban (unit)"/>
              </a:rPr>
              <a:t>bann</a:t>
            </a:r>
            <a:r>
              <a:rPr lang="en-US" sz="1200" b="0" i="0" kern="1200" dirty="0">
                <a:solidFill>
                  <a:schemeClr val="tx1"/>
                </a:solidFill>
                <a:effectLst/>
                <a:latin typeface="Times" pitchFamily="-112" charset="0"/>
                <a:ea typeface="MS PGothic" pitchFamily="34" charset="-128"/>
                <a:cs typeface="ＭＳ Ｐゴシック" pitchFamily="-112" charset="-128"/>
              </a:rPr>
              <a:t> for </a:t>
            </a:r>
            <a:r>
              <a:rPr lang="en-US" sz="1200" b="0" i="1" kern="1200" dirty="0">
                <a:solidFill>
                  <a:schemeClr val="tx1"/>
                </a:solidFill>
                <a:effectLst/>
                <a:latin typeface="Times" pitchFamily="-112" charset="0"/>
                <a:ea typeface="MS PGothic" pitchFamily="34" charset="-128"/>
                <a:cs typeface="ＭＳ Ｐゴシック" pitchFamily="-112" charset="-128"/>
              </a:rPr>
              <a:t>b</a:t>
            </a:r>
            <a:r>
              <a:rPr lang="en-US" sz="1200" b="0" i="0" kern="1200" dirty="0">
                <a:solidFill>
                  <a:schemeClr val="tx1"/>
                </a:solidFill>
                <a:effectLst/>
                <a:latin typeface="Times" pitchFamily="-112" charset="0"/>
                <a:ea typeface="MS PGothic" pitchFamily="34" charset="-128"/>
                <a:cs typeface="ＭＳ Ｐゴシック" pitchFamily="-112" charset="-128"/>
              </a:rPr>
              <a:t> = 10.</a:t>
            </a:r>
            <a:r>
              <a:rPr lang="en-US" sz="1200" b="0" i="0" u="none" strike="noStrike" kern="1200" baseline="30000" dirty="0">
                <a:solidFill>
                  <a:schemeClr val="tx1"/>
                </a:solidFill>
                <a:effectLst/>
                <a:latin typeface="Times" pitchFamily="-112" charset="0"/>
                <a:ea typeface="MS PGothic" pitchFamily="34" charset="-128"/>
                <a:cs typeface="ＭＳ Ｐゴシック" pitchFamily="-112" charset="-128"/>
                <a:hlinkClick r:id="rId9"/>
              </a:rPr>
              <a:t>[7]</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13</a:t>
            </a:fld>
            <a:endParaRPr lang="en-US"/>
          </a:p>
        </p:txBody>
      </p:sp>
    </p:spTree>
    <p:extLst>
      <p:ext uri="{BB962C8B-B14F-4D97-AF65-F5344CB8AC3E}">
        <p14:creationId xmlns:p14="http://schemas.microsoft.com/office/powerpoint/2010/main" val="1680863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entropy H(X0 the expected </a:t>
            </a:r>
            <a:r>
              <a:rPr lang="en-US" dirty="0" err="1"/>
              <a:t>surprisal</a:t>
            </a:r>
            <a:r>
              <a:rPr lang="en-US" dirty="0"/>
              <a:t> of a coin flip, where X=1 represents a result of heads. </a:t>
            </a:r>
          </a:p>
          <a:p>
            <a:r>
              <a:rPr lang="en-US" dirty="0"/>
              <a:t>Single</a:t>
            </a:r>
            <a:r>
              <a:rPr lang="en-US" baseline="0" dirty="0"/>
              <a:t> outcome – so output will have no information</a:t>
            </a:r>
          </a:p>
          <a:p>
            <a:r>
              <a:rPr lang="en-US" baseline="0" dirty="0"/>
              <a:t>(The measure of information entropy associated with each possible data value is the negative logarithm of the probability mass function of the value). Thus, when the data source has a lower-probability value (i.e. when a low probability event occurs), the event carries more “information” (“</a:t>
            </a:r>
            <a:r>
              <a:rPr lang="en-US" baseline="0" dirty="0" err="1"/>
              <a:t>surprisal</a:t>
            </a:r>
            <a:r>
              <a:rPr lang="en-US" baseline="0" dirty="0"/>
              <a:t>”) than when the source data has a higher probability value. Entropy is maximized when the coin is fair (most difficult to predict the outcome)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7431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attribute, small c is possible values</a:t>
            </a:r>
          </a:p>
          <a:p>
            <a:r>
              <a:rPr lang="en-US" dirty="0"/>
              <a:t>How pure we can make segments – are they differently informative</a:t>
            </a:r>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598441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Entropy and</a:t>
            </a:r>
          </a:p>
          <a:p>
            <a:r>
              <a:rPr lang="en-US" dirty="0"/>
              <a:t>Split</a:t>
            </a:r>
            <a:r>
              <a:rPr lang="en-US" baseline="0" dirty="0"/>
              <a:t> proportion (probability) for each feature</a:t>
            </a:r>
          </a:p>
          <a:p>
            <a:r>
              <a:rPr lang="en-US" baseline="0" dirty="0"/>
              <a:t>Reminder of the proportions on next slide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16</a:t>
            </a:fld>
            <a:endParaRPr lang="en-US"/>
          </a:p>
        </p:txBody>
      </p:sp>
    </p:spTree>
    <p:extLst>
      <p:ext uri="{BB962C8B-B14F-4D97-AF65-F5344CB8AC3E}">
        <p14:creationId xmlns:p14="http://schemas.microsoft.com/office/powerpoint/2010/main" val="12721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D1282E"/>
                </a:solidFill>
              </a:rPr>
              <a:t>With Information Gain we can now define a way to compare features </a:t>
            </a:r>
            <a:r>
              <a:rPr lang="en-US" b="1" dirty="0">
                <a:solidFill>
                  <a:srgbClr val="D1282E"/>
                </a:solidFill>
              </a:rPr>
              <a:t>on their ability to segment the data in a way that reduces the uncertainty of our target variable. </a:t>
            </a:r>
          </a:p>
        </p:txBody>
      </p:sp>
      <p:sp>
        <p:nvSpPr>
          <p:cNvPr id="4" name="Slide Number Placeholder 3"/>
          <p:cNvSpPr>
            <a:spLocks noGrp="1"/>
          </p:cNvSpPr>
          <p:nvPr>
            <p:ph type="sldNum" sz="quarter" idx="10"/>
          </p:nvPr>
        </p:nvSpPr>
        <p:spPr/>
        <p:txBody>
          <a:bodyPr/>
          <a:lstStyle/>
          <a:p>
            <a:fld id="{0B7280E0-46B4-8149-A6A1-3A16A3720F7C}" type="slidenum">
              <a:rPr lang="en-US" smtClean="0"/>
              <a:t>17</a:t>
            </a:fld>
            <a:endParaRPr lang="en-US"/>
          </a:p>
        </p:txBody>
      </p:sp>
    </p:spTree>
    <p:extLst>
      <p:ext uri="{BB962C8B-B14F-4D97-AF65-F5344CB8AC3E}">
        <p14:creationId xmlns:p14="http://schemas.microsoft.com/office/powerpoint/2010/main" val="485531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US" dirty="0" err="1"/>
              <a:t>Y|Xi</a:t>
            </a:r>
            <a:r>
              <a:rPr lang="en-US" dirty="0"/>
              <a:t>) = -(sum over</a:t>
            </a:r>
            <a:r>
              <a:rPr lang="en-US" baseline="0" dirty="0"/>
              <a:t> all y=Y)(</a:t>
            </a:r>
            <a:r>
              <a:rPr lang="en-US" baseline="0" dirty="0" err="1"/>
              <a:t>py|c</a:t>
            </a:r>
            <a:r>
              <a:rPr lang="en-US" baseline="0" dirty="0"/>
              <a:t>)log2(p(</a:t>
            </a:r>
            <a:r>
              <a:rPr lang="en-US" baseline="0" dirty="0" err="1"/>
              <a:t>y|c</a:t>
            </a:r>
            <a:r>
              <a:rPr lang="en-US" baseline="0" dirty="0"/>
              <a:t>))</a:t>
            </a:r>
          </a:p>
          <a:p>
            <a:r>
              <a:rPr lang="en-US" dirty="0"/>
              <a:t>THIS SLIDE IS CORRECT</a:t>
            </a:r>
          </a:p>
        </p:txBody>
      </p:sp>
      <p:sp>
        <p:nvSpPr>
          <p:cNvPr id="4" name="Slide Number Placeholder 3"/>
          <p:cNvSpPr>
            <a:spLocks noGrp="1"/>
          </p:cNvSpPr>
          <p:nvPr>
            <p:ph type="sldNum" sz="quarter" idx="10"/>
          </p:nvPr>
        </p:nvSpPr>
        <p:spPr/>
        <p:txBody>
          <a:bodyPr/>
          <a:lstStyle/>
          <a:p>
            <a:fld id="{0B7280E0-46B4-8149-A6A1-3A16A3720F7C}" type="slidenum">
              <a:rPr lang="en-US" smtClean="0"/>
              <a:t>18</a:t>
            </a:fld>
            <a:endParaRPr lang="en-US"/>
          </a:p>
        </p:txBody>
      </p:sp>
    </p:spTree>
    <p:extLst>
      <p:ext uri="{BB962C8B-B14F-4D97-AF65-F5344CB8AC3E}">
        <p14:creationId xmlns:p14="http://schemas.microsoft.com/office/powerpoint/2010/main" val="1017422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 as well</a:t>
            </a:r>
          </a:p>
        </p:txBody>
      </p:sp>
      <p:sp>
        <p:nvSpPr>
          <p:cNvPr id="4" name="Slide Number Placeholder 3"/>
          <p:cNvSpPr>
            <a:spLocks noGrp="1"/>
          </p:cNvSpPr>
          <p:nvPr>
            <p:ph type="sldNum" sz="quarter" idx="10"/>
          </p:nvPr>
        </p:nvSpPr>
        <p:spPr/>
        <p:txBody>
          <a:bodyPr/>
          <a:lstStyle/>
          <a:p>
            <a:fld id="{0B7280E0-46B4-8149-A6A1-3A16A3720F7C}" type="slidenum">
              <a:rPr lang="en-US" smtClean="0"/>
              <a:t>19</a:t>
            </a:fld>
            <a:endParaRPr lang="en-US"/>
          </a:p>
        </p:txBody>
      </p:sp>
    </p:spTree>
    <p:extLst>
      <p:ext uri="{BB962C8B-B14F-4D97-AF65-F5344CB8AC3E}">
        <p14:creationId xmlns:p14="http://schemas.microsoft.com/office/powerpoint/2010/main" val="1708571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pitchFamily="-112" charset="0"/>
                <a:ea typeface="MS PGothic" pitchFamily="34" charset="-128"/>
                <a:cs typeface="ＭＳ Ｐゴシック" pitchFamily="-112" charset="-128"/>
              </a:rPr>
              <a:t>C4</a:t>
            </a:r>
            <a:r>
              <a:rPr lang="en-US" sz="1200" b="0" i="0" kern="1200" dirty="0">
                <a:solidFill>
                  <a:schemeClr val="tx1"/>
                </a:solidFill>
                <a:effectLst/>
                <a:latin typeface="Times" pitchFamily="-112" charset="0"/>
                <a:ea typeface="MS PGothic" pitchFamily="34" charset="-128"/>
                <a:cs typeface="ＭＳ Ｐゴシック" pitchFamily="-112" charset="-128"/>
              </a:rPr>
              <a:t>.</a:t>
            </a:r>
            <a:r>
              <a:rPr lang="en-US" sz="1200" b="1" i="0" kern="1200" dirty="0">
                <a:solidFill>
                  <a:schemeClr val="tx1"/>
                </a:solidFill>
                <a:effectLst/>
                <a:latin typeface="Times" pitchFamily="-112" charset="0"/>
                <a:ea typeface="MS PGothic" pitchFamily="34" charset="-128"/>
                <a:cs typeface="ＭＳ Ｐゴシック" pitchFamily="-112" charset="-128"/>
              </a:rPr>
              <a:t>5</a:t>
            </a:r>
            <a:r>
              <a:rPr lang="en-US" sz="1200" b="0" i="0" kern="1200" dirty="0">
                <a:solidFill>
                  <a:schemeClr val="tx1"/>
                </a:solidFill>
                <a:effectLst/>
                <a:latin typeface="Times" pitchFamily="-112" charset="0"/>
                <a:ea typeface="MS PGothic" pitchFamily="34" charset="-128"/>
                <a:cs typeface="ＭＳ Ｐゴシック" pitchFamily="-112" charset="-128"/>
              </a:rPr>
              <a:t> is an algorithm used to generate a decision tree developed by Ross Quinlan. </a:t>
            </a:r>
            <a:r>
              <a:rPr lang="en-US" sz="1200" b="1" i="0" kern="1200" dirty="0">
                <a:solidFill>
                  <a:schemeClr val="tx1"/>
                </a:solidFill>
                <a:effectLst/>
                <a:latin typeface="Times" pitchFamily="-112" charset="0"/>
                <a:ea typeface="MS PGothic" pitchFamily="34" charset="-128"/>
                <a:cs typeface="ＭＳ Ｐゴシック" pitchFamily="-112" charset="-128"/>
              </a:rPr>
              <a:t>C4</a:t>
            </a:r>
            <a:r>
              <a:rPr lang="en-US" sz="1200" b="0" i="0" kern="1200" dirty="0">
                <a:solidFill>
                  <a:schemeClr val="tx1"/>
                </a:solidFill>
                <a:effectLst/>
                <a:latin typeface="Times" pitchFamily="-112" charset="0"/>
                <a:ea typeface="MS PGothic" pitchFamily="34" charset="-128"/>
                <a:cs typeface="ＭＳ Ｐゴシック" pitchFamily="-112" charset="-128"/>
              </a:rPr>
              <a:t>.</a:t>
            </a:r>
            <a:r>
              <a:rPr lang="en-US" sz="1200" b="1" i="0" kern="1200" dirty="0">
                <a:solidFill>
                  <a:schemeClr val="tx1"/>
                </a:solidFill>
                <a:effectLst/>
                <a:latin typeface="Times" pitchFamily="-112" charset="0"/>
                <a:ea typeface="MS PGothic" pitchFamily="34" charset="-128"/>
                <a:cs typeface="ＭＳ Ｐゴシック" pitchFamily="-112" charset="-128"/>
              </a:rPr>
              <a:t>5</a:t>
            </a:r>
            <a:r>
              <a:rPr lang="en-US" sz="1200" b="0" i="0" kern="1200" dirty="0">
                <a:solidFill>
                  <a:schemeClr val="tx1"/>
                </a:solidFill>
                <a:effectLst/>
                <a:latin typeface="Times" pitchFamily="-112" charset="0"/>
                <a:ea typeface="MS PGothic" pitchFamily="34" charset="-128"/>
                <a:cs typeface="ＭＳ Ｐゴシック" pitchFamily="-112" charset="-128"/>
              </a:rPr>
              <a:t> is an extension of Quinlan's earlier ID3 algorithm. The decision trees generated by </a:t>
            </a:r>
            <a:r>
              <a:rPr lang="en-US" sz="1200" b="1" i="0" kern="1200" dirty="0">
                <a:solidFill>
                  <a:schemeClr val="tx1"/>
                </a:solidFill>
                <a:effectLst/>
                <a:latin typeface="Times" pitchFamily="-112" charset="0"/>
                <a:ea typeface="MS PGothic" pitchFamily="34" charset="-128"/>
                <a:cs typeface="ＭＳ Ｐゴシック" pitchFamily="-112" charset="-128"/>
              </a:rPr>
              <a:t>C4</a:t>
            </a:r>
            <a:r>
              <a:rPr lang="en-US" sz="1200" b="0" i="0" kern="1200" dirty="0">
                <a:solidFill>
                  <a:schemeClr val="tx1"/>
                </a:solidFill>
                <a:effectLst/>
                <a:latin typeface="Times" pitchFamily="-112" charset="0"/>
                <a:ea typeface="MS PGothic" pitchFamily="34" charset="-128"/>
                <a:cs typeface="ＭＳ Ｐゴシック" pitchFamily="-112" charset="-128"/>
              </a:rPr>
              <a:t>.</a:t>
            </a:r>
            <a:r>
              <a:rPr lang="en-US" sz="1200" b="1" i="0" kern="1200" dirty="0">
                <a:solidFill>
                  <a:schemeClr val="tx1"/>
                </a:solidFill>
                <a:effectLst/>
                <a:latin typeface="Times" pitchFamily="-112" charset="0"/>
                <a:ea typeface="MS PGothic" pitchFamily="34" charset="-128"/>
                <a:cs typeface="ＭＳ Ｐゴシック" pitchFamily="-112" charset="-128"/>
              </a:rPr>
              <a:t>5</a:t>
            </a:r>
            <a:r>
              <a:rPr lang="en-US" sz="1200" b="0" i="0" kern="1200" dirty="0">
                <a:solidFill>
                  <a:schemeClr val="tx1"/>
                </a:solidFill>
                <a:effectLst/>
                <a:latin typeface="Times" pitchFamily="-112" charset="0"/>
                <a:ea typeface="MS PGothic" pitchFamily="34" charset="-128"/>
                <a:cs typeface="ＭＳ Ｐゴシック" pitchFamily="-112" charset="-128"/>
              </a:rPr>
              <a:t> can be used for classification, and for this reason, </a:t>
            </a:r>
            <a:r>
              <a:rPr lang="en-US" sz="1200" b="1" i="0" kern="1200" dirty="0">
                <a:solidFill>
                  <a:schemeClr val="tx1"/>
                </a:solidFill>
                <a:effectLst/>
                <a:latin typeface="Times" pitchFamily="-112" charset="0"/>
                <a:ea typeface="MS PGothic" pitchFamily="34" charset="-128"/>
                <a:cs typeface="ＭＳ Ｐゴシック" pitchFamily="-112" charset="-128"/>
              </a:rPr>
              <a:t>C4</a:t>
            </a:r>
            <a:r>
              <a:rPr lang="en-US" sz="1200" b="0" i="0" kern="1200" dirty="0">
                <a:solidFill>
                  <a:schemeClr val="tx1"/>
                </a:solidFill>
                <a:effectLst/>
                <a:latin typeface="Times" pitchFamily="-112" charset="0"/>
                <a:ea typeface="MS PGothic" pitchFamily="34" charset="-128"/>
                <a:cs typeface="ＭＳ Ｐゴシック" pitchFamily="-112" charset="-128"/>
              </a:rPr>
              <a:t>.</a:t>
            </a:r>
            <a:r>
              <a:rPr lang="en-US" sz="1200" b="1" i="0" kern="1200" dirty="0">
                <a:solidFill>
                  <a:schemeClr val="tx1"/>
                </a:solidFill>
                <a:effectLst/>
                <a:latin typeface="Times" pitchFamily="-112" charset="0"/>
                <a:ea typeface="MS PGothic" pitchFamily="34" charset="-128"/>
                <a:cs typeface="ＭＳ Ｐゴシック" pitchFamily="-112" charset="-128"/>
              </a:rPr>
              <a:t>5</a:t>
            </a:r>
            <a:r>
              <a:rPr lang="en-US" sz="1200" b="0" i="0" kern="1200" dirty="0">
                <a:solidFill>
                  <a:schemeClr val="tx1"/>
                </a:solidFill>
                <a:effectLst/>
                <a:latin typeface="Times" pitchFamily="-112" charset="0"/>
                <a:ea typeface="MS PGothic" pitchFamily="34" charset="-128"/>
                <a:cs typeface="ＭＳ Ｐゴシック" pitchFamily="-112" charset="-128"/>
              </a:rPr>
              <a:t> is often referred to as a statistical classifier. C4.5 builds decision trees from a set of training data (in the same way as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3" tooltip="ID3 algorithm"/>
              </a:rPr>
              <a:t>ID3</a:t>
            </a:r>
            <a:r>
              <a:rPr lang="en-US" sz="1200" b="0" i="0" u="none" strike="noStrike" kern="1200" dirty="0">
                <a:solidFill>
                  <a:schemeClr val="tx1"/>
                </a:solidFill>
                <a:effectLst/>
                <a:latin typeface="Times" pitchFamily="-112" charset="0"/>
                <a:ea typeface="MS PGothic" pitchFamily="34" charset="-128"/>
                <a:cs typeface="ＭＳ Ｐゴシック" pitchFamily="-112" charset="-128"/>
              </a:rPr>
              <a:t>)</a:t>
            </a:r>
            <a:r>
              <a:rPr lang="en-US" sz="1200" b="0" i="0" u="none" strike="noStrike" kern="1200" baseline="0" dirty="0">
                <a:solidFill>
                  <a:schemeClr val="tx1"/>
                </a:solidFill>
                <a:effectLst/>
                <a:latin typeface="Times" pitchFamily="-112" charset="0"/>
                <a:ea typeface="MS PGothic" pitchFamily="34" charset="-128"/>
                <a:cs typeface="ＭＳ Ｐゴシック" pitchFamily="-112" charset="-128"/>
              </a:rPr>
              <a:t> </a:t>
            </a:r>
            <a:r>
              <a:rPr lang="en-US" sz="1200" b="0" i="0" kern="1200" dirty="0">
                <a:solidFill>
                  <a:schemeClr val="tx1"/>
                </a:solidFill>
                <a:effectLst/>
                <a:latin typeface="Times" pitchFamily="-112" charset="0"/>
                <a:ea typeface="MS PGothic" pitchFamily="34" charset="-128"/>
                <a:cs typeface="ＭＳ Ｐゴシック" pitchFamily="-112" charset="-128"/>
              </a:rPr>
              <a:t>using the concept of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hlinkClick r:id="rId4" tooltip="Entropy (information theory)"/>
              </a:rPr>
              <a:t>information entropy</a:t>
            </a:r>
            <a:r>
              <a:rPr lang="en-US" sz="1200" b="0" i="0" kern="1200" dirty="0">
                <a:solidFill>
                  <a:schemeClr val="tx1"/>
                </a:solidFill>
                <a:effectLst/>
                <a:latin typeface="Times" pitchFamily="-112" charset="0"/>
                <a:ea typeface="MS PGothic" pitchFamily="34" charset="-128"/>
                <a:cs typeface="ＭＳ Ｐゴシック" pitchFamily="-112" charset="-128"/>
              </a:rPr>
              <a:t>.</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20</a:t>
            </a:fld>
            <a:endParaRPr lang="en-US"/>
          </a:p>
        </p:txBody>
      </p:sp>
    </p:spTree>
    <p:extLst>
      <p:ext uri="{BB962C8B-B14F-4D97-AF65-F5344CB8AC3E}">
        <p14:creationId xmlns:p14="http://schemas.microsoft.com/office/powerpoint/2010/main" val="2006456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 as well</a:t>
            </a:r>
          </a:p>
        </p:txBody>
      </p:sp>
      <p:sp>
        <p:nvSpPr>
          <p:cNvPr id="4" name="Slide Number Placeholder 3"/>
          <p:cNvSpPr>
            <a:spLocks noGrp="1"/>
          </p:cNvSpPr>
          <p:nvPr>
            <p:ph type="sldNum" sz="quarter" idx="10"/>
          </p:nvPr>
        </p:nvSpPr>
        <p:spPr/>
        <p:txBody>
          <a:bodyPr/>
          <a:lstStyle/>
          <a:p>
            <a:fld id="{0B7280E0-46B4-8149-A6A1-3A16A3720F7C}" type="slidenum">
              <a:rPr lang="en-US" smtClean="0"/>
              <a:t>21</a:t>
            </a:fld>
            <a:endParaRPr lang="en-US"/>
          </a:p>
        </p:txBody>
      </p:sp>
    </p:spTree>
    <p:extLst>
      <p:ext uri="{BB962C8B-B14F-4D97-AF65-F5344CB8AC3E}">
        <p14:creationId xmlns:p14="http://schemas.microsoft.com/office/powerpoint/2010/main" val="751554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 as well</a:t>
            </a:r>
          </a:p>
        </p:txBody>
      </p:sp>
      <p:sp>
        <p:nvSpPr>
          <p:cNvPr id="4" name="Slide Number Placeholder 3"/>
          <p:cNvSpPr>
            <a:spLocks noGrp="1"/>
          </p:cNvSpPr>
          <p:nvPr>
            <p:ph type="sldNum" sz="quarter" idx="10"/>
          </p:nvPr>
        </p:nvSpPr>
        <p:spPr/>
        <p:txBody>
          <a:bodyPr/>
          <a:lstStyle/>
          <a:p>
            <a:fld id="{0B7280E0-46B4-8149-A6A1-3A16A3720F7C}" type="slidenum">
              <a:rPr lang="en-US" smtClean="0"/>
              <a:t>22</a:t>
            </a:fld>
            <a:endParaRPr lang="en-US"/>
          </a:p>
        </p:txBody>
      </p:sp>
    </p:spTree>
    <p:extLst>
      <p:ext uri="{BB962C8B-B14F-4D97-AF65-F5344CB8AC3E}">
        <p14:creationId xmlns:p14="http://schemas.microsoft.com/office/powerpoint/2010/main" val="58827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5579" y="8686643"/>
            <a:ext cx="2972421" cy="457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763" tIns="45883" rIns="91763" bIns="45883" anchor="b"/>
          <a:lstStyle>
            <a:lvl1pPr defTabSz="931863" eaLnBrk="0" hangingPunct="0">
              <a:defRPr sz="2400">
                <a:solidFill>
                  <a:schemeClr val="tx1"/>
                </a:solidFill>
                <a:latin typeface="Tahoma" charset="0"/>
                <a:ea typeface="ＭＳ Ｐゴシック" charset="0"/>
              </a:defRPr>
            </a:lvl1pPr>
            <a:lvl2pPr marL="742950" indent="-285750" defTabSz="931863" eaLnBrk="0" hangingPunct="0">
              <a:defRPr sz="2400">
                <a:solidFill>
                  <a:schemeClr val="tx1"/>
                </a:solidFill>
                <a:latin typeface="Tahoma" charset="0"/>
                <a:ea typeface="ＭＳ Ｐゴシック" charset="0"/>
              </a:defRPr>
            </a:lvl2pPr>
            <a:lvl3pPr marL="1143000" indent="-228600" defTabSz="931863" eaLnBrk="0" hangingPunct="0">
              <a:defRPr sz="2400">
                <a:solidFill>
                  <a:schemeClr val="tx1"/>
                </a:solidFill>
                <a:latin typeface="Tahoma" charset="0"/>
                <a:ea typeface="ＭＳ Ｐゴシック" charset="0"/>
              </a:defRPr>
            </a:lvl3pPr>
            <a:lvl4pPr marL="1600200" indent="-228600" defTabSz="931863" eaLnBrk="0" hangingPunct="0">
              <a:defRPr sz="2400">
                <a:solidFill>
                  <a:schemeClr val="tx1"/>
                </a:solidFill>
                <a:latin typeface="Tahoma" charset="0"/>
                <a:ea typeface="ＭＳ Ｐゴシック" charset="0"/>
              </a:defRPr>
            </a:lvl4pPr>
            <a:lvl5pPr marL="2057400" indent="-228600" defTabSz="931863" eaLnBrk="0" hangingPunct="0">
              <a:defRPr sz="2400">
                <a:solidFill>
                  <a:schemeClr val="tx1"/>
                </a:solidFill>
                <a:latin typeface="Tahoma"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ahoma" charset="0"/>
                <a:ea typeface="ＭＳ Ｐゴシック" charset="0"/>
              </a:defRPr>
            </a:lvl9pPr>
          </a:lstStyle>
          <a:p>
            <a:pPr algn="r"/>
            <a:fld id="{D87B7EDD-D3B3-314B-905D-CE8ACCFAC61E}" type="slidenum">
              <a:rPr lang="en-US" sz="1200">
                <a:latin typeface="Times New Roman" charset="0"/>
              </a:rPr>
              <a:pPr algn="r"/>
              <a:t>2</a:t>
            </a:fld>
            <a:endParaRPr lang="en-US" sz="1200">
              <a:latin typeface="Times New Roman" charset="0"/>
            </a:endParaRPr>
          </a:p>
        </p:txBody>
      </p:sp>
      <p:sp>
        <p:nvSpPr>
          <p:cNvPr id="105475" name="Rectangle 2"/>
          <p:cNvSpPr>
            <a:spLocks noGrp="1" noRot="1" noChangeAspect="1" noChangeArrowheads="1" noTextEdit="1"/>
          </p:cNvSpPr>
          <p:nvPr>
            <p:ph type="sldImg"/>
          </p:nvPr>
        </p:nvSpPr>
        <p:spPr>
          <a:xfrm>
            <a:off x="1154113" y="693738"/>
            <a:ext cx="4552950" cy="3414712"/>
          </a:xfrm>
          <a:ln/>
        </p:spPr>
      </p:sp>
      <p:sp>
        <p:nvSpPr>
          <p:cNvPr id="105476" name="Rectangle 3"/>
          <p:cNvSpPr>
            <a:spLocks noGrp="1" noChangeArrowheads="1"/>
          </p:cNvSpPr>
          <p:nvPr>
            <p:ph type="body" idx="1"/>
          </p:nvPr>
        </p:nvSpPr>
        <p:spPr>
          <a:xfrm>
            <a:off x="913158" y="4344107"/>
            <a:ext cx="5030132" cy="4111499"/>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kern="1200" dirty="0">
                <a:solidFill>
                  <a:schemeClr val="tx1"/>
                </a:solidFill>
                <a:latin typeface="Times" pitchFamily="-112" charset="0"/>
                <a:ea typeface="MS PGothic" pitchFamily="34" charset="-128"/>
                <a:cs typeface="ＭＳ Ｐゴシック" pitchFamily="-112" charset="-128"/>
              </a:rPr>
              <a:t>Feature extraction a type of dimensionality reduction that efficiently represents interesting parts of an image as a compact feature vector. This approach is useful when image sizes are large and a reduced feature representation is required to quickly complete tasks such as image matching and retrieval. E.g. symptoms -&gt; ILI</a:t>
            </a:r>
          </a:p>
          <a:p>
            <a:endParaRPr lang="en-US" sz="1200" kern="1200" dirty="0">
              <a:solidFill>
                <a:schemeClr val="tx1"/>
              </a:solidFill>
              <a:latin typeface="Times" pitchFamily="-112" charset="0"/>
              <a:ea typeface="MS PGothic" pitchFamily="34" charset="-128"/>
              <a:cs typeface="ＭＳ Ｐゴシック" pitchFamily="-112" charset="-128"/>
            </a:endParaRPr>
          </a:p>
          <a:p>
            <a:r>
              <a:rPr lang="en-US" sz="1200" kern="1200" dirty="0">
                <a:solidFill>
                  <a:schemeClr val="tx1"/>
                </a:solidFill>
                <a:latin typeface="Times" pitchFamily="-112" charset="0"/>
                <a:ea typeface="MS PGothic" pitchFamily="34" charset="-128"/>
                <a:cs typeface="ＭＳ Ｐゴシック" pitchFamily="-112" charset="-128"/>
              </a:rPr>
              <a:t>Construction</a:t>
            </a:r>
            <a:r>
              <a:rPr lang="en-US" sz="1200" kern="1200" baseline="0" dirty="0">
                <a:solidFill>
                  <a:schemeClr val="tx1"/>
                </a:solidFill>
                <a:latin typeface="Times" pitchFamily="-112" charset="0"/>
                <a:ea typeface="MS PGothic" pitchFamily="34" charset="-128"/>
                <a:cs typeface="ＭＳ Ｐゴシック" pitchFamily="-112" charset="-128"/>
              </a:rPr>
              <a:t> could be pre-processing, or in the data prep stage.</a:t>
            </a:r>
            <a:endParaRPr lang="en-US" dirty="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 as well</a:t>
            </a:r>
          </a:p>
        </p:txBody>
      </p:sp>
      <p:sp>
        <p:nvSpPr>
          <p:cNvPr id="4" name="Slide Number Placeholder 3"/>
          <p:cNvSpPr>
            <a:spLocks noGrp="1"/>
          </p:cNvSpPr>
          <p:nvPr>
            <p:ph type="sldNum" sz="quarter" idx="10"/>
          </p:nvPr>
        </p:nvSpPr>
        <p:spPr/>
        <p:txBody>
          <a:bodyPr/>
          <a:lstStyle/>
          <a:p>
            <a:fld id="{0B7280E0-46B4-8149-A6A1-3A16A3720F7C}" type="slidenum">
              <a:rPr lang="en-US" smtClean="0"/>
              <a:t>23</a:t>
            </a:fld>
            <a:endParaRPr lang="en-US"/>
          </a:p>
        </p:txBody>
      </p:sp>
    </p:spTree>
    <p:extLst>
      <p:ext uri="{BB962C8B-B14F-4D97-AF65-F5344CB8AC3E}">
        <p14:creationId xmlns:p14="http://schemas.microsoft.com/office/powerpoint/2010/main" val="322460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a:t>
            </a:r>
          </a:p>
        </p:txBody>
      </p:sp>
      <p:sp>
        <p:nvSpPr>
          <p:cNvPr id="4" name="Slide Number Placeholder 3"/>
          <p:cNvSpPr>
            <a:spLocks noGrp="1"/>
          </p:cNvSpPr>
          <p:nvPr>
            <p:ph type="sldNum" sz="quarter" idx="10"/>
          </p:nvPr>
        </p:nvSpPr>
        <p:spPr/>
        <p:txBody>
          <a:bodyPr/>
          <a:lstStyle/>
          <a:p>
            <a:fld id="{0B7280E0-46B4-8149-A6A1-3A16A3720F7C}" type="slidenum">
              <a:rPr lang="en-US" smtClean="0"/>
              <a:t>24</a:t>
            </a:fld>
            <a:endParaRPr lang="en-US"/>
          </a:p>
        </p:txBody>
      </p:sp>
    </p:spTree>
    <p:extLst>
      <p:ext uri="{BB962C8B-B14F-4D97-AF65-F5344CB8AC3E}">
        <p14:creationId xmlns:p14="http://schemas.microsoft.com/office/powerpoint/2010/main" val="796868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would be set in the code</a:t>
            </a:r>
          </a:p>
        </p:txBody>
      </p:sp>
      <p:sp>
        <p:nvSpPr>
          <p:cNvPr id="4" name="Slide Number Placeholder 3"/>
          <p:cNvSpPr>
            <a:spLocks noGrp="1"/>
          </p:cNvSpPr>
          <p:nvPr>
            <p:ph type="sldNum" sz="quarter" idx="10"/>
          </p:nvPr>
        </p:nvSpPr>
        <p:spPr/>
        <p:txBody>
          <a:bodyPr/>
          <a:lstStyle/>
          <a:p>
            <a:fld id="{0B7280E0-46B4-8149-A6A1-3A16A3720F7C}" type="slidenum">
              <a:rPr lang="en-US" smtClean="0"/>
              <a:t>25</a:t>
            </a:fld>
            <a:endParaRPr lang="en-US"/>
          </a:p>
        </p:txBody>
      </p:sp>
    </p:spTree>
    <p:extLst>
      <p:ext uri="{BB962C8B-B14F-4D97-AF65-F5344CB8AC3E}">
        <p14:creationId xmlns:p14="http://schemas.microsoft.com/office/powerpoint/2010/main" val="1036124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Partitions get hard to interpret once </a:t>
            </a:r>
            <a:r>
              <a:rPr lang="en-US"/>
              <a:t>we have more</a:t>
            </a:r>
            <a:r>
              <a:rPr lang="en-US" baseline="0"/>
              <a:t> leaves and depth</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26</a:t>
            </a:fld>
            <a:endParaRPr lang="en-US"/>
          </a:p>
        </p:txBody>
      </p:sp>
    </p:spTree>
    <p:extLst>
      <p:ext uri="{BB962C8B-B14F-4D97-AF65-F5344CB8AC3E}">
        <p14:creationId xmlns:p14="http://schemas.microsoft.com/office/powerpoint/2010/main" val="73432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a:t>
            </a:r>
          </a:p>
        </p:txBody>
      </p:sp>
      <p:sp>
        <p:nvSpPr>
          <p:cNvPr id="4" name="Slide Number Placeholder 3"/>
          <p:cNvSpPr>
            <a:spLocks noGrp="1"/>
          </p:cNvSpPr>
          <p:nvPr>
            <p:ph type="sldNum" sz="quarter" idx="10"/>
          </p:nvPr>
        </p:nvSpPr>
        <p:spPr/>
        <p:txBody>
          <a:bodyPr/>
          <a:lstStyle/>
          <a:p>
            <a:fld id="{0B7280E0-46B4-8149-A6A1-3A16A3720F7C}" type="slidenum">
              <a:rPr lang="en-US" smtClean="0"/>
              <a:t>27</a:t>
            </a:fld>
            <a:endParaRPr lang="en-US"/>
          </a:p>
        </p:txBody>
      </p:sp>
    </p:spTree>
    <p:extLst>
      <p:ext uri="{BB962C8B-B14F-4D97-AF65-F5344CB8AC3E}">
        <p14:creationId xmlns:p14="http://schemas.microsoft.com/office/powerpoint/2010/main" val="606414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 as well</a:t>
            </a:r>
          </a:p>
        </p:txBody>
      </p:sp>
      <p:sp>
        <p:nvSpPr>
          <p:cNvPr id="4" name="Slide Number Placeholder 3"/>
          <p:cNvSpPr>
            <a:spLocks noGrp="1"/>
          </p:cNvSpPr>
          <p:nvPr>
            <p:ph type="sldNum" sz="quarter" idx="10"/>
          </p:nvPr>
        </p:nvSpPr>
        <p:spPr/>
        <p:txBody>
          <a:bodyPr/>
          <a:lstStyle/>
          <a:p>
            <a:fld id="{0B7280E0-46B4-8149-A6A1-3A16A3720F7C}" type="slidenum">
              <a:rPr lang="en-US" smtClean="0"/>
              <a:t>28</a:t>
            </a:fld>
            <a:endParaRPr lang="en-US"/>
          </a:p>
        </p:txBody>
      </p:sp>
    </p:spTree>
    <p:extLst>
      <p:ext uri="{BB962C8B-B14F-4D97-AF65-F5344CB8AC3E}">
        <p14:creationId xmlns:p14="http://schemas.microsoft.com/office/powerpoint/2010/main" val="206830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29</a:t>
            </a:fld>
            <a:endParaRPr lang="en-US"/>
          </a:p>
        </p:txBody>
      </p:sp>
    </p:spTree>
    <p:extLst>
      <p:ext uri="{BB962C8B-B14F-4D97-AF65-F5344CB8AC3E}">
        <p14:creationId xmlns:p14="http://schemas.microsoft.com/office/powerpoint/2010/main" val="398855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DEMO: Decision Trees</a:t>
            </a:r>
          </a:p>
          <a:p>
            <a:r>
              <a:rPr lang="en-US" baseline="0" dirty="0"/>
              <a:t>Greedy: </a:t>
            </a:r>
            <a:r>
              <a:rPr lang="en-US" sz="1200" b="0" i="0" kern="1200" dirty="0">
                <a:solidFill>
                  <a:schemeClr val="tx1"/>
                </a:solidFill>
                <a:effectLst/>
                <a:latin typeface="Times" pitchFamily="-112" charset="0"/>
                <a:ea typeface="MS PGothic" pitchFamily="34" charset="-128"/>
                <a:cs typeface="ＭＳ Ｐゴシック" pitchFamily="-112" charset="-128"/>
              </a:rPr>
              <a:t>A </a:t>
            </a:r>
            <a:r>
              <a:rPr lang="en-US" sz="1200" b="1" i="0" kern="1200" dirty="0">
                <a:solidFill>
                  <a:schemeClr val="tx1"/>
                </a:solidFill>
                <a:effectLst/>
                <a:latin typeface="Times" pitchFamily="-112" charset="0"/>
                <a:ea typeface="MS PGothic" pitchFamily="34" charset="-128"/>
                <a:cs typeface="ＭＳ Ｐゴシック" pitchFamily="-112" charset="-128"/>
              </a:rPr>
              <a:t>greedy algorithm</a:t>
            </a:r>
            <a:r>
              <a:rPr lang="en-US" sz="1200" b="0" i="0" kern="1200" dirty="0">
                <a:solidFill>
                  <a:schemeClr val="tx1"/>
                </a:solidFill>
                <a:effectLst/>
                <a:latin typeface="Times" pitchFamily="-112" charset="0"/>
                <a:ea typeface="MS PGothic" pitchFamily="34" charset="-128"/>
                <a:cs typeface="ＭＳ Ｐゴシック" pitchFamily="-112" charset="-128"/>
              </a:rPr>
              <a:t> is an algorithmic paradigm that follows the problem solving heuristic of making the locally optimal choice at each stage with the hope of finding a global optimum.</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30</a:t>
            </a:fld>
            <a:endParaRPr lang="en-US"/>
          </a:p>
        </p:txBody>
      </p:sp>
    </p:spTree>
    <p:extLst>
      <p:ext uri="{BB962C8B-B14F-4D97-AF65-F5344CB8AC3E}">
        <p14:creationId xmlns:p14="http://schemas.microsoft.com/office/powerpoint/2010/main" val="664592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7792" eaLnBrk="0" hangingPunct="0">
              <a:defRPr sz="2400">
                <a:solidFill>
                  <a:schemeClr val="tx1"/>
                </a:solidFill>
                <a:latin typeface="Tahoma" charset="0"/>
                <a:ea typeface="ＭＳ Ｐゴシック" charset="0"/>
              </a:defRPr>
            </a:lvl1pPr>
            <a:lvl2pPr marL="731731" indent="-281435" defTabSz="917792" eaLnBrk="0" hangingPunct="0">
              <a:defRPr sz="2400">
                <a:solidFill>
                  <a:schemeClr val="tx1"/>
                </a:solidFill>
                <a:latin typeface="Tahoma" charset="0"/>
                <a:ea typeface="ＭＳ Ｐゴシック" charset="0"/>
              </a:defRPr>
            </a:lvl2pPr>
            <a:lvl3pPr marL="1125741" indent="-225148" defTabSz="917792" eaLnBrk="0" hangingPunct="0">
              <a:defRPr sz="2400">
                <a:solidFill>
                  <a:schemeClr val="tx1"/>
                </a:solidFill>
                <a:latin typeface="Tahoma" charset="0"/>
                <a:ea typeface="ＭＳ Ｐゴシック" charset="0"/>
              </a:defRPr>
            </a:lvl3pPr>
            <a:lvl4pPr marL="1576037" indent="-225148" defTabSz="917792" eaLnBrk="0" hangingPunct="0">
              <a:defRPr sz="2400">
                <a:solidFill>
                  <a:schemeClr val="tx1"/>
                </a:solidFill>
                <a:latin typeface="Tahoma" charset="0"/>
                <a:ea typeface="ＭＳ Ｐゴシック" charset="0"/>
              </a:defRPr>
            </a:lvl4pPr>
            <a:lvl5pPr marL="2026333" indent="-225148" defTabSz="917792" eaLnBrk="0" hangingPunct="0">
              <a:defRPr sz="2400">
                <a:solidFill>
                  <a:schemeClr val="tx1"/>
                </a:solidFill>
                <a:latin typeface="Tahoma" charset="0"/>
                <a:ea typeface="ＭＳ Ｐゴシック" charset="0"/>
              </a:defRPr>
            </a:lvl5pPr>
            <a:lvl6pPr marL="2476630" indent="-225148" defTabSz="917792" eaLnBrk="0" fontAlgn="base" hangingPunct="0">
              <a:spcBef>
                <a:spcPct val="0"/>
              </a:spcBef>
              <a:spcAft>
                <a:spcPct val="0"/>
              </a:spcAft>
              <a:defRPr sz="2400">
                <a:solidFill>
                  <a:schemeClr val="tx1"/>
                </a:solidFill>
                <a:latin typeface="Tahoma" charset="0"/>
                <a:ea typeface="ＭＳ Ｐゴシック" charset="0"/>
              </a:defRPr>
            </a:lvl6pPr>
            <a:lvl7pPr marL="2926926" indent="-225148" defTabSz="917792" eaLnBrk="0" fontAlgn="base" hangingPunct="0">
              <a:spcBef>
                <a:spcPct val="0"/>
              </a:spcBef>
              <a:spcAft>
                <a:spcPct val="0"/>
              </a:spcAft>
              <a:defRPr sz="2400">
                <a:solidFill>
                  <a:schemeClr val="tx1"/>
                </a:solidFill>
                <a:latin typeface="Tahoma" charset="0"/>
                <a:ea typeface="ＭＳ Ｐゴシック" charset="0"/>
              </a:defRPr>
            </a:lvl7pPr>
            <a:lvl8pPr marL="3377222" indent="-225148" defTabSz="917792" eaLnBrk="0" fontAlgn="base" hangingPunct="0">
              <a:spcBef>
                <a:spcPct val="0"/>
              </a:spcBef>
              <a:spcAft>
                <a:spcPct val="0"/>
              </a:spcAft>
              <a:defRPr sz="2400">
                <a:solidFill>
                  <a:schemeClr val="tx1"/>
                </a:solidFill>
                <a:latin typeface="Tahoma" charset="0"/>
                <a:ea typeface="ＭＳ Ｐゴシック" charset="0"/>
              </a:defRPr>
            </a:lvl8pPr>
            <a:lvl9pPr marL="3827518" indent="-225148" defTabSz="917792" eaLnBrk="0" fontAlgn="base" hangingPunct="0">
              <a:spcBef>
                <a:spcPct val="0"/>
              </a:spcBef>
              <a:spcAft>
                <a:spcPct val="0"/>
              </a:spcAft>
              <a:defRPr sz="2400">
                <a:solidFill>
                  <a:schemeClr val="tx1"/>
                </a:solidFill>
                <a:latin typeface="Tahoma" charset="0"/>
                <a:ea typeface="ＭＳ Ｐゴシック" charset="0"/>
              </a:defRPr>
            </a:lvl9pPr>
          </a:lstStyle>
          <a:p>
            <a:fld id="{2074432F-7F93-AE4D-82C8-B734879DD865}" type="slidenum">
              <a:rPr lang="en-US" sz="1200">
                <a:latin typeface="Times New Roman" charset="0"/>
              </a:rPr>
              <a:pPr/>
              <a:t>31</a:t>
            </a:fld>
            <a:endParaRPr lang="en-US" sz="1200">
              <a:latin typeface="Times New Roman"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736286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7792" eaLnBrk="0" hangingPunct="0">
              <a:defRPr sz="2400">
                <a:solidFill>
                  <a:schemeClr val="tx1"/>
                </a:solidFill>
                <a:latin typeface="Tahoma" charset="0"/>
                <a:ea typeface="ＭＳ Ｐゴシック" charset="0"/>
              </a:defRPr>
            </a:lvl1pPr>
            <a:lvl2pPr marL="731731" indent="-281435" defTabSz="917792" eaLnBrk="0" hangingPunct="0">
              <a:defRPr sz="2400">
                <a:solidFill>
                  <a:schemeClr val="tx1"/>
                </a:solidFill>
                <a:latin typeface="Tahoma" charset="0"/>
                <a:ea typeface="ＭＳ Ｐゴシック" charset="0"/>
              </a:defRPr>
            </a:lvl2pPr>
            <a:lvl3pPr marL="1125741" indent="-225148" defTabSz="917792" eaLnBrk="0" hangingPunct="0">
              <a:defRPr sz="2400">
                <a:solidFill>
                  <a:schemeClr val="tx1"/>
                </a:solidFill>
                <a:latin typeface="Tahoma" charset="0"/>
                <a:ea typeface="ＭＳ Ｐゴシック" charset="0"/>
              </a:defRPr>
            </a:lvl3pPr>
            <a:lvl4pPr marL="1576037" indent="-225148" defTabSz="917792" eaLnBrk="0" hangingPunct="0">
              <a:defRPr sz="2400">
                <a:solidFill>
                  <a:schemeClr val="tx1"/>
                </a:solidFill>
                <a:latin typeface="Tahoma" charset="0"/>
                <a:ea typeface="ＭＳ Ｐゴシック" charset="0"/>
              </a:defRPr>
            </a:lvl4pPr>
            <a:lvl5pPr marL="2026333" indent="-225148" defTabSz="917792" eaLnBrk="0" hangingPunct="0">
              <a:defRPr sz="2400">
                <a:solidFill>
                  <a:schemeClr val="tx1"/>
                </a:solidFill>
                <a:latin typeface="Tahoma" charset="0"/>
                <a:ea typeface="ＭＳ Ｐゴシック" charset="0"/>
              </a:defRPr>
            </a:lvl5pPr>
            <a:lvl6pPr marL="2476630" indent="-225148" defTabSz="917792" eaLnBrk="0" fontAlgn="base" hangingPunct="0">
              <a:spcBef>
                <a:spcPct val="0"/>
              </a:spcBef>
              <a:spcAft>
                <a:spcPct val="0"/>
              </a:spcAft>
              <a:defRPr sz="2400">
                <a:solidFill>
                  <a:schemeClr val="tx1"/>
                </a:solidFill>
                <a:latin typeface="Tahoma" charset="0"/>
                <a:ea typeface="ＭＳ Ｐゴシック" charset="0"/>
              </a:defRPr>
            </a:lvl6pPr>
            <a:lvl7pPr marL="2926926" indent="-225148" defTabSz="917792" eaLnBrk="0" fontAlgn="base" hangingPunct="0">
              <a:spcBef>
                <a:spcPct val="0"/>
              </a:spcBef>
              <a:spcAft>
                <a:spcPct val="0"/>
              </a:spcAft>
              <a:defRPr sz="2400">
                <a:solidFill>
                  <a:schemeClr val="tx1"/>
                </a:solidFill>
                <a:latin typeface="Tahoma" charset="0"/>
                <a:ea typeface="ＭＳ Ｐゴシック" charset="0"/>
              </a:defRPr>
            </a:lvl7pPr>
            <a:lvl8pPr marL="3377222" indent="-225148" defTabSz="917792" eaLnBrk="0" fontAlgn="base" hangingPunct="0">
              <a:spcBef>
                <a:spcPct val="0"/>
              </a:spcBef>
              <a:spcAft>
                <a:spcPct val="0"/>
              </a:spcAft>
              <a:defRPr sz="2400">
                <a:solidFill>
                  <a:schemeClr val="tx1"/>
                </a:solidFill>
                <a:latin typeface="Tahoma" charset="0"/>
                <a:ea typeface="ＭＳ Ｐゴシック" charset="0"/>
              </a:defRPr>
            </a:lvl8pPr>
            <a:lvl9pPr marL="3827518" indent="-225148" defTabSz="917792" eaLnBrk="0" fontAlgn="base" hangingPunct="0">
              <a:spcBef>
                <a:spcPct val="0"/>
              </a:spcBef>
              <a:spcAft>
                <a:spcPct val="0"/>
              </a:spcAft>
              <a:defRPr sz="2400">
                <a:solidFill>
                  <a:schemeClr val="tx1"/>
                </a:solidFill>
                <a:latin typeface="Tahoma" charset="0"/>
                <a:ea typeface="ＭＳ Ｐゴシック" charset="0"/>
              </a:defRPr>
            </a:lvl9pPr>
          </a:lstStyle>
          <a:p>
            <a:fld id="{B77F2591-A5DA-7242-9EFE-4895C172870C}" type="slidenum">
              <a:rPr lang="en-US" sz="1200">
                <a:latin typeface="Times New Roman" charset="0"/>
              </a:rPr>
              <a:pPr/>
              <a:t>3</a:t>
            </a:fld>
            <a:endParaRPr lang="en-US" sz="1200">
              <a:latin typeface="Times New Roman" charset="0"/>
            </a:endParaRPr>
          </a:p>
        </p:txBody>
      </p:sp>
      <p:sp>
        <p:nvSpPr>
          <p:cNvPr id="103427" name="Rectangle 2"/>
          <p:cNvSpPr>
            <a:spLocks noGrp="1" noRot="1" noChangeAspect="1" noChangeArrowheads="1" noTextEdit="1"/>
          </p:cNvSpPr>
          <p:nvPr>
            <p:ph type="sldImg"/>
          </p:nvPr>
        </p:nvSpPr>
        <p:spPr>
          <a:xfrm>
            <a:off x="1146175" y="687388"/>
            <a:ext cx="4568825" cy="3427412"/>
          </a:xfrm>
          <a:ln/>
        </p:spPr>
      </p:sp>
      <p:sp>
        <p:nvSpPr>
          <p:cNvPr id="103428" name="Rectangle 3"/>
          <p:cNvSpPr>
            <a:spLocks noGrp="1" noChangeArrowheads="1"/>
          </p:cNvSpPr>
          <p:nvPr>
            <p:ph type="body" idx="1"/>
          </p:nvPr>
        </p:nvSpPr>
        <p:spPr>
          <a:xfrm>
            <a:off x="914711" y="4342536"/>
            <a:ext cx="5028579" cy="411464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9378" tIns="44688" rIns="89378" bIns="44688"/>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natural language processing token could be one word, or a combination of words</a:t>
            </a:r>
          </a:p>
          <a:p>
            <a:r>
              <a:rPr lang="en-US" dirty="0"/>
              <a:t>P(xi=1) means probability of this feature is there (e.g. most populated)</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7</a:t>
            </a:fld>
            <a:endParaRPr lang="en-US" altLang="en-US"/>
          </a:p>
        </p:txBody>
      </p:sp>
    </p:spTree>
    <p:extLst>
      <p:ext uri="{BB962C8B-B14F-4D97-AF65-F5344CB8AC3E}">
        <p14:creationId xmlns:p14="http://schemas.microsoft.com/office/powerpoint/2010/main" val="117316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sample error? (</a:t>
            </a:r>
            <a:r>
              <a:rPr lang="en-US" dirty="0" err="1"/>
              <a:t>eg</a:t>
            </a:r>
            <a:r>
              <a:rPr lang="en-US" dirty="0"/>
              <a:t>. What’s the error on a test set)</a:t>
            </a:r>
          </a:p>
          <a:p>
            <a:r>
              <a:rPr lang="en-US" dirty="0"/>
              <a:t>Stopping criteria: can be model simplicity, time, etc.</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8</a:t>
            </a:fld>
            <a:endParaRPr lang="en-US" altLang="en-US"/>
          </a:p>
        </p:txBody>
      </p:sp>
    </p:spTree>
    <p:extLst>
      <p:ext uri="{BB962C8B-B14F-4D97-AF65-F5344CB8AC3E}">
        <p14:creationId xmlns:p14="http://schemas.microsoft.com/office/powerpoint/2010/main" val="75116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pitchFamily="-112" charset="0"/>
                <a:ea typeface="MS PGothic" pitchFamily="34" charset="-128"/>
                <a:cs typeface="ＭＳ Ｐゴシック" pitchFamily="-112" charset="-128"/>
              </a:rPr>
              <a:t>Log loss</a:t>
            </a:r>
            <a:r>
              <a:rPr lang="en-US" sz="1200" b="0" i="0" kern="1200" dirty="0">
                <a:solidFill>
                  <a:schemeClr val="tx1"/>
                </a:solidFill>
                <a:effectLst/>
                <a:latin typeface="Times" pitchFamily="-112" charset="0"/>
                <a:ea typeface="MS PGothic" pitchFamily="34" charset="-128"/>
                <a:cs typeface="ＭＳ Ｐゴシック" pitchFamily="-112" charset="-128"/>
              </a:rPr>
              <a:t>, aka logistic loss or cross-entropy loss. This is the loss function used in (multinomial) logistic regression and extensions of it such as neural networks, defined as the negative log-likelihood of the true labels given a probabilistic classifier's predictions</a:t>
            </a:r>
          </a:p>
          <a:p>
            <a:endParaRPr lang="en-US" sz="1200" b="0" i="0" kern="1200" dirty="0">
              <a:solidFill>
                <a:schemeClr val="tx1"/>
              </a:solidFill>
              <a:effectLst/>
              <a:latin typeface="Times" pitchFamily="-112" charset="0"/>
              <a:ea typeface="MS PGothic" pitchFamily="34" charset="-128"/>
            </a:endParaRPr>
          </a:p>
          <a:p>
            <a:r>
              <a:rPr lang="en-US" sz="1200" b="0" i="0" kern="1200" dirty="0">
                <a:solidFill>
                  <a:schemeClr val="tx1"/>
                </a:solidFill>
                <a:effectLst/>
                <a:latin typeface="Times" pitchFamily="-112" charset="0"/>
                <a:ea typeface="MS PGothic" pitchFamily="34" charset="-128"/>
                <a:cs typeface="ＭＳ Ｐゴシック" pitchFamily="-112" charset="-128"/>
              </a:rPr>
              <a:t>The red line shows the min value of (mean+1 </a:t>
            </a:r>
            <a:r>
              <a:rPr lang="en-US" sz="1200" b="0" i="0" kern="1200" dirty="0" err="1">
                <a:solidFill>
                  <a:schemeClr val="tx1"/>
                </a:solidFill>
                <a:effectLst/>
                <a:latin typeface="Times" pitchFamily="-112" charset="0"/>
                <a:ea typeface="MS PGothic" pitchFamily="34" charset="-128"/>
                <a:cs typeface="ＭＳ Ｐゴシック" pitchFamily="-112" charset="-128"/>
              </a:rPr>
              <a:t>std</a:t>
            </a:r>
            <a:r>
              <a:rPr lang="en-US" sz="1200" b="0" i="0" kern="1200">
                <a:solidFill>
                  <a:schemeClr val="tx1"/>
                </a:solidFill>
                <a:effectLst/>
                <a:latin typeface="Times" pitchFamily="-112" charset="0"/>
                <a:ea typeface="MS PGothic" pitchFamily="34" charset="-128"/>
                <a:cs typeface="ＭＳ Ｐゴシック" pitchFamily="-112" charset="-128"/>
              </a:rPr>
              <a:t> error).</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9</a:t>
            </a:fld>
            <a:endParaRPr lang="en-US" altLang="en-US"/>
          </a:p>
        </p:txBody>
      </p:sp>
    </p:spTree>
    <p:extLst>
      <p:ext uri="{BB962C8B-B14F-4D97-AF65-F5344CB8AC3E}">
        <p14:creationId xmlns:p14="http://schemas.microsoft.com/office/powerpoint/2010/main" val="148197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Singular Value Decomposition</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10</a:t>
            </a:fld>
            <a:endParaRPr lang="en-US" altLang="en-US"/>
          </a:p>
        </p:txBody>
      </p:sp>
    </p:spTree>
    <p:extLst>
      <p:ext uri="{BB962C8B-B14F-4D97-AF65-F5344CB8AC3E}">
        <p14:creationId xmlns:p14="http://schemas.microsoft.com/office/powerpoint/2010/main" val="95410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 as well</a:t>
            </a:r>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61310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 as well</a:t>
            </a:r>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90540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FAEFFCDF-DC98-43A9-A4D5-85E38EF22476}" type="slidenum">
              <a:rPr lang="en-US" altLang="en-US"/>
              <a:pPr/>
              <a:t>‹#›</a:t>
            </a:fld>
            <a:endParaRPr lang="en-US" altLang="en-US"/>
          </a:p>
        </p:txBody>
      </p:sp>
    </p:spTree>
    <p:extLst>
      <p:ext uri="{BB962C8B-B14F-4D97-AF65-F5344CB8AC3E}">
        <p14:creationId xmlns:p14="http://schemas.microsoft.com/office/powerpoint/2010/main" val="409657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BB799C03-1562-4CE2-9BB4-2EB4C1C1E5E3}" type="slidenum">
              <a:rPr lang="en-US" altLang="en-US"/>
              <a:pPr/>
              <a:t>‹#›</a:t>
            </a:fld>
            <a:endParaRPr lang="en-US" altLang="en-US"/>
          </a:p>
        </p:txBody>
      </p:sp>
    </p:spTree>
    <p:extLst>
      <p:ext uri="{BB962C8B-B14F-4D97-AF65-F5344CB8AC3E}">
        <p14:creationId xmlns:p14="http://schemas.microsoft.com/office/powerpoint/2010/main" val="11942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760FD918-CDB5-4038-961C-039151A85B02}" type="slidenum">
              <a:rPr lang="en-US" altLang="en-US"/>
              <a:pPr/>
              <a:t>‹#›</a:t>
            </a:fld>
            <a:endParaRPr lang="en-US" altLang="en-US"/>
          </a:p>
        </p:txBody>
      </p:sp>
    </p:spTree>
    <p:extLst>
      <p:ext uri="{BB962C8B-B14F-4D97-AF65-F5344CB8AC3E}">
        <p14:creationId xmlns:p14="http://schemas.microsoft.com/office/powerpoint/2010/main" val="82498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20000" cy="685800"/>
          </a:xfrm>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100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8" name="Rectangle 6"/>
          <p:cNvSpPr>
            <a:spLocks noGrp="1" noChangeArrowheads="1"/>
          </p:cNvSpPr>
          <p:nvPr>
            <p:ph type="sldNum" sz="quarter" idx="12"/>
          </p:nvPr>
        </p:nvSpPr>
        <p:spPr>
          <a:ln/>
        </p:spPr>
        <p:txBody>
          <a:bodyPr/>
          <a:lstStyle>
            <a:lvl1pPr>
              <a:defRPr/>
            </a:lvl1pPr>
          </a:lstStyle>
          <a:p>
            <a:fld id="{7367C193-B991-4E33-A8E2-7AC8AAF81F0C}" type="slidenum">
              <a:rPr lang="en-US" altLang="en-US"/>
              <a:pPr/>
              <a:t>‹#›</a:t>
            </a:fld>
            <a:endParaRPr lang="en-US" altLang="en-US"/>
          </a:p>
        </p:txBody>
      </p:sp>
    </p:spTree>
    <p:extLst>
      <p:ext uri="{BB962C8B-B14F-4D97-AF65-F5344CB8AC3E}">
        <p14:creationId xmlns:p14="http://schemas.microsoft.com/office/powerpoint/2010/main" val="15272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FE2135A0-20C0-44C6-BF09-4C40D743039E}" type="slidenum">
              <a:rPr lang="en-US" altLang="en-US"/>
              <a:pPr/>
              <a:t>‹#›</a:t>
            </a:fld>
            <a:endParaRPr lang="en-US" altLang="en-US"/>
          </a:p>
        </p:txBody>
      </p:sp>
    </p:spTree>
    <p:extLst>
      <p:ext uri="{BB962C8B-B14F-4D97-AF65-F5344CB8AC3E}">
        <p14:creationId xmlns:p14="http://schemas.microsoft.com/office/powerpoint/2010/main" val="254113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2EE8625E-69A0-4E2C-A3CD-E7D254D3BF6E}" type="slidenum">
              <a:rPr lang="en-US" altLang="en-US"/>
              <a:pPr/>
              <a:t>‹#›</a:t>
            </a:fld>
            <a:endParaRPr lang="en-US" altLang="en-US"/>
          </a:p>
        </p:txBody>
      </p:sp>
    </p:spTree>
    <p:extLst>
      <p:ext uri="{BB962C8B-B14F-4D97-AF65-F5344CB8AC3E}">
        <p14:creationId xmlns:p14="http://schemas.microsoft.com/office/powerpoint/2010/main" val="191856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8FE1B66D-AAB5-46F5-BC56-F8E460EC7045}" type="slidenum">
              <a:rPr lang="en-US" altLang="en-US"/>
              <a:pPr/>
              <a:t>‹#›</a:t>
            </a:fld>
            <a:endParaRPr lang="en-US" altLang="en-US"/>
          </a:p>
        </p:txBody>
      </p:sp>
    </p:spTree>
    <p:extLst>
      <p:ext uri="{BB962C8B-B14F-4D97-AF65-F5344CB8AC3E}">
        <p14:creationId xmlns:p14="http://schemas.microsoft.com/office/powerpoint/2010/main" val="305994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9" name="Rectangle 6"/>
          <p:cNvSpPr>
            <a:spLocks noGrp="1" noChangeArrowheads="1"/>
          </p:cNvSpPr>
          <p:nvPr>
            <p:ph type="sldNum" sz="quarter" idx="12"/>
          </p:nvPr>
        </p:nvSpPr>
        <p:spPr>
          <a:ln/>
        </p:spPr>
        <p:txBody>
          <a:bodyPr/>
          <a:lstStyle>
            <a:lvl1pPr>
              <a:defRPr/>
            </a:lvl1pPr>
          </a:lstStyle>
          <a:p>
            <a:fld id="{A1E06330-55FA-4457-88CE-699A03BD7D78}" type="slidenum">
              <a:rPr lang="en-US" altLang="en-US"/>
              <a:pPr/>
              <a:t>‹#›</a:t>
            </a:fld>
            <a:endParaRPr lang="en-US" altLang="en-US"/>
          </a:p>
        </p:txBody>
      </p:sp>
    </p:spTree>
    <p:extLst>
      <p:ext uri="{BB962C8B-B14F-4D97-AF65-F5344CB8AC3E}">
        <p14:creationId xmlns:p14="http://schemas.microsoft.com/office/powerpoint/2010/main" val="299556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5" name="Rectangle 6"/>
          <p:cNvSpPr>
            <a:spLocks noGrp="1" noChangeArrowheads="1"/>
          </p:cNvSpPr>
          <p:nvPr>
            <p:ph type="sldNum" sz="quarter" idx="12"/>
          </p:nvPr>
        </p:nvSpPr>
        <p:spPr>
          <a:ln/>
        </p:spPr>
        <p:txBody>
          <a:bodyPr/>
          <a:lstStyle>
            <a:lvl1pPr>
              <a:defRPr/>
            </a:lvl1pPr>
          </a:lstStyle>
          <a:p>
            <a:fld id="{CA2435C4-BD70-410A-B5FB-BA5D6F73BD42}" type="slidenum">
              <a:rPr lang="en-US" altLang="en-US"/>
              <a:pPr/>
              <a:t>‹#›</a:t>
            </a:fld>
            <a:endParaRPr lang="en-US" altLang="en-US"/>
          </a:p>
        </p:txBody>
      </p:sp>
    </p:spTree>
    <p:extLst>
      <p:ext uri="{BB962C8B-B14F-4D97-AF65-F5344CB8AC3E}">
        <p14:creationId xmlns:p14="http://schemas.microsoft.com/office/powerpoint/2010/main" val="114846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4" name="Rectangle 6"/>
          <p:cNvSpPr>
            <a:spLocks noGrp="1" noChangeArrowheads="1"/>
          </p:cNvSpPr>
          <p:nvPr>
            <p:ph type="sldNum" sz="quarter" idx="12"/>
          </p:nvPr>
        </p:nvSpPr>
        <p:spPr>
          <a:ln/>
        </p:spPr>
        <p:txBody>
          <a:bodyPr/>
          <a:lstStyle>
            <a:lvl1pPr>
              <a:defRPr/>
            </a:lvl1pPr>
          </a:lstStyle>
          <a:p>
            <a:fld id="{F4746E3F-D7D0-48F3-B7A6-504D26A65070}" type="slidenum">
              <a:rPr lang="en-US" altLang="en-US"/>
              <a:pPr/>
              <a:t>‹#›</a:t>
            </a:fld>
            <a:endParaRPr lang="en-US" altLang="en-US"/>
          </a:p>
        </p:txBody>
      </p:sp>
    </p:spTree>
    <p:extLst>
      <p:ext uri="{BB962C8B-B14F-4D97-AF65-F5344CB8AC3E}">
        <p14:creationId xmlns:p14="http://schemas.microsoft.com/office/powerpoint/2010/main" val="114888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49AFF32A-9FC7-4DC9-B1F7-4FC2D5FDE3BD}" type="slidenum">
              <a:rPr lang="en-US" altLang="en-US"/>
              <a:pPr/>
              <a:t>‹#›</a:t>
            </a:fld>
            <a:endParaRPr lang="en-US" altLang="en-US"/>
          </a:p>
        </p:txBody>
      </p:sp>
    </p:spTree>
    <p:extLst>
      <p:ext uri="{BB962C8B-B14F-4D97-AF65-F5344CB8AC3E}">
        <p14:creationId xmlns:p14="http://schemas.microsoft.com/office/powerpoint/2010/main" val="342503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8397D841-8A84-4955-83E6-369F62F87FBE}" type="slidenum">
              <a:rPr lang="en-US" altLang="en-US"/>
              <a:pPr/>
              <a:t>‹#›</a:t>
            </a:fld>
            <a:endParaRPr lang="en-US" altLang="en-US"/>
          </a:p>
        </p:txBody>
      </p:sp>
    </p:spTree>
    <p:extLst>
      <p:ext uri="{BB962C8B-B14F-4D97-AF65-F5344CB8AC3E}">
        <p14:creationId xmlns:p14="http://schemas.microsoft.com/office/powerpoint/2010/main" val="278750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620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ea typeface="+mn-ea"/>
                <a:cs typeface="+mn-cs"/>
              </a:defRPr>
            </a:lvl1pPr>
          </a:lstStyle>
          <a:p>
            <a:pPr>
              <a:defRPr/>
            </a:pPr>
            <a:r>
              <a:rPr lang="en-US"/>
              <a:t>Data Mining - Columbia University</a:t>
            </a:r>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430E0BA-2B1A-44A1-A41C-BCABEE96A642}" type="slidenum">
              <a:rPr lang="en-US" altLang="en-US"/>
              <a:pPr/>
              <a:t>‹#›</a:t>
            </a:fld>
            <a:endParaRPr lang="en-US" altLang="en-US"/>
          </a:p>
        </p:txBody>
      </p:sp>
      <p:sp>
        <p:nvSpPr>
          <p:cNvPr id="7" name="Slide Number Placeholder 5"/>
          <p:cNvSpPr txBox="1">
            <a:spLocks/>
          </p:cNvSpPr>
          <p:nvPr userDrawn="1"/>
        </p:nvSpPr>
        <p:spPr>
          <a:xfrm>
            <a:off x="4901784" y="6356351"/>
            <a:ext cx="3613566"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a:lstStyle>
          <a:p>
            <a:r>
              <a:rPr lang="en-US" dirty="0">
                <a:latin typeface="Arial" charset="0"/>
                <a:ea typeface="Arial" charset="0"/>
                <a:cs typeface="Arial" charset="0"/>
              </a:rPr>
              <a:t>NYU Foundations of Data Science</a:t>
            </a:r>
          </a:p>
          <a:p>
            <a:r>
              <a:rPr lang="en-US" dirty="0">
                <a:latin typeface="Arial" charset="0"/>
                <a:ea typeface="Arial" charset="0"/>
                <a:cs typeface="Arial" charset="0"/>
              </a:rPr>
              <a:t>Copyright Rumi Chunara,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3200">
          <a:solidFill>
            <a:schemeClr val="tx1"/>
          </a:solidFill>
          <a:latin typeface="Arial"/>
          <a:ea typeface="MS PGothic" pitchFamily="34" charset="-128"/>
          <a:cs typeface="Arial"/>
        </a:defRPr>
      </a:lvl1pPr>
      <a:lvl2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2pPr>
      <a:lvl3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3pPr>
      <a:lvl4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4pPr>
      <a:lvl5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5pPr>
      <a:lvl6pPr marL="457200" algn="ctr" rtl="0" fontAlgn="base">
        <a:spcBef>
          <a:spcPct val="0"/>
        </a:spcBef>
        <a:spcAft>
          <a:spcPct val="0"/>
        </a:spcAft>
        <a:defRPr sz="3200">
          <a:solidFill>
            <a:srgbClr val="0000FF"/>
          </a:solidFill>
          <a:latin typeface="Garamond" pitchFamily="-112" charset="0"/>
        </a:defRPr>
      </a:lvl6pPr>
      <a:lvl7pPr marL="914400" algn="ctr" rtl="0" fontAlgn="base">
        <a:spcBef>
          <a:spcPct val="0"/>
        </a:spcBef>
        <a:spcAft>
          <a:spcPct val="0"/>
        </a:spcAft>
        <a:defRPr sz="3200">
          <a:solidFill>
            <a:srgbClr val="0000FF"/>
          </a:solidFill>
          <a:latin typeface="Garamond" pitchFamily="-112" charset="0"/>
        </a:defRPr>
      </a:lvl7pPr>
      <a:lvl8pPr marL="1371600" algn="ctr" rtl="0" fontAlgn="base">
        <a:spcBef>
          <a:spcPct val="0"/>
        </a:spcBef>
        <a:spcAft>
          <a:spcPct val="0"/>
        </a:spcAft>
        <a:defRPr sz="3200">
          <a:solidFill>
            <a:srgbClr val="0000FF"/>
          </a:solidFill>
          <a:latin typeface="Garamond" pitchFamily="-112" charset="0"/>
        </a:defRPr>
      </a:lvl8pPr>
      <a:lvl9pPr marL="1828800" algn="ctr" rtl="0" fontAlgn="base">
        <a:spcBef>
          <a:spcPct val="0"/>
        </a:spcBef>
        <a:spcAft>
          <a:spcPct val="0"/>
        </a:spcAft>
        <a:defRPr sz="3200">
          <a:solidFill>
            <a:srgbClr val="0000FF"/>
          </a:solidFill>
          <a:latin typeface="Garamond" pitchFamily="-112" charset="0"/>
        </a:defRPr>
      </a:lvl9pPr>
    </p:titleStyle>
    <p:bodyStyle>
      <a:lvl1pPr marL="342900" indent="-342900" algn="l" rtl="0" eaLnBrk="0" fontAlgn="base" hangingPunct="0">
        <a:spcBef>
          <a:spcPct val="20000"/>
        </a:spcBef>
        <a:spcAft>
          <a:spcPct val="0"/>
        </a:spcAft>
        <a:buChar char="•"/>
        <a:defRPr sz="2800">
          <a:solidFill>
            <a:schemeClr val="tx1"/>
          </a:solidFill>
          <a:latin typeface="Arial"/>
          <a:ea typeface="MS PGothic" pitchFamily="34" charset="-128"/>
          <a:cs typeface="Arial"/>
        </a:defRPr>
      </a:lvl1pPr>
      <a:lvl2pPr marL="742950" indent="-285750" algn="l" rtl="0" eaLnBrk="0" fontAlgn="base" hangingPunct="0">
        <a:spcBef>
          <a:spcPct val="20000"/>
        </a:spcBef>
        <a:spcAft>
          <a:spcPct val="0"/>
        </a:spcAft>
        <a:buChar char="–"/>
        <a:defRPr sz="2400">
          <a:solidFill>
            <a:schemeClr val="tx1"/>
          </a:solidFill>
          <a:latin typeface="Arial"/>
          <a:ea typeface="MS PGothic" pitchFamily="34" charset="-128"/>
          <a:cs typeface="Arial"/>
        </a:defRPr>
      </a:lvl2pPr>
      <a:lvl3pPr marL="1143000" indent="-228600" algn="l" rtl="0" eaLnBrk="0" fontAlgn="base" hangingPunct="0">
        <a:spcBef>
          <a:spcPct val="20000"/>
        </a:spcBef>
        <a:spcAft>
          <a:spcPct val="0"/>
        </a:spcAft>
        <a:buChar char="•"/>
        <a:defRPr sz="2000">
          <a:solidFill>
            <a:schemeClr val="tx1"/>
          </a:solidFill>
          <a:latin typeface="Arial"/>
          <a:ea typeface="MS PGothic" pitchFamily="34" charset="-128"/>
          <a:cs typeface="Arial"/>
        </a:defRPr>
      </a:lvl3pPr>
      <a:lvl4pPr marL="1600200" indent="-228600" algn="l" rtl="0" eaLnBrk="0" fontAlgn="base" hangingPunct="0">
        <a:spcBef>
          <a:spcPct val="20000"/>
        </a:spcBef>
        <a:spcAft>
          <a:spcPct val="0"/>
        </a:spcAft>
        <a:buChar char="–"/>
        <a:defRPr>
          <a:solidFill>
            <a:schemeClr val="tx1"/>
          </a:solidFill>
          <a:latin typeface="Arial"/>
          <a:ea typeface="MS PGothic" pitchFamily="34" charset="-128"/>
          <a:cs typeface="Arial"/>
        </a:defRPr>
      </a:lvl4pPr>
      <a:lvl5pPr marL="2057400" indent="-228600" algn="l" rtl="0" eaLnBrk="0" fontAlgn="base" hangingPunct="0">
        <a:spcBef>
          <a:spcPct val="20000"/>
        </a:spcBef>
        <a:spcAft>
          <a:spcPct val="0"/>
        </a:spcAft>
        <a:buChar char="»"/>
        <a:defRPr>
          <a:solidFill>
            <a:schemeClr val="tx1"/>
          </a:solidFill>
          <a:latin typeface="Arial"/>
          <a:ea typeface="MS PGothic" pitchFamily="34" charset="-128"/>
          <a:cs typeface="Arial"/>
        </a:defRPr>
      </a:lvl5pPr>
      <a:lvl6pPr marL="2514600" indent="-228600" algn="l" rtl="0" fontAlgn="base">
        <a:spcBef>
          <a:spcPct val="20000"/>
        </a:spcBef>
        <a:spcAft>
          <a:spcPct val="0"/>
        </a:spcAft>
        <a:buChar char="»"/>
        <a:defRPr>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solidFill>
                  <a:srgbClr val="7030A0"/>
                </a:solidFill>
                <a:latin typeface="Calibri Light" charset="0"/>
                <a:ea typeface="Calibri Light" charset="0"/>
                <a:cs typeface="Calibri Light" charset="0"/>
              </a:rPr>
              <a:t>Foundations of Data Science</a:t>
            </a:r>
            <a:br>
              <a:rPr lang="en-US" sz="4800" dirty="0">
                <a:solidFill>
                  <a:srgbClr val="7030A0"/>
                </a:solidFill>
                <a:latin typeface="Calibri Light" charset="0"/>
                <a:ea typeface="Calibri Light" charset="0"/>
                <a:cs typeface="Calibri Light" charset="0"/>
              </a:rPr>
            </a:br>
            <a:r>
              <a:rPr lang="en-US" sz="4800" dirty="0">
                <a:solidFill>
                  <a:srgbClr val="7030A0"/>
                </a:solidFill>
                <a:latin typeface="Calibri Light" charset="0"/>
                <a:ea typeface="Calibri Light" charset="0"/>
                <a:cs typeface="Calibri Light" charset="0"/>
              </a:rPr>
              <a:t>Lecture 3, Module 2</a:t>
            </a:r>
          </a:p>
        </p:txBody>
      </p:sp>
      <p:sp>
        <p:nvSpPr>
          <p:cNvPr id="3" name="Subtitle 2"/>
          <p:cNvSpPr>
            <a:spLocks noGrp="1"/>
          </p:cNvSpPr>
          <p:nvPr>
            <p:ph type="subTitle" idx="1"/>
          </p:nvPr>
        </p:nvSpPr>
        <p:spPr/>
        <p:txBody>
          <a:bodyPr>
            <a:normAutofit/>
          </a:bodyPr>
          <a:lstStyle/>
          <a:p>
            <a:r>
              <a:rPr lang="en-US" dirty="0">
                <a:solidFill>
                  <a:schemeClr val="bg1">
                    <a:lumMod val="50000"/>
                  </a:schemeClr>
                </a:solidFill>
                <a:latin typeface="Arial"/>
                <a:cs typeface="Arial"/>
              </a:rPr>
              <a:t>Rumi </a:t>
            </a:r>
            <a:r>
              <a:rPr lang="en-US" dirty="0" err="1">
                <a:solidFill>
                  <a:schemeClr val="bg1">
                    <a:lumMod val="50000"/>
                  </a:schemeClr>
                </a:solidFill>
                <a:latin typeface="Arial"/>
                <a:cs typeface="Arial"/>
              </a:rPr>
              <a:t>Chunara</a:t>
            </a:r>
            <a:r>
              <a:rPr lang="en-US" dirty="0">
                <a:solidFill>
                  <a:schemeClr val="bg1">
                    <a:lumMod val="50000"/>
                  </a:schemeClr>
                </a:solidFill>
                <a:latin typeface="Arial"/>
                <a:cs typeface="Arial"/>
              </a:rPr>
              <a:t>, PhD</a:t>
            </a:r>
          </a:p>
          <a:p>
            <a:r>
              <a:rPr lang="en-US" dirty="0">
                <a:solidFill>
                  <a:schemeClr val="bg1">
                    <a:lumMod val="50000"/>
                  </a:schemeClr>
                </a:solidFill>
                <a:latin typeface="Arial"/>
                <a:cs typeface="Arial"/>
              </a:rPr>
              <a:t>CS6053</a:t>
            </a:r>
          </a:p>
        </p:txBody>
      </p:sp>
      <p:sp>
        <p:nvSpPr>
          <p:cNvPr id="4" name="TextBox 3"/>
          <p:cNvSpPr txBox="1"/>
          <p:nvPr/>
        </p:nvSpPr>
        <p:spPr>
          <a:xfrm>
            <a:off x="449179" y="5276258"/>
            <a:ext cx="8009021" cy="1015663"/>
          </a:xfrm>
          <a:prstGeom prst="rect">
            <a:avLst/>
          </a:prstGeom>
          <a:noFill/>
        </p:spPr>
        <p:txBody>
          <a:bodyPr wrap="square" rtlCol="0">
            <a:spAutoFit/>
          </a:bodyPr>
          <a:lstStyle/>
          <a:p>
            <a:r>
              <a:rPr lang="en-US" sz="1200" i="1" u="sng" dirty="0"/>
              <a:t>Fine Print</a:t>
            </a:r>
            <a:r>
              <a:rPr lang="en-US" sz="1200" i="1" dirty="0"/>
              <a:t>: these slides are, and always will be a work in progress. The material presented herein is original, inspired, or borrowed from others’ work. Where possible, attribution and acknowledgement will be made to content’s original source. Do not distribute without the instructor’s permission.</a:t>
            </a:r>
          </a:p>
          <a:p>
            <a:endParaRPr lang="en-US" dirty="0"/>
          </a:p>
        </p:txBody>
      </p:sp>
    </p:spTree>
    <p:extLst>
      <p:ext uri="{BB962C8B-B14F-4D97-AF65-F5344CB8AC3E}">
        <p14:creationId xmlns:p14="http://schemas.microsoft.com/office/powerpoint/2010/main" val="425794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89326"/>
            <a:ext cx="7967134" cy="576051"/>
          </a:xfrm>
        </p:spPr>
        <p:txBody>
          <a:bodyPr>
            <a:normAutofit fontScale="90000"/>
          </a:bodyPr>
          <a:lstStyle/>
          <a:p>
            <a:r>
              <a:rPr lang="en-US" dirty="0">
                <a:solidFill>
                  <a:srgbClr val="7030A0"/>
                </a:solidFill>
              </a:rPr>
              <a:t>SVD Based feature selection</a:t>
            </a:r>
          </a:p>
        </p:txBody>
      </p:sp>
      <p:sp>
        <p:nvSpPr>
          <p:cNvPr id="7" name="TextBox 6"/>
          <p:cNvSpPr txBox="1"/>
          <p:nvPr/>
        </p:nvSpPr>
        <p:spPr>
          <a:xfrm>
            <a:off x="321730" y="868407"/>
            <a:ext cx="8432801" cy="2123658"/>
          </a:xfrm>
          <a:prstGeom prst="rect">
            <a:avLst/>
          </a:prstGeom>
          <a:noFill/>
        </p:spPr>
        <p:txBody>
          <a:bodyPr wrap="square" rtlCol="0">
            <a:spAutoFit/>
          </a:bodyPr>
          <a:lstStyle/>
          <a:p>
            <a:r>
              <a:rPr lang="en-US" sz="2000" b="1" dirty="0"/>
              <a:t>SVD can be used as a dimensionality reduction technique. Like subset methods, we choose k features, but the features are the transformed orthogonal columns of the rank-k approximation of X.</a:t>
            </a:r>
            <a:endParaRPr lang="en-US" sz="2000" dirty="0"/>
          </a:p>
          <a:p>
            <a:pPr marL="342900" indent="-342900">
              <a:buFont typeface="Arial"/>
              <a:buChar char="•"/>
            </a:pPr>
            <a:endParaRPr lang="en-US" sz="2400" dirty="0"/>
          </a:p>
          <a:p>
            <a:pPr marL="342900" indent="-342900">
              <a:buFont typeface="Arial"/>
              <a:buChar char="•"/>
            </a:pPr>
            <a:endParaRPr lang="en-US" sz="2400" dirty="0"/>
          </a:p>
          <a:p>
            <a:endParaRPr lang="en-US" sz="2400" dirty="0"/>
          </a:p>
        </p:txBody>
      </p:sp>
      <p:sp>
        <p:nvSpPr>
          <p:cNvPr id="4" name="TextBox 3"/>
          <p:cNvSpPr txBox="1"/>
          <p:nvPr/>
        </p:nvSpPr>
        <p:spPr>
          <a:xfrm>
            <a:off x="3203848" y="2142030"/>
            <a:ext cx="2895611" cy="523220"/>
          </a:xfrm>
          <a:prstGeom prst="rect">
            <a:avLst/>
          </a:prstGeom>
          <a:noFill/>
        </p:spPr>
        <p:txBody>
          <a:bodyPr wrap="square" rtlCol="0">
            <a:spAutoFit/>
          </a:bodyPr>
          <a:lstStyle/>
          <a:p>
            <a:r>
              <a:rPr lang="en-US" sz="2800" b="1" dirty="0" err="1">
                <a:solidFill>
                  <a:schemeClr val="tx2"/>
                </a:solidFill>
              </a:rPr>
              <a:t>X</a:t>
            </a:r>
            <a:r>
              <a:rPr lang="en-US" sz="2800" b="1" baseline="-25000" dirty="0" err="1">
                <a:solidFill>
                  <a:schemeClr val="tx2"/>
                </a:solidFill>
              </a:rPr>
              <a:t>k</a:t>
            </a:r>
            <a:r>
              <a:rPr lang="en-US" sz="2800" b="1" dirty="0">
                <a:solidFill>
                  <a:schemeClr val="tx2"/>
                </a:solidFill>
              </a:rPr>
              <a:t>=</a:t>
            </a:r>
            <a:r>
              <a:rPr lang="en-US" sz="2800" b="1" dirty="0" err="1">
                <a:solidFill>
                  <a:schemeClr val="tx2"/>
                </a:solidFill>
              </a:rPr>
              <a:t>U</a:t>
            </a:r>
            <a:r>
              <a:rPr lang="en-US" sz="2800" b="1" baseline="-25000" dirty="0" err="1">
                <a:solidFill>
                  <a:schemeClr val="tx2"/>
                </a:solidFill>
              </a:rPr>
              <a:t>k</a:t>
            </a:r>
            <a:r>
              <a:rPr lang="en-US" sz="2800" b="1" dirty="0" err="1">
                <a:solidFill>
                  <a:schemeClr val="tx2"/>
                </a:solidFill>
              </a:rPr>
              <a:t>Σ</a:t>
            </a:r>
            <a:r>
              <a:rPr lang="en-US" sz="2800" b="1" baseline="-25000" dirty="0" err="1">
                <a:solidFill>
                  <a:schemeClr val="tx2"/>
                </a:solidFill>
              </a:rPr>
              <a:t>k</a:t>
            </a:r>
            <a:r>
              <a:rPr lang="en-US" sz="2800" b="1" dirty="0" err="1">
                <a:solidFill>
                  <a:schemeClr val="tx2"/>
                </a:solidFill>
              </a:rPr>
              <a:t>V</a:t>
            </a:r>
            <a:r>
              <a:rPr lang="en-US" sz="2800" b="1" baseline="-25000" dirty="0" err="1">
                <a:solidFill>
                  <a:schemeClr val="tx2"/>
                </a:solidFill>
              </a:rPr>
              <a:t>k</a:t>
            </a:r>
            <a:r>
              <a:rPr lang="en-US" sz="2800" b="1" baseline="30000" dirty="0" err="1">
                <a:solidFill>
                  <a:schemeClr val="tx2"/>
                </a:solidFill>
              </a:rPr>
              <a:t>T</a:t>
            </a:r>
            <a:endParaRPr lang="en-US" sz="2800" b="1" baseline="30000" dirty="0">
              <a:solidFill>
                <a:schemeClr val="tx2"/>
              </a:solidFill>
            </a:endParaRPr>
          </a:p>
        </p:txBody>
      </p:sp>
      <p:sp>
        <p:nvSpPr>
          <p:cNvPr id="5" name="TextBox 4"/>
          <p:cNvSpPr txBox="1"/>
          <p:nvPr/>
        </p:nvSpPr>
        <p:spPr>
          <a:xfrm>
            <a:off x="362428" y="2201341"/>
            <a:ext cx="3853975" cy="369332"/>
          </a:xfrm>
          <a:prstGeom prst="rect">
            <a:avLst/>
          </a:prstGeom>
          <a:noFill/>
        </p:spPr>
        <p:txBody>
          <a:bodyPr wrap="square" rtlCol="0">
            <a:spAutoFit/>
          </a:bodyPr>
          <a:lstStyle/>
          <a:p>
            <a:r>
              <a:rPr lang="en-US" dirty="0"/>
              <a:t>Compute rank-k SVD</a:t>
            </a:r>
          </a:p>
        </p:txBody>
      </p:sp>
      <p:sp>
        <p:nvSpPr>
          <p:cNvPr id="6" name="TextBox 5"/>
          <p:cNvSpPr txBox="1"/>
          <p:nvPr/>
        </p:nvSpPr>
        <p:spPr>
          <a:xfrm>
            <a:off x="362424" y="2997180"/>
            <a:ext cx="7968774" cy="923330"/>
          </a:xfrm>
          <a:prstGeom prst="rect">
            <a:avLst/>
          </a:prstGeom>
          <a:noFill/>
        </p:spPr>
        <p:txBody>
          <a:bodyPr wrap="square" rtlCol="0">
            <a:spAutoFit/>
          </a:bodyPr>
          <a:lstStyle/>
          <a:p>
            <a:r>
              <a:rPr lang="en-US" dirty="0"/>
              <a:t>We can create an </a:t>
            </a:r>
            <a:r>
              <a:rPr lang="en-US" dirty="0" err="1"/>
              <a:t>NxK</a:t>
            </a:r>
            <a:r>
              <a:rPr lang="en-US" dirty="0"/>
              <a:t> reduced matrix with                    This effectively becomes our new “X” matrix, and we do any analysis (clustering, modeling, etc.) with the reduced matrix.</a:t>
            </a:r>
          </a:p>
        </p:txBody>
      </p:sp>
      <p:sp>
        <p:nvSpPr>
          <p:cNvPr id="8" name="TextBox 7"/>
          <p:cNvSpPr txBox="1"/>
          <p:nvPr/>
        </p:nvSpPr>
        <p:spPr>
          <a:xfrm>
            <a:off x="396289" y="4199458"/>
            <a:ext cx="7765573" cy="646331"/>
          </a:xfrm>
          <a:prstGeom prst="rect">
            <a:avLst/>
          </a:prstGeom>
          <a:noFill/>
        </p:spPr>
        <p:txBody>
          <a:bodyPr wrap="square" rtlCol="0">
            <a:spAutoFit/>
          </a:bodyPr>
          <a:lstStyle/>
          <a:p>
            <a:r>
              <a:rPr lang="en-US" dirty="0"/>
              <a:t>We can project any new data into the reduced space by,</a:t>
            </a:r>
          </a:p>
          <a:p>
            <a:r>
              <a:rPr lang="en-US" dirty="0"/>
              <a:t>and then use this in our algorithms.</a:t>
            </a:r>
          </a:p>
        </p:txBody>
      </p:sp>
      <p:sp>
        <p:nvSpPr>
          <p:cNvPr id="9" name="TextBox 8"/>
          <p:cNvSpPr txBox="1"/>
          <p:nvPr/>
        </p:nvSpPr>
        <p:spPr>
          <a:xfrm>
            <a:off x="5868144" y="2953562"/>
            <a:ext cx="1327617" cy="523220"/>
          </a:xfrm>
          <a:prstGeom prst="rect">
            <a:avLst/>
          </a:prstGeom>
          <a:noFill/>
        </p:spPr>
        <p:txBody>
          <a:bodyPr wrap="square" rtlCol="0">
            <a:spAutoFit/>
          </a:bodyPr>
          <a:lstStyle/>
          <a:p>
            <a:r>
              <a:rPr lang="en-US" sz="2800" b="1" dirty="0">
                <a:solidFill>
                  <a:schemeClr val="tx2"/>
                </a:solidFill>
              </a:rPr>
              <a:t>X </a:t>
            </a:r>
            <a:r>
              <a:rPr lang="en-US" sz="2800" b="1" dirty="0" err="1">
                <a:solidFill>
                  <a:schemeClr val="tx2"/>
                </a:solidFill>
              </a:rPr>
              <a:t>V</a:t>
            </a:r>
            <a:r>
              <a:rPr lang="en-US" sz="2800" b="1" baseline="-25000" dirty="0" err="1">
                <a:solidFill>
                  <a:schemeClr val="tx2"/>
                </a:solidFill>
              </a:rPr>
              <a:t>k</a:t>
            </a:r>
            <a:endParaRPr lang="en-US" sz="2800" b="1" dirty="0">
              <a:solidFill>
                <a:schemeClr val="tx2"/>
              </a:solidFill>
            </a:endParaRPr>
          </a:p>
        </p:txBody>
      </p:sp>
      <p:sp>
        <p:nvSpPr>
          <p:cNvPr id="10" name="TextBox 9"/>
          <p:cNvSpPr txBox="1"/>
          <p:nvPr/>
        </p:nvSpPr>
        <p:spPr>
          <a:xfrm>
            <a:off x="7195761" y="4077072"/>
            <a:ext cx="1175217" cy="523220"/>
          </a:xfrm>
          <a:prstGeom prst="rect">
            <a:avLst/>
          </a:prstGeom>
          <a:noFill/>
        </p:spPr>
        <p:txBody>
          <a:bodyPr wrap="square" rtlCol="0">
            <a:spAutoFit/>
          </a:bodyPr>
          <a:lstStyle/>
          <a:p>
            <a:r>
              <a:rPr lang="en-US" sz="2800" b="1" dirty="0">
                <a:solidFill>
                  <a:schemeClr val="tx2"/>
                </a:solidFill>
              </a:rPr>
              <a:t>X</a:t>
            </a:r>
            <a:r>
              <a:rPr lang="en-US" sz="2800" b="1" baseline="30000" dirty="0">
                <a:solidFill>
                  <a:schemeClr val="tx2"/>
                </a:solidFill>
              </a:rPr>
              <a:t>’</a:t>
            </a:r>
            <a:r>
              <a:rPr lang="en-US" sz="2800" b="1" dirty="0">
                <a:solidFill>
                  <a:schemeClr val="tx2"/>
                </a:solidFill>
              </a:rPr>
              <a:t> </a:t>
            </a:r>
            <a:r>
              <a:rPr lang="en-US" sz="2800" b="1" dirty="0" err="1">
                <a:solidFill>
                  <a:schemeClr val="tx2"/>
                </a:solidFill>
              </a:rPr>
              <a:t>V</a:t>
            </a:r>
            <a:r>
              <a:rPr lang="en-US" sz="2800" b="1" baseline="-25000" dirty="0" err="1">
                <a:solidFill>
                  <a:schemeClr val="tx2"/>
                </a:solidFill>
              </a:rPr>
              <a:t>k</a:t>
            </a:r>
            <a:endParaRPr lang="en-US" sz="2800" b="1" dirty="0">
              <a:solidFill>
                <a:schemeClr val="tx2"/>
              </a:solidFill>
            </a:endParaRPr>
          </a:p>
        </p:txBody>
      </p:sp>
    </p:spTree>
    <p:extLst>
      <p:ext uri="{BB962C8B-B14F-4D97-AF65-F5344CB8AC3E}">
        <p14:creationId xmlns:p14="http://schemas.microsoft.com/office/powerpoint/2010/main" val="33401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a:solidFill>
                  <a:srgbClr val="7030A0"/>
                </a:solidFill>
              </a:rPr>
              <a:t>Targeted Exploration</a:t>
            </a:r>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5078313"/>
          </a:xfrm>
          <a:prstGeom prst="rect">
            <a:avLst/>
          </a:prstGeom>
          <a:noFill/>
        </p:spPr>
        <p:txBody>
          <a:bodyPr wrap="square" rtlCol="0">
            <a:spAutoFit/>
          </a:bodyPr>
          <a:lstStyle/>
          <a:p>
            <a:r>
              <a:rPr lang="en-US" sz="2400" dirty="0">
                <a:solidFill>
                  <a:schemeClr val="tx2"/>
                </a:solidFill>
              </a:rPr>
              <a:t>If we have a Target variable in our dataset, we often wish to:</a:t>
            </a:r>
            <a:endParaRPr lang="en-US" dirty="0"/>
          </a:p>
          <a:p>
            <a:endParaRPr lang="en-US" dirty="0"/>
          </a:p>
          <a:p>
            <a:pPr marL="342900" indent="-342900">
              <a:buAutoNum type="arabicPeriod"/>
            </a:pPr>
            <a:r>
              <a:rPr lang="en-US" sz="2400" dirty="0"/>
              <a:t>Determine whether a variable contains important information about the target variable (in other words, does a given variable reduce the uncertainty about the target variable).</a:t>
            </a:r>
          </a:p>
          <a:p>
            <a:pPr marL="342900" indent="-342900">
              <a:buAutoNum type="arabicPeriod"/>
            </a:pPr>
            <a:endParaRPr lang="en-US" sz="2400" dirty="0"/>
          </a:p>
          <a:p>
            <a:pPr marL="342900" indent="-342900">
              <a:buAutoNum type="arabicPeriod"/>
            </a:pPr>
            <a:r>
              <a:rPr lang="en-US" sz="2400" dirty="0"/>
              <a:t>Obtain a selection of the variables that are best suited for predicting the target variables.</a:t>
            </a:r>
          </a:p>
          <a:p>
            <a:pPr marL="342900" indent="-342900">
              <a:buAutoNum type="arabicPeriod"/>
            </a:pPr>
            <a:endParaRPr lang="en-US" sz="2400" dirty="0"/>
          </a:p>
          <a:p>
            <a:pPr marL="342900" indent="-342900">
              <a:buAutoNum type="arabicPeriod"/>
            </a:pPr>
            <a:r>
              <a:rPr lang="en-US" sz="2400" dirty="0"/>
              <a:t>Rank each variable on its ability to predict the target variable.</a:t>
            </a:r>
          </a:p>
          <a:p>
            <a:endParaRPr lang="en-US" dirty="0"/>
          </a:p>
        </p:txBody>
      </p:sp>
    </p:spTree>
    <p:extLst>
      <p:ext uri="{BB962C8B-B14F-4D97-AF65-F5344CB8AC3E}">
        <p14:creationId xmlns:p14="http://schemas.microsoft.com/office/powerpoint/2010/main" val="33467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a:solidFill>
                  <a:srgbClr val="7030A0"/>
                </a:solidFill>
              </a:rPr>
              <a:t>Entropy</a:t>
            </a:r>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1522599"/>
            <a:ext cx="8009467" cy="3416320"/>
          </a:xfrm>
          <a:prstGeom prst="rect">
            <a:avLst/>
          </a:prstGeom>
          <a:noFill/>
        </p:spPr>
        <p:txBody>
          <a:bodyPr wrap="square" rtlCol="0">
            <a:spAutoFit/>
          </a:bodyPr>
          <a:lstStyle/>
          <a:p>
            <a:r>
              <a:rPr lang="en-US" dirty="0"/>
              <a:t>Reminder: c</a:t>
            </a:r>
            <a:r>
              <a:rPr lang="en-US" sz="2400" dirty="0"/>
              <a:t>omes from Information Theory, and is a measure of the unpredictability or uncertainty of information content.  </a:t>
            </a:r>
          </a:p>
          <a:p>
            <a:endParaRPr lang="en-US" sz="2400" dirty="0"/>
          </a:p>
          <a:p>
            <a:r>
              <a:rPr lang="en-US" sz="2400" dirty="0"/>
              <a:t>Certainty =&gt; Closer to 0% or 100% sure that something will happen.</a:t>
            </a:r>
          </a:p>
          <a:p>
            <a:endParaRPr lang="en-US" sz="2400" dirty="0"/>
          </a:p>
          <a:p>
            <a:r>
              <a:rPr lang="en-US" sz="2400" dirty="0"/>
              <a:t>Entropy is fundamental concept used for Decision Trees and Feature Selection/Importance, and is a tool that can satisfy the demands stated on previous slide.</a:t>
            </a:r>
          </a:p>
        </p:txBody>
      </p:sp>
    </p:spTree>
    <p:extLst>
      <p:ext uri="{BB962C8B-B14F-4D97-AF65-F5344CB8AC3E}">
        <p14:creationId xmlns:p14="http://schemas.microsoft.com/office/powerpoint/2010/main" val="80840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a:solidFill>
                  <a:srgbClr val="7030A0"/>
                </a:solidFill>
              </a:rPr>
              <a:t>Entropy</a:t>
            </a:r>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369332"/>
          </a:xfrm>
          <a:prstGeom prst="rect">
            <a:avLst/>
          </a:prstGeom>
          <a:noFill/>
        </p:spPr>
        <p:txBody>
          <a:bodyPr wrap="square" rtlCol="0">
            <a:spAutoFit/>
          </a:bodyPr>
          <a:lstStyle/>
          <a:p>
            <a:r>
              <a:rPr lang="en-US" dirty="0"/>
              <a:t>More formally…</a:t>
            </a:r>
          </a:p>
        </p:txBody>
      </p:sp>
      <p:pic>
        <p:nvPicPr>
          <p:cNvPr id="3" name="Picture 2"/>
          <p:cNvPicPr>
            <a:picLocks noChangeAspect="1"/>
          </p:cNvPicPr>
          <p:nvPr/>
        </p:nvPicPr>
        <p:blipFill>
          <a:blip r:embed="rId3"/>
          <a:stretch>
            <a:fillRect/>
          </a:stretch>
        </p:blipFill>
        <p:spPr>
          <a:xfrm>
            <a:off x="550288" y="3141129"/>
            <a:ext cx="6477046" cy="450391"/>
          </a:xfrm>
          <a:prstGeom prst="rect">
            <a:avLst/>
          </a:prstGeom>
        </p:spPr>
      </p:pic>
      <p:pic>
        <p:nvPicPr>
          <p:cNvPr id="4" name="Picture 3"/>
          <p:cNvPicPr>
            <a:picLocks noChangeAspect="1"/>
          </p:cNvPicPr>
          <p:nvPr/>
        </p:nvPicPr>
        <p:blipFill>
          <a:blip r:embed="rId4"/>
          <a:stretch>
            <a:fillRect/>
          </a:stretch>
        </p:blipFill>
        <p:spPr>
          <a:xfrm>
            <a:off x="550287" y="4013197"/>
            <a:ext cx="7855822" cy="724851"/>
          </a:xfrm>
          <a:prstGeom prst="rect">
            <a:avLst/>
          </a:prstGeom>
        </p:spPr>
      </p:pic>
      <p:sp>
        <p:nvSpPr>
          <p:cNvPr id="7" name="TextBox 6"/>
          <p:cNvSpPr txBox="1"/>
          <p:nvPr/>
        </p:nvSpPr>
        <p:spPr>
          <a:xfrm>
            <a:off x="313225" y="1473207"/>
            <a:ext cx="8092883" cy="1323439"/>
          </a:xfrm>
          <a:prstGeom prst="rect">
            <a:avLst/>
          </a:prstGeom>
          <a:noFill/>
        </p:spPr>
        <p:txBody>
          <a:bodyPr wrap="square" rtlCol="0">
            <a:spAutoFit/>
          </a:bodyPr>
          <a:lstStyle/>
          <a:p>
            <a:r>
              <a:rPr lang="en-US" sz="2000" dirty="0"/>
              <a:t>X is a random variable with {x1, x2 … </a:t>
            </a:r>
            <a:r>
              <a:rPr lang="en-US" sz="2000" dirty="0" err="1"/>
              <a:t>xN</a:t>
            </a:r>
            <a:r>
              <a:rPr lang="en-US" sz="2000" dirty="0"/>
              <a:t>} possible values, the entropy is the </a:t>
            </a:r>
            <a:r>
              <a:rPr lang="en-US" sz="2000" dirty="0">
                <a:solidFill>
                  <a:srgbClr val="FF0000"/>
                </a:solidFill>
              </a:rPr>
              <a:t>expected “information” of an event, where “information” is defined as –log(P(X)).</a:t>
            </a:r>
          </a:p>
          <a:p>
            <a:r>
              <a:rPr lang="en-US" sz="2000" dirty="0"/>
              <a:t> </a:t>
            </a:r>
          </a:p>
        </p:txBody>
      </p:sp>
      <p:sp>
        <p:nvSpPr>
          <p:cNvPr id="8" name="TextBox 7"/>
          <p:cNvSpPr txBox="1"/>
          <p:nvPr/>
        </p:nvSpPr>
        <p:spPr>
          <a:xfrm>
            <a:off x="550286" y="5909733"/>
            <a:ext cx="4165729" cy="461665"/>
          </a:xfrm>
          <a:prstGeom prst="rect">
            <a:avLst/>
          </a:prstGeom>
          <a:noFill/>
        </p:spPr>
        <p:txBody>
          <a:bodyPr wrap="square" rtlCol="0">
            <a:spAutoFit/>
          </a:bodyPr>
          <a:lstStyle/>
          <a:p>
            <a:r>
              <a:rPr lang="en-US" sz="1200" dirty="0"/>
              <a:t>Equation source: http://</a:t>
            </a:r>
            <a:r>
              <a:rPr lang="en-US" sz="1200" dirty="0" err="1"/>
              <a:t>en.wikipedia.org</a:t>
            </a:r>
            <a:r>
              <a:rPr lang="en-US" sz="1200" dirty="0"/>
              <a:t>/wiki/Entropy_(</a:t>
            </a:r>
            <a:r>
              <a:rPr lang="en-US" sz="1200" dirty="0" err="1"/>
              <a:t>information_theory</a:t>
            </a:r>
            <a:r>
              <a:rPr lang="en-US" sz="1200" dirty="0"/>
              <a:t>)</a:t>
            </a:r>
          </a:p>
        </p:txBody>
      </p:sp>
    </p:spTree>
    <p:extLst>
      <p:ext uri="{BB962C8B-B14F-4D97-AF65-F5344CB8AC3E}">
        <p14:creationId xmlns:p14="http://schemas.microsoft.com/office/powerpoint/2010/main" val="81733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a:solidFill>
                  <a:srgbClr val="7030A0"/>
                </a:solidFill>
              </a:rPr>
              <a:t>Entropy</a:t>
            </a:r>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646331"/>
          </a:xfrm>
          <a:prstGeom prst="rect">
            <a:avLst/>
          </a:prstGeom>
          <a:noFill/>
        </p:spPr>
        <p:txBody>
          <a:bodyPr wrap="square" rtlCol="0">
            <a:spAutoFit/>
          </a:bodyPr>
          <a:lstStyle/>
          <a:p>
            <a:r>
              <a:rPr lang="en-US" dirty="0"/>
              <a:t>Example: Coin Flip, X is a random variable with possible values {H,T}</a:t>
            </a:r>
          </a:p>
          <a:p>
            <a:endParaRPr lang="en-US" dirty="0"/>
          </a:p>
        </p:txBody>
      </p:sp>
      <p:pic>
        <p:nvPicPr>
          <p:cNvPr id="7" name="Picture 6"/>
          <p:cNvPicPr>
            <a:picLocks noChangeAspect="1"/>
          </p:cNvPicPr>
          <p:nvPr/>
        </p:nvPicPr>
        <p:blipFill>
          <a:blip r:embed="rId3"/>
          <a:stretch>
            <a:fillRect/>
          </a:stretch>
        </p:blipFill>
        <p:spPr>
          <a:xfrm>
            <a:off x="67740" y="2280645"/>
            <a:ext cx="3860800" cy="3723730"/>
          </a:xfrm>
          <a:prstGeom prst="rect">
            <a:avLst/>
          </a:prstGeom>
        </p:spPr>
      </p:pic>
      <p:pic>
        <p:nvPicPr>
          <p:cNvPr id="8" name="Picture 7"/>
          <p:cNvPicPr>
            <a:picLocks noChangeAspect="1"/>
          </p:cNvPicPr>
          <p:nvPr/>
        </p:nvPicPr>
        <p:blipFill>
          <a:blip r:embed="rId4"/>
          <a:stretch>
            <a:fillRect/>
          </a:stretch>
        </p:blipFill>
        <p:spPr>
          <a:xfrm>
            <a:off x="1767239" y="3648666"/>
            <a:ext cx="1079126" cy="1079126"/>
          </a:xfrm>
          <a:prstGeom prst="rect">
            <a:avLst/>
          </a:prstGeom>
        </p:spPr>
      </p:pic>
      <p:sp>
        <p:nvSpPr>
          <p:cNvPr id="9" name="TextBox 8"/>
          <p:cNvSpPr txBox="1"/>
          <p:nvPr/>
        </p:nvSpPr>
        <p:spPr>
          <a:xfrm>
            <a:off x="228810" y="1607560"/>
            <a:ext cx="8686380" cy="461665"/>
          </a:xfrm>
          <a:prstGeom prst="rect">
            <a:avLst/>
          </a:prstGeom>
          <a:noFill/>
        </p:spPr>
        <p:txBody>
          <a:bodyPr wrap="square" rtlCol="0">
            <a:spAutoFit/>
          </a:bodyPr>
          <a:lstStyle/>
          <a:p>
            <a:r>
              <a:rPr lang="en-US" dirty="0"/>
              <a:t>Entropy of a coin:   </a:t>
            </a:r>
            <a:r>
              <a:rPr lang="en-US" b="1" dirty="0">
                <a:solidFill>
                  <a:srgbClr val="FF0000"/>
                </a:solidFill>
              </a:rPr>
              <a:t>- [P(H)*log2(P(H)) + P(T)*log2(P(T))]</a:t>
            </a:r>
          </a:p>
        </p:txBody>
      </p:sp>
      <p:sp>
        <p:nvSpPr>
          <p:cNvPr id="10" name="TextBox 9"/>
          <p:cNvSpPr txBox="1"/>
          <p:nvPr/>
        </p:nvSpPr>
        <p:spPr>
          <a:xfrm>
            <a:off x="4064006" y="2151327"/>
            <a:ext cx="4673593" cy="3139321"/>
          </a:xfrm>
          <a:prstGeom prst="rect">
            <a:avLst/>
          </a:prstGeom>
          <a:noFill/>
        </p:spPr>
        <p:txBody>
          <a:bodyPr wrap="square" rtlCol="0">
            <a:spAutoFit/>
          </a:bodyPr>
          <a:lstStyle/>
          <a:p>
            <a:r>
              <a:rPr lang="en-US" b="1" dirty="0"/>
              <a:t>Fair Coin:</a:t>
            </a:r>
            <a:endParaRPr lang="en-US" dirty="0"/>
          </a:p>
          <a:p>
            <a:r>
              <a:rPr lang="en-US" dirty="0"/>
              <a:t>H(X)=-[0.5*Log2(0.5)+0.5*Log2(0.5)] = 1</a:t>
            </a:r>
          </a:p>
          <a:p>
            <a:endParaRPr lang="en-US" dirty="0"/>
          </a:p>
          <a:p>
            <a:r>
              <a:rPr lang="en-US" b="1" dirty="0"/>
              <a:t>Single Outcome Coin:</a:t>
            </a:r>
            <a:endParaRPr lang="en-US" dirty="0"/>
          </a:p>
          <a:p>
            <a:r>
              <a:rPr lang="en-US" dirty="0"/>
              <a:t>H(X)=-[1*Log2(1)] = 0</a:t>
            </a:r>
          </a:p>
          <a:p>
            <a:endParaRPr lang="en-US" dirty="0"/>
          </a:p>
          <a:p>
            <a:r>
              <a:rPr lang="en-US" b="1" dirty="0"/>
              <a:t>Weighted Coin (P(H)=0.2):</a:t>
            </a:r>
            <a:endParaRPr lang="en-US" dirty="0"/>
          </a:p>
          <a:p>
            <a:r>
              <a:rPr lang="en-US" dirty="0"/>
              <a:t>H(X)=-[0.2*Log2(0.2)+0.8*Log2(0.8)] = .72</a:t>
            </a:r>
          </a:p>
          <a:p>
            <a:endParaRPr lang="en-US" dirty="0"/>
          </a:p>
          <a:p>
            <a:endParaRPr lang="en-US" dirty="0"/>
          </a:p>
          <a:p>
            <a:endParaRPr lang="en-US" dirty="0"/>
          </a:p>
        </p:txBody>
      </p:sp>
      <p:sp>
        <p:nvSpPr>
          <p:cNvPr id="11" name="TextBox 10"/>
          <p:cNvSpPr txBox="1"/>
          <p:nvPr/>
        </p:nvSpPr>
        <p:spPr>
          <a:xfrm>
            <a:off x="60318" y="6140906"/>
            <a:ext cx="3868222" cy="461665"/>
          </a:xfrm>
          <a:prstGeom prst="rect">
            <a:avLst/>
          </a:prstGeom>
          <a:noFill/>
        </p:spPr>
        <p:txBody>
          <a:bodyPr wrap="square" rtlCol="0">
            <a:spAutoFit/>
          </a:bodyPr>
          <a:lstStyle/>
          <a:p>
            <a:r>
              <a:rPr lang="en-US" sz="1200" dirty="0"/>
              <a:t>Image source: http://</a:t>
            </a:r>
            <a:r>
              <a:rPr lang="en-US" sz="1200" dirty="0" err="1"/>
              <a:t>en.wikipedia.org</a:t>
            </a:r>
            <a:r>
              <a:rPr lang="en-US" sz="1200" dirty="0"/>
              <a:t>/wiki/Entropy_(</a:t>
            </a:r>
            <a:r>
              <a:rPr lang="en-US" sz="1200" dirty="0" err="1"/>
              <a:t>information_theory</a:t>
            </a:r>
            <a:r>
              <a:rPr lang="en-US" sz="1200" dirty="0"/>
              <a:t>)</a:t>
            </a:r>
          </a:p>
        </p:txBody>
      </p:sp>
    </p:spTree>
    <p:extLst>
      <p:ext uri="{BB962C8B-B14F-4D97-AF65-F5344CB8AC3E}">
        <p14:creationId xmlns:p14="http://schemas.microsoft.com/office/powerpoint/2010/main" val="12995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Information Gain</a:t>
            </a:r>
          </a:p>
        </p:txBody>
      </p:sp>
      <p:sp>
        <p:nvSpPr>
          <p:cNvPr id="5" name="TextBox 4"/>
          <p:cNvSpPr txBox="1"/>
          <p:nvPr/>
        </p:nvSpPr>
        <p:spPr>
          <a:xfrm>
            <a:off x="278108" y="735862"/>
            <a:ext cx="8425625" cy="646331"/>
          </a:xfrm>
          <a:prstGeom prst="rect">
            <a:avLst/>
          </a:prstGeom>
          <a:noFill/>
        </p:spPr>
        <p:txBody>
          <a:bodyPr wrap="square" rtlCol="0">
            <a:spAutoFit/>
          </a:bodyPr>
          <a:lstStyle/>
          <a:p>
            <a:r>
              <a:rPr lang="en-US" dirty="0">
                <a:solidFill>
                  <a:srgbClr val="D1282E"/>
                </a:solidFill>
              </a:rPr>
              <a:t>The Information Gain of an attribute measures the change in conditional entropy if we split the data by a given attribute.</a:t>
            </a:r>
          </a:p>
        </p:txBody>
      </p:sp>
      <p:pic>
        <p:nvPicPr>
          <p:cNvPr id="25" name="Picture 24"/>
          <p:cNvPicPr>
            <a:picLocks noChangeAspect="1"/>
          </p:cNvPicPr>
          <p:nvPr/>
        </p:nvPicPr>
        <p:blipFill>
          <a:blip r:embed="rId3"/>
          <a:stretch>
            <a:fillRect/>
          </a:stretch>
        </p:blipFill>
        <p:spPr>
          <a:xfrm>
            <a:off x="1659458" y="1265259"/>
            <a:ext cx="5368324" cy="1079500"/>
          </a:xfrm>
          <a:prstGeom prst="rect">
            <a:avLst/>
          </a:prstGeom>
        </p:spPr>
      </p:pic>
      <p:sp>
        <p:nvSpPr>
          <p:cNvPr id="26" name="TextBox 25"/>
          <p:cNvSpPr txBox="1"/>
          <p:nvPr/>
        </p:nvSpPr>
        <p:spPr>
          <a:xfrm>
            <a:off x="457200" y="2243161"/>
            <a:ext cx="1151462" cy="369332"/>
          </a:xfrm>
          <a:prstGeom prst="rect">
            <a:avLst/>
          </a:prstGeom>
          <a:noFill/>
        </p:spPr>
        <p:txBody>
          <a:bodyPr wrap="square" rtlCol="0">
            <a:spAutoFit/>
          </a:bodyPr>
          <a:lstStyle/>
          <a:p>
            <a:r>
              <a:rPr lang="en-US" dirty="0">
                <a:solidFill>
                  <a:schemeClr val="tx2"/>
                </a:solidFill>
              </a:rPr>
              <a:t>where</a:t>
            </a:r>
          </a:p>
        </p:txBody>
      </p:sp>
      <p:pic>
        <p:nvPicPr>
          <p:cNvPr id="27" name="Picture 26"/>
          <p:cNvPicPr>
            <a:picLocks noChangeAspect="1"/>
          </p:cNvPicPr>
          <p:nvPr/>
        </p:nvPicPr>
        <p:blipFill>
          <a:blip r:embed="rId4"/>
          <a:stretch>
            <a:fillRect/>
          </a:stretch>
        </p:blipFill>
        <p:spPr>
          <a:xfrm>
            <a:off x="1302919" y="2310070"/>
            <a:ext cx="3008581" cy="564109"/>
          </a:xfrm>
          <a:prstGeom prst="rect">
            <a:avLst/>
          </a:prstGeom>
        </p:spPr>
      </p:pic>
      <p:sp>
        <p:nvSpPr>
          <p:cNvPr id="128" name="TextBox 127"/>
          <p:cNvSpPr txBox="1"/>
          <p:nvPr/>
        </p:nvSpPr>
        <p:spPr>
          <a:xfrm>
            <a:off x="295042" y="2946404"/>
            <a:ext cx="8290166" cy="646331"/>
          </a:xfrm>
          <a:prstGeom prst="rect">
            <a:avLst/>
          </a:prstGeom>
          <a:noFill/>
        </p:spPr>
        <p:txBody>
          <a:bodyPr wrap="square" rtlCol="0">
            <a:spAutoFit/>
          </a:bodyPr>
          <a:lstStyle/>
          <a:p>
            <a:r>
              <a:rPr lang="en-US" dirty="0">
                <a:solidFill>
                  <a:srgbClr val="D1282E"/>
                </a:solidFill>
              </a:rPr>
              <a:t>Information Gain tells us how pure can we make segments with respect to the target variable if we split the population by a certain attribute.</a:t>
            </a:r>
          </a:p>
        </p:txBody>
      </p:sp>
      <p:sp>
        <p:nvSpPr>
          <p:cNvPr id="37" name="TextBox 36"/>
          <p:cNvSpPr txBox="1"/>
          <p:nvPr/>
        </p:nvSpPr>
        <p:spPr>
          <a:xfrm>
            <a:off x="5002978" y="3908636"/>
            <a:ext cx="3877736" cy="2308324"/>
          </a:xfrm>
          <a:prstGeom prst="rect">
            <a:avLst/>
          </a:prstGeom>
          <a:noFill/>
        </p:spPr>
        <p:txBody>
          <a:bodyPr wrap="square" rtlCol="0">
            <a:spAutoFit/>
          </a:bodyPr>
          <a:lstStyle/>
          <a:p>
            <a:r>
              <a:rPr lang="en-US" dirty="0">
                <a:solidFill>
                  <a:srgbClr val="D1282E"/>
                </a:solidFill>
              </a:rPr>
              <a:t>Each child node </a:t>
            </a:r>
            <a:r>
              <a:rPr lang="en-US" i="1" dirty="0">
                <a:solidFill>
                  <a:srgbClr val="D1282E"/>
                </a:solidFill>
              </a:rPr>
              <a:t>c </a:t>
            </a:r>
            <a:r>
              <a:rPr lang="en-US" dirty="0">
                <a:solidFill>
                  <a:srgbClr val="D1282E"/>
                </a:solidFill>
              </a:rPr>
              <a:t>is the result of splitting the data by the values of a certain attribute, and has its own associated Entropy H(</a:t>
            </a:r>
            <a:r>
              <a:rPr lang="en-US" dirty="0" err="1">
                <a:solidFill>
                  <a:srgbClr val="D1282E"/>
                </a:solidFill>
              </a:rPr>
              <a:t>Y|c</a:t>
            </a:r>
            <a:r>
              <a:rPr lang="en-US" dirty="0">
                <a:solidFill>
                  <a:srgbClr val="D1282E"/>
                </a:solidFill>
              </a:rPr>
              <a:t>) as well as a split proportion p(c).</a:t>
            </a:r>
            <a:endParaRPr lang="en-US" i="1" dirty="0">
              <a:solidFill>
                <a:srgbClr val="D1282E"/>
              </a:solidFill>
            </a:endParaRPr>
          </a:p>
        </p:txBody>
      </p:sp>
      <p:grpSp>
        <p:nvGrpSpPr>
          <p:cNvPr id="132" name="Group 131"/>
          <p:cNvGrpSpPr/>
          <p:nvPr/>
        </p:nvGrpSpPr>
        <p:grpSpPr>
          <a:xfrm>
            <a:off x="481305" y="4029358"/>
            <a:ext cx="4120061" cy="2700846"/>
            <a:chOff x="311975" y="4063224"/>
            <a:chExt cx="4120061" cy="2700846"/>
          </a:xfrm>
        </p:grpSpPr>
        <p:grpSp>
          <p:nvGrpSpPr>
            <p:cNvPr id="131" name="Group 130"/>
            <p:cNvGrpSpPr/>
            <p:nvPr/>
          </p:nvGrpSpPr>
          <p:grpSpPr>
            <a:xfrm>
              <a:off x="311975" y="4063224"/>
              <a:ext cx="4046191" cy="2700846"/>
              <a:chOff x="328908" y="4063224"/>
              <a:chExt cx="4046191" cy="2700846"/>
            </a:xfrm>
          </p:grpSpPr>
          <p:grpSp>
            <p:nvGrpSpPr>
              <p:cNvPr id="129" name="Group 128"/>
              <p:cNvGrpSpPr/>
              <p:nvPr/>
            </p:nvGrpSpPr>
            <p:grpSpPr>
              <a:xfrm>
                <a:off x="328908" y="4063224"/>
                <a:ext cx="4046191" cy="2205911"/>
                <a:chOff x="570447" y="3298929"/>
                <a:chExt cx="4046191" cy="2205911"/>
              </a:xfrm>
            </p:grpSpPr>
            <p:grpSp>
              <p:nvGrpSpPr>
                <p:cNvPr id="6" name="Group 5"/>
                <p:cNvGrpSpPr/>
                <p:nvPr/>
              </p:nvGrpSpPr>
              <p:grpSpPr>
                <a:xfrm>
                  <a:off x="2188880" y="3298929"/>
                  <a:ext cx="931353" cy="763557"/>
                  <a:chOff x="491067" y="2353733"/>
                  <a:chExt cx="2027816" cy="846667"/>
                </a:xfrm>
              </p:grpSpPr>
              <p:sp>
                <p:nvSpPr>
                  <p:cNvPr id="3" name="Rectangle 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683" y="2422323"/>
                    <a:ext cx="1981200" cy="648426"/>
                  </a:xfrm>
                  <a:prstGeom prst="rect">
                    <a:avLst/>
                  </a:prstGeom>
                  <a:noFill/>
                </p:spPr>
                <p:txBody>
                  <a:bodyPr wrap="square" rtlCol="0">
                    <a:spAutoFit/>
                  </a:bodyPr>
                  <a:lstStyle/>
                  <a:p>
                    <a:pPr algn="ctr"/>
                    <a:r>
                      <a:rPr lang="en-US" sz="1600" dirty="0"/>
                      <a:t>Parent</a:t>
                    </a:r>
                  </a:p>
                  <a:p>
                    <a:pPr algn="ctr"/>
                    <a:r>
                      <a:rPr lang="en-US" sz="1600" dirty="0"/>
                      <a:t>H(Y)</a:t>
                    </a:r>
                  </a:p>
                </p:txBody>
              </p:sp>
            </p:grpSp>
            <p:grpSp>
              <p:nvGrpSpPr>
                <p:cNvPr id="12" name="Group 11"/>
                <p:cNvGrpSpPr/>
                <p:nvPr/>
              </p:nvGrpSpPr>
              <p:grpSpPr>
                <a:xfrm>
                  <a:off x="570447" y="4741280"/>
                  <a:ext cx="1021319" cy="763557"/>
                  <a:chOff x="405790" y="2353733"/>
                  <a:chExt cx="2223697" cy="846667"/>
                </a:xfrm>
              </p:grpSpPr>
              <p:sp>
                <p:nvSpPr>
                  <p:cNvPr id="13" name="Rectangle 1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05790" y="2478651"/>
                    <a:ext cx="2223697" cy="648428"/>
                  </a:xfrm>
                  <a:prstGeom prst="rect">
                    <a:avLst/>
                  </a:prstGeom>
                  <a:noFill/>
                </p:spPr>
                <p:txBody>
                  <a:bodyPr wrap="square" rtlCol="0">
                    <a:spAutoFit/>
                  </a:bodyPr>
                  <a:lstStyle/>
                  <a:p>
                    <a:pPr algn="ctr"/>
                    <a:r>
                      <a:rPr lang="en-US" sz="1600" dirty="0"/>
                      <a:t>Child 1</a:t>
                    </a:r>
                  </a:p>
                  <a:p>
                    <a:pPr algn="ctr"/>
                    <a:r>
                      <a:rPr lang="en-US" sz="1600" dirty="0"/>
                      <a:t>H(Y|C</a:t>
                    </a:r>
                    <a:r>
                      <a:rPr lang="en-US" sz="1600" baseline="-25000" dirty="0"/>
                      <a:t>1</a:t>
                    </a:r>
                    <a:r>
                      <a:rPr lang="en-US" sz="1600" dirty="0"/>
                      <a:t>)</a:t>
                    </a:r>
                  </a:p>
                </p:txBody>
              </p:sp>
            </p:grpSp>
            <p:sp>
              <p:nvSpPr>
                <p:cNvPr id="16" name="Rectangle 15"/>
                <p:cNvSpPr/>
                <p:nvPr/>
              </p:nvSpPr>
              <p:spPr>
                <a:xfrm>
                  <a:off x="1828793" y="4741283"/>
                  <a:ext cx="909943" cy="7635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706695" y="4741280"/>
                  <a:ext cx="909943" cy="7635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689699" y="4568614"/>
                  <a:ext cx="1016996" cy="769441"/>
                </a:xfrm>
                <a:prstGeom prst="rect">
                  <a:avLst/>
                </a:prstGeom>
                <a:noFill/>
              </p:spPr>
              <p:txBody>
                <a:bodyPr wrap="square" rtlCol="0">
                  <a:spAutoFit/>
                </a:bodyPr>
                <a:lstStyle/>
                <a:p>
                  <a:pPr algn="ctr"/>
                  <a:r>
                    <a:rPr lang="en-US" sz="4400" dirty="0"/>
                    <a:t>…</a:t>
                  </a:r>
                </a:p>
              </p:txBody>
            </p:sp>
            <p:cxnSp>
              <p:nvCxnSpPr>
                <p:cNvPr id="11" name="Straight Connector 10"/>
                <p:cNvCxnSpPr>
                  <a:stCxn id="3" idx="2"/>
                  <a:endCxn id="13" idx="0"/>
                </p:cNvCxnSpPr>
                <p:nvPr/>
              </p:nvCxnSpPr>
              <p:spPr>
                <a:xfrm flipH="1">
                  <a:off x="1064586" y="4062486"/>
                  <a:ext cx="1579266" cy="678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3" idx="2"/>
                  <a:endCxn id="16" idx="0"/>
                </p:cNvCxnSpPr>
                <p:nvPr/>
              </p:nvCxnSpPr>
              <p:spPr>
                <a:xfrm flipH="1">
                  <a:off x="2283765" y="4062486"/>
                  <a:ext cx="360087" cy="678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 idx="2"/>
                  <a:endCxn id="19" idx="0"/>
                </p:cNvCxnSpPr>
                <p:nvPr/>
              </p:nvCxnSpPr>
              <p:spPr>
                <a:xfrm>
                  <a:off x="2643852" y="4062486"/>
                  <a:ext cx="1517815" cy="6787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0" name="TextBox 129"/>
              <p:cNvSpPr txBox="1"/>
              <p:nvPr/>
            </p:nvSpPr>
            <p:spPr>
              <a:xfrm>
                <a:off x="1718263" y="6268037"/>
                <a:ext cx="834210" cy="461665"/>
              </a:xfrm>
              <a:prstGeom prst="rect">
                <a:avLst/>
              </a:prstGeom>
              <a:noFill/>
            </p:spPr>
            <p:txBody>
              <a:bodyPr wrap="square" rtlCol="0">
                <a:spAutoFit/>
              </a:bodyPr>
              <a:lstStyle/>
              <a:p>
                <a:r>
                  <a:rPr lang="en-US" dirty="0"/>
                  <a:t>p(c</a:t>
                </a:r>
                <a:r>
                  <a:rPr lang="en-US" baseline="-25000" dirty="0"/>
                  <a:t>2</a:t>
                </a:r>
                <a:r>
                  <a:rPr lang="en-US" dirty="0"/>
                  <a:t>)</a:t>
                </a:r>
                <a:endParaRPr lang="en-US" baseline="-25000" dirty="0"/>
              </a:p>
            </p:txBody>
          </p:sp>
          <p:sp>
            <p:nvSpPr>
              <p:cNvPr id="39" name="TextBox 38"/>
              <p:cNvSpPr txBox="1"/>
              <p:nvPr/>
            </p:nvSpPr>
            <p:spPr>
              <a:xfrm>
                <a:off x="450513" y="6268037"/>
                <a:ext cx="827505" cy="461665"/>
              </a:xfrm>
              <a:prstGeom prst="rect">
                <a:avLst/>
              </a:prstGeom>
              <a:noFill/>
            </p:spPr>
            <p:txBody>
              <a:bodyPr wrap="square" rtlCol="0">
                <a:spAutoFit/>
              </a:bodyPr>
              <a:lstStyle/>
              <a:p>
                <a:r>
                  <a:rPr lang="en-US" dirty="0"/>
                  <a:t>p(c</a:t>
                </a:r>
                <a:r>
                  <a:rPr lang="en-US" baseline="-25000" dirty="0"/>
                  <a:t>1</a:t>
                </a:r>
                <a:r>
                  <a:rPr lang="en-US" dirty="0"/>
                  <a:t>)</a:t>
                </a:r>
                <a:endParaRPr lang="en-US" baseline="-25000" dirty="0"/>
              </a:p>
            </p:txBody>
          </p:sp>
          <p:sp>
            <p:nvSpPr>
              <p:cNvPr id="40" name="TextBox 39"/>
              <p:cNvSpPr txBox="1"/>
              <p:nvPr/>
            </p:nvSpPr>
            <p:spPr>
              <a:xfrm>
                <a:off x="3547594" y="6302405"/>
                <a:ext cx="827505" cy="461665"/>
              </a:xfrm>
              <a:prstGeom prst="rect">
                <a:avLst/>
              </a:prstGeom>
              <a:noFill/>
            </p:spPr>
            <p:txBody>
              <a:bodyPr wrap="square" rtlCol="0">
                <a:spAutoFit/>
              </a:bodyPr>
              <a:lstStyle/>
              <a:p>
                <a:r>
                  <a:rPr lang="en-US" dirty="0"/>
                  <a:t>p(</a:t>
                </a:r>
                <a:r>
                  <a:rPr lang="en-US" dirty="0" err="1"/>
                  <a:t>c</a:t>
                </a:r>
                <a:r>
                  <a:rPr lang="en-US" baseline="-25000" dirty="0" err="1"/>
                  <a:t>k</a:t>
                </a:r>
                <a:r>
                  <a:rPr lang="en-US" dirty="0"/>
                  <a:t>)</a:t>
                </a:r>
                <a:endParaRPr lang="en-US" baseline="-25000" dirty="0"/>
              </a:p>
            </p:txBody>
          </p:sp>
        </p:grpSp>
        <p:sp>
          <p:nvSpPr>
            <p:cNvPr id="41" name="TextBox 40"/>
            <p:cNvSpPr txBox="1"/>
            <p:nvPr/>
          </p:nvSpPr>
          <p:spPr>
            <a:xfrm>
              <a:off x="1514221" y="5618234"/>
              <a:ext cx="1021319" cy="584777"/>
            </a:xfrm>
            <a:prstGeom prst="rect">
              <a:avLst/>
            </a:prstGeom>
            <a:noFill/>
          </p:spPr>
          <p:txBody>
            <a:bodyPr wrap="square" rtlCol="0">
              <a:spAutoFit/>
            </a:bodyPr>
            <a:lstStyle/>
            <a:p>
              <a:pPr algn="ctr"/>
              <a:r>
                <a:rPr lang="en-US" sz="1600" dirty="0"/>
                <a:t>Child 2</a:t>
              </a:r>
            </a:p>
            <a:p>
              <a:pPr algn="ctr"/>
              <a:r>
                <a:rPr lang="en-US" sz="1600" dirty="0"/>
                <a:t>H(Y|C</a:t>
              </a:r>
              <a:r>
                <a:rPr lang="en-US" sz="1600" baseline="-25000" dirty="0"/>
                <a:t>2</a:t>
              </a:r>
              <a:r>
                <a:rPr lang="en-US" sz="1600" dirty="0"/>
                <a:t>)</a:t>
              </a:r>
            </a:p>
          </p:txBody>
        </p:sp>
        <p:sp>
          <p:nvSpPr>
            <p:cNvPr id="42" name="TextBox 41"/>
            <p:cNvSpPr txBox="1"/>
            <p:nvPr/>
          </p:nvSpPr>
          <p:spPr>
            <a:xfrm>
              <a:off x="3410717" y="5601301"/>
              <a:ext cx="1021319" cy="584777"/>
            </a:xfrm>
            <a:prstGeom prst="rect">
              <a:avLst/>
            </a:prstGeom>
            <a:noFill/>
          </p:spPr>
          <p:txBody>
            <a:bodyPr wrap="square" rtlCol="0">
              <a:spAutoFit/>
            </a:bodyPr>
            <a:lstStyle/>
            <a:p>
              <a:pPr algn="ctr"/>
              <a:r>
                <a:rPr lang="en-US" sz="1600" dirty="0"/>
                <a:t>Child k</a:t>
              </a:r>
            </a:p>
            <a:p>
              <a:pPr algn="ctr"/>
              <a:r>
                <a:rPr lang="en-US" sz="1600" dirty="0"/>
                <a:t>H(</a:t>
              </a:r>
              <a:r>
                <a:rPr lang="en-US" sz="1600" dirty="0" err="1"/>
                <a:t>Y|C</a:t>
              </a:r>
              <a:r>
                <a:rPr lang="en-US" sz="1600" baseline="-25000" dirty="0" err="1"/>
                <a:t>k</a:t>
              </a:r>
              <a:r>
                <a:rPr lang="en-US" sz="1600" dirty="0"/>
                <a:t>)</a:t>
              </a:r>
            </a:p>
          </p:txBody>
        </p:sp>
      </p:grpSp>
    </p:spTree>
    <p:extLst>
      <p:ext uri="{BB962C8B-B14F-4D97-AF65-F5344CB8AC3E}">
        <p14:creationId xmlns:p14="http://schemas.microsoft.com/office/powerpoint/2010/main" val="177672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Using Information Gain</a:t>
            </a:r>
          </a:p>
        </p:txBody>
      </p:sp>
      <p:sp>
        <p:nvSpPr>
          <p:cNvPr id="5" name="TextBox 4"/>
          <p:cNvSpPr txBox="1"/>
          <p:nvPr/>
        </p:nvSpPr>
        <p:spPr>
          <a:xfrm>
            <a:off x="278108" y="735862"/>
            <a:ext cx="8425625" cy="923330"/>
          </a:xfrm>
          <a:prstGeom prst="rect">
            <a:avLst/>
          </a:prstGeom>
          <a:noFill/>
        </p:spPr>
        <p:txBody>
          <a:bodyPr wrap="square" rtlCol="0">
            <a:spAutoFit/>
          </a:bodyPr>
          <a:lstStyle/>
          <a:p>
            <a:r>
              <a:rPr lang="en-US" dirty="0">
                <a:solidFill>
                  <a:srgbClr val="D1282E"/>
                </a:solidFill>
              </a:rPr>
              <a:t>With Information Gain we can now define a way to compare features on their ability to segment the data in a way that reduces the uncertainty of our target variable. </a:t>
            </a:r>
          </a:p>
        </p:txBody>
      </p:sp>
      <p:pic>
        <p:nvPicPr>
          <p:cNvPr id="25" name="Picture 24"/>
          <p:cNvPicPr>
            <a:picLocks noChangeAspect="1"/>
          </p:cNvPicPr>
          <p:nvPr/>
        </p:nvPicPr>
        <p:blipFill>
          <a:blip r:embed="rId3"/>
          <a:stretch>
            <a:fillRect/>
          </a:stretch>
        </p:blipFill>
        <p:spPr>
          <a:xfrm>
            <a:off x="1631649" y="1653931"/>
            <a:ext cx="5368324" cy="1079500"/>
          </a:xfrm>
          <a:prstGeom prst="rect">
            <a:avLst/>
          </a:prstGeom>
        </p:spPr>
      </p:pic>
      <p:grpSp>
        <p:nvGrpSpPr>
          <p:cNvPr id="6" name="Group 5"/>
          <p:cNvGrpSpPr/>
          <p:nvPr/>
        </p:nvGrpSpPr>
        <p:grpSpPr>
          <a:xfrm>
            <a:off x="1377397" y="2481271"/>
            <a:ext cx="1484338" cy="426335"/>
            <a:chOff x="491067" y="2353733"/>
            <a:chExt cx="2027816" cy="846667"/>
          </a:xfrm>
        </p:grpSpPr>
        <p:sp>
          <p:nvSpPr>
            <p:cNvPr id="3" name="Rectangle 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682" y="2458198"/>
              <a:ext cx="1981201" cy="672341"/>
            </a:xfrm>
            <a:prstGeom prst="rect">
              <a:avLst/>
            </a:prstGeom>
            <a:noFill/>
          </p:spPr>
          <p:txBody>
            <a:bodyPr wrap="square" rtlCol="0">
              <a:spAutoFit/>
            </a:bodyPr>
            <a:lstStyle/>
            <a:p>
              <a:pPr algn="ctr"/>
              <a:r>
                <a:rPr lang="en-US" sz="1600" dirty="0"/>
                <a:t>H(Y)=1.0</a:t>
              </a:r>
            </a:p>
          </p:txBody>
        </p:sp>
      </p:grpSp>
      <p:grpSp>
        <p:nvGrpSpPr>
          <p:cNvPr id="12" name="Group 11"/>
          <p:cNvGrpSpPr/>
          <p:nvPr/>
        </p:nvGrpSpPr>
        <p:grpSpPr>
          <a:xfrm>
            <a:off x="278108" y="3745598"/>
            <a:ext cx="1824397" cy="763557"/>
            <a:chOff x="405790" y="2353733"/>
            <a:chExt cx="2223697" cy="846667"/>
          </a:xfrm>
        </p:grpSpPr>
        <p:sp>
          <p:nvSpPr>
            <p:cNvPr id="13" name="Rectangle 12"/>
            <p:cNvSpPr/>
            <p:nvPr/>
          </p:nvSpPr>
          <p:spPr>
            <a:xfrm>
              <a:off x="491067" y="2353733"/>
              <a:ext cx="1981200" cy="84666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05790" y="2478651"/>
              <a:ext cx="2223697" cy="648426"/>
            </a:xfrm>
            <a:prstGeom prst="rect">
              <a:avLst/>
            </a:prstGeom>
            <a:noFill/>
          </p:spPr>
          <p:txBody>
            <a:bodyPr wrap="square" rtlCol="0">
              <a:spAutoFit/>
            </a:bodyPr>
            <a:lstStyle/>
            <a:p>
              <a:pPr algn="ctr"/>
              <a:r>
                <a:rPr lang="en-US" sz="1600" dirty="0">
                  <a:solidFill>
                    <a:schemeClr val="bg1"/>
                  </a:solidFill>
                </a:rPr>
                <a:t>H(Y|H=r)=0.65</a:t>
              </a:r>
            </a:p>
            <a:p>
              <a:pPr algn="ctr"/>
              <a:r>
                <a:rPr lang="en-US" sz="1600" dirty="0">
                  <a:solidFill>
                    <a:schemeClr val="bg1"/>
                  </a:solidFill>
                </a:rPr>
                <a:t>P(H=r)=0.5</a:t>
              </a:r>
            </a:p>
          </p:txBody>
        </p:sp>
      </p:grpSp>
      <p:sp>
        <p:nvSpPr>
          <p:cNvPr id="16" name="Rectangle 15"/>
          <p:cNvSpPr/>
          <p:nvPr/>
        </p:nvSpPr>
        <p:spPr>
          <a:xfrm>
            <a:off x="2252134" y="3745598"/>
            <a:ext cx="1659466" cy="7635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3" idx="2"/>
            <a:endCxn id="13" idx="0"/>
          </p:cNvCxnSpPr>
          <p:nvPr/>
        </p:nvCxnSpPr>
        <p:spPr>
          <a:xfrm flipH="1">
            <a:off x="1160794" y="2907606"/>
            <a:ext cx="941711" cy="8379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3" idx="2"/>
            <a:endCxn id="16" idx="0"/>
          </p:cNvCxnSpPr>
          <p:nvPr/>
        </p:nvCxnSpPr>
        <p:spPr>
          <a:xfrm>
            <a:off x="2102505" y="2907606"/>
            <a:ext cx="979362" cy="837992"/>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322638" y="3847196"/>
            <a:ext cx="1588962" cy="584776"/>
          </a:xfrm>
          <a:prstGeom prst="rect">
            <a:avLst/>
          </a:prstGeom>
          <a:noFill/>
        </p:spPr>
        <p:txBody>
          <a:bodyPr wrap="square" rtlCol="0">
            <a:spAutoFit/>
          </a:bodyPr>
          <a:lstStyle/>
          <a:p>
            <a:pPr algn="ctr"/>
            <a:r>
              <a:rPr lang="en-US" sz="1600" dirty="0"/>
              <a:t>H(Y|H=b)=0</a:t>
            </a:r>
          </a:p>
          <a:p>
            <a:pPr algn="ctr"/>
            <a:r>
              <a:rPr lang="en-US" sz="1600" dirty="0"/>
              <a:t>P(H=b)=0.5</a:t>
            </a:r>
          </a:p>
        </p:txBody>
      </p:sp>
      <p:sp>
        <p:nvSpPr>
          <p:cNvPr id="10" name="TextBox 9"/>
          <p:cNvSpPr txBox="1"/>
          <p:nvPr/>
        </p:nvSpPr>
        <p:spPr>
          <a:xfrm>
            <a:off x="1377397" y="3200399"/>
            <a:ext cx="1604591" cy="461665"/>
          </a:xfrm>
          <a:prstGeom prst="rect">
            <a:avLst/>
          </a:prstGeom>
          <a:solidFill>
            <a:schemeClr val="tx1">
              <a:lumMod val="50000"/>
              <a:lumOff val="50000"/>
            </a:schemeClr>
          </a:solidFill>
        </p:spPr>
        <p:txBody>
          <a:bodyPr wrap="square" rtlCol="0">
            <a:spAutoFit/>
          </a:bodyPr>
          <a:lstStyle/>
          <a:p>
            <a:r>
              <a:rPr lang="en-US" dirty="0"/>
              <a:t>Head Color</a:t>
            </a:r>
          </a:p>
        </p:txBody>
      </p:sp>
      <p:grpSp>
        <p:nvGrpSpPr>
          <p:cNvPr id="50" name="Group 49"/>
          <p:cNvGrpSpPr/>
          <p:nvPr/>
        </p:nvGrpSpPr>
        <p:grpSpPr>
          <a:xfrm>
            <a:off x="5949397" y="2509739"/>
            <a:ext cx="1484338" cy="426335"/>
            <a:chOff x="491067" y="2353733"/>
            <a:chExt cx="2027816" cy="846667"/>
          </a:xfrm>
        </p:grpSpPr>
        <p:sp>
          <p:nvSpPr>
            <p:cNvPr id="51" name="Rectangle 50"/>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37682" y="2458198"/>
              <a:ext cx="1981201" cy="672341"/>
            </a:xfrm>
            <a:prstGeom prst="rect">
              <a:avLst/>
            </a:prstGeom>
            <a:noFill/>
          </p:spPr>
          <p:txBody>
            <a:bodyPr wrap="square" rtlCol="0">
              <a:spAutoFit/>
            </a:bodyPr>
            <a:lstStyle/>
            <a:p>
              <a:pPr algn="ctr"/>
              <a:r>
                <a:rPr lang="en-US" sz="1600" dirty="0"/>
                <a:t>H(Y)=1.0</a:t>
              </a:r>
            </a:p>
          </p:txBody>
        </p:sp>
      </p:grpSp>
      <p:grpSp>
        <p:nvGrpSpPr>
          <p:cNvPr id="53" name="Group 52"/>
          <p:cNvGrpSpPr/>
          <p:nvPr/>
        </p:nvGrpSpPr>
        <p:grpSpPr>
          <a:xfrm>
            <a:off x="4850108" y="3774066"/>
            <a:ext cx="1824397" cy="763557"/>
            <a:chOff x="405790" y="2353733"/>
            <a:chExt cx="2223697" cy="846667"/>
          </a:xfrm>
        </p:grpSpPr>
        <p:sp>
          <p:nvSpPr>
            <p:cNvPr id="54" name="Rectangle 53"/>
            <p:cNvSpPr/>
            <p:nvPr/>
          </p:nvSpPr>
          <p:spPr>
            <a:xfrm>
              <a:off x="491067" y="2353733"/>
              <a:ext cx="1981200" cy="84666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405790" y="2478651"/>
              <a:ext cx="2223697" cy="648426"/>
            </a:xfrm>
            <a:prstGeom prst="rect">
              <a:avLst/>
            </a:prstGeom>
            <a:noFill/>
          </p:spPr>
          <p:txBody>
            <a:bodyPr wrap="square" rtlCol="0">
              <a:spAutoFit/>
            </a:bodyPr>
            <a:lstStyle/>
            <a:p>
              <a:pPr algn="ctr"/>
              <a:r>
                <a:rPr lang="en-US" sz="1600" dirty="0">
                  <a:solidFill>
                    <a:schemeClr val="bg1"/>
                  </a:solidFill>
                </a:rPr>
                <a:t>H(Y|B=r)=0.92</a:t>
              </a:r>
            </a:p>
            <a:p>
              <a:pPr algn="ctr"/>
              <a:r>
                <a:rPr lang="en-US" sz="1600" dirty="0">
                  <a:solidFill>
                    <a:schemeClr val="bg1"/>
                  </a:solidFill>
                </a:rPr>
                <a:t>P(B=r)=0.5</a:t>
              </a:r>
            </a:p>
          </p:txBody>
        </p:sp>
      </p:grpSp>
      <p:sp>
        <p:nvSpPr>
          <p:cNvPr id="56" name="Rectangle 55"/>
          <p:cNvSpPr/>
          <p:nvPr/>
        </p:nvSpPr>
        <p:spPr>
          <a:xfrm>
            <a:off x="6824134" y="3774066"/>
            <a:ext cx="1659466" cy="7635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1" idx="2"/>
            <a:endCxn id="54" idx="0"/>
          </p:cNvCxnSpPr>
          <p:nvPr/>
        </p:nvCxnSpPr>
        <p:spPr>
          <a:xfrm flipH="1">
            <a:off x="5732794" y="2936074"/>
            <a:ext cx="941711" cy="8379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1" idx="2"/>
            <a:endCxn id="56" idx="0"/>
          </p:cNvCxnSpPr>
          <p:nvPr/>
        </p:nvCxnSpPr>
        <p:spPr>
          <a:xfrm>
            <a:off x="6674505" y="2936074"/>
            <a:ext cx="979362" cy="837992"/>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894638" y="3875664"/>
            <a:ext cx="1588962" cy="584776"/>
          </a:xfrm>
          <a:prstGeom prst="rect">
            <a:avLst/>
          </a:prstGeom>
          <a:noFill/>
        </p:spPr>
        <p:txBody>
          <a:bodyPr wrap="square" rtlCol="0">
            <a:spAutoFit/>
          </a:bodyPr>
          <a:lstStyle/>
          <a:p>
            <a:pPr algn="ctr"/>
            <a:r>
              <a:rPr lang="en-US" sz="1600" dirty="0"/>
              <a:t>H(Y|B=b)=1</a:t>
            </a:r>
          </a:p>
          <a:p>
            <a:pPr algn="ctr"/>
            <a:r>
              <a:rPr lang="en-US" sz="1600" dirty="0"/>
              <a:t>P(B=b)=0.5</a:t>
            </a:r>
          </a:p>
        </p:txBody>
      </p:sp>
      <p:sp>
        <p:nvSpPr>
          <p:cNvPr id="60" name="TextBox 59"/>
          <p:cNvSpPr txBox="1"/>
          <p:nvPr/>
        </p:nvSpPr>
        <p:spPr>
          <a:xfrm>
            <a:off x="5949397" y="3228867"/>
            <a:ext cx="1663616" cy="461665"/>
          </a:xfrm>
          <a:prstGeom prst="rect">
            <a:avLst/>
          </a:prstGeom>
          <a:solidFill>
            <a:schemeClr val="tx1">
              <a:lumMod val="50000"/>
              <a:lumOff val="50000"/>
            </a:schemeClr>
          </a:solidFill>
        </p:spPr>
        <p:txBody>
          <a:bodyPr wrap="square" rtlCol="0">
            <a:spAutoFit/>
          </a:bodyPr>
          <a:lstStyle/>
          <a:p>
            <a:r>
              <a:rPr lang="en-US" dirty="0"/>
              <a:t>Body Color</a:t>
            </a:r>
          </a:p>
        </p:txBody>
      </p:sp>
      <p:sp>
        <p:nvSpPr>
          <p:cNvPr id="21" name="TextBox 20"/>
          <p:cNvSpPr txBox="1"/>
          <p:nvPr/>
        </p:nvSpPr>
        <p:spPr>
          <a:xfrm>
            <a:off x="229479" y="5012267"/>
            <a:ext cx="6611606" cy="1569660"/>
          </a:xfrm>
          <a:prstGeom prst="rect">
            <a:avLst/>
          </a:prstGeom>
          <a:noFill/>
        </p:spPr>
        <p:txBody>
          <a:bodyPr wrap="square" rtlCol="0">
            <a:spAutoFit/>
          </a:bodyPr>
          <a:lstStyle/>
          <a:p>
            <a:pPr algn="ctr"/>
            <a:r>
              <a:rPr lang="en-US" sz="2400" dirty="0"/>
              <a:t>IG(Head)=1-(0.5*0.65+0.5*0)=0.68</a:t>
            </a:r>
          </a:p>
          <a:p>
            <a:pPr algn="ctr"/>
            <a:endParaRPr lang="en-US" sz="2400" dirty="0"/>
          </a:p>
          <a:p>
            <a:pPr algn="ctr"/>
            <a:r>
              <a:rPr lang="en-US" sz="2400" dirty="0"/>
              <a:t>IG(Body)=1-(0.5*0.92+0.5*1)=0.04</a:t>
            </a:r>
          </a:p>
          <a:p>
            <a:pPr algn="ctr"/>
            <a:endParaRPr lang="en-US" dirty="0"/>
          </a:p>
        </p:txBody>
      </p:sp>
      <p:sp>
        <p:nvSpPr>
          <p:cNvPr id="23" name="Oval 22"/>
          <p:cNvSpPr/>
          <p:nvPr/>
        </p:nvSpPr>
        <p:spPr>
          <a:xfrm>
            <a:off x="446082" y="4893733"/>
            <a:ext cx="6395003" cy="79586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6841085" y="4775450"/>
            <a:ext cx="2479348" cy="1200329"/>
          </a:xfrm>
          <a:prstGeom prst="rect">
            <a:avLst/>
          </a:prstGeom>
          <a:noFill/>
        </p:spPr>
        <p:txBody>
          <a:bodyPr wrap="square" rtlCol="0">
            <a:spAutoFit/>
          </a:bodyPr>
          <a:lstStyle/>
          <a:p>
            <a:r>
              <a:rPr lang="en-US" dirty="0">
                <a:solidFill>
                  <a:schemeClr val="tx2"/>
                </a:solidFill>
              </a:rPr>
              <a:t>We get a higher IG when splitting on Head</a:t>
            </a:r>
          </a:p>
        </p:txBody>
      </p:sp>
    </p:spTree>
    <p:extLst>
      <p:ext uri="{BB962C8B-B14F-4D97-AF65-F5344CB8AC3E}">
        <p14:creationId xmlns:p14="http://schemas.microsoft.com/office/powerpoint/2010/main" val="134022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a:solidFill>
                  <a:srgbClr val="7030A0"/>
                </a:solidFill>
              </a:rPr>
              <a:t>Conditional Entropy</a:t>
            </a:r>
          </a:p>
        </p:txBody>
      </p:sp>
      <p:sp>
        <p:nvSpPr>
          <p:cNvPr id="142" name="TextBox 141"/>
          <p:cNvSpPr txBox="1"/>
          <p:nvPr/>
        </p:nvSpPr>
        <p:spPr>
          <a:xfrm>
            <a:off x="313002" y="1055504"/>
            <a:ext cx="8458464" cy="830997"/>
          </a:xfrm>
          <a:prstGeom prst="rect">
            <a:avLst/>
          </a:prstGeom>
          <a:noFill/>
        </p:spPr>
        <p:txBody>
          <a:bodyPr wrap="square" rtlCol="0">
            <a:spAutoFit/>
          </a:bodyPr>
          <a:lstStyle/>
          <a:p>
            <a:r>
              <a:rPr lang="en-US" dirty="0"/>
              <a:t>We want to explore whether the </a:t>
            </a:r>
            <a:r>
              <a:rPr lang="en-US"/>
              <a:t>attributes (head </a:t>
            </a:r>
            <a:r>
              <a:rPr lang="en-US" dirty="0"/>
              <a:t>and </a:t>
            </a:r>
            <a:r>
              <a:rPr lang="en-US"/>
              <a:t>body colors) </a:t>
            </a:r>
            <a:r>
              <a:rPr lang="en-US" dirty="0"/>
              <a:t>give us more information about our target variable (yes/no).</a:t>
            </a:r>
          </a:p>
        </p:txBody>
      </p:sp>
      <p:pic>
        <p:nvPicPr>
          <p:cNvPr id="147" name="Picture 146"/>
          <p:cNvPicPr>
            <a:picLocks noChangeAspect="1"/>
          </p:cNvPicPr>
          <p:nvPr/>
        </p:nvPicPr>
        <p:blipFill>
          <a:blip r:embed="rId3"/>
          <a:stretch>
            <a:fillRect/>
          </a:stretch>
        </p:blipFill>
        <p:spPr>
          <a:xfrm>
            <a:off x="4775205" y="2682079"/>
            <a:ext cx="3657600" cy="558800"/>
          </a:xfrm>
          <a:prstGeom prst="rect">
            <a:avLst/>
          </a:prstGeom>
        </p:spPr>
      </p:pic>
      <p:grpSp>
        <p:nvGrpSpPr>
          <p:cNvPr id="149" name="Group 148"/>
          <p:cNvGrpSpPr/>
          <p:nvPr/>
        </p:nvGrpSpPr>
        <p:grpSpPr>
          <a:xfrm>
            <a:off x="84669" y="2031996"/>
            <a:ext cx="4206288" cy="3997886"/>
            <a:chOff x="220133" y="1845733"/>
            <a:chExt cx="4206288" cy="3997886"/>
          </a:xfrm>
        </p:grpSpPr>
        <p:sp>
          <p:nvSpPr>
            <p:cNvPr id="6" name="TextBox 5"/>
            <p:cNvSpPr txBox="1"/>
            <p:nvPr/>
          </p:nvSpPr>
          <p:spPr>
            <a:xfrm>
              <a:off x="855090" y="4612455"/>
              <a:ext cx="184666" cy="369332"/>
            </a:xfrm>
            <a:prstGeom prst="rect">
              <a:avLst/>
            </a:prstGeom>
            <a:noFill/>
          </p:spPr>
          <p:txBody>
            <a:bodyPr wrap="none" rtlCol="0">
              <a:spAutoFit/>
            </a:bodyPr>
            <a:lstStyle/>
            <a:p>
              <a:endParaRPr lang="en-US" dirty="0"/>
            </a:p>
          </p:txBody>
        </p:sp>
        <p:grpSp>
          <p:nvGrpSpPr>
            <p:cNvPr id="46" name="Group 45"/>
            <p:cNvGrpSpPr/>
            <p:nvPr/>
          </p:nvGrpSpPr>
          <p:grpSpPr>
            <a:xfrm>
              <a:off x="3749088" y="2067520"/>
              <a:ext cx="677333" cy="1761069"/>
              <a:chOff x="914400" y="1761067"/>
              <a:chExt cx="812800" cy="1947333"/>
            </a:xfrm>
          </p:grpSpPr>
          <p:sp>
            <p:nvSpPr>
              <p:cNvPr id="47" name="Rectangle 46"/>
              <p:cNvSpPr/>
              <p:nvPr/>
            </p:nvSpPr>
            <p:spPr>
              <a:xfrm>
                <a:off x="1148172" y="2336799"/>
                <a:ext cx="347181" cy="762000"/>
              </a:xfrm>
              <a:prstGeom prst="rect">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1058286" y="1761067"/>
                <a:ext cx="533447" cy="541866"/>
              </a:xfrm>
              <a:prstGeom prst="ellipse">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No</a:t>
                </a:r>
              </a:p>
            </p:txBody>
          </p:sp>
          <p:cxnSp>
            <p:nvCxnSpPr>
              <p:cNvPr id="50" name="Straight Connector 49"/>
              <p:cNvCxnSpPr>
                <a:stCxn id="4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3071755" y="2061336"/>
              <a:ext cx="677333" cy="1761069"/>
              <a:chOff x="914400" y="1761067"/>
              <a:chExt cx="812800" cy="1947333"/>
            </a:xfrm>
          </p:grpSpPr>
          <p:sp>
            <p:nvSpPr>
              <p:cNvPr id="55" name="Rectangle 54"/>
              <p:cNvSpPr/>
              <p:nvPr/>
            </p:nvSpPr>
            <p:spPr>
              <a:xfrm>
                <a:off x="1148172" y="2336799"/>
                <a:ext cx="347181" cy="762000"/>
              </a:xfrm>
              <a:prstGeom prst="rect">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1058286" y="1761067"/>
                <a:ext cx="533447" cy="541866"/>
              </a:xfrm>
              <a:prstGeom prst="ellipse">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No</a:t>
                </a:r>
              </a:p>
            </p:txBody>
          </p:sp>
          <p:cxnSp>
            <p:nvCxnSpPr>
              <p:cNvPr id="58" name="Straight Connector 57"/>
              <p:cNvCxnSpPr>
                <a:stCxn id="5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2394422" y="2061336"/>
              <a:ext cx="677333" cy="1761069"/>
              <a:chOff x="914400" y="1761067"/>
              <a:chExt cx="812800" cy="1947333"/>
            </a:xfrm>
          </p:grpSpPr>
          <p:sp>
            <p:nvSpPr>
              <p:cNvPr id="63" name="Rectangle 62"/>
              <p:cNvSpPr/>
              <p:nvPr/>
            </p:nvSpPr>
            <p:spPr>
              <a:xfrm>
                <a:off x="1148172" y="2336799"/>
                <a:ext cx="347181" cy="762000"/>
              </a:xfrm>
              <a:prstGeom prst="rect">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1058286" y="1761067"/>
                <a:ext cx="533447" cy="54186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Yes</a:t>
                </a:r>
              </a:p>
            </p:txBody>
          </p:sp>
          <p:cxnSp>
            <p:nvCxnSpPr>
              <p:cNvPr id="66" name="Straight Connector 65"/>
              <p:cNvCxnSpPr>
                <a:stCxn id="63"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3"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3"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3"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1717089" y="2061336"/>
              <a:ext cx="677333" cy="1761069"/>
              <a:chOff x="914400" y="1761067"/>
              <a:chExt cx="812800" cy="1947333"/>
            </a:xfrm>
          </p:grpSpPr>
          <p:sp>
            <p:nvSpPr>
              <p:cNvPr id="71" name="Rectangle 70"/>
              <p:cNvSpPr/>
              <p:nvPr/>
            </p:nvSpPr>
            <p:spPr>
              <a:xfrm>
                <a:off x="1148172" y="2336799"/>
                <a:ext cx="347181" cy="762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1058286" y="1761067"/>
                <a:ext cx="533447" cy="54186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Yes</a:t>
                </a:r>
              </a:p>
            </p:txBody>
          </p:sp>
          <p:cxnSp>
            <p:nvCxnSpPr>
              <p:cNvPr id="74" name="Straight Connector 73"/>
              <p:cNvCxnSpPr>
                <a:stCxn id="71"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1"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1"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1"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1039756" y="2045435"/>
              <a:ext cx="677333" cy="1761069"/>
              <a:chOff x="914400" y="1761067"/>
              <a:chExt cx="812800" cy="1947333"/>
            </a:xfrm>
          </p:grpSpPr>
          <p:sp>
            <p:nvSpPr>
              <p:cNvPr id="79" name="Rectangle 78"/>
              <p:cNvSpPr/>
              <p:nvPr/>
            </p:nvSpPr>
            <p:spPr>
              <a:xfrm>
                <a:off x="1148172" y="2336799"/>
                <a:ext cx="347181" cy="762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1058286" y="1761067"/>
                <a:ext cx="533447" cy="54186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Yes</a:t>
                </a:r>
              </a:p>
            </p:txBody>
          </p:sp>
          <p:cxnSp>
            <p:nvCxnSpPr>
              <p:cNvPr id="82" name="Straight Connector 81"/>
              <p:cNvCxnSpPr>
                <a:stCxn id="79"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9"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79"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79"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362423" y="2014038"/>
              <a:ext cx="677333" cy="1761069"/>
              <a:chOff x="914400" y="1761067"/>
              <a:chExt cx="812800" cy="1947333"/>
            </a:xfrm>
          </p:grpSpPr>
          <p:sp>
            <p:nvSpPr>
              <p:cNvPr id="87" name="Rectangle 86"/>
              <p:cNvSpPr/>
              <p:nvPr/>
            </p:nvSpPr>
            <p:spPr>
              <a:xfrm>
                <a:off x="1148172" y="2336799"/>
                <a:ext cx="347181" cy="762000"/>
              </a:xfrm>
              <a:prstGeom prst="rect">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1058286" y="1761067"/>
                <a:ext cx="533447" cy="54186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Yes</a:t>
                </a:r>
              </a:p>
            </p:txBody>
          </p:sp>
          <p:cxnSp>
            <p:nvCxnSpPr>
              <p:cNvPr id="90" name="Straight Connector 89"/>
              <p:cNvCxnSpPr>
                <a:stCxn id="8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8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8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4" name="Group 93"/>
            <p:cNvGrpSpPr/>
            <p:nvPr/>
          </p:nvGrpSpPr>
          <p:grpSpPr>
            <a:xfrm>
              <a:off x="3732158" y="4082550"/>
              <a:ext cx="677333" cy="1761069"/>
              <a:chOff x="914400" y="1761067"/>
              <a:chExt cx="812800" cy="1947333"/>
            </a:xfrm>
          </p:grpSpPr>
          <p:sp>
            <p:nvSpPr>
              <p:cNvPr id="95" name="Rectangle 94"/>
              <p:cNvSpPr/>
              <p:nvPr/>
            </p:nvSpPr>
            <p:spPr>
              <a:xfrm>
                <a:off x="1148172" y="2336799"/>
                <a:ext cx="347181" cy="762000"/>
              </a:xfrm>
              <a:prstGeom prst="rect">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058286" y="1761067"/>
                <a:ext cx="533447" cy="541866"/>
              </a:xfrm>
              <a:prstGeom prst="ellipse">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No</a:t>
                </a:r>
              </a:p>
            </p:txBody>
          </p:sp>
          <p:cxnSp>
            <p:nvCxnSpPr>
              <p:cNvPr id="98" name="Straight Connector 97"/>
              <p:cNvCxnSpPr>
                <a:stCxn id="9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2" name="Group 101"/>
            <p:cNvGrpSpPr/>
            <p:nvPr/>
          </p:nvGrpSpPr>
          <p:grpSpPr>
            <a:xfrm>
              <a:off x="3054825" y="4076366"/>
              <a:ext cx="677333" cy="1761069"/>
              <a:chOff x="914400" y="1761067"/>
              <a:chExt cx="812800" cy="1947333"/>
            </a:xfrm>
          </p:grpSpPr>
          <p:sp>
            <p:nvSpPr>
              <p:cNvPr id="103" name="Rectangle 102"/>
              <p:cNvSpPr/>
              <p:nvPr/>
            </p:nvSpPr>
            <p:spPr>
              <a:xfrm>
                <a:off x="1148172" y="2336799"/>
                <a:ext cx="347181" cy="762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1058286" y="1761067"/>
                <a:ext cx="533447" cy="541866"/>
              </a:xfrm>
              <a:prstGeom prst="ellipse">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No</a:t>
                </a:r>
              </a:p>
            </p:txBody>
          </p:sp>
          <p:cxnSp>
            <p:nvCxnSpPr>
              <p:cNvPr id="106" name="Straight Connector 105"/>
              <p:cNvCxnSpPr>
                <a:stCxn id="103"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103"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3"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103"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0" name="Group 109"/>
            <p:cNvGrpSpPr/>
            <p:nvPr/>
          </p:nvGrpSpPr>
          <p:grpSpPr>
            <a:xfrm>
              <a:off x="2377492" y="4076366"/>
              <a:ext cx="677333" cy="1761069"/>
              <a:chOff x="914400" y="1761067"/>
              <a:chExt cx="812800" cy="1947333"/>
            </a:xfrm>
          </p:grpSpPr>
          <p:sp>
            <p:nvSpPr>
              <p:cNvPr id="111" name="Rectangle 110"/>
              <p:cNvSpPr/>
              <p:nvPr/>
            </p:nvSpPr>
            <p:spPr>
              <a:xfrm>
                <a:off x="1148172" y="2336799"/>
                <a:ext cx="347181" cy="762000"/>
              </a:xfrm>
              <a:prstGeom prst="rect">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1058286" y="1761067"/>
                <a:ext cx="533447" cy="54186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Yes</a:t>
                </a:r>
              </a:p>
            </p:txBody>
          </p:sp>
          <p:cxnSp>
            <p:nvCxnSpPr>
              <p:cNvPr id="114" name="Straight Connector 113"/>
              <p:cNvCxnSpPr>
                <a:stCxn id="111"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11"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11"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11"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8" name="Group 117"/>
            <p:cNvGrpSpPr/>
            <p:nvPr/>
          </p:nvGrpSpPr>
          <p:grpSpPr>
            <a:xfrm>
              <a:off x="1700159" y="4076366"/>
              <a:ext cx="677333" cy="1761069"/>
              <a:chOff x="914400" y="1761067"/>
              <a:chExt cx="812800" cy="1947333"/>
            </a:xfrm>
          </p:grpSpPr>
          <p:sp>
            <p:nvSpPr>
              <p:cNvPr id="119" name="Rectangle 118"/>
              <p:cNvSpPr/>
              <p:nvPr/>
            </p:nvSpPr>
            <p:spPr>
              <a:xfrm>
                <a:off x="1148172" y="2336799"/>
                <a:ext cx="347181" cy="762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1058286" y="1761067"/>
                <a:ext cx="533447" cy="541866"/>
              </a:xfrm>
              <a:prstGeom prst="ellipse">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extBox 120"/>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No</a:t>
                </a:r>
              </a:p>
            </p:txBody>
          </p:sp>
          <p:cxnSp>
            <p:nvCxnSpPr>
              <p:cNvPr id="122" name="Straight Connector 121"/>
              <p:cNvCxnSpPr>
                <a:stCxn id="119"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19"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19"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19"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022826" y="4060465"/>
              <a:ext cx="677333" cy="1761069"/>
              <a:chOff x="914400" y="1761067"/>
              <a:chExt cx="812800" cy="1947333"/>
            </a:xfrm>
          </p:grpSpPr>
          <p:sp>
            <p:nvSpPr>
              <p:cNvPr id="127" name="Rectangle 126"/>
              <p:cNvSpPr/>
              <p:nvPr/>
            </p:nvSpPr>
            <p:spPr>
              <a:xfrm>
                <a:off x="1148172" y="2336799"/>
                <a:ext cx="347181" cy="762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1058286" y="1761067"/>
                <a:ext cx="533447" cy="541866"/>
              </a:xfrm>
              <a:prstGeom prst="ellipse">
                <a:avLst/>
              </a:prstGeom>
              <a:solidFill>
                <a:srgbClr val="1C3E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TextBox 128"/>
              <p:cNvSpPr txBox="1"/>
              <p:nvPr/>
            </p:nvSpPr>
            <p:spPr>
              <a:xfrm>
                <a:off x="1058286" y="1828802"/>
                <a:ext cx="668914" cy="340330"/>
              </a:xfrm>
              <a:prstGeom prst="rect">
                <a:avLst/>
              </a:prstGeom>
              <a:noFill/>
            </p:spPr>
            <p:txBody>
              <a:bodyPr wrap="square" rtlCol="0">
                <a:spAutoFit/>
              </a:bodyPr>
              <a:lstStyle/>
              <a:p>
                <a:r>
                  <a:rPr lang="en-US" sz="1400" dirty="0">
                    <a:solidFill>
                      <a:schemeClr val="bg1"/>
                    </a:solidFill>
                  </a:rPr>
                  <a:t>No</a:t>
                </a:r>
              </a:p>
            </p:txBody>
          </p:sp>
          <p:cxnSp>
            <p:nvCxnSpPr>
              <p:cNvPr id="130" name="Straight Connector 129"/>
              <p:cNvCxnSpPr>
                <a:stCxn id="12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2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2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345493" y="4029068"/>
              <a:ext cx="677333" cy="1761069"/>
              <a:chOff x="914400" y="1761067"/>
              <a:chExt cx="812800" cy="1947333"/>
            </a:xfrm>
          </p:grpSpPr>
          <p:sp>
            <p:nvSpPr>
              <p:cNvPr id="135" name="Rectangle 134"/>
              <p:cNvSpPr/>
              <p:nvPr/>
            </p:nvSpPr>
            <p:spPr>
              <a:xfrm>
                <a:off x="1148172" y="2336799"/>
                <a:ext cx="347181" cy="762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1058286" y="1761067"/>
                <a:ext cx="533447" cy="54186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TextBox 136"/>
              <p:cNvSpPr txBox="1"/>
              <p:nvPr/>
            </p:nvSpPr>
            <p:spPr>
              <a:xfrm>
                <a:off x="1058286" y="1847526"/>
                <a:ext cx="668914" cy="340330"/>
              </a:xfrm>
              <a:prstGeom prst="rect">
                <a:avLst/>
              </a:prstGeom>
              <a:noFill/>
            </p:spPr>
            <p:txBody>
              <a:bodyPr wrap="square" rtlCol="0">
                <a:spAutoFit/>
              </a:bodyPr>
              <a:lstStyle/>
              <a:p>
                <a:r>
                  <a:rPr lang="en-US" sz="1400" dirty="0">
                    <a:solidFill>
                      <a:schemeClr val="bg1"/>
                    </a:solidFill>
                  </a:rPr>
                  <a:t>No</a:t>
                </a:r>
              </a:p>
            </p:txBody>
          </p:sp>
          <p:cxnSp>
            <p:nvCxnSpPr>
              <p:cNvPr id="138" name="Straight Connector 137"/>
              <p:cNvCxnSpPr>
                <a:stCxn id="13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3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3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3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8" name="TextBox 147"/>
            <p:cNvSpPr txBox="1"/>
            <p:nvPr/>
          </p:nvSpPr>
          <p:spPr>
            <a:xfrm>
              <a:off x="220133" y="1845733"/>
              <a:ext cx="184666" cy="369332"/>
            </a:xfrm>
            <a:prstGeom prst="rect">
              <a:avLst/>
            </a:prstGeom>
            <a:noFill/>
          </p:spPr>
          <p:txBody>
            <a:bodyPr wrap="none" rtlCol="0">
              <a:spAutoFit/>
            </a:bodyPr>
            <a:lstStyle/>
            <a:p>
              <a:endParaRPr lang="en-US" dirty="0"/>
            </a:p>
          </p:txBody>
        </p:sp>
      </p:grpSp>
      <p:sp>
        <p:nvSpPr>
          <p:cNvPr id="150" name="TextBox 149"/>
          <p:cNvSpPr txBox="1"/>
          <p:nvPr/>
        </p:nvSpPr>
        <p:spPr>
          <a:xfrm>
            <a:off x="4648204" y="1938391"/>
            <a:ext cx="4388292" cy="830997"/>
          </a:xfrm>
          <a:prstGeom prst="rect">
            <a:avLst/>
          </a:prstGeom>
          <a:noFill/>
        </p:spPr>
        <p:txBody>
          <a:bodyPr wrap="square" rtlCol="0">
            <a:spAutoFit/>
          </a:bodyPr>
          <a:lstStyle/>
          <a:p>
            <a:r>
              <a:rPr lang="en-US" dirty="0"/>
              <a:t>We use the </a:t>
            </a:r>
            <a:r>
              <a:rPr lang="en-US" b="1" dirty="0">
                <a:solidFill>
                  <a:srgbClr val="D1282E"/>
                </a:solidFill>
              </a:rPr>
              <a:t>Conditional Entropy</a:t>
            </a:r>
          </a:p>
          <a:p>
            <a:endParaRPr lang="en-US" dirty="0"/>
          </a:p>
        </p:txBody>
      </p:sp>
      <p:sp>
        <p:nvSpPr>
          <p:cNvPr id="151" name="TextBox 150"/>
          <p:cNvSpPr txBox="1"/>
          <p:nvPr/>
        </p:nvSpPr>
        <p:spPr>
          <a:xfrm>
            <a:off x="4758269" y="3539074"/>
            <a:ext cx="4013197" cy="2308324"/>
          </a:xfrm>
          <a:prstGeom prst="rect">
            <a:avLst/>
          </a:prstGeom>
          <a:noFill/>
        </p:spPr>
        <p:txBody>
          <a:bodyPr wrap="square" rtlCol="0">
            <a:spAutoFit/>
          </a:bodyPr>
          <a:lstStyle/>
          <a:p>
            <a:r>
              <a:rPr lang="en-US" dirty="0"/>
              <a:t>Where,</a:t>
            </a:r>
          </a:p>
          <a:p>
            <a:pPr marL="285750" indent="-285750">
              <a:buFont typeface="Arial"/>
              <a:buChar char="•"/>
            </a:pPr>
            <a:r>
              <a:rPr lang="en-US" dirty="0"/>
              <a:t>Y is binary target variable</a:t>
            </a:r>
          </a:p>
          <a:p>
            <a:pPr marL="285750" indent="-285750">
              <a:buFont typeface="Arial"/>
              <a:buChar char="•"/>
            </a:pPr>
            <a:r>
              <a:rPr lang="en-US" dirty="0"/>
              <a:t>X is the attribute</a:t>
            </a:r>
          </a:p>
          <a:p>
            <a:pPr marL="285750" indent="-285750">
              <a:buFont typeface="Arial"/>
              <a:buChar char="•"/>
            </a:pPr>
            <a:r>
              <a:rPr lang="en-US" dirty="0"/>
              <a:t>x is a value of an attribute</a:t>
            </a:r>
          </a:p>
          <a:p>
            <a:pPr marL="285750" indent="-285750">
              <a:buFont typeface="Arial"/>
              <a:buChar char="•"/>
            </a:pPr>
            <a:r>
              <a:rPr lang="en-US" dirty="0"/>
              <a:t>p(x) is the likelihood X=x</a:t>
            </a:r>
          </a:p>
          <a:p>
            <a:pPr marL="285750" indent="-285750">
              <a:buFont typeface="Arial"/>
              <a:buChar char="•"/>
            </a:pPr>
            <a:r>
              <a:rPr lang="en-US" dirty="0"/>
              <a:t>H(Y|X=x) is the entropy of Y where X=x</a:t>
            </a:r>
          </a:p>
          <a:p>
            <a:endParaRPr lang="en-US" dirty="0"/>
          </a:p>
        </p:txBody>
      </p:sp>
    </p:spTree>
    <p:extLst>
      <p:ext uri="{BB962C8B-B14F-4D97-AF65-F5344CB8AC3E}">
        <p14:creationId xmlns:p14="http://schemas.microsoft.com/office/powerpoint/2010/main" val="1132354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t>Example: Conditional Entropy</a:t>
            </a:r>
          </a:p>
        </p:txBody>
      </p:sp>
      <p:sp>
        <p:nvSpPr>
          <p:cNvPr id="5" name="TextBox 4"/>
          <p:cNvSpPr txBox="1"/>
          <p:nvPr/>
        </p:nvSpPr>
        <p:spPr>
          <a:xfrm>
            <a:off x="0" y="794462"/>
            <a:ext cx="8009467" cy="369332"/>
          </a:xfrm>
          <a:prstGeom prst="rect">
            <a:avLst/>
          </a:prstGeom>
          <a:noFill/>
        </p:spPr>
        <p:txBody>
          <a:bodyPr wrap="square" rtlCol="0">
            <a:spAutoFit/>
          </a:bodyPr>
          <a:lstStyle/>
          <a:p>
            <a:r>
              <a:rPr lang="en-US" dirty="0">
                <a:solidFill>
                  <a:srgbClr val="D1282E"/>
                </a:solidFill>
              </a:rPr>
              <a:t>To compute conditional entropy of an attribute:</a:t>
            </a:r>
          </a:p>
        </p:txBody>
      </p:sp>
      <p:sp>
        <p:nvSpPr>
          <p:cNvPr id="145" name="TextBox 144"/>
          <p:cNvSpPr txBox="1"/>
          <p:nvPr/>
        </p:nvSpPr>
        <p:spPr>
          <a:xfrm>
            <a:off x="295044" y="1650247"/>
            <a:ext cx="8009467" cy="369332"/>
          </a:xfrm>
          <a:prstGeom prst="rect">
            <a:avLst/>
          </a:prstGeom>
          <a:noFill/>
        </p:spPr>
        <p:txBody>
          <a:bodyPr wrap="square" rtlCol="0">
            <a:spAutoFit/>
          </a:bodyPr>
          <a:lstStyle/>
          <a:p>
            <a:r>
              <a:rPr lang="en-US" dirty="0">
                <a:solidFill>
                  <a:schemeClr val="tx2"/>
                </a:solidFill>
              </a:rPr>
              <a:t>Compute P(X</a:t>
            </a:r>
            <a:r>
              <a:rPr lang="en-US" baseline="-25000" dirty="0">
                <a:solidFill>
                  <a:schemeClr val="tx2"/>
                </a:solidFill>
              </a:rPr>
              <a:t>i</a:t>
            </a:r>
            <a:r>
              <a:rPr lang="en-US" dirty="0">
                <a:solidFill>
                  <a:schemeClr val="tx2"/>
                </a:solidFill>
              </a:rPr>
              <a:t>), P(</a:t>
            </a:r>
            <a:r>
              <a:rPr lang="en-US" dirty="0" err="1">
                <a:solidFill>
                  <a:schemeClr val="tx2"/>
                </a:solidFill>
              </a:rPr>
              <a:t>Y|X</a:t>
            </a:r>
            <a:r>
              <a:rPr lang="en-US" baseline="-25000" dirty="0" err="1">
                <a:solidFill>
                  <a:schemeClr val="tx2"/>
                </a:solidFill>
              </a:rPr>
              <a:t>i</a:t>
            </a:r>
            <a:r>
              <a:rPr lang="en-US" dirty="0">
                <a:solidFill>
                  <a:schemeClr val="tx2"/>
                </a:solidFill>
              </a:rPr>
              <a:t>), H(</a:t>
            </a:r>
            <a:r>
              <a:rPr lang="en-US" dirty="0" err="1">
                <a:solidFill>
                  <a:schemeClr val="tx2"/>
                </a:solidFill>
              </a:rPr>
              <a:t>Y|X</a:t>
            </a:r>
            <a:r>
              <a:rPr lang="en-US" baseline="-25000" dirty="0" err="1">
                <a:solidFill>
                  <a:schemeClr val="tx2"/>
                </a:solidFill>
              </a:rPr>
              <a:t>i</a:t>
            </a:r>
            <a:r>
              <a:rPr lang="en-US" dirty="0">
                <a:solidFill>
                  <a:schemeClr val="tx2"/>
                </a:solidFill>
              </a:rPr>
              <a:t>) for each attribute value X</a:t>
            </a:r>
            <a:r>
              <a:rPr lang="en-US" baseline="-25000" dirty="0">
                <a:solidFill>
                  <a:schemeClr val="tx2"/>
                </a:solidFill>
              </a:rPr>
              <a:t>i</a:t>
            </a:r>
            <a:r>
              <a:rPr lang="en-US" dirty="0">
                <a:solidFill>
                  <a:schemeClr val="tx2"/>
                </a:solidFill>
              </a:rPr>
              <a:t>:</a:t>
            </a:r>
          </a:p>
        </p:txBody>
      </p:sp>
      <p:sp>
        <p:nvSpPr>
          <p:cNvPr id="147" name="TextBox 146"/>
          <p:cNvSpPr txBox="1"/>
          <p:nvPr/>
        </p:nvSpPr>
        <p:spPr>
          <a:xfrm>
            <a:off x="295047" y="3716076"/>
            <a:ext cx="8741449" cy="461665"/>
          </a:xfrm>
          <a:prstGeom prst="rect">
            <a:avLst/>
          </a:prstGeom>
          <a:noFill/>
        </p:spPr>
        <p:txBody>
          <a:bodyPr wrap="square" rtlCol="0">
            <a:spAutoFit/>
          </a:bodyPr>
          <a:lstStyle/>
          <a:p>
            <a:r>
              <a:rPr lang="en-US" dirty="0">
                <a:solidFill>
                  <a:schemeClr val="tx2"/>
                </a:solidFill>
              </a:rPr>
              <a:t>Now apply the Conditional Entropy formula to the given attributes:</a:t>
            </a:r>
          </a:p>
        </p:txBody>
      </p:sp>
      <p:sp>
        <p:nvSpPr>
          <p:cNvPr id="8" name="TextBox 7"/>
          <p:cNvSpPr txBox="1"/>
          <p:nvPr/>
        </p:nvSpPr>
        <p:spPr>
          <a:xfrm>
            <a:off x="812800" y="4334933"/>
            <a:ext cx="6451600" cy="1200329"/>
          </a:xfrm>
          <a:prstGeom prst="rect">
            <a:avLst/>
          </a:prstGeom>
          <a:noFill/>
        </p:spPr>
        <p:txBody>
          <a:bodyPr wrap="square" rtlCol="0">
            <a:spAutoFit/>
          </a:bodyPr>
          <a:lstStyle/>
          <a:p>
            <a:pPr algn="ctr"/>
            <a:r>
              <a:rPr lang="en-US" dirty="0"/>
              <a:t>H(</a:t>
            </a:r>
            <a:r>
              <a:rPr lang="en-US" dirty="0" err="1"/>
              <a:t>Y|Body</a:t>
            </a:r>
            <a:r>
              <a:rPr lang="en-US" dirty="0"/>
              <a:t>) = 0.5*0.92 + 0.5*1 = 0.96  </a:t>
            </a:r>
          </a:p>
          <a:p>
            <a:pPr algn="ctr"/>
            <a:endParaRPr lang="en-US" dirty="0"/>
          </a:p>
          <a:p>
            <a:pPr algn="ctr"/>
            <a:r>
              <a:rPr lang="en-US" dirty="0"/>
              <a:t>H(</a:t>
            </a:r>
            <a:r>
              <a:rPr lang="en-US" dirty="0" err="1"/>
              <a:t>Y|Head</a:t>
            </a:r>
            <a:r>
              <a:rPr lang="en-US" dirty="0"/>
              <a:t>) =0.5*0.65+0.5*0 = 0.33</a:t>
            </a:r>
          </a:p>
        </p:txBody>
      </p:sp>
      <p:graphicFrame>
        <p:nvGraphicFramePr>
          <p:cNvPr id="9" name="Table 8"/>
          <p:cNvGraphicFramePr>
            <a:graphicFrameLocks noGrp="1"/>
          </p:cNvGraphicFramePr>
          <p:nvPr>
            <p:extLst>
              <p:ext uri="{D42A27DB-BD31-4B8C-83A1-F6EECF244321}">
                <p14:modId xmlns:p14="http://schemas.microsoft.com/office/powerpoint/2010/main" val="2703715702"/>
              </p:ext>
            </p:extLst>
          </p:nvPr>
        </p:nvGraphicFramePr>
        <p:xfrm>
          <a:off x="2244698" y="2348880"/>
          <a:ext cx="4127502" cy="977900"/>
        </p:xfrm>
        <a:graphic>
          <a:graphicData uri="http://schemas.openxmlformats.org/drawingml/2006/table">
            <a:tbl>
              <a:tblPr/>
              <a:tblGrid>
                <a:gridCol w="687917">
                  <a:extLst>
                    <a:ext uri="{9D8B030D-6E8A-4147-A177-3AD203B41FA5}">
                      <a16:colId xmlns:a16="http://schemas.microsoft.com/office/drawing/2014/main" val="20000"/>
                    </a:ext>
                  </a:extLst>
                </a:gridCol>
                <a:gridCol w="687917">
                  <a:extLst>
                    <a:ext uri="{9D8B030D-6E8A-4147-A177-3AD203B41FA5}">
                      <a16:colId xmlns:a16="http://schemas.microsoft.com/office/drawing/2014/main" val="20001"/>
                    </a:ext>
                  </a:extLst>
                </a:gridCol>
                <a:gridCol w="687917">
                  <a:extLst>
                    <a:ext uri="{9D8B030D-6E8A-4147-A177-3AD203B41FA5}">
                      <a16:colId xmlns:a16="http://schemas.microsoft.com/office/drawing/2014/main" val="20002"/>
                    </a:ext>
                  </a:extLst>
                </a:gridCol>
                <a:gridCol w="687917">
                  <a:extLst>
                    <a:ext uri="{9D8B030D-6E8A-4147-A177-3AD203B41FA5}">
                      <a16:colId xmlns:a16="http://schemas.microsoft.com/office/drawing/2014/main" val="20003"/>
                    </a:ext>
                  </a:extLst>
                </a:gridCol>
                <a:gridCol w="687917">
                  <a:extLst>
                    <a:ext uri="{9D8B030D-6E8A-4147-A177-3AD203B41FA5}">
                      <a16:colId xmlns:a16="http://schemas.microsoft.com/office/drawing/2014/main" val="20004"/>
                    </a:ext>
                  </a:extLst>
                </a:gridCol>
                <a:gridCol w="687917">
                  <a:extLst>
                    <a:ext uri="{9D8B030D-6E8A-4147-A177-3AD203B41FA5}">
                      <a16:colId xmlns:a16="http://schemas.microsoft.com/office/drawing/2014/main" val="20005"/>
                    </a:ext>
                  </a:extLst>
                </a:gridCol>
              </a:tblGrid>
              <a:tr h="190500">
                <a:tc>
                  <a:txBody>
                    <a:bodyPr/>
                    <a:lstStyle/>
                    <a:p>
                      <a:pPr algn="ctr" fontAlgn="b"/>
                      <a:r>
                        <a:rPr lang="en-US" sz="1200" b="1" i="0" u="none" strike="noStrike">
                          <a:solidFill>
                            <a:srgbClr val="000000"/>
                          </a:solidFill>
                          <a:effectLst/>
                          <a:latin typeface="Calibri"/>
                        </a:rPr>
                        <a:t>Attribute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Value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P(Xi)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rgbClr val="000000"/>
                          </a:solidFill>
                          <a:effectLst/>
                          <a:latin typeface="Calibri"/>
                        </a:rPr>
                        <a:t>P(Y=</a:t>
                      </a:r>
                      <a:r>
                        <a:rPr lang="en-US" sz="1200" b="1" i="0" u="none" strike="noStrike" dirty="0" err="1">
                          <a:solidFill>
                            <a:srgbClr val="000000"/>
                          </a:solidFill>
                          <a:effectLst/>
                          <a:latin typeface="Calibri"/>
                        </a:rPr>
                        <a:t>y|Xi</a:t>
                      </a:r>
                      <a:r>
                        <a:rPr lang="en-US" sz="1200" b="1"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rgbClr val="000000"/>
                          </a:solidFill>
                          <a:effectLst/>
                          <a:latin typeface="Calibri"/>
                        </a:rPr>
                        <a:t>P(Y=</a:t>
                      </a:r>
                      <a:r>
                        <a:rPr lang="en-US" sz="1200" b="1" i="0" u="none" strike="noStrike" dirty="0" err="1">
                          <a:solidFill>
                            <a:srgbClr val="000000"/>
                          </a:solidFill>
                          <a:effectLst/>
                          <a:latin typeface="Calibri"/>
                        </a:rPr>
                        <a:t>n|Xi</a:t>
                      </a:r>
                      <a:r>
                        <a:rPr lang="en-US" sz="1200" b="1"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H(Y|Xi)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90500">
                <a:tc>
                  <a:txBody>
                    <a:bodyPr/>
                    <a:lstStyle/>
                    <a:p>
                      <a:pPr algn="ctr" fontAlgn="b"/>
                      <a:r>
                        <a:rPr lang="en-US" sz="1200" b="0" i="0" u="none" strike="noStrike">
                          <a:solidFill>
                            <a:srgbClr val="000000"/>
                          </a:solidFill>
                          <a:effectLst/>
                          <a:latin typeface="Calibri"/>
                        </a:rPr>
                        <a:t>Body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Red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200" b="0" i="0" u="none" strike="noStrike">
                          <a:solidFill>
                            <a:srgbClr val="000000"/>
                          </a:solidFill>
                          <a:effectLst/>
                          <a:latin typeface="Calibri"/>
                        </a:rPr>
                        <a:t>Body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Blue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200" b="0" i="0" u="none" strike="noStrike">
                          <a:solidFill>
                            <a:srgbClr val="000000"/>
                          </a:solidFill>
                          <a:effectLst/>
                          <a:latin typeface="Calibri"/>
                        </a:rPr>
                        <a:t>Head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Red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5/6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0.65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200" b="0" i="0" u="none" strike="noStrike">
                          <a:solidFill>
                            <a:srgbClr val="000000"/>
                          </a:solidFill>
                          <a:effectLst/>
                          <a:latin typeface="Calibri"/>
                        </a:rPr>
                        <a:t>Head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Blue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48" name="Picture 147"/>
          <p:cNvPicPr>
            <a:picLocks noChangeAspect="1"/>
          </p:cNvPicPr>
          <p:nvPr/>
        </p:nvPicPr>
        <p:blipFill>
          <a:blip r:embed="rId3"/>
          <a:stretch>
            <a:fillRect/>
          </a:stretch>
        </p:blipFill>
        <p:spPr>
          <a:xfrm>
            <a:off x="5853027" y="836712"/>
            <a:ext cx="3183469" cy="486363"/>
          </a:xfrm>
          <a:prstGeom prst="rect">
            <a:avLst/>
          </a:prstGeom>
        </p:spPr>
      </p:pic>
    </p:spTree>
    <p:extLst>
      <p:ext uri="{BB962C8B-B14F-4D97-AF65-F5344CB8AC3E}">
        <p14:creationId xmlns:p14="http://schemas.microsoft.com/office/powerpoint/2010/main" val="18507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Recap</a:t>
            </a:r>
          </a:p>
        </p:txBody>
      </p:sp>
      <p:sp>
        <p:nvSpPr>
          <p:cNvPr id="5" name="TextBox 4"/>
          <p:cNvSpPr txBox="1"/>
          <p:nvPr/>
        </p:nvSpPr>
        <p:spPr>
          <a:xfrm>
            <a:off x="278108" y="735862"/>
            <a:ext cx="8425625" cy="3785652"/>
          </a:xfrm>
          <a:prstGeom prst="rect">
            <a:avLst/>
          </a:prstGeom>
          <a:noFill/>
        </p:spPr>
        <p:txBody>
          <a:bodyPr wrap="square" rtlCol="0">
            <a:spAutoFit/>
          </a:bodyPr>
          <a:lstStyle/>
          <a:p>
            <a:r>
              <a:rPr lang="en-US" sz="2400" dirty="0">
                <a:solidFill>
                  <a:srgbClr val="000000"/>
                </a:solidFill>
              </a:rPr>
              <a:t>With </a:t>
            </a:r>
            <a:r>
              <a:rPr lang="en-US" sz="2400" dirty="0">
                <a:solidFill>
                  <a:schemeClr val="tx2"/>
                </a:solidFill>
              </a:rPr>
              <a:t>Entropy, Conditional Entropy</a:t>
            </a:r>
            <a:r>
              <a:rPr lang="en-US" sz="2400" dirty="0">
                <a:solidFill>
                  <a:srgbClr val="000000"/>
                </a:solidFill>
              </a:rPr>
              <a:t> and </a:t>
            </a:r>
            <a:r>
              <a:rPr lang="en-US" sz="2400" dirty="0">
                <a:solidFill>
                  <a:srgbClr val="D1282E"/>
                </a:solidFill>
              </a:rPr>
              <a:t>Information gain</a:t>
            </a:r>
            <a:r>
              <a:rPr lang="en-US" sz="2400" dirty="0">
                <a:solidFill>
                  <a:srgbClr val="000000"/>
                </a:solidFill>
              </a:rPr>
              <a:t>, we now have tools that can help us:</a:t>
            </a:r>
          </a:p>
          <a:p>
            <a:endParaRPr lang="en-US" sz="2400" dirty="0">
              <a:solidFill>
                <a:srgbClr val="D1282E"/>
              </a:solidFill>
            </a:endParaRPr>
          </a:p>
          <a:p>
            <a:endParaRPr lang="en-US" sz="2400" dirty="0">
              <a:solidFill>
                <a:srgbClr val="D1282E"/>
              </a:solidFill>
            </a:endParaRPr>
          </a:p>
          <a:p>
            <a:pPr marL="342900" indent="-342900">
              <a:buAutoNum type="arabicPeriod"/>
            </a:pPr>
            <a:r>
              <a:rPr lang="en-US" sz="2400" dirty="0"/>
              <a:t>Quantify the purity of a segment with respect to a Target variable</a:t>
            </a:r>
          </a:p>
          <a:p>
            <a:pPr marL="342900" indent="-342900">
              <a:buAutoNum type="arabicPeriod"/>
            </a:pPr>
            <a:endParaRPr lang="en-US" sz="2400" dirty="0"/>
          </a:p>
          <a:p>
            <a:pPr marL="342900" indent="-342900">
              <a:buAutoNum type="arabicPeriod"/>
            </a:pPr>
            <a:r>
              <a:rPr lang="en-US" sz="2400" dirty="0"/>
              <a:t>Measure and rank individual features by their ability to split the data in a way that reduces uncertainty about the target variable.</a:t>
            </a:r>
          </a:p>
        </p:txBody>
      </p:sp>
      <p:sp>
        <p:nvSpPr>
          <p:cNvPr id="7" name="TextBox 6"/>
          <p:cNvSpPr txBox="1"/>
          <p:nvPr/>
        </p:nvSpPr>
        <p:spPr>
          <a:xfrm>
            <a:off x="508000" y="4961467"/>
            <a:ext cx="8043333" cy="461665"/>
          </a:xfrm>
          <a:prstGeom prst="rect">
            <a:avLst/>
          </a:prstGeom>
          <a:noFill/>
        </p:spPr>
        <p:txBody>
          <a:bodyPr wrap="square" rtlCol="0">
            <a:spAutoFit/>
          </a:bodyPr>
          <a:lstStyle/>
          <a:p>
            <a:pPr algn="ctr"/>
            <a:r>
              <a:rPr lang="en-US" sz="2400" b="1" dirty="0">
                <a:solidFill>
                  <a:srgbClr val="D1282E"/>
                </a:solidFill>
              </a:rPr>
              <a:t>Next we’ll use these tools to build a classifier</a:t>
            </a:r>
          </a:p>
        </p:txBody>
      </p:sp>
    </p:spTree>
    <p:extLst>
      <p:ext uri="{BB962C8B-B14F-4D97-AF65-F5344CB8AC3E}">
        <p14:creationId xmlns:p14="http://schemas.microsoft.com/office/powerpoint/2010/main" val="133558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BF36EE5E-3DC8-2A48-A630-A28E447D5AB2}" type="slidenum">
              <a:rPr lang="en-US" sz="1200"/>
              <a:pPr algn="r" eaLnBrk="1" hangingPunct="1"/>
              <a:t>2</a:t>
            </a:fld>
            <a:endParaRPr lang="en-US" sz="1200"/>
          </a:p>
        </p:txBody>
      </p:sp>
      <p:sp>
        <p:nvSpPr>
          <p:cNvPr id="39939" name="Rectangle 2"/>
          <p:cNvSpPr>
            <a:spLocks noGrp="1" noChangeArrowheads="1"/>
          </p:cNvSpPr>
          <p:nvPr>
            <p:ph type="title" idx="4294967295"/>
          </p:nvPr>
        </p:nvSpPr>
        <p:spPr/>
        <p:txBody>
          <a:bodyPr/>
          <a:lstStyle/>
          <a:p>
            <a:pPr eaLnBrk="1" hangingPunct="1"/>
            <a:r>
              <a:rPr lang="en-US" sz="3400" dirty="0">
                <a:solidFill>
                  <a:srgbClr val="7030A0"/>
                </a:solidFill>
                <a:latin typeface="Calibri" charset="0"/>
                <a:ea typeface="Calibri" charset="0"/>
                <a:cs typeface="Calibri" charset="0"/>
              </a:rPr>
              <a:t>Attribute Creation (Feature Generation)</a:t>
            </a:r>
          </a:p>
        </p:txBody>
      </p:sp>
      <p:sp>
        <p:nvSpPr>
          <p:cNvPr id="39940" name="Rectangle 3"/>
          <p:cNvSpPr>
            <a:spLocks noGrp="1" noChangeArrowheads="1"/>
          </p:cNvSpPr>
          <p:nvPr>
            <p:ph type="body" idx="4294967295"/>
          </p:nvPr>
        </p:nvSpPr>
        <p:spPr/>
        <p:txBody>
          <a:bodyPr/>
          <a:lstStyle/>
          <a:p>
            <a:pPr eaLnBrk="1" hangingPunct="1"/>
            <a:r>
              <a:rPr lang="en-US" sz="2400" dirty="0">
                <a:latin typeface="Tahoma" charset="0"/>
              </a:rPr>
              <a:t>Create new attributes (features) that can capture the important information in a data set more effectively than the original ones</a:t>
            </a:r>
          </a:p>
          <a:p>
            <a:pPr eaLnBrk="1" hangingPunct="1"/>
            <a:r>
              <a:rPr lang="en-US" sz="2400" dirty="0">
                <a:latin typeface="Tahoma" charset="0"/>
              </a:rPr>
              <a:t>Three general methodologies</a:t>
            </a:r>
          </a:p>
          <a:p>
            <a:pPr lvl="1" eaLnBrk="1" hangingPunct="1"/>
            <a:r>
              <a:rPr lang="en-US" sz="2400" dirty="0">
                <a:latin typeface="Tahoma" charset="0"/>
              </a:rPr>
              <a:t>Attribute extraction</a:t>
            </a:r>
          </a:p>
          <a:p>
            <a:pPr lvl="2" eaLnBrk="1" hangingPunct="1"/>
            <a:r>
              <a:rPr lang="en-US" dirty="0">
                <a:latin typeface="Tahoma" charset="0"/>
              </a:rPr>
              <a:t> Domain-specific</a:t>
            </a:r>
          </a:p>
          <a:p>
            <a:pPr lvl="1" eaLnBrk="1" hangingPunct="1"/>
            <a:r>
              <a:rPr lang="en-US" sz="2400" dirty="0">
                <a:latin typeface="Tahoma" charset="0"/>
              </a:rPr>
              <a:t>Mapping data to new space (see: data reduction)</a:t>
            </a:r>
          </a:p>
          <a:p>
            <a:pPr lvl="2" eaLnBrk="1" hangingPunct="1"/>
            <a:r>
              <a:rPr lang="en-US" dirty="0">
                <a:latin typeface="Tahoma" charset="0"/>
              </a:rPr>
              <a:t>E.g., Fourier transformation, wavelet transformation, manifold approaches (not covered)</a:t>
            </a:r>
          </a:p>
          <a:p>
            <a:pPr lvl="1" eaLnBrk="1" hangingPunct="1"/>
            <a:r>
              <a:rPr lang="en-US" sz="2400" dirty="0">
                <a:latin typeface="Tahoma" charset="0"/>
              </a:rPr>
              <a:t>Attribute construction </a:t>
            </a:r>
          </a:p>
          <a:p>
            <a:pPr lvl="2" eaLnBrk="1" hangingPunct="1"/>
            <a:r>
              <a:rPr lang="en-US">
                <a:latin typeface="Tahoma" charset="0"/>
              </a:rPr>
              <a:t>Combining features</a:t>
            </a:r>
            <a:endParaRPr lang="en-US" dirty="0">
              <a:latin typeface="Tahoma" charset="0"/>
            </a:endParaRPr>
          </a:p>
          <a:p>
            <a:pPr lvl="2" eaLnBrk="1" hangingPunct="1"/>
            <a:r>
              <a:rPr lang="en-US" dirty="0">
                <a:latin typeface="Tahoma" charset="0"/>
              </a:rPr>
              <a:t>Data discretization</a:t>
            </a:r>
          </a:p>
        </p:txBody>
      </p:sp>
    </p:spTree>
    <p:extLst>
      <p:ext uri="{BB962C8B-B14F-4D97-AF65-F5344CB8AC3E}">
        <p14:creationId xmlns:p14="http://schemas.microsoft.com/office/powerpoint/2010/main" val="2425248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8669" y="3048003"/>
            <a:ext cx="8365064" cy="308186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C4.5 – Towards a decision tree</a:t>
            </a:r>
          </a:p>
        </p:txBody>
      </p:sp>
      <p:sp>
        <p:nvSpPr>
          <p:cNvPr id="5" name="TextBox 4"/>
          <p:cNvSpPr txBox="1"/>
          <p:nvPr/>
        </p:nvSpPr>
        <p:spPr>
          <a:xfrm>
            <a:off x="278108" y="735862"/>
            <a:ext cx="8425625" cy="1384995"/>
          </a:xfrm>
          <a:prstGeom prst="rect">
            <a:avLst/>
          </a:prstGeom>
          <a:noFill/>
        </p:spPr>
        <p:txBody>
          <a:bodyPr wrap="square" rtlCol="0">
            <a:spAutoFit/>
          </a:bodyPr>
          <a:lstStyle/>
          <a:p>
            <a:r>
              <a:rPr lang="en-US" dirty="0">
                <a:solidFill>
                  <a:srgbClr val="000000"/>
                </a:solidFill>
              </a:rPr>
              <a:t>Several algorithms exist that return a decision tree structure, but we’ll focus on C4.5, which utilizes the information theoretic tools learned so far.</a:t>
            </a:r>
          </a:p>
          <a:p>
            <a:endParaRPr lang="en-US" sz="2400" dirty="0">
              <a:solidFill>
                <a:srgbClr val="D1282E"/>
              </a:solidFill>
            </a:endParaRPr>
          </a:p>
          <a:p>
            <a:endParaRPr lang="en-US" sz="2400" dirty="0">
              <a:solidFill>
                <a:srgbClr val="D1282E"/>
              </a:solidFill>
            </a:endParaRPr>
          </a:p>
        </p:txBody>
      </p:sp>
      <p:sp>
        <p:nvSpPr>
          <p:cNvPr id="3" name="TextBox 2"/>
          <p:cNvSpPr txBox="1"/>
          <p:nvPr/>
        </p:nvSpPr>
        <p:spPr>
          <a:xfrm>
            <a:off x="306254" y="2076659"/>
            <a:ext cx="8246533" cy="830997"/>
          </a:xfrm>
          <a:prstGeom prst="rect">
            <a:avLst/>
          </a:prstGeom>
          <a:noFill/>
        </p:spPr>
        <p:txBody>
          <a:bodyPr wrap="square" rtlCol="0">
            <a:spAutoFit/>
          </a:bodyPr>
          <a:lstStyle/>
          <a:p>
            <a:r>
              <a:rPr lang="en-US" dirty="0"/>
              <a:t>Given a dataset </a:t>
            </a:r>
            <a:r>
              <a:rPr lang="en-US" b="1" i="1" dirty="0">
                <a:solidFill>
                  <a:srgbClr val="D1282E"/>
                </a:solidFill>
              </a:rPr>
              <a:t>D=&lt;X,Y&gt;</a:t>
            </a:r>
            <a:r>
              <a:rPr lang="en-US" dirty="0"/>
              <a:t>, where </a:t>
            </a:r>
            <a:r>
              <a:rPr lang="en-US" b="1" i="1" dirty="0">
                <a:solidFill>
                  <a:srgbClr val="D1282E"/>
                </a:solidFill>
              </a:rPr>
              <a:t>Y</a:t>
            </a:r>
            <a:r>
              <a:rPr lang="en-US" dirty="0"/>
              <a:t> is a target variable and </a:t>
            </a:r>
            <a:r>
              <a:rPr lang="en-US" b="1" i="1" dirty="0">
                <a:solidFill>
                  <a:srgbClr val="D1282E"/>
                </a:solidFill>
              </a:rPr>
              <a:t>X={X</a:t>
            </a:r>
            <a:r>
              <a:rPr lang="en-US" b="1" i="1" baseline="-25000" dirty="0">
                <a:solidFill>
                  <a:srgbClr val="D1282E"/>
                </a:solidFill>
              </a:rPr>
              <a:t>1</a:t>
            </a:r>
            <a:r>
              <a:rPr lang="en-US" b="1" i="1" dirty="0">
                <a:solidFill>
                  <a:srgbClr val="D1282E"/>
                </a:solidFill>
              </a:rPr>
              <a:t>,X</a:t>
            </a:r>
            <a:r>
              <a:rPr lang="en-US" b="1" i="1" baseline="-25000" dirty="0">
                <a:solidFill>
                  <a:srgbClr val="D1282E"/>
                </a:solidFill>
              </a:rPr>
              <a:t>2</a:t>
            </a:r>
            <a:r>
              <a:rPr lang="en-US" b="1" i="1" dirty="0">
                <a:solidFill>
                  <a:srgbClr val="D1282E"/>
                </a:solidFill>
              </a:rPr>
              <a:t>,..X</a:t>
            </a:r>
            <a:r>
              <a:rPr lang="en-US" b="1" i="1" baseline="-25000" dirty="0">
                <a:solidFill>
                  <a:srgbClr val="D1282E"/>
                </a:solidFill>
              </a:rPr>
              <a:t>k</a:t>
            </a:r>
            <a:r>
              <a:rPr lang="en-US" b="1" i="1" dirty="0">
                <a:solidFill>
                  <a:srgbClr val="D1282E"/>
                </a:solidFill>
              </a:rPr>
              <a:t>}</a:t>
            </a:r>
            <a:r>
              <a:rPr lang="en-US" dirty="0"/>
              <a:t> is a k-dimensional vector of predictor variables. </a:t>
            </a:r>
          </a:p>
        </p:txBody>
      </p:sp>
      <p:sp>
        <p:nvSpPr>
          <p:cNvPr id="4" name="TextBox 3"/>
          <p:cNvSpPr txBox="1"/>
          <p:nvPr/>
        </p:nvSpPr>
        <p:spPr>
          <a:xfrm>
            <a:off x="360337" y="3051699"/>
            <a:ext cx="7467600" cy="3139321"/>
          </a:xfrm>
          <a:prstGeom prst="rect">
            <a:avLst/>
          </a:prstGeom>
          <a:noFill/>
        </p:spPr>
        <p:txBody>
          <a:bodyPr wrap="square" rtlCol="0">
            <a:spAutoFit/>
          </a:bodyPr>
          <a:lstStyle/>
          <a:p>
            <a:r>
              <a:rPr lang="en-US" sz="1800" b="1" dirty="0"/>
              <a:t>C4.5 </a:t>
            </a:r>
            <a:r>
              <a:rPr lang="en-US" sz="1800" b="1" dirty="0" err="1"/>
              <a:t>pseudocode</a:t>
            </a:r>
            <a:endParaRPr lang="en-US" sz="1800" b="1" dirty="0"/>
          </a:p>
          <a:p>
            <a:endParaRPr lang="en-US" sz="1800" dirty="0"/>
          </a:p>
          <a:p>
            <a:r>
              <a:rPr lang="en-US" sz="1800" dirty="0"/>
              <a:t>1. For each feature </a:t>
            </a:r>
            <a:r>
              <a:rPr lang="en-US" sz="1800" b="1" i="1" dirty="0">
                <a:solidFill>
                  <a:srgbClr val="D1282E"/>
                </a:solidFill>
              </a:rPr>
              <a:t>x</a:t>
            </a:r>
            <a:r>
              <a:rPr lang="en-US" sz="1800" b="1" i="1" baseline="-25000" dirty="0">
                <a:solidFill>
                  <a:srgbClr val="D1282E"/>
                </a:solidFill>
              </a:rPr>
              <a:t>i</a:t>
            </a:r>
            <a:r>
              <a:rPr lang="en-US" sz="1800" dirty="0"/>
              <a:t> in </a:t>
            </a:r>
            <a:r>
              <a:rPr lang="en-US" sz="1800" b="1" i="1" dirty="0">
                <a:solidFill>
                  <a:srgbClr val="D1282E"/>
                </a:solidFill>
              </a:rPr>
              <a:t>X</a:t>
            </a:r>
            <a:r>
              <a:rPr lang="en-US" sz="1800" dirty="0"/>
              <a:t>:</a:t>
            </a:r>
          </a:p>
          <a:p>
            <a:pPr marL="285750" indent="-285750">
              <a:buFont typeface="Arial"/>
              <a:buChar char="•"/>
            </a:pPr>
            <a:r>
              <a:rPr lang="en-US" sz="1800" dirty="0"/>
              <a:t>    Compute split that produces highest Information Gain</a:t>
            </a:r>
          </a:p>
          <a:p>
            <a:pPr marL="285750" indent="-285750">
              <a:buFont typeface="Arial"/>
              <a:buChar char="•"/>
            </a:pPr>
            <a:r>
              <a:rPr lang="en-US" sz="1800" dirty="0"/>
              <a:t>    Record Information Gain</a:t>
            </a:r>
          </a:p>
          <a:p>
            <a:endParaRPr lang="en-US" sz="1800" dirty="0"/>
          </a:p>
          <a:p>
            <a:r>
              <a:rPr lang="en-US" sz="1800" dirty="0"/>
              <a:t>2. Let </a:t>
            </a:r>
            <a:r>
              <a:rPr lang="en-US" sz="1800" b="1" i="1" dirty="0" err="1">
                <a:solidFill>
                  <a:srgbClr val="D1282E"/>
                </a:solidFill>
              </a:rPr>
              <a:t>X</a:t>
            </a:r>
            <a:r>
              <a:rPr lang="en-US" sz="1800" b="1" i="1" baseline="30000" dirty="0" err="1">
                <a:solidFill>
                  <a:srgbClr val="D1282E"/>
                </a:solidFill>
              </a:rPr>
              <a:t>max</a:t>
            </a:r>
            <a:r>
              <a:rPr lang="en-US" sz="1800" baseline="30000" dirty="0"/>
              <a:t> </a:t>
            </a:r>
            <a:r>
              <a:rPr lang="en-US" sz="1800" dirty="0"/>
              <a:t>be the feature with the highest Information Gain</a:t>
            </a:r>
          </a:p>
          <a:p>
            <a:endParaRPr lang="en-US" sz="1800" dirty="0"/>
          </a:p>
          <a:p>
            <a:r>
              <a:rPr lang="en-US" sz="1800" dirty="0"/>
              <a:t>3. Create child nodes that split on the optimal splitting of </a:t>
            </a:r>
            <a:r>
              <a:rPr lang="en-US" sz="1800" b="1" i="1" dirty="0" err="1">
                <a:solidFill>
                  <a:srgbClr val="D1282E"/>
                </a:solidFill>
              </a:rPr>
              <a:t>X</a:t>
            </a:r>
            <a:r>
              <a:rPr lang="en-US" sz="1800" b="1" i="1" baseline="30000" dirty="0" err="1">
                <a:solidFill>
                  <a:srgbClr val="D1282E"/>
                </a:solidFill>
              </a:rPr>
              <a:t>max</a:t>
            </a:r>
            <a:endParaRPr lang="en-US" sz="1800" b="1" i="1" baseline="30000" dirty="0">
              <a:solidFill>
                <a:srgbClr val="D1282E"/>
              </a:solidFill>
            </a:endParaRPr>
          </a:p>
          <a:p>
            <a:endParaRPr lang="en-US" sz="1800" dirty="0"/>
          </a:p>
          <a:p>
            <a:r>
              <a:rPr lang="en-US" sz="1800" dirty="0"/>
              <a:t>4. </a:t>
            </a:r>
            <a:r>
              <a:rPr lang="en-US" sz="1800" dirty="0" err="1"/>
              <a:t>Recurse</a:t>
            </a:r>
            <a:r>
              <a:rPr lang="en-US" sz="1800" dirty="0"/>
              <a:t> on each child node from step 3 on the remaining features.  </a:t>
            </a:r>
          </a:p>
        </p:txBody>
      </p:sp>
    </p:spTree>
    <p:extLst>
      <p:ext uri="{BB962C8B-B14F-4D97-AF65-F5344CB8AC3E}">
        <p14:creationId xmlns:p14="http://schemas.microsoft.com/office/powerpoint/2010/main" val="196041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Lets Build a Tree</a:t>
            </a:r>
          </a:p>
        </p:txBody>
      </p:sp>
      <p:sp>
        <p:nvSpPr>
          <p:cNvPr id="5" name="TextBox 4"/>
          <p:cNvSpPr txBox="1"/>
          <p:nvPr/>
        </p:nvSpPr>
        <p:spPr>
          <a:xfrm>
            <a:off x="278108" y="735862"/>
            <a:ext cx="8425625" cy="2769989"/>
          </a:xfrm>
          <a:prstGeom prst="rect">
            <a:avLst/>
          </a:prstGeom>
          <a:noFill/>
        </p:spPr>
        <p:txBody>
          <a:bodyPr wrap="square" rtlCol="0">
            <a:spAutoFit/>
          </a:bodyPr>
          <a:lstStyle/>
          <a:p>
            <a:r>
              <a:rPr lang="en-US" dirty="0">
                <a:solidFill>
                  <a:srgbClr val="000000"/>
                </a:solidFill>
              </a:rPr>
              <a:t>We have data generated as a mixture of 4 different bivariate distributions with means: mu=[[0.25,0.75],[0.75,0.75],[0.75,0.25],[0.25,0.25]], and all with the same covariance structure.</a:t>
            </a:r>
          </a:p>
          <a:p>
            <a:r>
              <a:rPr lang="en-US" dirty="0">
                <a:solidFill>
                  <a:srgbClr val="D1282E"/>
                </a:solidFill>
              </a:rPr>
              <a:t>The distribution with mean [0.75,0.25] was given a ‘red’ label.</a:t>
            </a:r>
          </a:p>
          <a:p>
            <a:endParaRPr lang="en-US" dirty="0">
              <a:solidFill>
                <a:srgbClr val="000000"/>
              </a:solidFill>
            </a:endParaRPr>
          </a:p>
          <a:p>
            <a:endParaRPr lang="en-US" dirty="0">
              <a:solidFill>
                <a:srgbClr val="000000"/>
              </a:solidFill>
            </a:endParaRPr>
          </a:p>
          <a:p>
            <a:r>
              <a:rPr lang="en-US" dirty="0">
                <a:solidFill>
                  <a:srgbClr val="000000"/>
                </a:solidFill>
              </a:rPr>
              <a:t> </a:t>
            </a:r>
          </a:p>
          <a:p>
            <a:endParaRPr lang="en-US" sz="2400" dirty="0">
              <a:solidFill>
                <a:srgbClr val="D1282E"/>
              </a:solidFill>
            </a:endParaRPr>
          </a:p>
          <a:p>
            <a:endParaRPr lang="en-US" sz="2400" dirty="0">
              <a:solidFill>
                <a:srgbClr val="D1282E"/>
              </a:solidFill>
            </a:endParaRPr>
          </a:p>
        </p:txBody>
      </p:sp>
      <p:pic>
        <p:nvPicPr>
          <p:cNvPr id="7" name="Picture 6"/>
          <p:cNvPicPr>
            <a:picLocks noChangeAspect="1"/>
          </p:cNvPicPr>
          <p:nvPr/>
        </p:nvPicPr>
        <p:blipFill>
          <a:blip r:embed="rId3"/>
          <a:stretch>
            <a:fillRect/>
          </a:stretch>
        </p:blipFill>
        <p:spPr>
          <a:xfrm>
            <a:off x="1115616" y="2699260"/>
            <a:ext cx="6235408" cy="4178702"/>
          </a:xfrm>
          <a:prstGeom prst="rect">
            <a:avLst/>
          </a:prstGeom>
        </p:spPr>
      </p:pic>
    </p:spTree>
    <p:extLst>
      <p:ext uri="{BB962C8B-B14F-4D97-AF65-F5344CB8AC3E}">
        <p14:creationId xmlns:p14="http://schemas.microsoft.com/office/powerpoint/2010/main" val="581795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Trees with </a:t>
            </a:r>
            <a:r>
              <a:rPr lang="en-US" dirty="0" err="1">
                <a:solidFill>
                  <a:srgbClr val="7030A0"/>
                </a:solidFill>
              </a:rPr>
              <a:t>sci</a:t>
            </a:r>
            <a:r>
              <a:rPr lang="en-US" dirty="0">
                <a:solidFill>
                  <a:srgbClr val="7030A0"/>
                </a:solidFill>
              </a:rPr>
              <a:t>-kit learn</a:t>
            </a:r>
          </a:p>
        </p:txBody>
      </p:sp>
      <p:sp>
        <p:nvSpPr>
          <p:cNvPr id="5" name="TextBox 4"/>
          <p:cNvSpPr txBox="1"/>
          <p:nvPr/>
        </p:nvSpPr>
        <p:spPr>
          <a:xfrm>
            <a:off x="278108" y="735862"/>
            <a:ext cx="8425625" cy="2215991"/>
          </a:xfrm>
          <a:prstGeom prst="rect">
            <a:avLst/>
          </a:prstGeom>
          <a:noFill/>
        </p:spPr>
        <p:txBody>
          <a:bodyPr wrap="square" rtlCol="0">
            <a:spAutoFit/>
          </a:bodyPr>
          <a:lstStyle/>
          <a:p>
            <a:r>
              <a:rPr lang="en-US" dirty="0">
                <a:solidFill>
                  <a:srgbClr val="000000"/>
                </a:solidFill>
              </a:rPr>
              <a:t>from </a:t>
            </a:r>
            <a:r>
              <a:rPr lang="en-US" dirty="0" err="1">
                <a:solidFill>
                  <a:srgbClr val="000000"/>
                </a:solidFill>
              </a:rPr>
              <a:t>sklearn.tree</a:t>
            </a:r>
            <a:r>
              <a:rPr lang="en-US" dirty="0">
                <a:solidFill>
                  <a:srgbClr val="000000"/>
                </a:solidFill>
              </a:rPr>
              <a:t> import </a:t>
            </a:r>
            <a:r>
              <a:rPr lang="en-US" dirty="0" err="1">
                <a:solidFill>
                  <a:srgbClr val="000000"/>
                </a:solidFill>
              </a:rPr>
              <a:t>DecisionTreeClassifier</a:t>
            </a:r>
            <a:endParaRPr lang="en-US" dirty="0">
              <a:solidFill>
                <a:srgbClr val="000000"/>
              </a:solidFill>
            </a:endParaRPr>
          </a:p>
          <a:p>
            <a:r>
              <a:rPr lang="en-US" dirty="0" err="1">
                <a:solidFill>
                  <a:srgbClr val="000000"/>
                </a:solidFill>
              </a:rPr>
              <a:t>clf</a:t>
            </a:r>
            <a:r>
              <a:rPr lang="en-US" dirty="0">
                <a:solidFill>
                  <a:srgbClr val="000000"/>
                </a:solidFill>
              </a:rPr>
              <a:t> = </a:t>
            </a:r>
            <a:r>
              <a:rPr lang="en-US" dirty="0" err="1">
                <a:solidFill>
                  <a:srgbClr val="000000"/>
                </a:solidFill>
              </a:rPr>
              <a:t>tree.DecisionTreeClassifier</a:t>
            </a:r>
            <a:r>
              <a:rPr lang="en-US" dirty="0">
                <a:solidFill>
                  <a:srgbClr val="000000"/>
                </a:solidFill>
              </a:rPr>
              <a:t>(</a:t>
            </a:r>
            <a:r>
              <a:rPr lang="en-US" dirty="0" err="1">
                <a:solidFill>
                  <a:srgbClr val="000000"/>
                </a:solidFill>
              </a:rPr>
              <a:t>args</a:t>
            </a:r>
            <a:r>
              <a:rPr lang="en-US" dirty="0">
                <a:solidFill>
                  <a:srgbClr val="000000"/>
                </a:solidFill>
              </a:rPr>
              <a:t>)</a:t>
            </a:r>
          </a:p>
          <a:p>
            <a:r>
              <a:rPr lang="en-US" dirty="0" err="1">
                <a:solidFill>
                  <a:srgbClr val="000000"/>
                </a:solidFill>
              </a:rPr>
              <a:t>clf</a:t>
            </a:r>
            <a:r>
              <a:rPr lang="en-US" dirty="0">
                <a:solidFill>
                  <a:srgbClr val="000000"/>
                </a:solidFill>
              </a:rPr>
              <a:t> = </a:t>
            </a:r>
            <a:r>
              <a:rPr lang="en-US" dirty="0" err="1">
                <a:solidFill>
                  <a:srgbClr val="000000"/>
                </a:solidFill>
              </a:rPr>
              <a:t>clf.fit</a:t>
            </a:r>
            <a:r>
              <a:rPr lang="en-US" dirty="0">
                <a:solidFill>
                  <a:srgbClr val="000000"/>
                </a:solidFill>
              </a:rPr>
              <a:t>(</a:t>
            </a:r>
            <a:r>
              <a:rPr lang="en-US" dirty="0" err="1">
                <a:solidFill>
                  <a:srgbClr val="000000"/>
                </a:solidFill>
              </a:rPr>
              <a:t>X,y</a:t>
            </a:r>
            <a:r>
              <a:rPr lang="en-US" dirty="0">
                <a:solidFill>
                  <a:srgbClr val="000000"/>
                </a:solidFill>
              </a:rPr>
              <a:t>)</a:t>
            </a:r>
          </a:p>
          <a:p>
            <a:endParaRPr lang="en-US" dirty="0">
              <a:solidFill>
                <a:srgbClr val="000000"/>
              </a:solidFill>
            </a:endParaRPr>
          </a:p>
          <a:p>
            <a:r>
              <a:rPr lang="en-US" dirty="0">
                <a:solidFill>
                  <a:srgbClr val="000000"/>
                </a:solidFill>
              </a:rPr>
              <a:t> </a:t>
            </a:r>
          </a:p>
          <a:p>
            <a:endParaRPr lang="en-US" sz="2400" dirty="0">
              <a:solidFill>
                <a:srgbClr val="D1282E"/>
              </a:solidFill>
            </a:endParaRPr>
          </a:p>
          <a:p>
            <a:endParaRPr lang="en-US" sz="2400" dirty="0">
              <a:solidFill>
                <a:srgbClr val="D1282E"/>
              </a:solidFill>
            </a:endParaRPr>
          </a:p>
        </p:txBody>
      </p:sp>
      <p:pic>
        <p:nvPicPr>
          <p:cNvPr id="3" name="Picture 2"/>
          <p:cNvPicPr>
            <a:picLocks noChangeAspect="1"/>
          </p:cNvPicPr>
          <p:nvPr/>
        </p:nvPicPr>
        <p:blipFill>
          <a:blip r:embed="rId3"/>
          <a:stretch>
            <a:fillRect/>
          </a:stretch>
        </p:blipFill>
        <p:spPr>
          <a:xfrm>
            <a:off x="432436" y="2276872"/>
            <a:ext cx="8711564" cy="3962400"/>
          </a:xfrm>
          <a:prstGeom prst="rect">
            <a:avLst/>
          </a:prstGeom>
        </p:spPr>
      </p:pic>
      <p:sp>
        <p:nvSpPr>
          <p:cNvPr id="4" name="TextBox 3"/>
          <p:cNvSpPr txBox="1"/>
          <p:nvPr/>
        </p:nvSpPr>
        <p:spPr>
          <a:xfrm>
            <a:off x="278108" y="2106848"/>
            <a:ext cx="3128100" cy="2308324"/>
          </a:xfrm>
          <a:prstGeom prst="rect">
            <a:avLst/>
          </a:prstGeom>
          <a:noFill/>
        </p:spPr>
        <p:txBody>
          <a:bodyPr wrap="square" rtlCol="0">
            <a:spAutoFit/>
          </a:bodyPr>
          <a:lstStyle/>
          <a:p>
            <a:r>
              <a:rPr lang="en-US" i="1" dirty="0">
                <a:solidFill>
                  <a:srgbClr val="D1282E"/>
                </a:solidFill>
              </a:rPr>
              <a:t>Note: with a lot of features and a lot of data, trees can be incredibly large. Its not always worth it to try and visualize them.</a:t>
            </a:r>
          </a:p>
        </p:txBody>
      </p:sp>
    </p:spTree>
    <p:extLst>
      <p:ext uri="{BB962C8B-B14F-4D97-AF65-F5344CB8AC3E}">
        <p14:creationId xmlns:p14="http://schemas.microsoft.com/office/powerpoint/2010/main" val="2018212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Understanding the Tree</a:t>
            </a:r>
          </a:p>
        </p:txBody>
      </p:sp>
      <p:sp>
        <p:nvSpPr>
          <p:cNvPr id="5" name="TextBox 4"/>
          <p:cNvSpPr txBox="1"/>
          <p:nvPr/>
        </p:nvSpPr>
        <p:spPr>
          <a:xfrm>
            <a:off x="193443" y="702002"/>
            <a:ext cx="8843053" cy="2308324"/>
          </a:xfrm>
          <a:prstGeom prst="rect">
            <a:avLst/>
          </a:prstGeom>
          <a:noFill/>
        </p:spPr>
        <p:txBody>
          <a:bodyPr wrap="square" rtlCol="0">
            <a:spAutoFit/>
          </a:bodyPr>
          <a:lstStyle/>
          <a:p>
            <a:pPr marL="285750" indent="-285750">
              <a:buFont typeface="Arial"/>
              <a:buChar char="•"/>
            </a:pPr>
            <a:r>
              <a:rPr lang="en-US" sz="1800" dirty="0">
                <a:solidFill>
                  <a:srgbClr val="000000"/>
                </a:solidFill>
              </a:rPr>
              <a:t>Each parent node references the feature chosen by the splitting algorithm.</a:t>
            </a:r>
          </a:p>
          <a:p>
            <a:pPr marL="285750" indent="-285750">
              <a:buFont typeface="Arial"/>
              <a:buChar char="•"/>
            </a:pPr>
            <a:r>
              <a:rPr lang="en-US" sz="1800" dirty="0">
                <a:solidFill>
                  <a:srgbClr val="D1282E"/>
                </a:solidFill>
              </a:rPr>
              <a:t>The node specifies a </a:t>
            </a:r>
            <a:r>
              <a:rPr lang="en-US" sz="1800" dirty="0" err="1">
                <a:solidFill>
                  <a:srgbClr val="D1282E"/>
                </a:solidFill>
              </a:rPr>
              <a:t>boolean</a:t>
            </a:r>
            <a:r>
              <a:rPr lang="en-US" sz="1800" dirty="0">
                <a:solidFill>
                  <a:srgbClr val="D1282E"/>
                </a:solidFill>
              </a:rPr>
              <a:t> condition</a:t>
            </a:r>
          </a:p>
          <a:p>
            <a:pPr marL="742950" lvl="1" indent="-285750">
              <a:buFont typeface="Arial"/>
              <a:buChar char="•"/>
            </a:pPr>
            <a:r>
              <a:rPr lang="en-US" sz="1800" dirty="0">
                <a:solidFill>
                  <a:srgbClr val="D1282E"/>
                </a:solidFill>
              </a:rPr>
              <a:t>If True, then move to the right</a:t>
            </a:r>
          </a:p>
          <a:p>
            <a:pPr marL="742950" lvl="1" indent="-285750">
              <a:buFont typeface="Arial"/>
              <a:buChar char="•"/>
            </a:pPr>
            <a:r>
              <a:rPr lang="en-US" sz="1800" dirty="0">
                <a:solidFill>
                  <a:srgbClr val="D1282E"/>
                </a:solidFill>
              </a:rPr>
              <a:t>Else move to the left</a:t>
            </a:r>
          </a:p>
          <a:p>
            <a:pPr marL="285750" indent="-285750">
              <a:buFont typeface="Arial"/>
              <a:buChar char="•"/>
            </a:pPr>
            <a:r>
              <a:rPr lang="en-US" sz="1800" dirty="0">
                <a:solidFill>
                  <a:srgbClr val="000000"/>
                </a:solidFill>
              </a:rPr>
              <a:t>The final child nodes (leaves) show the distribution of the target variable at that node</a:t>
            </a:r>
          </a:p>
          <a:p>
            <a:pPr marL="285750" indent="-285750">
              <a:buFont typeface="Arial"/>
              <a:buChar char="•"/>
            </a:pPr>
            <a:r>
              <a:rPr lang="en-US" sz="1800" dirty="0">
                <a:solidFill>
                  <a:srgbClr val="D1282E"/>
                </a:solidFill>
              </a:rPr>
              <a:t>Prediction is by averaging the target variable at each leaf.</a:t>
            </a:r>
          </a:p>
          <a:p>
            <a:endParaRPr lang="en-US" sz="1800" dirty="0">
              <a:solidFill>
                <a:srgbClr val="D1282E"/>
              </a:solidFill>
            </a:endParaRPr>
          </a:p>
          <a:p>
            <a:endParaRPr lang="en-US" sz="1800" dirty="0">
              <a:solidFill>
                <a:srgbClr val="D1282E"/>
              </a:solidFill>
            </a:endParaRPr>
          </a:p>
        </p:txBody>
      </p:sp>
      <p:pic>
        <p:nvPicPr>
          <p:cNvPr id="3" name="Picture 2"/>
          <p:cNvPicPr>
            <a:picLocks noChangeAspect="1"/>
          </p:cNvPicPr>
          <p:nvPr/>
        </p:nvPicPr>
        <p:blipFill>
          <a:blip r:embed="rId3"/>
          <a:stretch>
            <a:fillRect/>
          </a:stretch>
        </p:blipFill>
        <p:spPr>
          <a:xfrm>
            <a:off x="359823" y="3032030"/>
            <a:ext cx="8510291" cy="3616764"/>
          </a:xfrm>
          <a:prstGeom prst="rect">
            <a:avLst/>
          </a:prstGeom>
        </p:spPr>
      </p:pic>
    </p:spTree>
    <p:extLst>
      <p:ext uri="{BB962C8B-B14F-4D97-AF65-F5344CB8AC3E}">
        <p14:creationId xmlns:p14="http://schemas.microsoft.com/office/powerpoint/2010/main" val="11731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Partitioning X space</a:t>
            </a:r>
          </a:p>
        </p:txBody>
      </p:sp>
      <p:sp>
        <p:nvSpPr>
          <p:cNvPr id="5" name="TextBox 4"/>
          <p:cNvSpPr txBox="1"/>
          <p:nvPr/>
        </p:nvSpPr>
        <p:spPr>
          <a:xfrm>
            <a:off x="193443" y="702002"/>
            <a:ext cx="8425625" cy="1569660"/>
          </a:xfrm>
          <a:prstGeom prst="rect">
            <a:avLst/>
          </a:prstGeom>
          <a:noFill/>
        </p:spPr>
        <p:txBody>
          <a:bodyPr wrap="square" rtlCol="0">
            <a:spAutoFit/>
          </a:bodyPr>
          <a:lstStyle/>
          <a:p>
            <a:r>
              <a:rPr lang="en-US" dirty="0">
                <a:solidFill>
                  <a:srgbClr val="000000"/>
                </a:solidFill>
              </a:rPr>
              <a:t>We can think of the Decision Tree as a rectangular partitioning of the feature space. Again, this is done with a series of </a:t>
            </a:r>
            <a:r>
              <a:rPr lang="en-US" dirty="0" err="1">
                <a:solidFill>
                  <a:srgbClr val="000000"/>
                </a:solidFill>
              </a:rPr>
              <a:t>boolean</a:t>
            </a:r>
            <a:r>
              <a:rPr lang="en-US" dirty="0">
                <a:solidFill>
                  <a:srgbClr val="000000"/>
                </a:solidFill>
              </a:rPr>
              <a:t> conditionals.</a:t>
            </a:r>
          </a:p>
          <a:p>
            <a:r>
              <a:rPr lang="en-US" dirty="0">
                <a:solidFill>
                  <a:srgbClr val="D1282E"/>
                </a:solidFill>
              </a:rPr>
              <a:t>For classification tasks, the partition determines the predicted class. This chart shows the decision boundaries with the training data </a:t>
            </a:r>
            <a:r>
              <a:rPr lang="en-US" dirty="0" err="1">
                <a:solidFill>
                  <a:srgbClr val="D1282E"/>
                </a:solidFill>
              </a:rPr>
              <a:t>overlayed</a:t>
            </a:r>
            <a:r>
              <a:rPr lang="en-US" dirty="0">
                <a:solidFill>
                  <a:srgbClr val="D1282E"/>
                </a:solidFill>
              </a:rPr>
              <a:t>. </a:t>
            </a:r>
          </a:p>
          <a:p>
            <a:endParaRPr lang="en-US" sz="2400" dirty="0">
              <a:solidFill>
                <a:srgbClr val="D1282E"/>
              </a:solidFill>
            </a:endParaRPr>
          </a:p>
        </p:txBody>
      </p:sp>
      <p:pic>
        <p:nvPicPr>
          <p:cNvPr id="4" name="Picture 3"/>
          <p:cNvPicPr>
            <a:picLocks noChangeAspect="1"/>
          </p:cNvPicPr>
          <p:nvPr/>
        </p:nvPicPr>
        <p:blipFill>
          <a:blip r:embed="rId3"/>
          <a:stretch>
            <a:fillRect/>
          </a:stretch>
        </p:blipFill>
        <p:spPr>
          <a:xfrm>
            <a:off x="2411760" y="3140968"/>
            <a:ext cx="5429629" cy="3634232"/>
          </a:xfrm>
          <a:prstGeom prst="rect">
            <a:avLst/>
          </a:prstGeom>
        </p:spPr>
      </p:pic>
    </p:spTree>
    <p:extLst>
      <p:ext uri="{BB962C8B-B14F-4D97-AF65-F5344CB8AC3E}">
        <p14:creationId xmlns:p14="http://schemas.microsoft.com/office/powerpoint/2010/main" val="1496398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8108" y="2743201"/>
            <a:ext cx="8510291" cy="3616764"/>
          </a:xfrm>
          <a:prstGeom prst="rect">
            <a:avLst/>
          </a:prstGeom>
        </p:spPr>
      </p:pic>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Controlling Complexity</a:t>
            </a:r>
          </a:p>
        </p:txBody>
      </p:sp>
      <p:sp>
        <p:nvSpPr>
          <p:cNvPr id="5" name="TextBox 4"/>
          <p:cNvSpPr txBox="1"/>
          <p:nvPr/>
        </p:nvSpPr>
        <p:spPr>
          <a:xfrm>
            <a:off x="193443" y="702002"/>
            <a:ext cx="8950557" cy="2308324"/>
          </a:xfrm>
          <a:prstGeom prst="rect">
            <a:avLst/>
          </a:prstGeom>
          <a:noFill/>
        </p:spPr>
        <p:txBody>
          <a:bodyPr wrap="square" rtlCol="0">
            <a:spAutoFit/>
          </a:bodyPr>
          <a:lstStyle/>
          <a:p>
            <a:r>
              <a:rPr lang="en-US" dirty="0">
                <a:solidFill>
                  <a:srgbClr val="000000"/>
                </a:solidFill>
              </a:rPr>
              <a:t>Like any classifier, when the ratio of features to data points shrinks, we risk </a:t>
            </a:r>
            <a:r>
              <a:rPr lang="en-US" dirty="0" err="1">
                <a:solidFill>
                  <a:srgbClr val="000000"/>
                </a:solidFill>
              </a:rPr>
              <a:t>overfitting</a:t>
            </a:r>
            <a:r>
              <a:rPr lang="en-US" dirty="0">
                <a:solidFill>
                  <a:srgbClr val="000000"/>
                </a:solidFill>
              </a:rPr>
              <a:t>. </a:t>
            </a:r>
          </a:p>
          <a:p>
            <a:r>
              <a:rPr lang="en-US" dirty="0">
                <a:solidFill>
                  <a:srgbClr val="000000"/>
                </a:solidFill>
              </a:rPr>
              <a:t>Three parameters for controlling tree complexity are: to limit the </a:t>
            </a:r>
            <a:r>
              <a:rPr lang="en-US" b="1" dirty="0">
                <a:solidFill>
                  <a:srgbClr val="000000"/>
                </a:solidFill>
              </a:rPr>
              <a:t>depth</a:t>
            </a:r>
            <a:r>
              <a:rPr lang="en-US" dirty="0">
                <a:solidFill>
                  <a:srgbClr val="000000"/>
                </a:solidFill>
              </a:rPr>
              <a:t> of the tree limit the </a:t>
            </a:r>
            <a:r>
              <a:rPr lang="en-US" b="1" dirty="0">
                <a:solidFill>
                  <a:srgbClr val="000000"/>
                </a:solidFill>
              </a:rPr>
              <a:t>size</a:t>
            </a:r>
            <a:r>
              <a:rPr lang="en-US" dirty="0">
                <a:solidFill>
                  <a:srgbClr val="000000"/>
                </a:solidFill>
              </a:rPr>
              <a:t> of an internal node that can be split, and to specify the </a:t>
            </a:r>
            <a:r>
              <a:rPr lang="en-US" b="1" dirty="0">
                <a:solidFill>
                  <a:srgbClr val="000000"/>
                </a:solidFill>
              </a:rPr>
              <a:t>minimum number of instances </a:t>
            </a:r>
            <a:r>
              <a:rPr lang="en-US" dirty="0">
                <a:solidFill>
                  <a:srgbClr val="000000"/>
                </a:solidFill>
              </a:rPr>
              <a:t>that can be in a leaf. </a:t>
            </a:r>
          </a:p>
          <a:p>
            <a:endParaRPr lang="en-US" sz="2400" dirty="0">
              <a:solidFill>
                <a:srgbClr val="D1282E"/>
              </a:solidFill>
            </a:endParaRPr>
          </a:p>
        </p:txBody>
      </p:sp>
      <p:cxnSp>
        <p:nvCxnSpPr>
          <p:cNvPr id="7" name="Straight Arrow Connector 6"/>
          <p:cNvCxnSpPr/>
          <p:nvPr/>
        </p:nvCxnSpPr>
        <p:spPr>
          <a:xfrm flipH="1">
            <a:off x="474133" y="3785064"/>
            <a:ext cx="16934" cy="2574901"/>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78108" y="2743201"/>
            <a:ext cx="3488267" cy="646331"/>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r>
              <a:rPr lang="en-US" sz="1800" dirty="0">
                <a:solidFill>
                  <a:schemeClr val="bg1"/>
                </a:solidFill>
              </a:rPr>
              <a:t>Depth of tree measures how many layers of splits there can be. </a:t>
            </a:r>
          </a:p>
        </p:txBody>
      </p:sp>
      <p:sp>
        <p:nvSpPr>
          <p:cNvPr id="10" name="Oval 9"/>
          <p:cNvSpPr/>
          <p:nvPr/>
        </p:nvSpPr>
        <p:spPr>
          <a:xfrm>
            <a:off x="4097868" y="5685496"/>
            <a:ext cx="1964266" cy="969303"/>
          </a:xfrm>
          <a:prstGeom prst="ellipse">
            <a:avLst/>
          </a:prstGeom>
          <a:noFill/>
          <a:ln w="349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666641" y="4419601"/>
            <a:ext cx="3488267" cy="646331"/>
          </a:xfrm>
          <a:prstGeom prst="rect">
            <a:avLst/>
          </a:prstGeom>
          <a:solidFill>
            <a:schemeClr val="tx1">
              <a:lumMod val="75000"/>
              <a:lumOff val="25000"/>
            </a:schemeClr>
          </a:solidFill>
          <a:ln>
            <a:solidFill>
              <a:schemeClr val="tx1"/>
            </a:solidFill>
          </a:ln>
        </p:spPr>
        <p:txBody>
          <a:bodyPr wrap="square" rtlCol="0">
            <a:spAutoFit/>
          </a:bodyPr>
          <a:lstStyle/>
          <a:p>
            <a:r>
              <a:rPr lang="en-US" sz="1800" dirty="0">
                <a:solidFill>
                  <a:srgbClr val="FFFFFF"/>
                </a:solidFill>
              </a:rPr>
              <a:t>Min leaf size makes sure each final leaf has sufficient data.</a:t>
            </a:r>
          </a:p>
        </p:txBody>
      </p:sp>
      <p:cxnSp>
        <p:nvCxnSpPr>
          <p:cNvPr id="12" name="Straight Arrow Connector 11"/>
          <p:cNvCxnSpPr/>
          <p:nvPr/>
        </p:nvCxnSpPr>
        <p:spPr>
          <a:xfrm>
            <a:off x="3318933" y="5065932"/>
            <a:ext cx="1473200" cy="619564"/>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30801" y="2743201"/>
            <a:ext cx="3488267" cy="923330"/>
          </a:xfrm>
          <a:prstGeom prst="rect">
            <a:avLst/>
          </a:prstGeom>
          <a:solidFill>
            <a:schemeClr val="tx1">
              <a:lumMod val="75000"/>
              <a:lumOff val="25000"/>
            </a:schemeClr>
          </a:solidFill>
          <a:ln>
            <a:solidFill>
              <a:schemeClr val="tx1"/>
            </a:solidFill>
          </a:ln>
        </p:spPr>
        <p:txBody>
          <a:bodyPr wrap="square" rtlCol="0">
            <a:spAutoFit/>
          </a:bodyPr>
          <a:lstStyle/>
          <a:p>
            <a:r>
              <a:rPr lang="en-US" sz="1800" dirty="0">
                <a:solidFill>
                  <a:srgbClr val="FFFFFF"/>
                </a:solidFill>
              </a:rPr>
              <a:t>Min split size limits how big an internal node can be to allow for splitting.</a:t>
            </a:r>
          </a:p>
        </p:txBody>
      </p:sp>
      <p:sp>
        <p:nvSpPr>
          <p:cNvPr id="17" name="Oval 16"/>
          <p:cNvSpPr/>
          <p:nvPr/>
        </p:nvSpPr>
        <p:spPr>
          <a:xfrm>
            <a:off x="5571068" y="4581280"/>
            <a:ext cx="1964266" cy="969303"/>
          </a:xfrm>
          <a:prstGeom prst="ellipse">
            <a:avLst/>
          </a:prstGeom>
          <a:noFill/>
          <a:ln w="349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6502400" y="3666531"/>
            <a:ext cx="296334" cy="914749"/>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31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Controlling Complexity</a:t>
            </a:r>
          </a:p>
        </p:txBody>
      </p:sp>
      <p:sp>
        <p:nvSpPr>
          <p:cNvPr id="5" name="TextBox 4"/>
          <p:cNvSpPr txBox="1"/>
          <p:nvPr/>
        </p:nvSpPr>
        <p:spPr>
          <a:xfrm>
            <a:off x="193443" y="702002"/>
            <a:ext cx="8425625" cy="923330"/>
          </a:xfrm>
          <a:prstGeom prst="rect">
            <a:avLst/>
          </a:prstGeom>
          <a:noFill/>
        </p:spPr>
        <p:txBody>
          <a:bodyPr wrap="square" rtlCol="0">
            <a:spAutoFit/>
          </a:bodyPr>
          <a:lstStyle/>
          <a:p>
            <a:r>
              <a:rPr lang="en-US" dirty="0">
                <a:solidFill>
                  <a:srgbClr val="000000"/>
                </a:solidFill>
              </a:rPr>
              <a:t>Visualizing more complex trees is difficult, but we can see how the decision boundary changes once we let trees grow arbitrarily complex. </a:t>
            </a:r>
            <a:r>
              <a:rPr lang="en-US" dirty="0" err="1">
                <a:solidFill>
                  <a:srgbClr val="000000"/>
                </a:solidFill>
              </a:rPr>
              <a:t>Overfitting</a:t>
            </a:r>
            <a:r>
              <a:rPr lang="en-US" dirty="0">
                <a:solidFill>
                  <a:srgbClr val="000000"/>
                </a:solidFill>
              </a:rPr>
              <a:t> is likely if we don’t set any limits on the complexity.</a:t>
            </a:r>
            <a:endParaRPr lang="en-US" sz="2400" dirty="0">
              <a:solidFill>
                <a:srgbClr val="000000"/>
              </a:solidFill>
            </a:endParaRPr>
          </a:p>
        </p:txBody>
      </p:sp>
      <p:pic>
        <p:nvPicPr>
          <p:cNvPr id="3" name="Picture 2"/>
          <p:cNvPicPr>
            <a:picLocks noChangeAspect="1"/>
          </p:cNvPicPr>
          <p:nvPr/>
        </p:nvPicPr>
        <p:blipFill>
          <a:blip r:embed="rId3"/>
          <a:stretch>
            <a:fillRect/>
          </a:stretch>
        </p:blipFill>
        <p:spPr>
          <a:xfrm>
            <a:off x="1979712" y="2240964"/>
            <a:ext cx="6394069" cy="4120894"/>
          </a:xfrm>
          <a:prstGeom prst="rect">
            <a:avLst/>
          </a:prstGeom>
        </p:spPr>
      </p:pic>
    </p:spTree>
    <p:extLst>
      <p:ext uri="{BB962C8B-B14F-4D97-AF65-F5344CB8AC3E}">
        <p14:creationId xmlns:p14="http://schemas.microsoft.com/office/powerpoint/2010/main" val="195241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Learning Optimal Tree Size</a:t>
            </a:r>
          </a:p>
        </p:txBody>
      </p:sp>
      <p:sp>
        <p:nvSpPr>
          <p:cNvPr id="5" name="TextBox 4"/>
          <p:cNvSpPr txBox="1"/>
          <p:nvPr/>
        </p:nvSpPr>
        <p:spPr>
          <a:xfrm>
            <a:off x="193443" y="702002"/>
            <a:ext cx="8425625" cy="1200329"/>
          </a:xfrm>
          <a:prstGeom prst="rect">
            <a:avLst/>
          </a:prstGeom>
          <a:noFill/>
        </p:spPr>
        <p:txBody>
          <a:bodyPr wrap="square" rtlCol="0">
            <a:spAutoFit/>
          </a:bodyPr>
          <a:lstStyle/>
          <a:p>
            <a:r>
              <a:rPr lang="en-US" dirty="0">
                <a:solidFill>
                  <a:srgbClr val="000000"/>
                </a:solidFill>
              </a:rPr>
              <a:t>We built a DT for the “Ads” dataset. In this case we have unbalanced class distribution so we choose Area Under ROC curve as our evaluation metric*</a:t>
            </a: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a:t>*Note: We haven’t taught this yet, but suffice it to say that AUC is better than accuracy when the classes are skewed.</a:t>
            </a:r>
          </a:p>
        </p:txBody>
      </p:sp>
      <p:pic>
        <p:nvPicPr>
          <p:cNvPr id="9" name="Picture 8"/>
          <p:cNvPicPr>
            <a:picLocks noChangeAspect="1"/>
          </p:cNvPicPr>
          <p:nvPr/>
        </p:nvPicPr>
        <p:blipFill>
          <a:blip r:embed="rId3"/>
          <a:stretch>
            <a:fillRect/>
          </a:stretch>
        </p:blipFill>
        <p:spPr>
          <a:xfrm>
            <a:off x="2299350" y="1814866"/>
            <a:ext cx="4677680" cy="3310902"/>
          </a:xfrm>
          <a:prstGeom prst="rect">
            <a:avLst/>
          </a:prstGeom>
        </p:spPr>
      </p:pic>
      <p:sp>
        <p:nvSpPr>
          <p:cNvPr id="10" name="TextBox 9"/>
          <p:cNvSpPr txBox="1"/>
          <p:nvPr/>
        </p:nvSpPr>
        <p:spPr>
          <a:xfrm>
            <a:off x="19926" y="4972470"/>
            <a:ext cx="2907597" cy="1236602"/>
          </a:xfrm>
          <a:prstGeom prst="rect">
            <a:avLst/>
          </a:prstGeom>
          <a:solidFill>
            <a:schemeClr val="bg1"/>
          </a:solidFill>
          <a:ln>
            <a:solidFill>
              <a:schemeClr val="tx1"/>
            </a:solidFill>
          </a:ln>
        </p:spPr>
        <p:txBody>
          <a:bodyPr wrap="square" rtlCol="0">
            <a:spAutoFit/>
          </a:bodyPr>
          <a:lstStyle/>
          <a:p>
            <a:r>
              <a:rPr lang="en-US" dirty="0">
                <a:solidFill>
                  <a:schemeClr val="tx2"/>
                </a:solidFill>
              </a:rPr>
              <a:t>For most depths, we </a:t>
            </a:r>
            <a:r>
              <a:rPr lang="en-US" dirty="0" err="1">
                <a:solidFill>
                  <a:schemeClr val="tx2"/>
                </a:solidFill>
              </a:rPr>
              <a:t>overfit</a:t>
            </a:r>
            <a:r>
              <a:rPr lang="en-US" dirty="0">
                <a:solidFill>
                  <a:schemeClr val="tx2"/>
                </a:solidFill>
              </a:rPr>
              <a:t> when the leaves get too small</a:t>
            </a:r>
          </a:p>
        </p:txBody>
      </p:sp>
      <p:sp>
        <p:nvSpPr>
          <p:cNvPr id="11" name="TextBox 10"/>
          <p:cNvSpPr txBox="1"/>
          <p:nvPr/>
        </p:nvSpPr>
        <p:spPr>
          <a:xfrm>
            <a:off x="7044265" y="1814866"/>
            <a:ext cx="1992231" cy="1614133"/>
          </a:xfrm>
          <a:prstGeom prst="rect">
            <a:avLst/>
          </a:prstGeom>
          <a:solidFill>
            <a:schemeClr val="bg1"/>
          </a:solidFill>
          <a:ln>
            <a:solidFill>
              <a:schemeClr val="tx1"/>
            </a:solidFill>
          </a:ln>
        </p:spPr>
        <p:txBody>
          <a:bodyPr wrap="square" rtlCol="0">
            <a:spAutoFit/>
          </a:bodyPr>
          <a:lstStyle/>
          <a:p>
            <a:r>
              <a:rPr lang="en-US" dirty="0">
                <a:solidFill>
                  <a:schemeClr val="tx2"/>
                </a:solidFill>
              </a:rPr>
              <a:t>This region is safe, but clearly not optimal.</a:t>
            </a:r>
          </a:p>
        </p:txBody>
      </p:sp>
      <p:cxnSp>
        <p:nvCxnSpPr>
          <p:cNvPr id="13" name="Straight Arrow Connector 12"/>
          <p:cNvCxnSpPr>
            <a:stCxn id="10" idx="0"/>
          </p:cNvCxnSpPr>
          <p:nvPr/>
        </p:nvCxnSpPr>
        <p:spPr>
          <a:xfrm flipV="1">
            <a:off x="1473725" y="4250267"/>
            <a:ext cx="727608" cy="722203"/>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775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Feature Exploration</a:t>
            </a:r>
          </a:p>
        </p:txBody>
      </p:sp>
      <p:pic>
        <p:nvPicPr>
          <p:cNvPr id="3" name="Picture 2"/>
          <p:cNvPicPr>
            <a:picLocks noChangeAspect="1"/>
          </p:cNvPicPr>
          <p:nvPr/>
        </p:nvPicPr>
        <p:blipFill>
          <a:blip r:embed="rId3"/>
          <a:stretch>
            <a:fillRect/>
          </a:stretch>
        </p:blipFill>
        <p:spPr>
          <a:xfrm>
            <a:off x="2555776" y="2420888"/>
            <a:ext cx="5092700" cy="4241800"/>
          </a:xfrm>
          <a:prstGeom prst="rect">
            <a:avLst/>
          </a:prstGeom>
        </p:spPr>
      </p:pic>
      <p:sp>
        <p:nvSpPr>
          <p:cNvPr id="4" name="TextBox 3"/>
          <p:cNvSpPr txBox="1"/>
          <p:nvPr/>
        </p:nvSpPr>
        <p:spPr>
          <a:xfrm>
            <a:off x="152404" y="745070"/>
            <a:ext cx="8652929" cy="1200329"/>
          </a:xfrm>
          <a:prstGeom prst="rect">
            <a:avLst/>
          </a:prstGeom>
          <a:noFill/>
        </p:spPr>
        <p:txBody>
          <a:bodyPr wrap="square" rtlCol="0">
            <a:spAutoFit/>
          </a:bodyPr>
          <a:lstStyle/>
          <a:p>
            <a:r>
              <a:rPr lang="en-US" dirty="0"/>
              <a:t>Often times the DT is useful as tool for testing for feature interactions as well as ranking features by their ability to predict the target variable. </a:t>
            </a:r>
            <a:r>
              <a:rPr lang="en-US" dirty="0" err="1"/>
              <a:t>Scikit</a:t>
            </a:r>
            <a:r>
              <a:rPr lang="en-US" dirty="0"/>
              <a:t> </a:t>
            </a:r>
            <a:r>
              <a:rPr lang="en-US" dirty="0" err="1"/>
              <a:t>learn’s</a:t>
            </a:r>
            <a:r>
              <a:rPr lang="en-US" dirty="0"/>
              <a:t> </a:t>
            </a:r>
            <a:r>
              <a:rPr lang="en-US" dirty="0" err="1"/>
              <a:t>DecisionTree</a:t>
            </a:r>
            <a:r>
              <a:rPr lang="en-US" dirty="0"/>
              <a:t> fit function automatically returns normalized information gain for each feature (also called the </a:t>
            </a:r>
            <a:r>
              <a:rPr lang="en-US" dirty="0" err="1"/>
              <a:t>Gini</a:t>
            </a:r>
            <a:r>
              <a:rPr lang="en-US" dirty="0"/>
              <a:t> Importance)</a:t>
            </a:r>
          </a:p>
        </p:txBody>
      </p:sp>
    </p:spTree>
    <p:extLst>
      <p:ext uri="{BB962C8B-B14F-4D97-AF65-F5344CB8AC3E}">
        <p14:creationId xmlns:p14="http://schemas.microsoft.com/office/powerpoint/2010/main" val="56087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Decision Trees in Practice</a:t>
            </a:r>
          </a:p>
        </p:txBody>
      </p:sp>
      <p:sp>
        <p:nvSpPr>
          <p:cNvPr id="5" name="TextBox 4"/>
          <p:cNvSpPr txBox="1"/>
          <p:nvPr/>
        </p:nvSpPr>
        <p:spPr>
          <a:xfrm>
            <a:off x="278108" y="1071334"/>
            <a:ext cx="8425625" cy="4524315"/>
          </a:xfrm>
          <a:prstGeom prst="rect">
            <a:avLst/>
          </a:prstGeom>
          <a:noFill/>
        </p:spPr>
        <p:txBody>
          <a:bodyPr wrap="square" rtlCol="0">
            <a:spAutoFit/>
          </a:bodyPr>
          <a:lstStyle/>
          <a:p>
            <a:r>
              <a:rPr lang="en-US" sz="2400" b="1" u="sng" dirty="0">
                <a:solidFill>
                  <a:srgbClr val="000000"/>
                </a:solidFill>
              </a:rPr>
              <a:t>Advantages</a:t>
            </a:r>
          </a:p>
          <a:p>
            <a:endParaRPr lang="en-US" sz="2400" b="1" u="sng" dirty="0">
              <a:solidFill>
                <a:srgbClr val="000000"/>
              </a:solidFill>
            </a:endParaRPr>
          </a:p>
          <a:p>
            <a:pPr marL="342900" indent="-342900">
              <a:buFont typeface="Arial"/>
              <a:buChar char="•"/>
            </a:pPr>
            <a:r>
              <a:rPr lang="en-US" sz="2400" dirty="0">
                <a:solidFill>
                  <a:srgbClr val="000000"/>
                </a:solidFill>
              </a:rPr>
              <a:t>Easy to interpret (though cumbersome to visualize)</a:t>
            </a:r>
          </a:p>
          <a:p>
            <a:pPr marL="342900" indent="-342900">
              <a:buFont typeface="Arial"/>
              <a:buChar char="•"/>
            </a:pPr>
            <a:endParaRPr lang="en-US" sz="2400" dirty="0">
              <a:solidFill>
                <a:srgbClr val="000000"/>
              </a:solidFill>
            </a:endParaRPr>
          </a:p>
          <a:p>
            <a:pPr marL="342900" indent="-342900">
              <a:buFont typeface="Arial"/>
              <a:buChar char="•"/>
            </a:pPr>
            <a:r>
              <a:rPr lang="en-US" sz="2400" dirty="0">
                <a:solidFill>
                  <a:srgbClr val="000000"/>
                </a:solidFill>
              </a:rPr>
              <a:t>Easy to implement – just a series of if-then rules</a:t>
            </a:r>
          </a:p>
          <a:p>
            <a:pPr marL="342900" indent="-342900">
              <a:buFont typeface="Arial"/>
              <a:buChar char="•"/>
            </a:pPr>
            <a:endParaRPr lang="en-US" sz="2400" dirty="0">
              <a:solidFill>
                <a:srgbClr val="000000"/>
              </a:solidFill>
            </a:endParaRPr>
          </a:p>
          <a:p>
            <a:pPr marL="342900" indent="-342900">
              <a:buFont typeface="Arial"/>
              <a:buChar char="•"/>
            </a:pPr>
            <a:r>
              <a:rPr lang="en-US" sz="2400" dirty="0">
                <a:solidFill>
                  <a:srgbClr val="000000"/>
                </a:solidFill>
              </a:rPr>
              <a:t>Prediction/scoring is cheap – total operations = depth of tree</a:t>
            </a:r>
          </a:p>
          <a:p>
            <a:endParaRPr lang="en-US" sz="2400" dirty="0">
              <a:solidFill>
                <a:srgbClr val="000000"/>
              </a:solidFill>
            </a:endParaRPr>
          </a:p>
          <a:p>
            <a:pPr marL="342900" indent="-342900">
              <a:buFont typeface="Arial"/>
              <a:buChar char="•"/>
            </a:pPr>
            <a:r>
              <a:rPr lang="en-US" sz="2400" dirty="0">
                <a:solidFill>
                  <a:srgbClr val="000000"/>
                </a:solidFill>
              </a:rPr>
              <a:t>No feature engineering necessary</a:t>
            </a:r>
          </a:p>
          <a:p>
            <a:pPr marL="800100" lvl="1" indent="-342900">
              <a:buFont typeface="Arial"/>
              <a:buChar char="•"/>
            </a:pPr>
            <a:r>
              <a:rPr lang="en-US" sz="2400" dirty="0">
                <a:solidFill>
                  <a:srgbClr val="000000"/>
                </a:solidFill>
              </a:rPr>
              <a:t>Can handle categorical/text features as is</a:t>
            </a:r>
          </a:p>
          <a:p>
            <a:pPr marL="800100" lvl="1" indent="-342900">
              <a:buFont typeface="Arial"/>
              <a:buChar char="•"/>
            </a:pPr>
            <a:r>
              <a:rPr lang="en-US" sz="2400" dirty="0">
                <a:solidFill>
                  <a:srgbClr val="000000"/>
                </a:solidFill>
              </a:rPr>
              <a:t>Automatically detect non-</a:t>
            </a:r>
            <a:r>
              <a:rPr lang="en-US" sz="2400" dirty="0" err="1">
                <a:solidFill>
                  <a:srgbClr val="000000"/>
                </a:solidFill>
              </a:rPr>
              <a:t>linearities</a:t>
            </a:r>
            <a:r>
              <a:rPr lang="en-US" sz="2400" dirty="0">
                <a:solidFill>
                  <a:srgbClr val="000000"/>
                </a:solidFill>
              </a:rPr>
              <a:t> and interactions</a:t>
            </a:r>
          </a:p>
        </p:txBody>
      </p:sp>
      <p:sp>
        <p:nvSpPr>
          <p:cNvPr id="7" name="TextBox 6"/>
          <p:cNvSpPr txBox="1"/>
          <p:nvPr/>
        </p:nvSpPr>
        <p:spPr>
          <a:xfrm>
            <a:off x="243792" y="6165304"/>
            <a:ext cx="4876800" cy="461665"/>
          </a:xfrm>
          <a:prstGeom prst="rect">
            <a:avLst/>
          </a:prstGeom>
          <a:noFill/>
        </p:spPr>
        <p:txBody>
          <a:bodyPr wrap="square" rtlCol="0">
            <a:spAutoFit/>
          </a:bodyPr>
          <a:lstStyle/>
          <a:p>
            <a:r>
              <a:rPr lang="en-US" sz="1200" dirty="0"/>
              <a:t>Note: We haven’t taught this yet, but suffice it to say that AUC is better than accuracy when the classes are skewed.</a:t>
            </a:r>
          </a:p>
        </p:txBody>
      </p:sp>
    </p:spTree>
    <p:extLst>
      <p:ext uri="{BB962C8B-B14F-4D97-AF65-F5344CB8AC3E}">
        <p14:creationId xmlns:p14="http://schemas.microsoft.com/office/powerpoint/2010/main" val="67734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61"/>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626ABB1-699A-8F46-8F6A-7AE116EBC078}" type="slidenum">
              <a:rPr lang="en-US" sz="1200"/>
              <a:pPr eaLnBrk="1" hangingPunct="1"/>
              <a:t>3</a:t>
            </a:fld>
            <a:endParaRPr lang="en-US" sz="1200"/>
          </a:p>
        </p:txBody>
      </p:sp>
      <p:sp>
        <p:nvSpPr>
          <p:cNvPr id="37891" name="Rectangle 2"/>
          <p:cNvSpPr>
            <a:spLocks noGrp="1" noChangeArrowheads="1"/>
          </p:cNvSpPr>
          <p:nvPr>
            <p:ph type="title"/>
          </p:nvPr>
        </p:nvSpPr>
        <p:spPr/>
        <p:txBody>
          <a:bodyPr/>
          <a:lstStyle/>
          <a:p>
            <a:pPr eaLnBrk="1" hangingPunct="1"/>
            <a:r>
              <a:rPr lang="en-US" dirty="0">
                <a:solidFill>
                  <a:srgbClr val="7030A0"/>
                </a:solidFill>
                <a:latin typeface="Arial" charset="0"/>
                <a:ea typeface="Arial" charset="0"/>
                <a:cs typeface="Arial" charset="0"/>
              </a:rPr>
              <a:t>Attribute (Feature) Subset Selection</a:t>
            </a:r>
          </a:p>
        </p:txBody>
      </p:sp>
      <p:sp>
        <p:nvSpPr>
          <p:cNvPr id="37892" name="Rectangle 3"/>
          <p:cNvSpPr>
            <a:spLocks noGrp="1" noChangeArrowheads="1"/>
          </p:cNvSpPr>
          <p:nvPr>
            <p:ph type="body" idx="1"/>
          </p:nvPr>
        </p:nvSpPr>
        <p:spPr/>
        <p:txBody>
          <a:bodyPr/>
          <a:lstStyle/>
          <a:p>
            <a:pPr eaLnBrk="1" hangingPunct="1">
              <a:lnSpc>
                <a:spcPct val="110000"/>
              </a:lnSpc>
            </a:pPr>
            <a:r>
              <a:rPr lang="en-US" sz="2400">
                <a:latin typeface="Tahoma" charset="0"/>
              </a:rPr>
              <a:t>Another way to reduce dimensionality of data</a:t>
            </a:r>
          </a:p>
          <a:p>
            <a:pPr eaLnBrk="1" hangingPunct="1">
              <a:lnSpc>
                <a:spcPct val="110000"/>
              </a:lnSpc>
            </a:pPr>
            <a:r>
              <a:rPr lang="en-US" sz="2400">
                <a:latin typeface="Tahoma" charset="0"/>
              </a:rPr>
              <a:t>Redundant attributes </a:t>
            </a:r>
          </a:p>
          <a:p>
            <a:pPr lvl="1" eaLnBrk="1" hangingPunct="1">
              <a:lnSpc>
                <a:spcPct val="110000"/>
              </a:lnSpc>
            </a:pPr>
            <a:r>
              <a:rPr lang="en-US" sz="2400">
                <a:latin typeface="Tahoma" charset="0"/>
              </a:rPr>
              <a:t>Duplicate much or all of the information contained in one or more other attributes</a:t>
            </a:r>
          </a:p>
          <a:p>
            <a:pPr lvl="1" eaLnBrk="1" hangingPunct="1">
              <a:lnSpc>
                <a:spcPct val="110000"/>
              </a:lnSpc>
            </a:pPr>
            <a:r>
              <a:rPr lang="en-US" sz="2400">
                <a:latin typeface="Tahoma" charset="0"/>
              </a:rPr>
              <a:t>E.g., purchase price of a product and the amount of sales tax paid</a:t>
            </a:r>
          </a:p>
          <a:p>
            <a:pPr eaLnBrk="1" hangingPunct="1">
              <a:lnSpc>
                <a:spcPct val="110000"/>
              </a:lnSpc>
            </a:pPr>
            <a:r>
              <a:rPr lang="en-US" sz="2400">
                <a:latin typeface="Tahoma" charset="0"/>
              </a:rPr>
              <a:t>Irrelevant attributes</a:t>
            </a:r>
          </a:p>
          <a:p>
            <a:pPr lvl="1" eaLnBrk="1" hangingPunct="1">
              <a:lnSpc>
                <a:spcPct val="110000"/>
              </a:lnSpc>
            </a:pPr>
            <a:r>
              <a:rPr lang="en-US" sz="2400">
                <a:latin typeface="Tahoma" charset="0"/>
              </a:rPr>
              <a:t>Contain no information that is useful for the data mining task at hand</a:t>
            </a:r>
          </a:p>
          <a:p>
            <a:pPr lvl="1" eaLnBrk="1" hangingPunct="1">
              <a:lnSpc>
                <a:spcPct val="110000"/>
              </a:lnSpc>
            </a:pPr>
            <a:r>
              <a:rPr lang="en-US" sz="2400">
                <a:latin typeface="Tahoma" charset="0"/>
              </a:rPr>
              <a:t>E.g., students' ID is often irrelevant to the task of predicting students' GPA</a:t>
            </a:r>
          </a:p>
        </p:txBody>
      </p:sp>
      <p:sp>
        <p:nvSpPr>
          <p:cNvPr id="37893" name="Text Box 4"/>
          <p:cNvSpPr txBox="1">
            <a:spLocks noChangeArrowheads="1"/>
          </p:cNvSpPr>
          <p:nvPr/>
        </p:nvSpPr>
        <p:spPr bwMode="auto">
          <a:xfrm>
            <a:off x="1676400" y="3657600"/>
            <a:ext cx="1600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endParaRPr lang="en-US" sz="1400" b="1">
              <a:latin typeface="Arial" charset="0"/>
            </a:endParaRPr>
          </a:p>
        </p:txBody>
      </p:sp>
      <p:sp>
        <p:nvSpPr>
          <p:cNvPr id="37894" name="Rectangle 5"/>
          <p:cNvSpPr>
            <a:spLocks noChangeArrowheads="1"/>
          </p:cNvSpPr>
          <p:nvPr/>
        </p:nvSpPr>
        <p:spPr bwMode="auto">
          <a:xfrm>
            <a:off x="1717675" y="5984875"/>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pPr eaLnBrk="0" hangingPunct="0">
              <a:spcBef>
                <a:spcPct val="50000"/>
              </a:spcBef>
            </a:pPr>
            <a:endParaRPr lang="en-US" sz="1400" b="1">
              <a:latin typeface="Arial" charset="0"/>
            </a:endParaRPr>
          </a:p>
        </p:txBody>
      </p:sp>
    </p:spTree>
    <p:extLst>
      <p:ext uri="{BB962C8B-B14F-4D97-AF65-F5344CB8AC3E}">
        <p14:creationId xmlns:p14="http://schemas.microsoft.com/office/powerpoint/2010/main" val="1400079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a:solidFill>
                  <a:srgbClr val="7030A0"/>
                </a:solidFill>
              </a:rPr>
              <a:t>Decision Trees in Practice</a:t>
            </a:r>
          </a:p>
        </p:txBody>
      </p:sp>
      <p:sp>
        <p:nvSpPr>
          <p:cNvPr id="5" name="TextBox 4"/>
          <p:cNvSpPr txBox="1"/>
          <p:nvPr/>
        </p:nvSpPr>
        <p:spPr>
          <a:xfrm>
            <a:off x="278108" y="1071334"/>
            <a:ext cx="8425625" cy="5262979"/>
          </a:xfrm>
          <a:prstGeom prst="rect">
            <a:avLst/>
          </a:prstGeom>
          <a:noFill/>
        </p:spPr>
        <p:txBody>
          <a:bodyPr wrap="square" rtlCol="0">
            <a:spAutoFit/>
          </a:bodyPr>
          <a:lstStyle/>
          <a:p>
            <a:r>
              <a:rPr lang="en-US" sz="2400" b="1" u="sng" dirty="0">
                <a:solidFill>
                  <a:srgbClr val="000000"/>
                </a:solidFill>
              </a:rPr>
              <a:t>Disadvantages/Issues</a:t>
            </a:r>
          </a:p>
          <a:p>
            <a:endParaRPr lang="en-US" sz="2400" b="1" u="sng" dirty="0">
              <a:solidFill>
                <a:srgbClr val="000000"/>
              </a:solidFill>
            </a:endParaRPr>
          </a:p>
          <a:p>
            <a:pPr marL="342900" indent="-342900">
              <a:buFont typeface="Arial"/>
              <a:buChar char="•"/>
            </a:pPr>
            <a:r>
              <a:rPr lang="en-US" sz="2400" dirty="0">
                <a:solidFill>
                  <a:srgbClr val="000000"/>
                </a:solidFill>
              </a:rPr>
              <a:t>Easy to </a:t>
            </a:r>
            <a:r>
              <a:rPr lang="en-US" sz="2400" dirty="0" err="1">
                <a:solidFill>
                  <a:srgbClr val="000000"/>
                </a:solidFill>
              </a:rPr>
              <a:t>overfit</a:t>
            </a:r>
            <a:r>
              <a:rPr lang="en-US" sz="2400" dirty="0">
                <a:solidFill>
                  <a:srgbClr val="000000"/>
                </a:solidFill>
              </a:rPr>
              <a:t> – flexibility of algorithm requires careful tuning of parameters and leaf pruning</a:t>
            </a:r>
          </a:p>
          <a:p>
            <a:pPr marL="342900" indent="-342900">
              <a:buFont typeface="Arial"/>
              <a:buChar char="•"/>
            </a:pPr>
            <a:endParaRPr lang="en-US" sz="2400" dirty="0">
              <a:solidFill>
                <a:srgbClr val="000000"/>
              </a:solidFill>
            </a:endParaRPr>
          </a:p>
          <a:p>
            <a:pPr marL="342900" indent="-342900">
              <a:buFont typeface="Arial"/>
              <a:buChar char="•"/>
            </a:pPr>
            <a:r>
              <a:rPr lang="en-US" sz="2400" dirty="0">
                <a:solidFill>
                  <a:srgbClr val="000000"/>
                </a:solidFill>
              </a:rPr>
              <a:t>DT algorithms are greedy – not very stable and small changes in data can give very different solutions </a:t>
            </a:r>
          </a:p>
          <a:p>
            <a:pPr marL="342900" indent="-342900">
              <a:buFont typeface="Arial"/>
              <a:buChar char="•"/>
            </a:pPr>
            <a:endParaRPr lang="en-US" sz="2400" dirty="0">
              <a:solidFill>
                <a:srgbClr val="000000"/>
              </a:solidFill>
            </a:endParaRPr>
          </a:p>
          <a:p>
            <a:pPr marL="342900" indent="-342900">
              <a:buFont typeface="Arial"/>
              <a:buChar char="•"/>
            </a:pPr>
            <a:r>
              <a:rPr lang="en-US" sz="2400" dirty="0">
                <a:solidFill>
                  <a:srgbClr val="000000"/>
                </a:solidFill>
              </a:rPr>
              <a:t>Difficulty learning in skewed target distributions (think of how entropy might cause this).</a:t>
            </a:r>
          </a:p>
          <a:p>
            <a:pPr marL="342900" indent="-342900">
              <a:buFont typeface="Arial"/>
              <a:buChar char="•"/>
            </a:pPr>
            <a:endParaRPr lang="en-US" sz="2400" dirty="0">
              <a:solidFill>
                <a:srgbClr val="000000"/>
              </a:solidFill>
            </a:endParaRPr>
          </a:p>
          <a:p>
            <a:pPr marL="342900" indent="-342900">
              <a:buFont typeface="Arial"/>
              <a:buChar char="•"/>
            </a:pPr>
            <a:r>
              <a:rPr lang="en-US" sz="2400" dirty="0">
                <a:solidFill>
                  <a:srgbClr val="000000"/>
                </a:solidFill>
              </a:rPr>
              <a:t>Not well suited for problems as # of samples shrinks and # of features grows</a:t>
            </a:r>
          </a:p>
          <a:p>
            <a:endParaRPr lang="en-US" sz="2400" dirty="0">
              <a:solidFill>
                <a:srgbClr val="000000"/>
              </a:solidFill>
            </a:endParaRP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a:t>Note: We haven’t taught this yet, but suffice it to say that AUC is better than accuracy when the classes are skewed.</a:t>
            </a:r>
          </a:p>
        </p:txBody>
      </p:sp>
    </p:spTree>
    <p:extLst>
      <p:ext uri="{BB962C8B-B14F-4D97-AF65-F5344CB8AC3E}">
        <p14:creationId xmlns:p14="http://schemas.microsoft.com/office/powerpoint/2010/main" val="1268699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61"/>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FF099A0-7400-4142-8618-9B17F9602238}" type="slidenum">
              <a:rPr lang="en-US" sz="1200"/>
              <a:pPr eaLnBrk="1" hangingPunct="1"/>
              <a:t>31</a:t>
            </a:fld>
            <a:endParaRPr lang="en-US" sz="1200"/>
          </a:p>
        </p:txBody>
      </p:sp>
      <p:sp>
        <p:nvSpPr>
          <p:cNvPr id="67587" name="Rectangle 2"/>
          <p:cNvSpPr>
            <a:spLocks noGrp="1" noChangeArrowheads="1"/>
          </p:cNvSpPr>
          <p:nvPr>
            <p:ph type="title"/>
          </p:nvPr>
        </p:nvSpPr>
        <p:spPr>
          <a:xfrm>
            <a:off x="0" y="457200"/>
            <a:ext cx="9144000" cy="609600"/>
          </a:xfrm>
        </p:spPr>
        <p:txBody>
          <a:bodyPr/>
          <a:lstStyle/>
          <a:p>
            <a:pPr eaLnBrk="1" hangingPunct="1"/>
            <a:r>
              <a:rPr lang="en-US" sz="4000" dirty="0">
                <a:solidFill>
                  <a:srgbClr val="7030A0"/>
                </a:solidFill>
                <a:latin typeface="Arial" charset="0"/>
                <a:ea typeface="Arial" charset="0"/>
                <a:cs typeface="Arial" charset="0"/>
              </a:rPr>
              <a:t>Summary</a:t>
            </a:r>
          </a:p>
        </p:txBody>
      </p:sp>
      <p:sp>
        <p:nvSpPr>
          <p:cNvPr id="67588" name="Rectangle 3"/>
          <p:cNvSpPr>
            <a:spLocks noGrp="1" noChangeArrowheads="1"/>
          </p:cNvSpPr>
          <p:nvPr>
            <p:ph type="body" idx="1"/>
          </p:nvPr>
        </p:nvSpPr>
        <p:spPr>
          <a:xfrm>
            <a:off x="304800" y="1295400"/>
            <a:ext cx="8610600" cy="5103813"/>
          </a:xfrm>
        </p:spPr>
        <p:txBody>
          <a:bodyPr/>
          <a:lstStyle/>
          <a:p>
            <a:pPr eaLnBrk="1" hangingPunct="1"/>
            <a:r>
              <a:rPr lang="en-US" sz="2000" dirty="0">
                <a:latin typeface="Arial" charset="0"/>
                <a:ea typeface="Arial" charset="0"/>
                <a:cs typeface="Arial" charset="0"/>
              </a:rPr>
              <a:t>Data Prep: data quality, data cleaning, data integration </a:t>
            </a:r>
          </a:p>
          <a:p>
            <a:pPr eaLnBrk="1" hangingPunct="1"/>
            <a:r>
              <a:rPr lang="en-US" sz="2000" dirty="0">
                <a:latin typeface="Arial" charset="0"/>
                <a:ea typeface="Arial" charset="0"/>
                <a:cs typeface="Arial" charset="0"/>
              </a:rPr>
              <a:t>Data reduction, data transformation and data discretization</a:t>
            </a:r>
          </a:p>
          <a:p>
            <a:pPr eaLnBrk="1" hangingPunct="1"/>
            <a:r>
              <a:rPr lang="en-US" sz="2000" dirty="0">
                <a:latin typeface="Arial" charset="0"/>
                <a:ea typeface="Arial" charset="0"/>
                <a:cs typeface="Arial" charset="0"/>
              </a:rPr>
              <a:t>Feature Selection and generation</a:t>
            </a:r>
            <a:endParaRPr lang="en-US" sz="1600" dirty="0">
              <a:latin typeface="Tahoma" charset="0"/>
            </a:endParaRPr>
          </a:p>
          <a:p>
            <a:pPr eaLnBrk="1" hangingPunct="1">
              <a:lnSpc>
                <a:spcPct val="120000"/>
              </a:lnSpc>
            </a:pPr>
            <a:endParaRPr lang="en-US" sz="1600" dirty="0">
              <a:latin typeface="Tahoma" charset="0"/>
            </a:endParaRPr>
          </a:p>
          <a:p>
            <a:pPr eaLnBrk="1" hangingPunct="1">
              <a:lnSpc>
                <a:spcPct val="120000"/>
              </a:lnSpc>
              <a:buFont typeface="Wingdings" charset="0"/>
              <a:buNone/>
            </a:pPr>
            <a:endParaRPr lang="en-US" sz="1600" dirty="0">
              <a:latin typeface="Tahoma" charset="0"/>
            </a:endParaRPr>
          </a:p>
        </p:txBody>
      </p:sp>
    </p:spTree>
    <p:extLst>
      <p:ext uri="{BB962C8B-B14F-4D97-AF65-F5344CB8AC3E}">
        <p14:creationId xmlns:p14="http://schemas.microsoft.com/office/powerpoint/2010/main" val="173533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52397"/>
            <a:ext cx="7967134" cy="576051"/>
          </a:xfrm>
        </p:spPr>
        <p:txBody>
          <a:bodyPr>
            <a:normAutofit fontScale="90000"/>
          </a:bodyPr>
          <a:lstStyle/>
          <a:p>
            <a:r>
              <a:rPr lang="en-US" dirty="0">
                <a:solidFill>
                  <a:srgbClr val="7030A0"/>
                </a:solidFill>
              </a:rPr>
              <a:t>Why do feature selection?</a:t>
            </a:r>
          </a:p>
        </p:txBody>
      </p:sp>
      <p:sp>
        <p:nvSpPr>
          <p:cNvPr id="7" name="TextBox 6"/>
          <p:cNvSpPr txBox="1"/>
          <p:nvPr/>
        </p:nvSpPr>
        <p:spPr>
          <a:xfrm>
            <a:off x="321736" y="902275"/>
            <a:ext cx="8161867" cy="4339650"/>
          </a:xfrm>
          <a:prstGeom prst="rect">
            <a:avLst/>
          </a:prstGeom>
          <a:noFill/>
        </p:spPr>
        <p:txBody>
          <a:bodyPr wrap="square" rtlCol="0">
            <a:spAutoFit/>
          </a:bodyPr>
          <a:lstStyle/>
          <a:p>
            <a:r>
              <a:rPr lang="en-US" sz="2400" b="1" dirty="0"/>
              <a:t>The primary motivation for doing feature selection is to reduce model complexity, the benefits of which are:</a:t>
            </a:r>
          </a:p>
          <a:p>
            <a:endParaRPr lang="en-US" sz="2400" b="1" dirty="0"/>
          </a:p>
          <a:p>
            <a:pPr marL="342900" indent="-342900">
              <a:buFont typeface="Arial"/>
              <a:buChar char="•"/>
            </a:pPr>
            <a:r>
              <a:rPr lang="en-US" sz="2400" dirty="0"/>
              <a:t>Lower expected model variance</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Easier interpretation of models</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Better scalability (both in training and deployment)</a:t>
            </a:r>
          </a:p>
          <a:p>
            <a:endParaRPr lang="en-US" dirty="0"/>
          </a:p>
          <a:p>
            <a:endParaRPr lang="en-US" dirty="0"/>
          </a:p>
        </p:txBody>
      </p:sp>
    </p:spTree>
    <p:extLst>
      <p:ext uri="{BB962C8B-B14F-4D97-AF65-F5344CB8AC3E}">
        <p14:creationId xmlns:p14="http://schemas.microsoft.com/office/powerpoint/2010/main" val="145117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440422"/>
            <a:ext cx="7967134" cy="576051"/>
          </a:xfrm>
        </p:spPr>
        <p:txBody>
          <a:bodyPr>
            <a:normAutofit fontScale="90000"/>
          </a:bodyPr>
          <a:lstStyle/>
          <a:p>
            <a:r>
              <a:rPr lang="en-US" dirty="0">
                <a:solidFill>
                  <a:srgbClr val="7030A0"/>
                </a:solidFill>
              </a:rPr>
              <a:t>Common feature selection techniques</a:t>
            </a:r>
          </a:p>
        </p:txBody>
      </p:sp>
      <p:sp>
        <p:nvSpPr>
          <p:cNvPr id="7" name="TextBox 6"/>
          <p:cNvSpPr txBox="1"/>
          <p:nvPr/>
        </p:nvSpPr>
        <p:spPr>
          <a:xfrm>
            <a:off x="237065" y="834543"/>
            <a:ext cx="8432801" cy="6001642"/>
          </a:xfrm>
          <a:prstGeom prst="rect">
            <a:avLst/>
          </a:prstGeom>
          <a:noFill/>
        </p:spPr>
        <p:txBody>
          <a:bodyPr wrap="square" rtlCol="0">
            <a:spAutoFit/>
          </a:bodyPr>
          <a:lstStyle/>
          <a:p>
            <a:endParaRPr lang="en-US" sz="2400" b="1" dirty="0"/>
          </a:p>
          <a:p>
            <a:pPr marL="342900" indent="-342900">
              <a:buFont typeface="Arial"/>
              <a:buChar char="•"/>
            </a:pPr>
            <a:r>
              <a:rPr lang="en-US" sz="2400" b="1" u="sng" dirty="0"/>
              <a:t>“Naïve” methods</a:t>
            </a:r>
            <a:r>
              <a:rPr lang="en-US" sz="2400" dirty="0"/>
              <a:t> – pre-filter features based on heuristics</a:t>
            </a:r>
          </a:p>
          <a:p>
            <a:pPr marL="342900" indent="-342900">
              <a:buFont typeface="Arial"/>
              <a:buChar char="•"/>
            </a:pPr>
            <a:endParaRPr lang="en-US" sz="2400" dirty="0"/>
          </a:p>
          <a:p>
            <a:pPr marL="342900" indent="-342900">
              <a:buFont typeface="Arial"/>
              <a:buChar char="•"/>
            </a:pPr>
            <a:r>
              <a:rPr lang="en-US" sz="2400" b="1" u="sng" dirty="0"/>
              <a:t>Best subset selection</a:t>
            </a:r>
            <a:r>
              <a:rPr lang="en-US" sz="2400" dirty="0"/>
              <a:t> – choose the best subset of k features from p features</a:t>
            </a:r>
          </a:p>
          <a:p>
            <a:pPr marL="342900" indent="-342900">
              <a:buFont typeface="Arial"/>
              <a:buChar char="•"/>
            </a:pPr>
            <a:endParaRPr lang="en-US" sz="2400" dirty="0"/>
          </a:p>
          <a:p>
            <a:pPr marL="342900" indent="-342900">
              <a:buFont typeface="Arial"/>
              <a:buChar char="•"/>
            </a:pPr>
            <a:r>
              <a:rPr lang="en-US" sz="2400" b="1" u="sng" dirty="0"/>
              <a:t>Stepwise selection</a:t>
            </a:r>
            <a:r>
              <a:rPr lang="en-US" sz="2400" dirty="0"/>
              <a:t> – incrementally add/subtract features until model performance stabilizes</a:t>
            </a:r>
          </a:p>
          <a:p>
            <a:endParaRPr lang="en-US" sz="2400" dirty="0"/>
          </a:p>
          <a:p>
            <a:pPr marL="342900" indent="-342900">
              <a:buFont typeface="Arial"/>
              <a:buChar char="•"/>
            </a:pPr>
            <a:r>
              <a:rPr lang="en-US" sz="2400" b="1" u="sng" dirty="0"/>
              <a:t>Dimensionality Reduction</a:t>
            </a:r>
            <a:r>
              <a:rPr lang="en-US" sz="2400" dirty="0"/>
              <a:t> – take rank-k approximations of X</a:t>
            </a:r>
            <a:endParaRPr lang="en-US" sz="2400" b="1" u="sng" dirty="0"/>
          </a:p>
          <a:p>
            <a:pPr marL="342900" indent="-342900">
              <a:buFont typeface="Arial"/>
              <a:buChar char="•"/>
            </a:pPr>
            <a:endParaRPr lang="en-US" sz="2400" dirty="0"/>
          </a:p>
          <a:p>
            <a:pPr marL="342900" indent="-342900">
              <a:buFont typeface="Arial"/>
              <a:buChar char="•"/>
            </a:pPr>
            <a:r>
              <a:rPr lang="en-US" sz="2400" b="1" u="sng" dirty="0"/>
              <a:t>Regularization</a:t>
            </a:r>
            <a:r>
              <a:rPr lang="en-US" sz="2400" dirty="0"/>
              <a:t> – Implicit, based on adding complexity penalties to loss function</a:t>
            </a:r>
            <a:endParaRPr lang="en-US" sz="2400" b="1" u="sng" dirty="0"/>
          </a:p>
          <a:p>
            <a:endParaRPr lang="en-US" sz="2400" dirty="0"/>
          </a:p>
          <a:p>
            <a:endParaRPr lang="en-US" sz="2400" dirty="0"/>
          </a:p>
        </p:txBody>
      </p:sp>
    </p:spTree>
    <p:extLst>
      <p:ext uri="{BB962C8B-B14F-4D97-AF65-F5344CB8AC3E}">
        <p14:creationId xmlns:p14="http://schemas.microsoft.com/office/powerpoint/2010/main" val="88614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207693"/>
            <a:ext cx="7967134" cy="576051"/>
          </a:xfrm>
        </p:spPr>
        <p:txBody>
          <a:bodyPr>
            <a:normAutofit fontScale="90000"/>
          </a:bodyPr>
          <a:lstStyle/>
          <a:p>
            <a:r>
              <a:rPr lang="en-US" dirty="0">
                <a:solidFill>
                  <a:srgbClr val="7030A0"/>
                </a:solidFill>
              </a:rPr>
              <a:t>Naïve subset selection</a:t>
            </a:r>
          </a:p>
        </p:txBody>
      </p:sp>
      <p:sp>
        <p:nvSpPr>
          <p:cNvPr id="7" name="TextBox 6"/>
          <p:cNvSpPr txBox="1"/>
          <p:nvPr/>
        </p:nvSpPr>
        <p:spPr>
          <a:xfrm>
            <a:off x="321730" y="990749"/>
            <a:ext cx="7806269" cy="4524315"/>
          </a:xfrm>
          <a:prstGeom prst="rect">
            <a:avLst/>
          </a:prstGeom>
          <a:noFill/>
        </p:spPr>
        <p:txBody>
          <a:bodyPr wrap="square" rtlCol="0">
            <a:spAutoFit/>
          </a:bodyPr>
          <a:lstStyle/>
          <a:p>
            <a:endParaRPr lang="en-US" sz="2400" b="1" dirty="0"/>
          </a:p>
          <a:p>
            <a:r>
              <a:rPr lang="en-US" sz="2400" b="1" dirty="0"/>
              <a:t>Choose top k based on a rule:</a:t>
            </a:r>
            <a:endParaRPr lang="en-US" sz="2400" dirty="0"/>
          </a:p>
          <a:p>
            <a:pPr marL="342900" indent="-342900">
              <a:buFont typeface="Arial"/>
              <a:buChar char="•"/>
            </a:pPr>
            <a:r>
              <a:rPr lang="en-US" sz="2400" dirty="0"/>
              <a:t>Has highest Mutual Information/Correlation with Y</a:t>
            </a:r>
          </a:p>
          <a:p>
            <a:pPr marL="342900" indent="-342900">
              <a:buFont typeface="Arial"/>
              <a:buChar char="•"/>
            </a:pPr>
            <a:r>
              <a:rPr lang="en-US" sz="2400" dirty="0"/>
              <a:t>Has the most coverage</a:t>
            </a:r>
          </a:p>
          <a:p>
            <a:pPr marL="342900" indent="-342900">
              <a:buFont typeface="Arial"/>
              <a:buChar char="•"/>
            </a:pPr>
            <a:endParaRPr lang="en-US" sz="2400" dirty="0"/>
          </a:p>
          <a:p>
            <a:endParaRPr lang="en-US" sz="2400" dirty="0"/>
          </a:p>
          <a:p>
            <a:r>
              <a:rPr lang="en-US" sz="2400" b="1" dirty="0"/>
              <a:t>Choosing k can be learned, but generally, the feature subset is not learned via model selection methods.</a:t>
            </a:r>
            <a:endParaRPr lang="en-US" sz="2400" dirty="0"/>
          </a:p>
          <a:p>
            <a:pPr marL="342900" indent="-342900">
              <a:buFont typeface="Arial"/>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60353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4" y="106095"/>
            <a:ext cx="7967134" cy="576051"/>
          </a:xfrm>
        </p:spPr>
        <p:txBody>
          <a:bodyPr>
            <a:normAutofit fontScale="90000"/>
          </a:bodyPr>
          <a:lstStyle/>
          <a:p>
            <a:r>
              <a:rPr lang="en-US" dirty="0">
                <a:solidFill>
                  <a:srgbClr val="7030A0"/>
                </a:solidFill>
              </a:rPr>
              <a:t>Naïve subset selection</a:t>
            </a:r>
          </a:p>
        </p:txBody>
      </p:sp>
      <p:sp>
        <p:nvSpPr>
          <p:cNvPr id="7" name="TextBox 6"/>
          <p:cNvSpPr txBox="1"/>
          <p:nvPr/>
        </p:nvSpPr>
        <p:spPr>
          <a:xfrm>
            <a:off x="287864" y="326553"/>
            <a:ext cx="8432801" cy="3046988"/>
          </a:xfrm>
          <a:prstGeom prst="rect">
            <a:avLst/>
          </a:prstGeom>
          <a:noFill/>
        </p:spPr>
        <p:txBody>
          <a:bodyPr wrap="square" rtlCol="0">
            <a:spAutoFit/>
          </a:bodyPr>
          <a:lstStyle/>
          <a:p>
            <a:endParaRPr lang="en-US" sz="2400" b="1" dirty="0"/>
          </a:p>
          <a:p>
            <a:r>
              <a:rPr lang="en-US" sz="2000" b="1" dirty="0"/>
              <a:t>Bag-of-words with long tail feature distributions</a:t>
            </a:r>
            <a:endParaRPr lang="en-US" sz="2000" dirty="0"/>
          </a:p>
          <a:p>
            <a:r>
              <a:rPr lang="en-US" sz="2000" dirty="0"/>
              <a:t>Some problems involve “the bag-of-words” representation. An instance can be characterized by a set of tokens U = {t</a:t>
            </a:r>
            <a:r>
              <a:rPr lang="en-US" sz="2000" baseline="-25000" dirty="0"/>
              <a:t>1</a:t>
            </a:r>
            <a:r>
              <a:rPr lang="en-US" sz="2000" dirty="0"/>
              <a:t>, t</a:t>
            </a:r>
            <a:r>
              <a:rPr lang="en-US" sz="2000" baseline="-25000" dirty="0"/>
              <a:t>2</a:t>
            </a:r>
            <a:r>
              <a:rPr lang="en-US" sz="2000" dirty="0"/>
              <a:t>, t</a:t>
            </a:r>
            <a:r>
              <a:rPr lang="en-US" sz="2000" baseline="-25000" dirty="0"/>
              <a:t>3</a:t>
            </a:r>
            <a:r>
              <a:rPr lang="en-US" sz="2000" dirty="0"/>
              <a:t>, t</a:t>
            </a:r>
            <a:r>
              <a:rPr lang="en-US" sz="2000" baseline="-25000" dirty="0"/>
              <a:t>4</a:t>
            </a:r>
            <a:r>
              <a:rPr lang="en-US" sz="2000" dirty="0"/>
              <a:t>, … </a:t>
            </a:r>
            <a:r>
              <a:rPr lang="en-US" sz="2000" dirty="0" err="1"/>
              <a:t>t</a:t>
            </a:r>
            <a:r>
              <a:rPr lang="en-US" sz="2000" baseline="-25000" dirty="0" err="1"/>
              <a:t>k</a:t>
            </a:r>
            <a:r>
              <a:rPr lang="en-US" sz="2000" dirty="0"/>
              <a:t>}. We often convert each token to a binary feature, where the token id is the feature name. This type of transformation often results in very high dimensional, but sparsely populated matrices.</a:t>
            </a:r>
          </a:p>
          <a:p>
            <a:endParaRPr lang="en-US" sz="2400" dirty="0"/>
          </a:p>
          <a:p>
            <a:endParaRPr lang="en-US" sz="2400" dirty="0"/>
          </a:p>
        </p:txBody>
      </p:sp>
      <p:grpSp>
        <p:nvGrpSpPr>
          <p:cNvPr id="5" name="Group 4"/>
          <p:cNvGrpSpPr/>
          <p:nvPr/>
        </p:nvGrpSpPr>
        <p:grpSpPr>
          <a:xfrm>
            <a:off x="451938" y="3017613"/>
            <a:ext cx="5777426" cy="3181541"/>
            <a:chOff x="1281671" y="2780871"/>
            <a:chExt cx="5777426" cy="3181541"/>
          </a:xfrm>
        </p:grpSpPr>
        <p:pic>
          <p:nvPicPr>
            <p:cNvPr id="3" name="Picture 2"/>
            <p:cNvPicPr>
              <a:picLocks noChangeAspect="1"/>
            </p:cNvPicPr>
            <p:nvPr/>
          </p:nvPicPr>
          <p:blipFill>
            <a:blip r:embed="rId3"/>
            <a:stretch>
              <a:fillRect/>
            </a:stretch>
          </p:blipFill>
          <p:spPr>
            <a:xfrm>
              <a:off x="1651003" y="2780871"/>
              <a:ext cx="5408094" cy="2812209"/>
            </a:xfrm>
            <a:prstGeom prst="rect">
              <a:avLst/>
            </a:prstGeom>
          </p:spPr>
        </p:pic>
        <p:sp>
          <p:nvSpPr>
            <p:cNvPr id="4" name="TextBox 3"/>
            <p:cNvSpPr txBox="1"/>
            <p:nvPr/>
          </p:nvSpPr>
          <p:spPr>
            <a:xfrm rot="16200000">
              <a:off x="247137" y="4052147"/>
              <a:ext cx="2438400" cy="369332"/>
            </a:xfrm>
            <a:prstGeom prst="rect">
              <a:avLst/>
            </a:prstGeom>
            <a:noFill/>
          </p:spPr>
          <p:txBody>
            <a:bodyPr wrap="square" rtlCol="0">
              <a:spAutoFit/>
            </a:bodyPr>
            <a:lstStyle/>
            <a:p>
              <a:pPr algn="ctr"/>
              <a:r>
                <a:rPr lang="en-US" b="1" dirty="0"/>
                <a:t>P(X</a:t>
              </a:r>
              <a:r>
                <a:rPr lang="en-US" b="1" baseline="-25000" dirty="0"/>
                <a:t>i</a:t>
              </a:r>
              <a:r>
                <a:rPr lang="en-US" b="1" dirty="0"/>
                <a:t>=1)</a:t>
              </a:r>
            </a:p>
          </p:txBody>
        </p:sp>
        <p:sp>
          <p:nvSpPr>
            <p:cNvPr id="6" name="TextBox 5"/>
            <p:cNvSpPr txBox="1"/>
            <p:nvPr/>
          </p:nvSpPr>
          <p:spPr>
            <a:xfrm>
              <a:off x="2319871" y="5593080"/>
              <a:ext cx="4351866" cy="369332"/>
            </a:xfrm>
            <a:prstGeom prst="rect">
              <a:avLst/>
            </a:prstGeom>
            <a:noFill/>
          </p:spPr>
          <p:txBody>
            <a:bodyPr wrap="square" rtlCol="0">
              <a:spAutoFit/>
            </a:bodyPr>
            <a:lstStyle/>
            <a:p>
              <a:pPr algn="ctr"/>
              <a:r>
                <a:rPr lang="en-US" b="1" dirty="0"/>
                <a:t>Ordered Feature, ranked by P(X</a:t>
              </a:r>
              <a:r>
                <a:rPr lang="en-US" b="1" baseline="-25000" dirty="0"/>
                <a:t>i</a:t>
              </a:r>
              <a:r>
                <a:rPr lang="en-US" b="1" dirty="0"/>
                <a:t>=1)</a:t>
              </a:r>
            </a:p>
          </p:txBody>
        </p:sp>
      </p:grpSp>
      <p:sp>
        <p:nvSpPr>
          <p:cNvPr id="8" name="TextBox 7"/>
          <p:cNvSpPr txBox="1"/>
          <p:nvPr/>
        </p:nvSpPr>
        <p:spPr>
          <a:xfrm>
            <a:off x="2726266" y="2976602"/>
            <a:ext cx="5808134" cy="923330"/>
          </a:xfrm>
          <a:prstGeom prst="rect">
            <a:avLst/>
          </a:prstGeom>
          <a:noFill/>
        </p:spPr>
        <p:txBody>
          <a:bodyPr wrap="square" rtlCol="0">
            <a:spAutoFit/>
          </a:bodyPr>
          <a:lstStyle/>
          <a:p>
            <a:r>
              <a:rPr lang="en-US" b="1" dirty="0"/>
              <a:t>Feature Selection: </a:t>
            </a:r>
            <a:r>
              <a:rPr lang="en-US" dirty="0"/>
              <a:t>one can often build good models by just choosing the top k most populated feature (</a:t>
            </a:r>
            <a:r>
              <a:rPr lang="en-US" dirty="0" err="1"/>
              <a:t>i.e</a:t>
            </a:r>
            <a:r>
              <a:rPr lang="en-US" dirty="0"/>
              <a:t>, based on P(X</a:t>
            </a:r>
            <a:r>
              <a:rPr lang="en-US" baseline="-25000" dirty="0"/>
              <a:t>i</a:t>
            </a:r>
            <a:r>
              <a:rPr lang="en-US" dirty="0"/>
              <a:t> = 1).</a:t>
            </a:r>
            <a:endParaRPr lang="en-US" b="1" dirty="0"/>
          </a:p>
        </p:txBody>
      </p:sp>
      <p:cxnSp>
        <p:nvCxnSpPr>
          <p:cNvPr id="10" name="Straight Arrow Connector 9"/>
          <p:cNvCxnSpPr/>
          <p:nvPr/>
        </p:nvCxnSpPr>
        <p:spPr>
          <a:xfrm flipH="1">
            <a:off x="1828800" y="4080933"/>
            <a:ext cx="2150533" cy="1032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60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258491"/>
            <a:ext cx="7967134" cy="576051"/>
          </a:xfrm>
        </p:spPr>
        <p:txBody>
          <a:bodyPr>
            <a:normAutofit fontScale="90000"/>
          </a:bodyPr>
          <a:lstStyle/>
          <a:p>
            <a:r>
              <a:rPr lang="en-US" dirty="0">
                <a:solidFill>
                  <a:srgbClr val="7030A0"/>
                </a:solidFill>
              </a:rPr>
              <a:t>Forward stepwise selection</a:t>
            </a:r>
          </a:p>
        </p:txBody>
      </p:sp>
      <p:sp>
        <p:nvSpPr>
          <p:cNvPr id="7" name="TextBox 6"/>
          <p:cNvSpPr txBox="1"/>
          <p:nvPr/>
        </p:nvSpPr>
        <p:spPr>
          <a:xfrm>
            <a:off x="237065" y="1003873"/>
            <a:ext cx="8432801" cy="2923877"/>
          </a:xfrm>
          <a:prstGeom prst="rect">
            <a:avLst/>
          </a:prstGeom>
          <a:noFill/>
        </p:spPr>
        <p:txBody>
          <a:bodyPr wrap="square" rtlCol="0">
            <a:spAutoFit/>
          </a:bodyPr>
          <a:lstStyle/>
          <a:p>
            <a:r>
              <a:rPr lang="en-US" sz="2000" dirty="0"/>
              <a:t>Forward stepwise selection is a greedy algorithm that incrementally selects the kth the feature that improves the model with k-1 features the most.</a:t>
            </a:r>
          </a:p>
          <a:p>
            <a:endParaRPr lang="en-US" sz="2400" dirty="0"/>
          </a:p>
          <a:p>
            <a:endParaRPr lang="en-US" sz="2400" dirty="0"/>
          </a:p>
          <a:p>
            <a:pPr marL="342900" indent="-342900">
              <a:buFont typeface="Arial"/>
              <a:buChar char="•"/>
            </a:pPr>
            <a:endParaRPr lang="en-US" sz="2400" dirty="0"/>
          </a:p>
          <a:p>
            <a:endParaRPr lang="en-US" sz="2400" dirty="0"/>
          </a:p>
          <a:p>
            <a:endParaRPr lang="en-US" sz="2400" dirty="0"/>
          </a:p>
          <a:p>
            <a:endParaRPr lang="en-US" sz="2400" dirty="0"/>
          </a:p>
        </p:txBody>
      </p:sp>
      <p:pic>
        <p:nvPicPr>
          <p:cNvPr id="4" name="Picture 3" descr="Screen Shot 2014-11-01 at 7.04.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 y="2556937"/>
            <a:ext cx="8026400" cy="3386667"/>
          </a:xfrm>
          <a:prstGeom prst="rect">
            <a:avLst/>
          </a:prstGeom>
        </p:spPr>
      </p:pic>
      <p:sp>
        <p:nvSpPr>
          <p:cNvPr id="5" name="TextBox 4"/>
          <p:cNvSpPr txBox="1"/>
          <p:nvPr/>
        </p:nvSpPr>
        <p:spPr>
          <a:xfrm>
            <a:off x="694265" y="2235202"/>
            <a:ext cx="3471334" cy="372534"/>
          </a:xfrm>
          <a:prstGeom prst="rect">
            <a:avLst/>
          </a:prstGeom>
          <a:noFill/>
        </p:spPr>
        <p:txBody>
          <a:bodyPr wrap="square" rtlCol="0">
            <a:spAutoFit/>
          </a:bodyPr>
          <a:lstStyle/>
          <a:p>
            <a:r>
              <a:rPr lang="en-US" b="1" u="sng" dirty="0"/>
              <a:t>Algorithm</a:t>
            </a:r>
          </a:p>
        </p:txBody>
      </p:sp>
    </p:spTree>
    <p:extLst>
      <p:ext uri="{BB962C8B-B14F-4D97-AF65-F5344CB8AC3E}">
        <p14:creationId xmlns:p14="http://schemas.microsoft.com/office/powerpoint/2010/main" val="75375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1" y="139960"/>
            <a:ext cx="7967134" cy="576051"/>
          </a:xfrm>
        </p:spPr>
        <p:txBody>
          <a:bodyPr>
            <a:normAutofit fontScale="90000"/>
          </a:bodyPr>
          <a:lstStyle/>
          <a:p>
            <a:r>
              <a:rPr lang="en-US" dirty="0">
                <a:solidFill>
                  <a:srgbClr val="7030A0"/>
                </a:solidFill>
              </a:rPr>
              <a:t>Forward stepwise selection</a:t>
            </a:r>
          </a:p>
        </p:txBody>
      </p:sp>
      <p:sp>
        <p:nvSpPr>
          <p:cNvPr id="7" name="TextBox 6"/>
          <p:cNvSpPr txBox="1"/>
          <p:nvPr/>
        </p:nvSpPr>
        <p:spPr>
          <a:xfrm>
            <a:off x="237065" y="699079"/>
            <a:ext cx="8432801" cy="3139321"/>
          </a:xfrm>
          <a:prstGeom prst="rect">
            <a:avLst/>
          </a:prstGeom>
          <a:noFill/>
        </p:spPr>
        <p:txBody>
          <a:bodyPr wrap="square" rtlCol="0">
            <a:spAutoFit/>
          </a:bodyPr>
          <a:lstStyle/>
          <a:p>
            <a:r>
              <a:rPr lang="en-US" dirty="0"/>
              <a:t>This plot shows the cross-validated </a:t>
            </a:r>
            <a:r>
              <a:rPr lang="en-US" dirty="0" err="1"/>
              <a:t>LogLoss</a:t>
            </a:r>
            <a:r>
              <a:rPr lang="en-US" dirty="0"/>
              <a:t> as we iteratively build the feature set, choosing the next best feature as the one that improves the cross-validated error the most. There are multiple ways to define a stopping criterion.</a:t>
            </a:r>
          </a:p>
          <a:p>
            <a:endParaRPr lang="en-US" sz="2400" dirty="0"/>
          </a:p>
          <a:p>
            <a:endParaRPr lang="en-US" sz="2400" dirty="0"/>
          </a:p>
          <a:p>
            <a:pPr marL="342900" indent="-342900">
              <a:buFont typeface="Arial"/>
              <a:buChar char="•"/>
            </a:pPr>
            <a:endParaRPr lang="en-US" sz="2400" dirty="0"/>
          </a:p>
          <a:p>
            <a:endParaRPr lang="en-US" sz="2400" dirty="0"/>
          </a:p>
          <a:p>
            <a:endParaRPr lang="en-US" sz="2400" dirty="0"/>
          </a:p>
          <a:p>
            <a:endParaRPr lang="en-US" sz="2400" dirty="0"/>
          </a:p>
        </p:txBody>
      </p:sp>
      <p:pic>
        <p:nvPicPr>
          <p:cNvPr id="3" name="Picture 2"/>
          <p:cNvPicPr>
            <a:picLocks noChangeAspect="1"/>
          </p:cNvPicPr>
          <p:nvPr/>
        </p:nvPicPr>
        <p:blipFill>
          <a:blip r:embed="rId3"/>
          <a:stretch>
            <a:fillRect/>
          </a:stretch>
        </p:blipFill>
        <p:spPr>
          <a:xfrm>
            <a:off x="286120" y="2319909"/>
            <a:ext cx="8084390" cy="4538091"/>
          </a:xfrm>
          <a:prstGeom prst="rect">
            <a:avLst/>
          </a:prstGeom>
        </p:spPr>
      </p:pic>
    </p:spTree>
    <p:extLst>
      <p:ext uri="{BB962C8B-B14F-4D97-AF65-F5344CB8AC3E}">
        <p14:creationId xmlns:p14="http://schemas.microsoft.com/office/powerpoint/2010/main" val="37746181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11072</TotalTime>
  <Words>2864</Words>
  <Application>Microsoft Macintosh PowerPoint</Application>
  <PresentationFormat>On-screen Show (4:3)</PresentationFormat>
  <Paragraphs>364</Paragraphs>
  <Slides>31</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Garamond</vt:lpstr>
      <vt:lpstr>Tahoma</vt:lpstr>
      <vt:lpstr>Times</vt:lpstr>
      <vt:lpstr>Times New Roman</vt:lpstr>
      <vt:lpstr>Wingdings</vt:lpstr>
      <vt:lpstr>Blank Presentation</vt:lpstr>
      <vt:lpstr>Foundations of Data Science Lecture 3, Module 2</vt:lpstr>
      <vt:lpstr>Attribute Creation (Feature Generation)</vt:lpstr>
      <vt:lpstr>Attribute (Feature) Subset Selection</vt:lpstr>
      <vt:lpstr>Why do feature selection?</vt:lpstr>
      <vt:lpstr>Common feature selection techniques</vt:lpstr>
      <vt:lpstr>Naïve subset selection</vt:lpstr>
      <vt:lpstr>Naïve subset selection</vt:lpstr>
      <vt:lpstr>Forward stepwise selection</vt:lpstr>
      <vt:lpstr>Forward stepwise selection</vt:lpstr>
      <vt:lpstr>SVD Based feature selection</vt:lpstr>
      <vt:lpstr>Targeted Exploration</vt:lpstr>
      <vt:lpstr>Entropy</vt:lpstr>
      <vt:lpstr>Entropy</vt:lpstr>
      <vt:lpstr>Entropy</vt:lpstr>
      <vt:lpstr>Information Gain</vt:lpstr>
      <vt:lpstr>Using Information Gain</vt:lpstr>
      <vt:lpstr>Conditional Entropy</vt:lpstr>
      <vt:lpstr>Example: Conditional Entropy</vt:lpstr>
      <vt:lpstr>Recap</vt:lpstr>
      <vt:lpstr>C4.5 – Towards a decision tree</vt:lpstr>
      <vt:lpstr>Lets Build a Tree</vt:lpstr>
      <vt:lpstr>Trees with sci-kit learn</vt:lpstr>
      <vt:lpstr>Understanding the Tree</vt:lpstr>
      <vt:lpstr>Partitioning X space</vt:lpstr>
      <vt:lpstr>Controlling Complexity</vt:lpstr>
      <vt:lpstr>Controlling Complexity</vt:lpstr>
      <vt:lpstr>Learning Optimal Tree Size</vt:lpstr>
      <vt:lpstr>Feature Exploration</vt:lpstr>
      <vt:lpstr>Decision Trees in Practice</vt:lpstr>
      <vt:lpstr>Decision Trees in Practice</vt:lpstr>
      <vt:lpstr>Summary</vt:lpstr>
    </vt:vector>
  </TitlesOfParts>
  <Company>뿿툠</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ctv</dc:creator>
  <cp:lastModifiedBy>Rumi Chunara</cp:lastModifiedBy>
  <cp:revision>286</cp:revision>
  <cp:lastPrinted>2017-09-24T19:00:19Z</cp:lastPrinted>
  <dcterms:created xsi:type="dcterms:W3CDTF">2011-09-03T19:32:05Z</dcterms:created>
  <dcterms:modified xsi:type="dcterms:W3CDTF">2019-09-16T18:56:27Z</dcterms:modified>
</cp:coreProperties>
</file>