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handoutMasterIdLst>
    <p:handoutMasterId r:id="rId28"/>
  </p:handoutMasterIdLst>
  <p:sldIdLst>
    <p:sldId id="446" r:id="rId2"/>
    <p:sldId id="518" r:id="rId3"/>
    <p:sldId id="519" r:id="rId4"/>
    <p:sldId id="520" r:id="rId5"/>
    <p:sldId id="521" r:id="rId6"/>
    <p:sldId id="522" r:id="rId7"/>
    <p:sldId id="523" r:id="rId8"/>
    <p:sldId id="524" r:id="rId9"/>
    <p:sldId id="525" r:id="rId10"/>
    <p:sldId id="526" r:id="rId11"/>
    <p:sldId id="527" r:id="rId12"/>
    <p:sldId id="528" r:id="rId13"/>
    <p:sldId id="531" r:id="rId14"/>
    <p:sldId id="529" r:id="rId15"/>
    <p:sldId id="530" r:id="rId16"/>
    <p:sldId id="532" r:id="rId17"/>
    <p:sldId id="533" r:id="rId18"/>
    <p:sldId id="534" r:id="rId19"/>
    <p:sldId id="535" r:id="rId20"/>
    <p:sldId id="536" r:id="rId21"/>
    <p:sldId id="537" r:id="rId22"/>
    <p:sldId id="538" r:id="rId23"/>
    <p:sldId id="539" r:id="rId24"/>
    <p:sldId id="540" r:id="rId25"/>
    <p:sldId id="541"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MS PGothic" pitchFamily="34" charset="-128"/>
        <a:cs typeface="+mn-cs"/>
      </a:defRPr>
    </a:lvl5pPr>
    <a:lvl6pPr marL="2286000" algn="l" defTabSz="914400" rtl="0" eaLnBrk="1" latinLnBrk="0" hangingPunct="1">
      <a:defRPr sz="2400" kern="1200">
        <a:solidFill>
          <a:schemeClr val="tx1"/>
        </a:solidFill>
        <a:latin typeface="Times" charset="0"/>
        <a:ea typeface="MS PGothic" pitchFamily="34" charset="-128"/>
        <a:cs typeface="+mn-cs"/>
      </a:defRPr>
    </a:lvl6pPr>
    <a:lvl7pPr marL="2743200" algn="l" defTabSz="914400" rtl="0" eaLnBrk="1" latinLnBrk="0" hangingPunct="1">
      <a:defRPr sz="2400" kern="1200">
        <a:solidFill>
          <a:schemeClr val="tx1"/>
        </a:solidFill>
        <a:latin typeface="Times" charset="0"/>
        <a:ea typeface="MS PGothic" pitchFamily="34" charset="-128"/>
        <a:cs typeface="+mn-cs"/>
      </a:defRPr>
    </a:lvl7pPr>
    <a:lvl8pPr marL="3200400" algn="l" defTabSz="914400" rtl="0" eaLnBrk="1" latinLnBrk="0" hangingPunct="1">
      <a:defRPr sz="2400" kern="1200">
        <a:solidFill>
          <a:schemeClr val="tx1"/>
        </a:solidFill>
        <a:latin typeface="Times" charset="0"/>
        <a:ea typeface="MS PGothic" pitchFamily="34" charset="-128"/>
        <a:cs typeface="+mn-cs"/>
      </a:defRPr>
    </a:lvl8pPr>
    <a:lvl9pPr marL="3657600" algn="l" defTabSz="914400" rtl="0" eaLnBrk="1" latinLnBrk="0" hangingPunct="1">
      <a:defRPr sz="2400" kern="1200">
        <a:solidFill>
          <a:schemeClr val="tx1"/>
        </a:solidFill>
        <a:latin typeface="Times" charset="0"/>
        <a:ea typeface="MS PGothic" pitchFamily="34" charset="-128"/>
        <a:cs typeface="+mn-cs"/>
      </a:defRPr>
    </a:lvl9pPr>
  </p:defaultTextStyle>
  <p:extLst>
    <p:ext uri="{EFAFB233-063F-42B5-8137-9DF3F51BA10A}">
      <p15:sldGuideLst xmlns:p15="http://schemas.microsoft.com/office/powerpoint/2012/main">
        <p15:guide id="1" orient="horz" pos="845"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07"/>
    <p:restoredTop sz="95833" autoAdjust="0"/>
  </p:normalViewPr>
  <p:slideViewPr>
    <p:cSldViewPr>
      <p:cViewPr varScale="1">
        <p:scale>
          <a:sx n="95" d="100"/>
          <a:sy n="95" d="100"/>
        </p:scale>
        <p:origin x="1280" y="76"/>
      </p:cViewPr>
      <p:guideLst>
        <p:guide orient="horz" pos="84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08"/>
    </p:cViewPr>
  </p:sorterViewPr>
  <p:notesViewPr>
    <p:cSldViewPr>
      <p:cViewPr varScale="1">
        <p:scale>
          <a:sx n="105" d="100"/>
          <a:sy n="105" d="100"/>
        </p:scale>
        <p:origin x="-348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F919163-F0F1-41A2-8AEB-FD5A4E83B2BC}" type="datetime1">
              <a:rPr lang="en-US" altLang="en-US"/>
              <a:pPr/>
              <a:t>9/24/2019</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C85C092-64CC-4665-BA33-2509C4CA39DA}" type="slidenum">
              <a:rPr lang="en-US" altLang="en-US"/>
              <a:pPr/>
              <a:t>‹#›</a:t>
            </a:fld>
            <a:endParaRPr lang="en-US" altLang="en-US"/>
          </a:p>
        </p:txBody>
      </p:sp>
    </p:spTree>
    <p:extLst>
      <p:ext uri="{BB962C8B-B14F-4D97-AF65-F5344CB8AC3E}">
        <p14:creationId xmlns:p14="http://schemas.microsoft.com/office/powerpoint/2010/main" val="9394912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307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307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82CE723-1891-42B9-8917-36E8C6BAC0CF}" type="slidenum">
              <a:rPr lang="en-US" altLang="en-US"/>
              <a:pPr/>
              <a:t>‹#›</a:t>
            </a:fld>
            <a:endParaRPr lang="en-US" altLang="en-US"/>
          </a:p>
        </p:txBody>
      </p:sp>
    </p:spTree>
    <p:extLst>
      <p:ext uri="{BB962C8B-B14F-4D97-AF65-F5344CB8AC3E}">
        <p14:creationId xmlns:p14="http://schemas.microsoft.com/office/powerpoint/2010/main" val="41487652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12"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12"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Piazza forum reminders, R today</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a:t>
            </a:fld>
            <a:endParaRPr lang="en-US" altLang="en-US"/>
          </a:p>
        </p:txBody>
      </p:sp>
    </p:spTree>
    <p:extLst>
      <p:ext uri="{BB962C8B-B14F-4D97-AF65-F5344CB8AC3E}">
        <p14:creationId xmlns:p14="http://schemas.microsoft.com/office/powerpoint/2010/main" val="1184625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create a graphical visualization of bias and variance using a bulls-eye diagram. Imagine that the center of the target is a model that perfectly predicts the correct values. As we move away from the bulls-eye, our predictions get worse and worse. Imagine we can repeat our entire model building process to get a number of separate hits on the target. </a:t>
            </a:r>
            <a:r>
              <a:rPr lang="en-US" b="1" dirty="0"/>
              <a:t>Each hit represents an individual realization of our model</a:t>
            </a:r>
            <a:r>
              <a:rPr lang="en-US" dirty="0"/>
              <a:t>, given the chance variability in the training data we gather. Sometimes we will get a good distribution of training data so we predict very well and we are close to the bulls-eye, while sometimes our training data might be full of outliers or non-standard values resulting in poorer predictions. These different realizations result in a scatter of hits on the target.</a:t>
            </a:r>
          </a:p>
        </p:txBody>
      </p:sp>
      <p:sp>
        <p:nvSpPr>
          <p:cNvPr id="4" name="Slide Number Placeholder 3"/>
          <p:cNvSpPr>
            <a:spLocks noGrp="1"/>
          </p:cNvSpPr>
          <p:nvPr>
            <p:ph type="sldNum" sz="quarter" idx="10"/>
          </p:nvPr>
        </p:nvSpPr>
        <p:spPr/>
        <p:txBody>
          <a:bodyPr/>
          <a:lstStyle/>
          <a:p>
            <a:fld id="{CB1BE4F7-9CEE-9B42-BD08-CDC4DF370976}" type="slidenum">
              <a:rPr lang="en-US" smtClean="0"/>
              <a:t>21</a:t>
            </a:fld>
            <a:endParaRPr lang="en-US"/>
          </a:p>
        </p:txBody>
      </p:sp>
    </p:spTree>
    <p:extLst>
      <p:ext uri="{BB962C8B-B14F-4D97-AF65-F5344CB8AC3E}">
        <p14:creationId xmlns:p14="http://schemas.microsoft.com/office/powerpoint/2010/main" val="78702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model complexity increases, error on the training set will </a:t>
            </a:r>
            <a:r>
              <a:rPr lang="en-US" dirty="0" err="1"/>
              <a:t>decrese</a:t>
            </a:r>
            <a:r>
              <a:rPr lang="en-US" dirty="0"/>
              <a:t>,</a:t>
            </a:r>
            <a:r>
              <a:rPr lang="en-US" baseline="0" dirty="0"/>
              <a:t> but that will result in overfitting so error on the test sample will increase. That situation is low bias but high variance. When complexity is low, you have high bias but low variance (consistent guesses)</a:t>
            </a:r>
            <a:endParaRPr lang="en-US" dirty="0"/>
          </a:p>
        </p:txBody>
      </p:sp>
      <p:sp>
        <p:nvSpPr>
          <p:cNvPr id="4" name="Slide Number Placeholder 3"/>
          <p:cNvSpPr>
            <a:spLocks noGrp="1"/>
          </p:cNvSpPr>
          <p:nvPr>
            <p:ph type="sldNum" sz="quarter" idx="10"/>
          </p:nvPr>
        </p:nvSpPr>
        <p:spPr/>
        <p:txBody>
          <a:bodyPr/>
          <a:lstStyle/>
          <a:p>
            <a:fld id="{CB1BE4F7-9CEE-9B42-BD08-CDC4DF370976}" type="slidenum">
              <a:rPr lang="en-US" smtClean="0"/>
              <a:t>22</a:t>
            </a:fld>
            <a:endParaRPr lang="en-US"/>
          </a:p>
        </p:txBody>
      </p:sp>
    </p:spTree>
    <p:extLst>
      <p:ext uri="{BB962C8B-B14F-4D97-AF65-F5344CB8AC3E}">
        <p14:creationId xmlns:p14="http://schemas.microsoft.com/office/powerpoint/2010/main" val="1194267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denote the variable we are trying to predict as Y and our covariates as X, we may assume that there is a relationship relating one to the other such as Y=f(X)+ϵ where the error term ϵ is normally distributed with a mean of zero like so ϵ∼is normal</a:t>
            </a:r>
          </a:p>
          <a:p>
            <a:endParaRPr lang="en-US" dirty="0"/>
          </a:p>
          <a:p>
            <a:r>
              <a:rPr lang="en-US" dirty="0"/>
              <a:t>Bias: difference from true value, variance,</a:t>
            </a:r>
            <a:r>
              <a:rPr lang="en-US" baseline="0" dirty="0"/>
              <a:t> difference in estimates</a:t>
            </a:r>
            <a:endParaRPr lang="en-US" dirty="0"/>
          </a:p>
          <a:p>
            <a:endParaRPr lang="en-US" dirty="0"/>
          </a:p>
          <a:p>
            <a:r>
              <a:rPr lang="en-US" dirty="0"/>
              <a:t>That third term, irreducible error, is the noise term in the true relationship that cannot fundamentally be reduced by any model. Given the true model and infinite data to calibrate it, we should be able to reduce both the bias and variance terms to 0. </a:t>
            </a:r>
            <a:r>
              <a:rPr lang="en-US" b="1" dirty="0"/>
              <a:t>However, in a world with imperfect models and finite data, there is a tradeoff between minimizing the bias and minimizing the variance.</a:t>
            </a:r>
          </a:p>
        </p:txBody>
      </p:sp>
      <p:sp>
        <p:nvSpPr>
          <p:cNvPr id="4" name="Slide Number Placeholder 3"/>
          <p:cNvSpPr>
            <a:spLocks noGrp="1"/>
          </p:cNvSpPr>
          <p:nvPr>
            <p:ph type="sldNum" sz="quarter" idx="10"/>
          </p:nvPr>
        </p:nvSpPr>
        <p:spPr/>
        <p:txBody>
          <a:bodyPr/>
          <a:lstStyle/>
          <a:p>
            <a:fld id="{CB1BE4F7-9CEE-9B42-BD08-CDC4DF370976}" type="slidenum">
              <a:rPr lang="en-US" smtClean="0"/>
              <a:t>23</a:t>
            </a:fld>
            <a:endParaRPr lang="en-US"/>
          </a:p>
        </p:txBody>
      </p:sp>
    </p:spTree>
    <p:extLst>
      <p:ext uri="{BB962C8B-B14F-4D97-AF65-F5344CB8AC3E}">
        <p14:creationId xmlns:p14="http://schemas.microsoft.com/office/powerpoint/2010/main" val="1419951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pitchFamily="-112" charset="0"/>
                <a:ea typeface="MS PGothic" pitchFamily="34" charset="-128"/>
                <a:cs typeface="ＭＳ Ｐゴシック" pitchFamily="-112" charset="-128"/>
              </a:rPr>
              <a:t>ERM: Empirical risk minimization</a:t>
            </a:r>
          </a:p>
          <a:p>
            <a:r>
              <a:rPr lang="en-US" sz="1200" b="0" i="0" kern="1200" dirty="0">
                <a:solidFill>
                  <a:schemeClr val="tx1"/>
                </a:solidFill>
                <a:effectLst/>
                <a:latin typeface="Times" pitchFamily="-112" charset="0"/>
                <a:ea typeface="MS PGothic" pitchFamily="34" charset="-128"/>
                <a:cs typeface="ＭＳ Ｐゴシック" pitchFamily="-112" charset="-128"/>
              </a:rPr>
              <a:t>L: Loss function</a:t>
            </a:r>
          </a:p>
          <a:p>
            <a:r>
              <a:rPr lang="en-US" sz="1200" b="0" i="0" kern="1200" dirty="0">
                <a:solidFill>
                  <a:schemeClr val="tx1"/>
                </a:solidFill>
                <a:effectLst/>
                <a:latin typeface="Times" pitchFamily="-112" charset="0"/>
                <a:ea typeface="MS PGothic" pitchFamily="34" charset="-128"/>
                <a:cs typeface="ＭＳ Ｐゴシック" pitchFamily="-112" charset="-128"/>
              </a:rPr>
              <a:t>n:</a:t>
            </a:r>
            <a:r>
              <a:rPr lang="en-US" sz="1200" b="0" i="0" kern="1200" baseline="0" dirty="0">
                <a:solidFill>
                  <a:schemeClr val="tx1"/>
                </a:solidFill>
                <a:effectLst/>
                <a:latin typeface="Times" pitchFamily="-112" charset="0"/>
                <a:ea typeface="MS PGothic" pitchFamily="34" charset="-128"/>
                <a:cs typeface="ＭＳ Ｐゴシック" pitchFamily="-112" charset="-128"/>
              </a:rPr>
              <a:t> n instances in our training or test data</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2</a:t>
            </a:fld>
            <a:endParaRPr lang="en-US" altLang="en-US"/>
          </a:p>
        </p:txBody>
      </p:sp>
    </p:spTree>
    <p:extLst>
      <p:ext uri="{BB962C8B-B14F-4D97-AF65-F5344CB8AC3E}">
        <p14:creationId xmlns:p14="http://schemas.microsoft.com/office/powerpoint/2010/main" val="916327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Times" pitchFamily="-112" charset="0"/>
                <a:ea typeface="MS PGothic" pitchFamily="34" charset="-128"/>
                <a:cs typeface="ＭＳ Ｐゴシック" pitchFamily="-112" charset="-128"/>
              </a:rPr>
              <a:t>Empirical risk minimization</a:t>
            </a:r>
            <a:r>
              <a:rPr lang="en-US" sz="1200" b="0" i="0" kern="1200" dirty="0">
                <a:solidFill>
                  <a:schemeClr val="tx1"/>
                </a:solidFill>
                <a:effectLst/>
                <a:latin typeface="Times" pitchFamily="-112" charset="0"/>
                <a:ea typeface="MS PGothic" pitchFamily="34" charset="-128"/>
                <a:cs typeface="ＭＳ Ｐゴシック" pitchFamily="-112" charset="-128"/>
              </a:rPr>
              <a:t> principle states that the learning algorithm should choose a  which minimizes the empirical risk</a:t>
            </a:r>
            <a:r>
              <a:rPr lang="en-US" sz="1200" b="0" i="0" kern="1200" baseline="0" dirty="0">
                <a:solidFill>
                  <a:schemeClr val="tx1"/>
                </a:solidFill>
                <a:effectLst/>
                <a:latin typeface="Times" pitchFamily="-112" charset="0"/>
                <a:ea typeface="MS PGothic" pitchFamily="34" charset="-128"/>
                <a:cs typeface="ＭＳ Ｐゴシック" pitchFamily="-112" charset="-128"/>
              </a:rPr>
              <a:t> (</a:t>
            </a:r>
            <a:r>
              <a:rPr lang="en-US" sz="1200" b="0" i="0" kern="1200" baseline="0" dirty="0" err="1">
                <a:solidFill>
                  <a:schemeClr val="tx1"/>
                </a:solidFill>
                <a:effectLst/>
                <a:latin typeface="Times" pitchFamily="-112" charset="0"/>
                <a:ea typeface="MS PGothic" pitchFamily="34" charset="-128"/>
                <a:cs typeface="ＭＳ Ｐゴシック" pitchFamily="-112" charset="-128"/>
              </a:rPr>
              <a:t>argmin</a:t>
            </a:r>
            <a:r>
              <a:rPr lang="en-US" sz="1200" b="0" i="0" kern="1200" baseline="0" dirty="0">
                <a:solidFill>
                  <a:schemeClr val="tx1"/>
                </a:solidFill>
                <a:effectLst/>
                <a:latin typeface="Times" pitchFamily="-112" charset="0"/>
                <a:ea typeface="MS PGothic" pitchFamily="34" charset="-128"/>
                <a:cs typeface="ＭＳ Ｐゴシック" pitchFamily="-112" charset="-128"/>
              </a:rPr>
              <a:t>), solving that </a:t>
            </a:r>
            <a:r>
              <a:rPr lang="en-US" sz="1200" b="0" i="0" kern="1200" baseline="0" dirty="0" err="1">
                <a:solidFill>
                  <a:schemeClr val="tx1"/>
                </a:solidFill>
                <a:effectLst/>
                <a:latin typeface="Times" pitchFamily="-112" charset="0"/>
                <a:ea typeface="MS PGothic" pitchFamily="34" charset="-128"/>
                <a:cs typeface="ＭＳ Ｐゴシック" pitchFamily="-112" charset="-128"/>
              </a:rPr>
              <a:t>optimixation</a:t>
            </a:r>
            <a:r>
              <a:rPr lang="en-US" sz="1200" b="0" i="0" kern="1200" baseline="0" dirty="0">
                <a:solidFill>
                  <a:schemeClr val="tx1"/>
                </a:solidFill>
                <a:effectLst/>
                <a:latin typeface="Times" pitchFamily="-112" charset="0"/>
                <a:ea typeface="MS PGothic" pitchFamily="34" charset="-128"/>
                <a:cs typeface="ＭＳ Ｐゴシック" pitchFamily="-112" charset="-128"/>
              </a:rPr>
              <a:t> problem</a:t>
            </a:r>
          </a:p>
          <a:p>
            <a:endParaRPr lang="en-US" sz="1200" b="0" i="0" kern="1200" baseline="0" dirty="0">
              <a:solidFill>
                <a:schemeClr val="tx1"/>
              </a:solidFill>
              <a:effectLst/>
              <a:latin typeface="Times" pitchFamily="-112" charset="0"/>
              <a:ea typeface="MS PGothic" pitchFamily="34" charset="-128"/>
              <a:cs typeface="ＭＳ Ｐゴシック" pitchFamily="-112" charset="-128"/>
            </a:endParaRPr>
          </a:p>
          <a:p>
            <a:r>
              <a:rPr lang="en-US" sz="1200" b="0" i="0" kern="1200" baseline="0" dirty="0">
                <a:solidFill>
                  <a:schemeClr val="tx1"/>
                </a:solidFill>
                <a:effectLst/>
                <a:latin typeface="Times" pitchFamily="-112" charset="0"/>
                <a:ea typeface="MS PGothic" pitchFamily="34" charset="-128"/>
                <a:cs typeface="ＭＳ Ｐゴシック" pitchFamily="-112" charset="-128"/>
              </a:rPr>
              <a:t>-train</a:t>
            </a:r>
          </a:p>
          <a:p>
            <a:r>
              <a:rPr lang="en-US" sz="1200" b="0" i="0" kern="1200" baseline="0" dirty="0">
                <a:solidFill>
                  <a:schemeClr val="tx1"/>
                </a:solidFill>
                <a:effectLst/>
                <a:latin typeface="Times" pitchFamily="-112" charset="0"/>
                <a:ea typeface="MS PGothic" pitchFamily="34" charset="-128"/>
                <a:cs typeface="ＭＳ Ｐゴシック" pitchFamily="-112" charset="-128"/>
              </a:rPr>
              <a:t>-assess loss on validation set</a:t>
            </a:r>
          </a:p>
          <a:p>
            <a:r>
              <a:rPr lang="en-US" sz="1200" b="0" i="0" kern="1200" baseline="0" dirty="0">
                <a:solidFill>
                  <a:schemeClr val="tx1"/>
                </a:solidFill>
                <a:effectLst/>
                <a:latin typeface="Times" pitchFamily="-112" charset="0"/>
                <a:ea typeface="MS PGothic" pitchFamily="34" charset="-128"/>
                <a:cs typeface="ＭＳ Ｐゴシック" pitchFamily="-112" charset="-128"/>
              </a:rPr>
              <a:t>-then retrain include validation data</a:t>
            </a:r>
          </a:p>
          <a:p>
            <a:r>
              <a:rPr lang="en-US" sz="1200" b="0" i="0" kern="1200" baseline="0" dirty="0">
                <a:solidFill>
                  <a:schemeClr val="tx1"/>
                </a:solidFill>
                <a:effectLst/>
                <a:latin typeface="Times" pitchFamily="-112" charset="0"/>
                <a:ea typeface="MS PGothic" pitchFamily="34" charset="-128"/>
                <a:cs typeface="ＭＳ Ｐゴシック" pitchFamily="-112" charset="-128"/>
              </a:rPr>
              <a:t>-assess loss on test set</a:t>
            </a:r>
          </a:p>
          <a:p>
            <a:endParaRPr lang="en-US" sz="1200" b="0" i="0" kern="1200" baseline="0" dirty="0">
              <a:solidFill>
                <a:schemeClr val="tx1"/>
              </a:solidFill>
              <a:effectLst/>
              <a:latin typeface="Times" pitchFamily="-112" charset="0"/>
              <a:ea typeface="MS PGothic" pitchFamily="34" charset="-128"/>
              <a:cs typeface="ＭＳ Ｐゴシック" pitchFamily="-112" charset="-128"/>
            </a:endParaRPr>
          </a:p>
          <a:p>
            <a:r>
              <a:rPr lang="en-US" sz="1200" b="0" i="0" kern="1200" baseline="0" dirty="0">
                <a:solidFill>
                  <a:schemeClr val="tx1"/>
                </a:solidFill>
                <a:effectLst/>
                <a:latin typeface="Times" pitchFamily="-112" charset="0"/>
                <a:ea typeface="MS PGothic" pitchFamily="34" charset="-128"/>
                <a:cs typeface="ＭＳ Ｐゴシック" pitchFamily="-112" charset="-128"/>
              </a:rPr>
              <a:t>Need validation set to understand trained loss, and then can compare to test loss</a:t>
            </a:r>
          </a:p>
          <a:p>
            <a:r>
              <a:rPr lang="en-US" sz="1200" b="0" i="0" kern="1200" baseline="0" dirty="0">
                <a:solidFill>
                  <a:schemeClr val="tx1"/>
                </a:solidFill>
                <a:effectLst/>
                <a:latin typeface="Times" pitchFamily="-112" charset="0"/>
                <a:ea typeface="MS PGothic" pitchFamily="34" charset="-128"/>
                <a:cs typeface="ＭＳ Ｐゴシック" pitchFamily="-112" charset="-128"/>
              </a:rPr>
              <a:t>Loss function could be MSE or other function</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5</a:t>
            </a:fld>
            <a:endParaRPr lang="en-US" altLang="en-US"/>
          </a:p>
        </p:txBody>
      </p:sp>
    </p:spTree>
    <p:extLst>
      <p:ext uri="{BB962C8B-B14F-4D97-AF65-F5344CB8AC3E}">
        <p14:creationId xmlns:p14="http://schemas.microsoft.com/office/powerpoint/2010/main" val="47923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a:solidFill>
                  <a:schemeClr val="tx1"/>
                </a:solidFill>
                <a:effectLst/>
                <a:latin typeface="Times" pitchFamily="-112" charset="0"/>
                <a:ea typeface="MS PGothic" pitchFamily="34" charset="-128"/>
                <a:cs typeface="ＭＳ Ｐゴシック" pitchFamily="-112" charset="-128"/>
              </a:rPr>
              <a:t>-train on subset k</a:t>
            </a:r>
          </a:p>
          <a:p>
            <a:r>
              <a:rPr lang="en-US" sz="1200" b="0" i="0" kern="1200" baseline="0" dirty="0">
                <a:solidFill>
                  <a:schemeClr val="tx1"/>
                </a:solidFill>
                <a:effectLst/>
                <a:latin typeface="Times" pitchFamily="-112" charset="0"/>
                <a:ea typeface="MS PGothic" pitchFamily="34" charset="-128"/>
                <a:cs typeface="ＭＳ Ｐゴシック" pitchFamily="-112" charset="-128"/>
              </a:rPr>
              <a:t>-assess loss on validation set k</a:t>
            </a:r>
          </a:p>
          <a:p>
            <a:r>
              <a:rPr lang="en-US" sz="1200" b="0" i="0" kern="1200" baseline="0" dirty="0">
                <a:solidFill>
                  <a:schemeClr val="tx1"/>
                </a:solidFill>
                <a:effectLst/>
                <a:latin typeface="Times" pitchFamily="-112" charset="0"/>
                <a:ea typeface="MS PGothic" pitchFamily="34" charset="-128"/>
                <a:cs typeface="ＭＳ Ｐゴシック" pitchFamily="-112" charset="-128"/>
              </a:rPr>
              <a:t>-get average loss, choose optimal configuration </a:t>
            </a:r>
          </a:p>
          <a:p>
            <a:r>
              <a:rPr lang="en-US" sz="1200" b="0" i="0" kern="1200" baseline="0" dirty="0">
                <a:solidFill>
                  <a:schemeClr val="tx1"/>
                </a:solidFill>
                <a:effectLst/>
                <a:latin typeface="Times" pitchFamily="-112" charset="0"/>
                <a:ea typeface="MS PGothic" pitchFamily="34" charset="-128"/>
                <a:cs typeface="ＭＳ Ｐゴシック" pitchFamily="-112" charset="-128"/>
              </a:rPr>
              <a:t>-then generate function using that configuration on training data set</a:t>
            </a:r>
          </a:p>
          <a:p>
            <a:r>
              <a:rPr lang="en-US" sz="1200" b="0" i="0" kern="1200" baseline="0" dirty="0">
                <a:solidFill>
                  <a:schemeClr val="tx1"/>
                </a:solidFill>
                <a:effectLst/>
                <a:latin typeface="Times" pitchFamily="-112" charset="0"/>
                <a:ea typeface="MS PGothic" pitchFamily="34" charset="-128"/>
                <a:cs typeface="ＭＳ Ｐゴシック" pitchFamily="-112" charset="-128"/>
              </a:rPr>
              <a:t>-assess loss on test set</a:t>
            </a:r>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8</a:t>
            </a:fld>
            <a:endParaRPr lang="en-US" altLang="en-US"/>
          </a:p>
        </p:txBody>
      </p:sp>
    </p:spTree>
    <p:extLst>
      <p:ext uri="{BB962C8B-B14F-4D97-AF65-F5344CB8AC3E}">
        <p14:creationId xmlns:p14="http://schemas.microsoft.com/office/powerpoint/2010/main" val="52690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in how</a:t>
            </a:r>
            <a:r>
              <a:rPr lang="en-US" baseline="0" dirty="0"/>
              <a:t> well </a:t>
            </a:r>
            <a:r>
              <a:rPr lang="en-US" dirty="0"/>
              <a:t>prediction</a:t>
            </a:r>
            <a:r>
              <a:rPr lang="en-US" baseline="0" dirty="0"/>
              <a:t> fits with the true data</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10</a:t>
            </a:fld>
            <a:endParaRPr lang="en-US" altLang="en-US"/>
          </a:p>
        </p:txBody>
      </p:sp>
    </p:spTree>
    <p:extLst>
      <p:ext uri="{BB962C8B-B14F-4D97-AF65-F5344CB8AC3E}">
        <p14:creationId xmlns:p14="http://schemas.microsoft.com/office/powerpoint/2010/main" val="8361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we would use new data to test</a:t>
            </a:r>
            <a:r>
              <a:rPr lang="en-US" baseline="0" dirty="0"/>
              <a:t> variance, but that is not possible generally </a:t>
            </a:r>
            <a:r>
              <a:rPr lang="en-US" baseline="0" dirty="0">
                <a:sym typeface="Wingdings"/>
              </a:rPr>
              <a:t> hence use bootstrapping and data from within the set</a:t>
            </a:r>
          </a:p>
          <a:p>
            <a:endParaRPr lang="en-US" dirty="0"/>
          </a:p>
          <a:p>
            <a:r>
              <a:rPr lang="en-US" dirty="0"/>
              <a:t>Estimator: function for prediction</a:t>
            </a:r>
          </a:p>
          <a:p>
            <a:r>
              <a:rPr lang="en-US" dirty="0"/>
              <a:t>THIS EXAMPLE INCORPORATES THINGS WE</a:t>
            </a:r>
            <a:r>
              <a:rPr lang="en-US" baseline="0" dirty="0"/>
              <a:t> WILL LEARN DOWNSTREAM</a:t>
            </a:r>
          </a:p>
          <a:p>
            <a:r>
              <a:rPr lang="en-US" baseline="0" dirty="0"/>
              <a:t>Re-visiting it later will help</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11</a:t>
            </a:fld>
            <a:endParaRPr lang="en-US" altLang="en-US"/>
          </a:p>
        </p:txBody>
      </p:sp>
    </p:spTree>
    <p:extLst>
      <p:ext uri="{BB962C8B-B14F-4D97-AF65-F5344CB8AC3E}">
        <p14:creationId xmlns:p14="http://schemas.microsoft.com/office/powerpoint/2010/main" val="1664180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Bootstraping</a:t>
            </a:r>
            <a:r>
              <a:rPr lang="en-US" dirty="0"/>
              <a:t> to get confidence</a:t>
            </a:r>
            <a:r>
              <a:rPr lang="en-US" baseline="0" dirty="0"/>
              <a:t> intervals on AUC</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12</a:t>
            </a:fld>
            <a:endParaRPr lang="en-US" altLang="en-US"/>
          </a:p>
        </p:txBody>
      </p:sp>
    </p:spTree>
    <p:extLst>
      <p:ext uri="{BB962C8B-B14F-4D97-AF65-F5344CB8AC3E}">
        <p14:creationId xmlns:p14="http://schemas.microsoft.com/office/powerpoint/2010/main" val="204819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Bootstrappin</a:t>
            </a:r>
            <a:r>
              <a:rPr lang="en-US" baseline="0" dirty="0"/>
              <a:t>g to generate confidence about the AUC estimates</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13</a:t>
            </a:fld>
            <a:endParaRPr lang="en-US" altLang="en-US"/>
          </a:p>
        </p:txBody>
      </p:sp>
    </p:spTree>
    <p:extLst>
      <p:ext uri="{BB962C8B-B14F-4D97-AF65-F5344CB8AC3E}">
        <p14:creationId xmlns:p14="http://schemas.microsoft.com/office/powerpoint/2010/main" val="139387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X-axis – decrease in regularization (constraint/prior information </a:t>
            </a:r>
            <a:r>
              <a:rPr lang="en-US" baseline="0" dirty="0"/>
              <a:t>for parameters)</a:t>
            </a:r>
          </a:p>
          <a:p>
            <a:r>
              <a:rPr lang="en-US" sz="1200" b="0" i="0" kern="1200" dirty="0">
                <a:solidFill>
                  <a:schemeClr val="tx1"/>
                </a:solidFill>
                <a:effectLst/>
                <a:latin typeface="Times" pitchFamily="-112" charset="0"/>
                <a:ea typeface="MS PGothic" pitchFamily="34" charset="-128"/>
                <a:cs typeface="ＭＳ Ｐゴシック" pitchFamily="-112" charset="-128"/>
              </a:rPr>
              <a:t> </a:t>
            </a:r>
            <a:r>
              <a:rPr lang="en-US" sz="1200" b="1" i="0" kern="1200" dirty="0">
                <a:solidFill>
                  <a:schemeClr val="tx1"/>
                </a:solidFill>
                <a:effectLst/>
                <a:latin typeface="Times" pitchFamily="-112" charset="0"/>
                <a:ea typeface="MS PGothic" pitchFamily="34" charset="-128"/>
                <a:cs typeface="ＭＳ Ｐゴシック" pitchFamily="-112" charset="-128"/>
              </a:rPr>
              <a:t>The larger one makes </a:t>
            </a:r>
            <a:r>
              <a:rPr lang="en-US" sz="1200" b="1" i="0" u="none" strike="noStrike" kern="1200" dirty="0">
                <a:solidFill>
                  <a:schemeClr val="tx1"/>
                </a:solidFill>
                <a:effectLst/>
                <a:latin typeface="Times" pitchFamily="-112" charset="0"/>
                <a:ea typeface="MS PGothic" pitchFamily="34" charset="-128"/>
                <a:cs typeface="ＭＳ Ｐゴシック" pitchFamily="-112" charset="-128"/>
              </a:rPr>
              <a:t>C</a:t>
            </a:r>
            <a:r>
              <a:rPr lang="en-US" sz="1200" b="1" i="0" kern="1200" dirty="0">
                <a:solidFill>
                  <a:schemeClr val="tx1"/>
                </a:solidFill>
                <a:effectLst/>
                <a:latin typeface="Times" pitchFamily="-112" charset="0"/>
                <a:ea typeface="MS PGothic" pitchFamily="34" charset="-128"/>
                <a:cs typeface="ＭＳ Ｐゴシック" pitchFamily="-112" charset="-128"/>
              </a:rPr>
              <a:t>, the larger the weight of the error term (actual function loss) becomes relative to that of the regularization term </a:t>
            </a:r>
            <a:r>
              <a:rPr lang="en-US" sz="1200" b="0" i="0" kern="1200" dirty="0">
                <a:solidFill>
                  <a:schemeClr val="tx1"/>
                </a:solidFill>
                <a:effectLst/>
                <a:latin typeface="Times" pitchFamily="-112" charset="0"/>
                <a:ea typeface="MS PGothic" pitchFamily="34" charset="-128"/>
                <a:cs typeface="ＭＳ Ｐゴシック" pitchFamily="-112" charset="-128"/>
              </a:rPr>
              <a:t>– less regularization. The smaller one makes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rPr>
              <a:t>C</a:t>
            </a:r>
            <a:r>
              <a:rPr lang="en-US" sz="1200" b="0" i="0" kern="1200" dirty="0">
                <a:solidFill>
                  <a:schemeClr val="tx1"/>
                </a:solidFill>
                <a:effectLst/>
                <a:latin typeface="Times" pitchFamily="-112" charset="0"/>
                <a:ea typeface="MS PGothic" pitchFamily="34" charset="-128"/>
                <a:cs typeface="ＭＳ Ｐゴシック" pitchFamily="-112" charset="-128"/>
              </a:rPr>
              <a:t>, the smaller the weight of the error term becomes relative to that of the regularization term. Consequently, </a:t>
            </a:r>
            <a:r>
              <a:rPr lang="en-US" sz="1200" b="0" i="0" u="none" strike="noStrike" kern="1200" dirty="0">
                <a:solidFill>
                  <a:schemeClr val="tx1"/>
                </a:solidFill>
                <a:effectLst/>
                <a:latin typeface="Times" pitchFamily="-112" charset="0"/>
                <a:ea typeface="MS PGothic" pitchFamily="34" charset="-128"/>
                <a:cs typeface="ＭＳ Ｐゴシック" pitchFamily="-112" charset="-128"/>
              </a:rPr>
              <a:t>C</a:t>
            </a:r>
            <a:r>
              <a:rPr lang="en-US" sz="1200" b="0" i="0" kern="1200" dirty="0">
                <a:solidFill>
                  <a:schemeClr val="tx1"/>
                </a:solidFill>
                <a:effectLst/>
                <a:latin typeface="Times" pitchFamily="-112" charset="0"/>
                <a:ea typeface="MS PGothic" pitchFamily="34" charset="-128"/>
                <a:cs typeface="ＭＳ Ｐゴシック" pitchFamily="-112" charset="-128"/>
              </a:rPr>
              <a:t> moderates the trade off between emphasizing model simplicity via regularization and model accuracy on training data</a:t>
            </a:r>
            <a:endParaRPr lang="en-US" dirty="0"/>
          </a:p>
        </p:txBody>
      </p:sp>
      <p:sp>
        <p:nvSpPr>
          <p:cNvPr id="4" name="Slide Number Placeholder 3"/>
          <p:cNvSpPr>
            <a:spLocks noGrp="1"/>
          </p:cNvSpPr>
          <p:nvPr>
            <p:ph type="sldNum" sz="quarter" idx="10"/>
          </p:nvPr>
        </p:nvSpPr>
        <p:spPr/>
        <p:txBody>
          <a:bodyPr/>
          <a:lstStyle/>
          <a:p>
            <a:fld id="{B82CE723-1891-42B9-8917-36E8C6BAC0CF}" type="slidenum">
              <a:rPr lang="en-US" altLang="en-US" smtClean="0"/>
              <a:pPr/>
              <a:t>14</a:t>
            </a:fld>
            <a:endParaRPr lang="en-US" altLang="en-US"/>
          </a:p>
        </p:txBody>
      </p:sp>
    </p:spTree>
    <p:extLst>
      <p:ext uri="{BB962C8B-B14F-4D97-AF65-F5344CB8AC3E}">
        <p14:creationId xmlns:p14="http://schemas.microsoft.com/office/powerpoint/2010/main" val="99991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FAEFFCDF-DC98-43A9-A4D5-85E38EF22476}" type="slidenum">
              <a:rPr lang="en-US" altLang="en-US"/>
              <a:pPr/>
              <a:t>‹#›</a:t>
            </a:fld>
            <a:endParaRPr lang="en-US" altLang="en-US"/>
          </a:p>
        </p:txBody>
      </p:sp>
    </p:spTree>
    <p:extLst>
      <p:ext uri="{BB962C8B-B14F-4D97-AF65-F5344CB8AC3E}">
        <p14:creationId xmlns:p14="http://schemas.microsoft.com/office/powerpoint/2010/main" val="409657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BB799C03-1562-4CE2-9BB4-2EB4C1C1E5E3}" type="slidenum">
              <a:rPr lang="en-US" altLang="en-US"/>
              <a:pPr/>
              <a:t>‹#›</a:t>
            </a:fld>
            <a:endParaRPr lang="en-US" altLang="en-US"/>
          </a:p>
        </p:txBody>
      </p:sp>
    </p:spTree>
    <p:extLst>
      <p:ext uri="{BB962C8B-B14F-4D97-AF65-F5344CB8AC3E}">
        <p14:creationId xmlns:p14="http://schemas.microsoft.com/office/powerpoint/2010/main" val="119428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760FD918-CDB5-4038-961C-039151A85B02}" type="slidenum">
              <a:rPr lang="en-US" altLang="en-US"/>
              <a:pPr/>
              <a:t>‹#›</a:t>
            </a:fld>
            <a:endParaRPr lang="en-US" altLang="en-US"/>
          </a:p>
        </p:txBody>
      </p:sp>
    </p:spTree>
    <p:extLst>
      <p:ext uri="{BB962C8B-B14F-4D97-AF65-F5344CB8AC3E}">
        <p14:creationId xmlns:p14="http://schemas.microsoft.com/office/powerpoint/2010/main" val="824982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620000" cy="685800"/>
          </a:xfrm>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10000"/>
            <a:ext cx="38100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8" name="Rectangle 6"/>
          <p:cNvSpPr>
            <a:spLocks noGrp="1" noChangeArrowheads="1"/>
          </p:cNvSpPr>
          <p:nvPr>
            <p:ph type="sldNum" sz="quarter" idx="12"/>
          </p:nvPr>
        </p:nvSpPr>
        <p:spPr>
          <a:ln/>
        </p:spPr>
        <p:txBody>
          <a:bodyPr/>
          <a:lstStyle>
            <a:lvl1pPr>
              <a:defRPr/>
            </a:lvl1pPr>
          </a:lstStyle>
          <a:p>
            <a:fld id="{7367C193-B991-4E33-A8E2-7AC8AAF81F0C}" type="slidenum">
              <a:rPr lang="en-US" altLang="en-US"/>
              <a:pPr/>
              <a:t>‹#›</a:t>
            </a:fld>
            <a:endParaRPr lang="en-US" altLang="en-US"/>
          </a:p>
        </p:txBody>
      </p:sp>
    </p:spTree>
    <p:extLst>
      <p:ext uri="{BB962C8B-B14F-4D97-AF65-F5344CB8AC3E}">
        <p14:creationId xmlns:p14="http://schemas.microsoft.com/office/powerpoint/2010/main" val="15272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FE2135A0-20C0-44C6-BF09-4C40D743039E}" type="slidenum">
              <a:rPr lang="en-US" altLang="en-US"/>
              <a:pPr/>
              <a:t>‹#›</a:t>
            </a:fld>
            <a:endParaRPr lang="en-US" altLang="en-US"/>
          </a:p>
        </p:txBody>
      </p:sp>
    </p:spTree>
    <p:extLst>
      <p:ext uri="{BB962C8B-B14F-4D97-AF65-F5344CB8AC3E}">
        <p14:creationId xmlns:p14="http://schemas.microsoft.com/office/powerpoint/2010/main" val="254113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6" name="Rectangle 6"/>
          <p:cNvSpPr>
            <a:spLocks noGrp="1" noChangeArrowheads="1"/>
          </p:cNvSpPr>
          <p:nvPr>
            <p:ph type="sldNum" sz="quarter" idx="12"/>
          </p:nvPr>
        </p:nvSpPr>
        <p:spPr>
          <a:ln/>
        </p:spPr>
        <p:txBody>
          <a:bodyPr/>
          <a:lstStyle>
            <a:lvl1pPr>
              <a:defRPr/>
            </a:lvl1pPr>
          </a:lstStyle>
          <a:p>
            <a:fld id="{2EE8625E-69A0-4E2C-A3CD-E7D254D3BF6E}" type="slidenum">
              <a:rPr lang="en-US" altLang="en-US"/>
              <a:pPr/>
              <a:t>‹#›</a:t>
            </a:fld>
            <a:endParaRPr lang="en-US" altLang="en-US"/>
          </a:p>
        </p:txBody>
      </p:sp>
    </p:spTree>
    <p:extLst>
      <p:ext uri="{BB962C8B-B14F-4D97-AF65-F5344CB8AC3E}">
        <p14:creationId xmlns:p14="http://schemas.microsoft.com/office/powerpoint/2010/main" val="191856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7" name="Rectangle 6"/>
          <p:cNvSpPr>
            <a:spLocks noGrp="1" noChangeArrowheads="1"/>
          </p:cNvSpPr>
          <p:nvPr>
            <p:ph type="sldNum" sz="quarter" idx="12"/>
          </p:nvPr>
        </p:nvSpPr>
        <p:spPr>
          <a:ln/>
        </p:spPr>
        <p:txBody>
          <a:bodyPr/>
          <a:lstStyle>
            <a:lvl1pPr>
              <a:defRPr/>
            </a:lvl1pPr>
          </a:lstStyle>
          <a:p>
            <a:fld id="{8FE1B66D-AAB5-46F5-BC56-F8E460EC7045}" type="slidenum">
              <a:rPr lang="en-US" altLang="en-US"/>
              <a:pPr/>
              <a:t>‹#›</a:t>
            </a:fld>
            <a:endParaRPr lang="en-US" altLang="en-US"/>
          </a:p>
        </p:txBody>
      </p:sp>
    </p:spTree>
    <p:extLst>
      <p:ext uri="{BB962C8B-B14F-4D97-AF65-F5344CB8AC3E}">
        <p14:creationId xmlns:p14="http://schemas.microsoft.com/office/powerpoint/2010/main" val="305994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9" name="Rectangle 6"/>
          <p:cNvSpPr>
            <a:spLocks noGrp="1" noChangeArrowheads="1"/>
          </p:cNvSpPr>
          <p:nvPr>
            <p:ph type="sldNum" sz="quarter" idx="12"/>
          </p:nvPr>
        </p:nvSpPr>
        <p:spPr>
          <a:ln/>
        </p:spPr>
        <p:txBody>
          <a:bodyPr/>
          <a:lstStyle>
            <a:lvl1pPr>
              <a:defRPr/>
            </a:lvl1pPr>
          </a:lstStyle>
          <a:p>
            <a:fld id="{A1E06330-55FA-4457-88CE-699A03BD7D78}" type="slidenum">
              <a:rPr lang="en-US" altLang="en-US"/>
              <a:pPr/>
              <a:t>‹#›</a:t>
            </a:fld>
            <a:endParaRPr lang="en-US" altLang="en-US"/>
          </a:p>
        </p:txBody>
      </p:sp>
    </p:spTree>
    <p:extLst>
      <p:ext uri="{BB962C8B-B14F-4D97-AF65-F5344CB8AC3E}">
        <p14:creationId xmlns:p14="http://schemas.microsoft.com/office/powerpoint/2010/main" val="299556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5" name="Rectangle 6"/>
          <p:cNvSpPr>
            <a:spLocks noGrp="1" noChangeArrowheads="1"/>
          </p:cNvSpPr>
          <p:nvPr>
            <p:ph type="sldNum" sz="quarter" idx="12"/>
          </p:nvPr>
        </p:nvSpPr>
        <p:spPr>
          <a:ln/>
        </p:spPr>
        <p:txBody>
          <a:bodyPr/>
          <a:lstStyle>
            <a:lvl1pPr>
              <a:defRPr/>
            </a:lvl1pPr>
          </a:lstStyle>
          <a:p>
            <a:fld id="{CA2435C4-BD70-410A-B5FB-BA5D6F73BD42}" type="slidenum">
              <a:rPr lang="en-US" altLang="en-US"/>
              <a:pPr/>
              <a:t>‹#›</a:t>
            </a:fld>
            <a:endParaRPr lang="en-US" altLang="en-US"/>
          </a:p>
        </p:txBody>
      </p:sp>
    </p:spTree>
    <p:extLst>
      <p:ext uri="{BB962C8B-B14F-4D97-AF65-F5344CB8AC3E}">
        <p14:creationId xmlns:p14="http://schemas.microsoft.com/office/powerpoint/2010/main" val="114846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4" name="Rectangle 6"/>
          <p:cNvSpPr>
            <a:spLocks noGrp="1" noChangeArrowheads="1"/>
          </p:cNvSpPr>
          <p:nvPr>
            <p:ph type="sldNum" sz="quarter" idx="12"/>
          </p:nvPr>
        </p:nvSpPr>
        <p:spPr>
          <a:ln/>
        </p:spPr>
        <p:txBody>
          <a:bodyPr/>
          <a:lstStyle>
            <a:lvl1pPr>
              <a:defRPr/>
            </a:lvl1pPr>
          </a:lstStyle>
          <a:p>
            <a:fld id="{F4746E3F-D7D0-48F3-B7A6-504D26A65070}" type="slidenum">
              <a:rPr lang="en-US" altLang="en-US"/>
              <a:pPr/>
              <a:t>‹#›</a:t>
            </a:fld>
            <a:endParaRPr lang="en-US" altLang="en-US"/>
          </a:p>
        </p:txBody>
      </p:sp>
    </p:spTree>
    <p:extLst>
      <p:ext uri="{BB962C8B-B14F-4D97-AF65-F5344CB8AC3E}">
        <p14:creationId xmlns:p14="http://schemas.microsoft.com/office/powerpoint/2010/main" val="114888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7" name="Rectangle 6"/>
          <p:cNvSpPr>
            <a:spLocks noGrp="1" noChangeArrowheads="1"/>
          </p:cNvSpPr>
          <p:nvPr>
            <p:ph type="sldNum" sz="quarter" idx="12"/>
          </p:nvPr>
        </p:nvSpPr>
        <p:spPr>
          <a:ln/>
        </p:spPr>
        <p:txBody>
          <a:bodyPr/>
          <a:lstStyle>
            <a:lvl1pPr>
              <a:defRPr/>
            </a:lvl1pPr>
          </a:lstStyle>
          <a:p>
            <a:fld id="{49AFF32A-9FC7-4DC9-B1F7-4FC2D5FDE3BD}" type="slidenum">
              <a:rPr lang="en-US" altLang="en-US"/>
              <a:pPr/>
              <a:t>‹#›</a:t>
            </a:fld>
            <a:endParaRPr lang="en-US" altLang="en-US"/>
          </a:p>
        </p:txBody>
      </p:sp>
    </p:spTree>
    <p:extLst>
      <p:ext uri="{BB962C8B-B14F-4D97-AF65-F5344CB8AC3E}">
        <p14:creationId xmlns:p14="http://schemas.microsoft.com/office/powerpoint/2010/main" val="342503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 Mining - Columbia University</a:t>
            </a:r>
          </a:p>
        </p:txBody>
      </p:sp>
      <p:sp>
        <p:nvSpPr>
          <p:cNvPr id="7" name="Rectangle 6"/>
          <p:cNvSpPr>
            <a:spLocks noGrp="1" noChangeArrowheads="1"/>
          </p:cNvSpPr>
          <p:nvPr>
            <p:ph type="sldNum" sz="quarter" idx="12"/>
          </p:nvPr>
        </p:nvSpPr>
        <p:spPr>
          <a:ln/>
        </p:spPr>
        <p:txBody>
          <a:bodyPr/>
          <a:lstStyle>
            <a:lvl1pPr>
              <a:defRPr/>
            </a:lvl1pPr>
          </a:lstStyle>
          <a:p>
            <a:fld id="{8397D841-8A84-4955-83E6-369F62F87FBE}" type="slidenum">
              <a:rPr lang="en-US" altLang="en-US"/>
              <a:pPr/>
              <a:t>‹#›</a:t>
            </a:fld>
            <a:endParaRPr lang="en-US" altLang="en-US"/>
          </a:p>
        </p:txBody>
      </p:sp>
    </p:spTree>
    <p:extLst>
      <p:ext uri="{BB962C8B-B14F-4D97-AF65-F5344CB8AC3E}">
        <p14:creationId xmlns:p14="http://schemas.microsoft.com/office/powerpoint/2010/main" val="278750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620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ea typeface="+mn-ea"/>
                <a:cs typeface="+mn-cs"/>
              </a:defRPr>
            </a:lvl1pPr>
          </a:lstStyle>
          <a:p>
            <a:pPr>
              <a:defRPr/>
            </a:pPr>
            <a:r>
              <a:rPr lang="en-US"/>
              <a:t>Data Mining - Columbia University</a:t>
            </a:r>
          </a:p>
        </p:txBody>
      </p:sp>
      <p:sp>
        <p:nvSpPr>
          <p:cNvPr id="1030" name="Rectangle 6"/>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430E0BA-2B1A-44A1-A41C-BCABEE96A642}" type="slidenum">
              <a:rPr lang="en-US" altLang="en-US"/>
              <a:pPr/>
              <a:t>‹#›</a:t>
            </a:fld>
            <a:endParaRPr lang="en-US" altLang="en-US"/>
          </a:p>
        </p:txBody>
      </p:sp>
      <p:sp>
        <p:nvSpPr>
          <p:cNvPr id="7" name="Slide Number Placeholder 5"/>
          <p:cNvSpPr txBox="1">
            <a:spLocks/>
          </p:cNvSpPr>
          <p:nvPr userDrawn="1"/>
        </p:nvSpPr>
        <p:spPr>
          <a:xfrm>
            <a:off x="4901784" y="6356351"/>
            <a:ext cx="3613566"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Times"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MS PGothic" pitchFamily="34" charset="-128"/>
                <a:cs typeface="+mn-cs"/>
              </a:defRPr>
            </a:lvl5pPr>
            <a:lvl6pPr marL="2286000" algn="l" defTabSz="914400" rtl="0" eaLnBrk="1" latinLnBrk="0" hangingPunct="1">
              <a:defRPr sz="2400" kern="1200">
                <a:solidFill>
                  <a:schemeClr val="tx1"/>
                </a:solidFill>
                <a:latin typeface="Times" charset="0"/>
                <a:ea typeface="MS PGothic" pitchFamily="34" charset="-128"/>
                <a:cs typeface="+mn-cs"/>
              </a:defRPr>
            </a:lvl6pPr>
            <a:lvl7pPr marL="2743200" algn="l" defTabSz="914400" rtl="0" eaLnBrk="1" latinLnBrk="0" hangingPunct="1">
              <a:defRPr sz="2400" kern="1200">
                <a:solidFill>
                  <a:schemeClr val="tx1"/>
                </a:solidFill>
                <a:latin typeface="Times" charset="0"/>
                <a:ea typeface="MS PGothic" pitchFamily="34" charset="-128"/>
                <a:cs typeface="+mn-cs"/>
              </a:defRPr>
            </a:lvl7pPr>
            <a:lvl8pPr marL="3200400" algn="l" defTabSz="914400" rtl="0" eaLnBrk="1" latinLnBrk="0" hangingPunct="1">
              <a:defRPr sz="2400" kern="1200">
                <a:solidFill>
                  <a:schemeClr val="tx1"/>
                </a:solidFill>
                <a:latin typeface="Times" charset="0"/>
                <a:ea typeface="MS PGothic" pitchFamily="34" charset="-128"/>
                <a:cs typeface="+mn-cs"/>
              </a:defRPr>
            </a:lvl8pPr>
            <a:lvl9pPr marL="3657600" algn="l" defTabSz="914400" rtl="0" eaLnBrk="1" latinLnBrk="0" hangingPunct="1">
              <a:defRPr sz="2400" kern="1200">
                <a:solidFill>
                  <a:schemeClr val="tx1"/>
                </a:solidFill>
                <a:latin typeface="Times" charset="0"/>
                <a:ea typeface="MS PGothic" pitchFamily="34" charset="-128"/>
                <a:cs typeface="+mn-cs"/>
              </a:defRPr>
            </a:lvl9pPr>
          </a:lstStyle>
          <a:p>
            <a:r>
              <a:rPr lang="en-US" dirty="0">
                <a:latin typeface="Arial" charset="0"/>
                <a:ea typeface="Arial" charset="0"/>
                <a:cs typeface="Arial" charset="0"/>
              </a:rPr>
              <a:t>NYU Foundations of Data Science</a:t>
            </a:r>
          </a:p>
          <a:p>
            <a:r>
              <a:rPr lang="en-US" dirty="0">
                <a:latin typeface="Arial" charset="0"/>
                <a:ea typeface="Arial" charset="0"/>
                <a:cs typeface="Arial" charset="0"/>
              </a:rPr>
              <a:t>Copyright Rumi Chunara,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3200">
          <a:solidFill>
            <a:schemeClr val="tx1"/>
          </a:solidFill>
          <a:latin typeface="Arial"/>
          <a:ea typeface="MS PGothic" pitchFamily="34" charset="-128"/>
          <a:cs typeface="Arial"/>
        </a:defRPr>
      </a:lvl1pPr>
      <a:lvl2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2pPr>
      <a:lvl3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3pPr>
      <a:lvl4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4pPr>
      <a:lvl5pPr algn="ctr" rtl="0" eaLnBrk="0" fontAlgn="base" hangingPunct="0">
        <a:spcBef>
          <a:spcPct val="0"/>
        </a:spcBef>
        <a:spcAft>
          <a:spcPct val="0"/>
        </a:spcAft>
        <a:defRPr sz="3200">
          <a:solidFill>
            <a:srgbClr val="0000FF"/>
          </a:solidFill>
          <a:latin typeface="Garamond" pitchFamily="-112" charset="0"/>
          <a:ea typeface="MS PGothic" pitchFamily="34" charset="-128"/>
          <a:cs typeface="ＭＳ Ｐゴシック" pitchFamily="-112" charset="-128"/>
        </a:defRPr>
      </a:lvl5pPr>
      <a:lvl6pPr marL="457200" algn="ctr" rtl="0" fontAlgn="base">
        <a:spcBef>
          <a:spcPct val="0"/>
        </a:spcBef>
        <a:spcAft>
          <a:spcPct val="0"/>
        </a:spcAft>
        <a:defRPr sz="3200">
          <a:solidFill>
            <a:srgbClr val="0000FF"/>
          </a:solidFill>
          <a:latin typeface="Garamond" pitchFamily="-112" charset="0"/>
        </a:defRPr>
      </a:lvl6pPr>
      <a:lvl7pPr marL="914400" algn="ctr" rtl="0" fontAlgn="base">
        <a:spcBef>
          <a:spcPct val="0"/>
        </a:spcBef>
        <a:spcAft>
          <a:spcPct val="0"/>
        </a:spcAft>
        <a:defRPr sz="3200">
          <a:solidFill>
            <a:srgbClr val="0000FF"/>
          </a:solidFill>
          <a:latin typeface="Garamond" pitchFamily="-112" charset="0"/>
        </a:defRPr>
      </a:lvl7pPr>
      <a:lvl8pPr marL="1371600" algn="ctr" rtl="0" fontAlgn="base">
        <a:spcBef>
          <a:spcPct val="0"/>
        </a:spcBef>
        <a:spcAft>
          <a:spcPct val="0"/>
        </a:spcAft>
        <a:defRPr sz="3200">
          <a:solidFill>
            <a:srgbClr val="0000FF"/>
          </a:solidFill>
          <a:latin typeface="Garamond" pitchFamily="-112" charset="0"/>
        </a:defRPr>
      </a:lvl8pPr>
      <a:lvl9pPr marL="1828800" algn="ctr" rtl="0" fontAlgn="base">
        <a:spcBef>
          <a:spcPct val="0"/>
        </a:spcBef>
        <a:spcAft>
          <a:spcPct val="0"/>
        </a:spcAft>
        <a:defRPr sz="3200">
          <a:solidFill>
            <a:srgbClr val="0000FF"/>
          </a:solidFill>
          <a:latin typeface="Garamond" pitchFamily="-112" charset="0"/>
        </a:defRPr>
      </a:lvl9pPr>
    </p:titleStyle>
    <p:bodyStyle>
      <a:lvl1pPr marL="342900" indent="-342900" algn="l" rtl="0" eaLnBrk="0" fontAlgn="base" hangingPunct="0">
        <a:spcBef>
          <a:spcPct val="20000"/>
        </a:spcBef>
        <a:spcAft>
          <a:spcPct val="0"/>
        </a:spcAft>
        <a:buChar char="•"/>
        <a:defRPr sz="2800">
          <a:solidFill>
            <a:schemeClr val="tx1"/>
          </a:solidFill>
          <a:latin typeface="Arial"/>
          <a:ea typeface="MS PGothic" pitchFamily="34" charset="-128"/>
          <a:cs typeface="Arial"/>
        </a:defRPr>
      </a:lvl1pPr>
      <a:lvl2pPr marL="742950" indent="-285750" algn="l" rtl="0" eaLnBrk="0" fontAlgn="base" hangingPunct="0">
        <a:spcBef>
          <a:spcPct val="20000"/>
        </a:spcBef>
        <a:spcAft>
          <a:spcPct val="0"/>
        </a:spcAft>
        <a:buChar char="–"/>
        <a:defRPr sz="2400">
          <a:solidFill>
            <a:schemeClr val="tx1"/>
          </a:solidFill>
          <a:latin typeface="Arial"/>
          <a:ea typeface="MS PGothic" pitchFamily="34" charset="-128"/>
          <a:cs typeface="Arial"/>
        </a:defRPr>
      </a:lvl2pPr>
      <a:lvl3pPr marL="1143000" indent="-228600" algn="l" rtl="0" eaLnBrk="0" fontAlgn="base" hangingPunct="0">
        <a:spcBef>
          <a:spcPct val="20000"/>
        </a:spcBef>
        <a:spcAft>
          <a:spcPct val="0"/>
        </a:spcAft>
        <a:buChar char="•"/>
        <a:defRPr sz="2000">
          <a:solidFill>
            <a:schemeClr val="tx1"/>
          </a:solidFill>
          <a:latin typeface="Arial"/>
          <a:ea typeface="MS PGothic" pitchFamily="34" charset="-128"/>
          <a:cs typeface="Arial"/>
        </a:defRPr>
      </a:lvl3pPr>
      <a:lvl4pPr marL="1600200" indent="-228600" algn="l" rtl="0" eaLnBrk="0" fontAlgn="base" hangingPunct="0">
        <a:spcBef>
          <a:spcPct val="20000"/>
        </a:spcBef>
        <a:spcAft>
          <a:spcPct val="0"/>
        </a:spcAft>
        <a:buChar char="–"/>
        <a:defRPr>
          <a:solidFill>
            <a:schemeClr val="tx1"/>
          </a:solidFill>
          <a:latin typeface="Arial"/>
          <a:ea typeface="MS PGothic" pitchFamily="34" charset="-128"/>
          <a:cs typeface="Arial"/>
        </a:defRPr>
      </a:lvl4pPr>
      <a:lvl5pPr marL="2057400" indent="-228600" algn="l" rtl="0" eaLnBrk="0" fontAlgn="base" hangingPunct="0">
        <a:spcBef>
          <a:spcPct val="20000"/>
        </a:spcBef>
        <a:spcAft>
          <a:spcPct val="0"/>
        </a:spcAft>
        <a:buChar char="»"/>
        <a:defRPr>
          <a:solidFill>
            <a:schemeClr val="tx1"/>
          </a:solidFill>
          <a:latin typeface="Arial"/>
          <a:ea typeface="MS PGothic" pitchFamily="34" charset="-128"/>
          <a:cs typeface="Arial"/>
        </a:defRPr>
      </a:lvl5pPr>
      <a:lvl6pPr marL="2514600" indent="-228600" algn="l" rtl="0" fontAlgn="base">
        <a:spcBef>
          <a:spcPct val="20000"/>
        </a:spcBef>
        <a:spcAft>
          <a:spcPct val="0"/>
        </a:spcAft>
        <a:buChar char="»"/>
        <a:defRPr>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solidFill>
                  <a:srgbClr val="7030A0"/>
                </a:solidFill>
                <a:latin typeface="Calibri Light" charset="0"/>
                <a:ea typeface="Calibri Light" charset="0"/>
                <a:cs typeface="Calibri Light" charset="0"/>
              </a:rPr>
              <a:t>Foundations of Data Science</a:t>
            </a:r>
            <a:br>
              <a:rPr lang="en-US" sz="4800" dirty="0">
                <a:solidFill>
                  <a:srgbClr val="7030A0"/>
                </a:solidFill>
                <a:latin typeface="Calibri Light" charset="0"/>
                <a:ea typeface="Calibri Light" charset="0"/>
                <a:cs typeface="Calibri Light" charset="0"/>
              </a:rPr>
            </a:br>
            <a:r>
              <a:rPr lang="en-US" sz="4800" dirty="0">
                <a:solidFill>
                  <a:srgbClr val="7030A0"/>
                </a:solidFill>
                <a:latin typeface="Calibri Light" charset="0"/>
                <a:ea typeface="Calibri Light" charset="0"/>
                <a:cs typeface="Calibri Light" charset="0"/>
              </a:rPr>
              <a:t>Lecture 3, </a:t>
            </a:r>
            <a:r>
              <a:rPr lang="en-US" sz="4800">
                <a:solidFill>
                  <a:srgbClr val="7030A0"/>
                </a:solidFill>
                <a:latin typeface="Calibri Light" charset="0"/>
                <a:ea typeface="Calibri Light" charset="0"/>
                <a:cs typeface="Calibri Light" charset="0"/>
              </a:rPr>
              <a:t>Module 3</a:t>
            </a:r>
            <a:endParaRPr lang="en-US" sz="4800" dirty="0">
              <a:solidFill>
                <a:srgbClr val="7030A0"/>
              </a:solidFill>
              <a:latin typeface="Calibri Light" charset="0"/>
              <a:ea typeface="Calibri Light" charset="0"/>
              <a:cs typeface="Calibri Light" charset="0"/>
            </a:endParaRPr>
          </a:p>
        </p:txBody>
      </p:sp>
      <p:sp>
        <p:nvSpPr>
          <p:cNvPr id="3" name="Subtitle 2"/>
          <p:cNvSpPr>
            <a:spLocks noGrp="1"/>
          </p:cNvSpPr>
          <p:nvPr>
            <p:ph type="subTitle" idx="1"/>
          </p:nvPr>
        </p:nvSpPr>
        <p:spPr/>
        <p:txBody>
          <a:bodyPr>
            <a:normAutofit/>
          </a:bodyPr>
          <a:lstStyle/>
          <a:p>
            <a:r>
              <a:rPr lang="en-US" dirty="0">
                <a:solidFill>
                  <a:schemeClr val="bg1">
                    <a:lumMod val="50000"/>
                  </a:schemeClr>
                </a:solidFill>
                <a:latin typeface="Arial"/>
                <a:cs typeface="Arial"/>
              </a:rPr>
              <a:t>Rumi </a:t>
            </a:r>
            <a:r>
              <a:rPr lang="en-US" dirty="0" err="1">
                <a:solidFill>
                  <a:schemeClr val="bg1">
                    <a:lumMod val="50000"/>
                  </a:schemeClr>
                </a:solidFill>
                <a:latin typeface="Arial"/>
                <a:cs typeface="Arial"/>
              </a:rPr>
              <a:t>Chunara</a:t>
            </a:r>
            <a:r>
              <a:rPr lang="en-US" dirty="0">
                <a:solidFill>
                  <a:schemeClr val="bg1">
                    <a:lumMod val="50000"/>
                  </a:schemeClr>
                </a:solidFill>
                <a:latin typeface="Arial"/>
                <a:cs typeface="Arial"/>
              </a:rPr>
              <a:t>, PhD</a:t>
            </a:r>
          </a:p>
          <a:p>
            <a:r>
              <a:rPr lang="en-US" dirty="0">
                <a:solidFill>
                  <a:schemeClr val="bg1">
                    <a:lumMod val="50000"/>
                  </a:schemeClr>
                </a:solidFill>
                <a:latin typeface="Arial"/>
                <a:cs typeface="Arial"/>
              </a:rPr>
              <a:t>CS6053</a:t>
            </a:r>
          </a:p>
        </p:txBody>
      </p:sp>
      <p:sp>
        <p:nvSpPr>
          <p:cNvPr id="4" name="TextBox 3"/>
          <p:cNvSpPr txBox="1"/>
          <p:nvPr/>
        </p:nvSpPr>
        <p:spPr>
          <a:xfrm>
            <a:off x="449179" y="5276258"/>
            <a:ext cx="8009021" cy="1015663"/>
          </a:xfrm>
          <a:prstGeom prst="rect">
            <a:avLst/>
          </a:prstGeom>
          <a:noFill/>
        </p:spPr>
        <p:txBody>
          <a:bodyPr wrap="square" rtlCol="0">
            <a:spAutoFit/>
          </a:bodyPr>
          <a:lstStyle/>
          <a:p>
            <a:r>
              <a:rPr lang="en-US" sz="1200" i="1" u="sng" dirty="0"/>
              <a:t>Fine Print</a:t>
            </a:r>
            <a:r>
              <a:rPr lang="en-US" sz="1200" i="1" dirty="0"/>
              <a:t>: these slides are, and always will be a work in progress. The material presented herein is original, inspired, or borrowed from others’ work. Where possible, attribution and acknowledgement will be made to content’s original source. Do not distribute without the instructor’s permission.</a:t>
            </a:r>
          </a:p>
          <a:p>
            <a:endParaRPr lang="en-US" dirty="0"/>
          </a:p>
        </p:txBody>
      </p:sp>
    </p:spTree>
    <p:extLst>
      <p:ext uri="{BB962C8B-B14F-4D97-AF65-F5344CB8AC3E}">
        <p14:creationId xmlns:p14="http://schemas.microsoft.com/office/powerpoint/2010/main" val="425794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dirty="0">
                <a:solidFill>
                  <a:srgbClr val="7030A0"/>
                </a:solidFill>
              </a:rPr>
              <a:t>Estimation Variance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92100" y="820519"/>
            <a:ext cx="8004455" cy="5632311"/>
          </a:xfrm>
          <a:prstGeom prst="rect">
            <a:avLst/>
          </a:prstGeom>
          <a:noFill/>
        </p:spPr>
        <p:txBody>
          <a:bodyPr wrap="square" rtlCol="0">
            <a:spAutoFit/>
          </a:bodyPr>
          <a:lstStyle/>
          <a:p>
            <a:r>
              <a:rPr lang="en-US" b="1" dirty="0"/>
              <a:t>Care should always be taken to reduce the variance in the estimation of validation/test risk as well as the optimal function f.  </a:t>
            </a:r>
          </a:p>
          <a:p>
            <a:endParaRPr lang="en-US" b="1" dirty="0"/>
          </a:p>
          <a:p>
            <a:r>
              <a:rPr lang="en-US" b="1" dirty="0"/>
              <a:t>Variance is driven by two factors.</a:t>
            </a:r>
          </a:p>
          <a:p>
            <a:endParaRPr lang="en-US" b="1" dirty="0"/>
          </a:p>
          <a:p>
            <a:r>
              <a:rPr lang="en-US" b="1" dirty="0"/>
              <a:t>Training/Fit: </a:t>
            </a:r>
          </a:p>
          <a:p>
            <a:pPr marL="285750" indent="-285750">
              <a:buFontTx/>
              <a:buChar char="-"/>
            </a:pPr>
            <a:r>
              <a:rPr lang="en-US" dirty="0"/>
              <a:t>As the ratio of the the complexity of the model to the size of the training data increases, the model is likely to </a:t>
            </a:r>
            <a:r>
              <a:rPr lang="en-US" dirty="0" err="1"/>
              <a:t>overfit</a:t>
            </a:r>
            <a:r>
              <a:rPr lang="en-US" dirty="0"/>
              <a:t>, and this increases the variance of the model.</a:t>
            </a:r>
          </a:p>
          <a:p>
            <a:pPr marL="285750" indent="-285750">
              <a:buFontTx/>
              <a:buChar char="-"/>
            </a:pPr>
            <a:endParaRPr lang="en-US" dirty="0"/>
          </a:p>
          <a:p>
            <a:r>
              <a:rPr lang="en-US" b="1" dirty="0"/>
              <a:t>Small Test/Validation Sets:</a:t>
            </a:r>
          </a:p>
          <a:p>
            <a:r>
              <a:rPr lang="en-US" dirty="0"/>
              <a:t>-   The test/validation risk is a mean of the per-sample risk across the data set. The standard error of the mean estimator decreases proportional to </a:t>
            </a:r>
            <a:r>
              <a:rPr lang="en-US" dirty="0" err="1"/>
              <a:t>sqrt</a:t>
            </a:r>
            <a:r>
              <a:rPr lang="en-US" dirty="0"/>
              <a:t>(n).</a:t>
            </a:r>
          </a:p>
        </p:txBody>
      </p:sp>
    </p:spTree>
    <p:extLst>
      <p:ext uri="{BB962C8B-B14F-4D97-AF65-F5344CB8AC3E}">
        <p14:creationId xmlns:p14="http://schemas.microsoft.com/office/powerpoint/2010/main" val="82785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dirty="0">
                <a:solidFill>
                  <a:srgbClr val="7030A0"/>
                </a:solidFill>
              </a:rPr>
              <a:t>The Bootstrap </a:t>
            </a:r>
            <a:r>
              <a:rPr lang="en-US" dirty="0">
                <a:solidFill>
                  <a:srgbClr val="7030A0"/>
                </a:solidFill>
              </a:rPr>
              <a:t>P</a:t>
            </a:r>
            <a:r>
              <a:rPr lang="en-US" sz="3200" dirty="0">
                <a:solidFill>
                  <a:srgbClr val="7030A0"/>
                </a:solidFill>
              </a:rPr>
              <a:t>rocedure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90503" y="566524"/>
            <a:ext cx="8496297" cy="923330"/>
          </a:xfrm>
          <a:prstGeom prst="rect">
            <a:avLst/>
          </a:prstGeom>
          <a:noFill/>
        </p:spPr>
        <p:txBody>
          <a:bodyPr wrap="square" rtlCol="0">
            <a:spAutoFit/>
          </a:bodyPr>
          <a:lstStyle/>
          <a:p>
            <a:r>
              <a:rPr lang="en-US" b="1" dirty="0"/>
              <a:t>We can use the bootstrap procedure to empirically compute the variance of our estimators and incorporate the variance estimates into our selection mechanisms.</a:t>
            </a:r>
            <a:endParaRPr lang="en-US" dirty="0"/>
          </a:p>
        </p:txBody>
      </p:sp>
      <p:sp>
        <p:nvSpPr>
          <p:cNvPr id="5" name="TextBox 4"/>
          <p:cNvSpPr txBox="1"/>
          <p:nvPr/>
        </p:nvSpPr>
        <p:spPr>
          <a:xfrm>
            <a:off x="214330" y="1930327"/>
            <a:ext cx="8451848" cy="1754327"/>
          </a:xfrm>
          <a:prstGeom prst="rect">
            <a:avLst/>
          </a:prstGeom>
          <a:noFill/>
        </p:spPr>
        <p:txBody>
          <a:bodyPr wrap="square" rtlCol="0">
            <a:spAutoFit/>
          </a:bodyPr>
          <a:lstStyle/>
          <a:p>
            <a:r>
              <a:rPr lang="en-US" b="1" u="sng" dirty="0"/>
              <a:t>The Bootstrap Procedure:</a:t>
            </a:r>
            <a:endParaRPr lang="en-US" b="1" dirty="0"/>
          </a:p>
          <a:p>
            <a:pPr marL="342900" indent="-342900">
              <a:buAutoNum type="arabicPeriod"/>
            </a:pPr>
            <a:r>
              <a:rPr lang="en-US" dirty="0"/>
              <a:t>Given original dataset D</a:t>
            </a:r>
            <a:r>
              <a:rPr lang="en-US" baseline="30000" dirty="0"/>
              <a:t>o</a:t>
            </a:r>
            <a:r>
              <a:rPr lang="en-US" dirty="0"/>
              <a:t> of size </a:t>
            </a:r>
            <a:r>
              <a:rPr lang="en-US" i="1" dirty="0"/>
              <a:t>n,</a:t>
            </a:r>
            <a:r>
              <a:rPr lang="en-US" dirty="0"/>
              <a:t> sample with replacement n times into a new dataset D</a:t>
            </a:r>
            <a:r>
              <a:rPr lang="en-US" baseline="30000" dirty="0"/>
              <a:t>b</a:t>
            </a:r>
            <a:r>
              <a:rPr lang="en-US" dirty="0"/>
              <a:t>.</a:t>
            </a:r>
            <a:endParaRPr lang="en-US" baseline="30000" dirty="0"/>
          </a:p>
          <a:p>
            <a:r>
              <a:rPr lang="en-US" dirty="0">
                <a:solidFill>
                  <a:srgbClr val="FF0000"/>
                </a:solidFill>
              </a:rPr>
              <a:t>2. Perform estimation process on D</a:t>
            </a:r>
            <a:r>
              <a:rPr lang="en-US" baseline="30000" dirty="0">
                <a:solidFill>
                  <a:srgbClr val="FF0000"/>
                </a:solidFill>
              </a:rPr>
              <a:t>b</a:t>
            </a:r>
            <a:r>
              <a:rPr lang="en-US" dirty="0">
                <a:solidFill>
                  <a:srgbClr val="FF0000"/>
                </a:solidFill>
              </a:rPr>
              <a:t>.</a:t>
            </a:r>
            <a:endParaRPr lang="en-US" baseline="30000" dirty="0">
              <a:solidFill>
                <a:srgbClr val="FF0000"/>
              </a:solidFill>
            </a:endParaRPr>
          </a:p>
          <a:p>
            <a:r>
              <a:rPr lang="en-US" dirty="0"/>
              <a:t>3. Repeat </a:t>
            </a:r>
            <a:r>
              <a:rPr lang="en-US" i="1" dirty="0"/>
              <a:t>m</a:t>
            </a:r>
            <a:r>
              <a:rPr lang="en-US" dirty="0"/>
              <a:t> times</a:t>
            </a:r>
          </a:p>
          <a:p>
            <a:r>
              <a:rPr lang="en-US" dirty="0">
                <a:solidFill>
                  <a:srgbClr val="FF0000"/>
                </a:solidFill>
              </a:rPr>
              <a:t>4. Compute mean/variance over </a:t>
            </a:r>
            <a:r>
              <a:rPr lang="en-US" i="1" dirty="0">
                <a:solidFill>
                  <a:srgbClr val="FF0000"/>
                </a:solidFill>
              </a:rPr>
              <a:t>m </a:t>
            </a:r>
            <a:r>
              <a:rPr lang="en-US" dirty="0">
                <a:solidFill>
                  <a:srgbClr val="FF0000"/>
                </a:solidFill>
              </a:rPr>
              <a:t>estimation steps</a:t>
            </a:r>
          </a:p>
        </p:txBody>
      </p:sp>
      <p:grpSp>
        <p:nvGrpSpPr>
          <p:cNvPr id="17" name="Group 16"/>
          <p:cNvGrpSpPr/>
          <p:nvPr/>
        </p:nvGrpSpPr>
        <p:grpSpPr>
          <a:xfrm>
            <a:off x="1286933" y="4221088"/>
            <a:ext cx="6570133" cy="2501344"/>
            <a:chOff x="762000" y="3320531"/>
            <a:chExt cx="6570133" cy="2501344"/>
          </a:xfrm>
        </p:grpSpPr>
        <p:sp>
          <p:nvSpPr>
            <p:cNvPr id="3" name="Rectangle 2"/>
            <p:cNvSpPr/>
            <p:nvPr/>
          </p:nvSpPr>
          <p:spPr>
            <a:xfrm>
              <a:off x="762000" y="3705199"/>
              <a:ext cx="2472267" cy="21166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62000" y="4250245"/>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70003" y="3335867"/>
              <a:ext cx="1490133" cy="369332"/>
            </a:xfrm>
            <a:prstGeom prst="rect">
              <a:avLst/>
            </a:prstGeom>
            <a:noFill/>
          </p:spPr>
          <p:txBody>
            <a:bodyPr wrap="square" rtlCol="0">
              <a:spAutoFit/>
            </a:bodyPr>
            <a:lstStyle/>
            <a:p>
              <a:pPr algn="ctr"/>
              <a:r>
                <a:rPr lang="en-US" b="1" i="1" dirty="0"/>
                <a:t>D</a:t>
              </a:r>
              <a:r>
                <a:rPr lang="en-US" b="1" i="1" baseline="30000" dirty="0"/>
                <a:t>o</a:t>
              </a:r>
            </a:p>
          </p:txBody>
        </p:sp>
        <p:sp>
          <p:nvSpPr>
            <p:cNvPr id="11" name="Rectangle 10"/>
            <p:cNvSpPr/>
            <p:nvPr/>
          </p:nvSpPr>
          <p:spPr>
            <a:xfrm>
              <a:off x="4859866" y="3705199"/>
              <a:ext cx="2472267" cy="21166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859866" y="3708389"/>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8933" y="4724369"/>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859866" y="3851086"/>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469470" y="3320531"/>
              <a:ext cx="1490133" cy="369332"/>
            </a:xfrm>
            <a:prstGeom prst="rect">
              <a:avLst/>
            </a:prstGeom>
            <a:noFill/>
          </p:spPr>
          <p:txBody>
            <a:bodyPr wrap="square" rtlCol="0">
              <a:spAutoFit/>
            </a:bodyPr>
            <a:lstStyle/>
            <a:p>
              <a:pPr algn="ctr"/>
              <a:r>
                <a:rPr lang="en-US" b="1" i="1" dirty="0" err="1"/>
                <a:t>D</a:t>
              </a:r>
              <a:r>
                <a:rPr lang="en-US" b="1" i="1" baseline="30000" dirty="0" err="1"/>
                <a:t>b</a:t>
              </a:r>
              <a:endParaRPr lang="en-US" b="1" i="1" baseline="30000" dirty="0"/>
            </a:p>
          </p:txBody>
        </p:sp>
        <p:cxnSp>
          <p:nvCxnSpPr>
            <p:cNvPr id="9" name="Straight Arrow Connector 8"/>
            <p:cNvCxnSpPr/>
            <p:nvPr/>
          </p:nvCxnSpPr>
          <p:spPr>
            <a:xfrm flipV="1">
              <a:off x="3403600" y="3851086"/>
              <a:ext cx="1337733" cy="3991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403600" y="3993783"/>
              <a:ext cx="1337733" cy="8732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455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1" y="41435"/>
            <a:ext cx="8380799" cy="677651"/>
          </a:xfrm>
        </p:spPr>
        <p:txBody>
          <a:bodyPr>
            <a:normAutofit/>
          </a:bodyPr>
          <a:lstStyle/>
          <a:p>
            <a:r>
              <a:rPr lang="en-US" sz="3200" dirty="0">
                <a:solidFill>
                  <a:srgbClr val="7030A0"/>
                </a:solidFill>
              </a:rPr>
              <a:t>Example Model </a:t>
            </a:r>
            <a:r>
              <a:rPr lang="en-US" dirty="0">
                <a:solidFill>
                  <a:srgbClr val="7030A0"/>
                </a:solidFill>
              </a:rPr>
              <a:t>S</a:t>
            </a:r>
            <a:r>
              <a:rPr lang="en-US" sz="3200" dirty="0">
                <a:solidFill>
                  <a:srgbClr val="7030A0"/>
                </a:solidFill>
              </a:rPr>
              <a:t>election</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90503" y="1000809"/>
            <a:ext cx="8496297" cy="646331"/>
          </a:xfrm>
          <a:prstGeom prst="rect">
            <a:avLst/>
          </a:prstGeom>
          <a:noFill/>
        </p:spPr>
        <p:txBody>
          <a:bodyPr wrap="square" rtlCol="0">
            <a:spAutoFit/>
          </a:bodyPr>
          <a:lstStyle/>
          <a:p>
            <a:r>
              <a:rPr lang="en-US" b="1" dirty="0"/>
              <a:t>We have a dataset with 14 features, roughly 10k examples and only 253 positive examples. </a:t>
            </a:r>
            <a:endParaRPr lang="en-US" dirty="0"/>
          </a:p>
        </p:txBody>
      </p:sp>
      <p:sp>
        <p:nvSpPr>
          <p:cNvPr id="7" name="TextBox 6"/>
          <p:cNvSpPr txBox="1"/>
          <p:nvPr/>
        </p:nvSpPr>
        <p:spPr>
          <a:xfrm>
            <a:off x="208687" y="1896743"/>
            <a:ext cx="8935313" cy="4832092"/>
          </a:xfrm>
          <a:prstGeom prst="rect">
            <a:avLst/>
          </a:prstGeom>
          <a:noFill/>
        </p:spPr>
        <p:txBody>
          <a:bodyPr wrap="square" rtlCol="0">
            <a:spAutoFit/>
          </a:bodyPr>
          <a:lstStyle/>
          <a:p>
            <a:r>
              <a:rPr lang="en-US" sz="2200" b="1" dirty="0"/>
              <a:t>Goal: </a:t>
            </a:r>
            <a:r>
              <a:rPr lang="en-US" sz="2200" dirty="0"/>
              <a:t>Build a classifier that has good ranking properties.</a:t>
            </a:r>
          </a:p>
          <a:p>
            <a:endParaRPr lang="en-US" sz="2200" dirty="0"/>
          </a:p>
          <a:p>
            <a:r>
              <a:rPr lang="en-US" sz="2200" b="1" dirty="0"/>
              <a:t>Solution</a:t>
            </a:r>
          </a:p>
          <a:p>
            <a:pPr marL="342900" indent="-342900">
              <a:buAutoNum type="arabicPeriod"/>
            </a:pPr>
            <a:r>
              <a:rPr lang="en-US" sz="2200" dirty="0"/>
              <a:t>We’ll use Logistic Regression because it is robust in small-sample sizes and imbalanced classes, and also returns a score instead of just label predictions </a:t>
            </a:r>
          </a:p>
          <a:p>
            <a:pPr marL="342900" indent="-342900">
              <a:buAutoNum type="arabicPeriod"/>
            </a:pPr>
            <a:r>
              <a:rPr lang="en-US" sz="2200" dirty="0"/>
              <a:t>With small data we expect high variance, so we need to use regularization (more on this later)</a:t>
            </a:r>
          </a:p>
          <a:p>
            <a:pPr marL="342900" indent="-342900">
              <a:buAutoNum type="arabicPeriod"/>
            </a:pPr>
            <a:r>
              <a:rPr lang="en-US" sz="2200" dirty="0"/>
              <a:t>We’ll split data into 80/20 train/test and run 10-fold </a:t>
            </a:r>
            <a:r>
              <a:rPr lang="en-US" sz="2200" dirty="0" err="1"/>
              <a:t>xvalidation</a:t>
            </a:r>
            <a:r>
              <a:rPr lang="en-US" sz="2200" dirty="0"/>
              <a:t> on train.</a:t>
            </a:r>
          </a:p>
          <a:p>
            <a:pPr marL="342900" indent="-342900">
              <a:buAutoNum type="arabicPeriod"/>
            </a:pPr>
            <a:r>
              <a:rPr lang="en-US" sz="2200" dirty="0"/>
              <a:t>We’ll use AUC (loss metric) to choose a regularization weight (parameters)</a:t>
            </a:r>
          </a:p>
          <a:p>
            <a:pPr marL="342900" indent="-342900">
              <a:buAutoNum type="arabicPeriod"/>
            </a:pPr>
            <a:r>
              <a:rPr lang="en-US" sz="2200" dirty="0"/>
              <a:t>We’ll bootstrap the test set estimate of AUC to get an empirical measure of its variance</a:t>
            </a:r>
          </a:p>
          <a:p>
            <a:pPr marL="342900" indent="-342900">
              <a:buAutoNum type="arabicPeriod"/>
            </a:pPr>
            <a:endParaRPr lang="en-US" sz="2200" dirty="0"/>
          </a:p>
        </p:txBody>
      </p:sp>
    </p:spTree>
    <p:extLst>
      <p:ext uri="{BB962C8B-B14F-4D97-AF65-F5344CB8AC3E}">
        <p14:creationId xmlns:p14="http://schemas.microsoft.com/office/powerpoint/2010/main" val="107791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otstr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305" y="2371108"/>
            <a:ext cx="5982523" cy="4486892"/>
          </a:xfrm>
          <a:prstGeom prst="rect">
            <a:avLst/>
          </a:prstGeom>
        </p:spPr>
      </p:pic>
      <p:sp>
        <p:nvSpPr>
          <p:cNvPr id="2" name="Title 1"/>
          <p:cNvSpPr>
            <a:spLocks noGrp="1"/>
          </p:cNvSpPr>
          <p:nvPr>
            <p:ph type="title"/>
          </p:nvPr>
        </p:nvSpPr>
        <p:spPr>
          <a:xfrm>
            <a:off x="148168" y="0"/>
            <a:ext cx="8380799" cy="677651"/>
          </a:xfrm>
        </p:spPr>
        <p:txBody>
          <a:bodyPr>
            <a:normAutofit/>
          </a:bodyPr>
          <a:lstStyle/>
          <a:p>
            <a:r>
              <a:rPr lang="en-US" sz="3200" dirty="0">
                <a:solidFill>
                  <a:srgbClr val="7030A0"/>
                </a:solidFill>
              </a:rPr>
              <a:t>Bootstrapped Out-of-sample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07435" y="679398"/>
            <a:ext cx="8496297" cy="1200329"/>
          </a:xfrm>
          <a:prstGeom prst="rect">
            <a:avLst/>
          </a:prstGeom>
          <a:noFill/>
        </p:spPr>
        <p:txBody>
          <a:bodyPr wrap="square" rtlCol="0">
            <a:spAutoFit/>
          </a:bodyPr>
          <a:lstStyle/>
          <a:p>
            <a:r>
              <a:rPr lang="en-US" dirty="0"/>
              <a:t>Now that we’ve selected the model hyper-parameters, let’s look at the test error. To get a sense of the variance, we run bootstrap analysis. In real situations, we wouldn’t use the test set to choose which selection criteria is better, but we can use it to construct 95% confidence intervals of our test error.</a:t>
            </a:r>
          </a:p>
        </p:txBody>
      </p:sp>
    </p:spTree>
    <p:extLst>
      <p:ext uri="{BB962C8B-B14F-4D97-AF65-F5344CB8AC3E}">
        <p14:creationId xmlns:p14="http://schemas.microsoft.com/office/powerpoint/2010/main" val="94286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xval_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78" y="2180295"/>
            <a:ext cx="6793144" cy="4677705"/>
          </a:xfrm>
          <a:prstGeom prst="rect">
            <a:avLst/>
          </a:prstGeom>
        </p:spPr>
      </p:pic>
      <p:sp>
        <p:nvSpPr>
          <p:cNvPr id="2" name="Title 1"/>
          <p:cNvSpPr>
            <a:spLocks noGrp="1"/>
          </p:cNvSpPr>
          <p:nvPr>
            <p:ph type="title"/>
          </p:nvPr>
        </p:nvSpPr>
        <p:spPr>
          <a:xfrm>
            <a:off x="148168" y="75301"/>
            <a:ext cx="8380799" cy="677651"/>
          </a:xfrm>
        </p:spPr>
        <p:txBody>
          <a:bodyPr>
            <a:normAutofit/>
          </a:bodyPr>
          <a:lstStyle/>
          <a:p>
            <a:r>
              <a:rPr lang="en-US" sz="3200" dirty="0">
                <a:solidFill>
                  <a:srgbClr val="7030A0"/>
                </a:solidFill>
              </a:rPr>
              <a:t>Results of </a:t>
            </a:r>
            <a:r>
              <a:rPr lang="en-US" sz="3200" dirty="0" err="1">
                <a:solidFill>
                  <a:srgbClr val="7030A0"/>
                </a:solidFill>
              </a:rPr>
              <a:t>xvalidation</a:t>
            </a:r>
            <a:endParaRPr lang="en-US" sz="3200" dirty="0">
              <a:solidFill>
                <a:srgbClr val="7030A0"/>
              </a:solidFill>
            </a:endParaRP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41302" y="780680"/>
            <a:ext cx="8496297" cy="923330"/>
          </a:xfrm>
          <a:prstGeom prst="rect">
            <a:avLst/>
          </a:prstGeom>
          <a:noFill/>
        </p:spPr>
        <p:txBody>
          <a:bodyPr wrap="square" rtlCol="0">
            <a:spAutoFit/>
          </a:bodyPr>
          <a:lstStyle/>
          <a:p>
            <a:r>
              <a:rPr lang="en-US" dirty="0"/>
              <a:t>With less regularization we actually do better here (strong signal in the features). But we still see that between 1 to 10</a:t>
            </a:r>
            <a:r>
              <a:rPr lang="en-US" baseline="30000" dirty="0"/>
              <a:t>30</a:t>
            </a:r>
            <a:r>
              <a:rPr lang="en-US" dirty="0"/>
              <a:t> we get nearly the same results.</a:t>
            </a:r>
            <a:r>
              <a:rPr lang="en-US" baseline="30000" dirty="0"/>
              <a:t> </a:t>
            </a:r>
            <a:r>
              <a:rPr lang="en-US" dirty="0"/>
              <a:t>It would be better if we can zoom into the region where performance is better.</a:t>
            </a:r>
          </a:p>
        </p:txBody>
      </p:sp>
    </p:spTree>
    <p:extLst>
      <p:ext uri="{BB962C8B-B14F-4D97-AF65-F5344CB8AC3E}">
        <p14:creationId xmlns:p14="http://schemas.microsoft.com/office/powerpoint/2010/main" val="296080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val_co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4" y="2082801"/>
            <a:ext cx="5507036" cy="4130277"/>
          </a:xfrm>
          <a:prstGeom prst="rect">
            <a:avLst/>
          </a:prstGeom>
        </p:spPr>
      </p:pic>
      <p:sp>
        <p:nvSpPr>
          <p:cNvPr id="2" name="Title 1"/>
          <p:cNvSpPr>
            <a:spLocks noGrp="1"/>
          </p:cNvSpPr>
          <p:nvPr>
            <p:ph type="title"/>
          </p:nvPr>
        </p:nvSpPr>
        <p:spPr>
          <a:xfrm>
            <a:off x="148168" y="75301"/>
            <a:ext cx="8380799" cy="677651"/>
          </a:xfrm>
        </p:spPr>
        <p:txBody>
          <a:bodyPr>
            <a:normAutofit/>
          </a:bodyPr>
          <a:lstStyle/>
          <a:p>
            <a:r>
              <a:rPr lang="en-US" sz="3200" dirty="0">
                <a:solidFill>
                  <a:srgbClr val="7030A0"/>
                </a:solidFill>
              </a:rPr>
              <a:t>Results of </a:t>
            </a:r>
            <a:r>
              <a:rPr lang="en-US" sz="3200" dirty="0" err="1">
                <a:solidFill>
                  <a:srgbClr val="7030A0"/>
                </a:solidFill>
              </a:rPr>
              <a:t>xvalidation</a:t>
            </a:r>
            <a:r>
              <a:rPr lang="en-US" sz="3200" dirty="0">
                <a:solidFill>
                  <a:srgbClr val="7030A0"/>
                </a:solidFill>
              </a:rPr>
              <a:t> -zoomed</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41302" y="780680"/>
            <a:ext cx="8496297" cy="923330"/>
          </a:xfrm>
          <a:prstGeom prst="rect">
            <a:avLst/>
          </a:prstGeom>
          <a:noFill/>
        </p:spPr>
        <p:txBody>
          <a:bodyPr wrap="square" rtlCol="0">
            <a:spAutoFit/>
          </a:bodyPr>
          <a:lstStyle/>
          <a:p>
            <a:r>
              <a:rPr lang="en-US" dirty="0"/>
              <a:t>When we zoom in we can see that statistically speaking, everything above C=1 is essentially the same (i.e., strongly overlapping confidence intervals). There are two ways to choose C here.</a:t>
            </a:r>
          </a:p>
        </p:txBody>
      </p:sp>
      <p:sp>
        <p:nvSpPr>
          <p:cNvPr id="5" name="TextBox 4"/>
          <p:cNvSpPr txBox="1"/>
          <p:nvPr/>
        </p:nvSpPr>
        <p:spPr>
          <a:xfrm>
            <a:off x="5318515" y="2133600"/>
            <a:ext cx="3283620" cy="923330"/>
          </a:xfrm>
          <a:prstGeom prst="rect">
            <a:avLst/>
          </a:prstGeom>
          <a:noFill/>
        </p:spPr>
        <p:txBody>
          <a:bodyPr wrap="square" rtlCol="0">
            <a:spAutoFit/>
          </a:bodyPr>
          <a:lstStyle/>
          <a:p>
            <a:r>
              <a:rPr lang="en-US" b="1" u="sng" dirty="0"/>
              <a:t>Criteria 1:</a:t>
            </a:r>
          </a:p>
          <a:p>
            <a:r>
              <a:rPr lang="en-US" dirty="0"/>
              <a:t>Choose option with </a:t>
            </a:r>
          </a:p>
          <a:p>
            <a:r>
              <a:rPr lang="en-US" dirty="0"/>
              <a:t>max(</a:t>
            </a:r>
            <a:r>
              <a:rPr lang="en-US" dirty="0" err="1"/>
              <a:t>Xval</a:t>
            </a:r>
            <a:r>
              <a:rPr lang="en-US" dirty="0"/>
              <a:t> AUC)</a:t>
            </a:r>
          </a:p>
        </p:txBody>
      </p:sp>
      <p:sp>
        <p:nvSpPr>
          <p:cNvPr id="10" name="TextBox 9"/>
          <p:cNvSpPr txBox="1"/>
          <p:nvPr/>
        </p:nvSpPr>
        <p:spPr>
          <a:xfrm>
            <a:off x="5322453" y="3270775"/>
            <a:ext cx="3554554" cy="3046988"/>
          </a:xfrm>
          <a:prstGeom prst="rect">
            <a:avLst/>
          </a:prstGeom>
          <a:noFill/>
        </p:spPr>
        <p:txBody>
          <a:bodyPr wrap="square" rtlCol="0">
            <a:spAutoFit/>
          </a:bodyPr>
          <a:lstStyle/>
          <a:p>
            <a:r>
              <a:rPr lang="en-US" b="1" u="sng" dirty="0"/>
              <a:t>Criteria 2:</a:t>
            </a:r>
          </a:p>
          <a:p>
            <a:r>
              <a:rPr lang="en-US" dirty="0"/>
              <a:t>Find all options where  </a:t>
            </a:r>
          </a:p>
          <a:p>
            <a:r>
              <a:rPr lang="en-US" dirty="0"/>
              <a:t>AUC&gt;=mean(AUC) – 1stderror</a:t>
            </a:r>
          </a:p>
          <a:p>
            <a:endParaRPr lang="en-US" dirty="0"/>
          </a:p>
          <a:p>
            <a:r>
              <a:rPr lang="en-US" dirty="0"/>
              <a:t>Choose least complex option (highest regularization)</a:t>
            </a:r>
          </a:p>
        </p:txBody>
      </p:sp>
      <p:sp>
        <p:nvSpPr>
          <p:cNvPr id="6" name="TextBox 5"/>
          <p:cNvSpPr txBox="1"/>
          <p:nvPr/>
        </p:nvSpPr>
        <p:spPr>
          <a:xfrm>
            <a:off x="1955800" y="2872264"/>
            <a:ext cx="1667933" cy="369332"/>
          </a:xfrm>
          <a:prstGeom prst="rect">
            <a:avLst/>
          </a:prstGeom>
          <a:solidFill>
            <a:schemeClr val="tx1">
              <a:lumMod val="75000"/>
              <a:lumOff val="25000"/>
            </a:schemeClr>
          </a:solidFill>
        </p:spPr>
        <p:txBody>
          <a:bodyPr wrap="square" rtlCol="0">
            <a:spAutoFit/>
          </a:bodyPr>
          <a:lstStyle/>
          <a:p>
            <a:r>
              <a:rPr lang="en-US" dirty="0">
                <a:solidFill>
                  <a:schemeClr val="bg1"/>
                </a:solidFill>
              </a:rPr>
              <a:t>Best Criteria 1</a:t>
            </a:r>
          </a:p>
        </p:txBody>
      </p:sp>
      <p:cxnSp>
        <p:nvCxnSpPr>
          <p:cNvPr id="9" name="Straight Arrow Connector 8"/>
          <p:cNvCxnSpPr/>
          <p:nvPr/>
        </p:nvCxnSpPr>
        <p:spPr>
          <a:xfrm flipH="1">
            <a:off x="1320800" y="3056930"/>
            <a:ext cx="635000" cy="3636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955800" y="4209998"/>
            <a:ext cx="1667933" cy="369332"/>
          </a:xfrm>
          <a:prstGeom prst="rect">
            <a:avLst/>
          </a:prstGeom>
          <a:solidFill>
            <a:schemeClr val="tx1">
              <a:lumMod val="75000"/>
              <a:lumOff val="25000"/>
            </a:schemeClr>
          </a:solidFill>
        </p:spPr>
        <p:txBody>
          <a:bodyPr wrap="square" rtlCol="0">
            <a:spAutoFit/>
          </a:bodyPr>
          <a:lstStyle/>
          <a:p>
            <a:r>
              <a:rPr lang="en-US" dirty="0">
                <a:solidFill>
                  <a:schemeClr val="bg1"/>
                </a:solidFill>
              </a:rPr>
              <a:t>Best Criteria 2</a:t>
            </a:r>
          </a:p>
        </p:txBody>
      </p:sp>
      <p:cxnSp>
        <p:nvCxnSpPr>
          <p:cNvPr id="12" name="Straight Arrow Connector 11"/>
          <p:cNvCxnSpPr/>
          <p:nvPr/>
        </p:nvCxnSpPr>
        <p:spPr>
          <a:xfrm flipH="1" flipV="1">
            <a:off x="931333" y="4030133"/>
            <a:ext cx="1024467" cy="423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012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9879" y="3244334"/>
            <a:ext cx="4224233" cy="615553"/>
          </a:xfrm>
          <a:prstGeom prst="rect">
            <a:avLst/>
          </a:prstGeom>
        </p:spPr>
        <p:txBody>
          <a:bodyPr wrap="none">
            <a:spAutoFit/>
          </a:bodyPr>
          <a:lstStyle/>
          <a:p>
            <a:r>
              <a:rPr lang="en-US" sz="3400" dirty="0"/>
              <a:t>Bias/Variance Tradeoff</a:t>
            </a:r>
          </a:p>
        </p:txBody>
      </p:sp>
    </p:spTree>
    <p:extLst>
      <p:ext uri="{BB962C8B-B14F-4D97-AF65-F5344CB8AC3E}">
        <p14:creationId xmlns:p14="http://schemas.microsoft.com/office/powerpoint/2010/main" val="74628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solidFill>
                  <a:srgbClr val="7030A0"/>
                </a:solidFill>
              </a:rPr>
            </a:br>
            <a:r>
              <a:rPr lang="en-US" dirty="0">
                <a:solidFill>
                  <a:srgbClr val="7030A0"/>
                </a:solidFill>
              </a:rPr>
              <a:t>Bias</a:t>
            </a:r>
            <a:r>
              <a:rPr lang="en-US" baseline="30000" dirty="0">
                <a:solidFill>
                  <a:srgbClr val="7030A0"/>
                </a:solidFill>
              </a:rPr>
              <a:t>2</a:t>
            </a:r>
            <a:br>
              <a:rPr lang="en-US" baseline="30000" dirty="0">
                <a:solidFill>
                  <a:srgbClr val="7030A0"/>
                </a:solidFill>
              </a:rPr>
            </a:br>
            <a:endParaRPr lang="en-US" dirty="0">
              <a:solidFill>
                <a:srgbClr val="7030A0"/>
              </a:solidFill>
            </a:endParaRPr>
          </a:p>
        </p:txBody>
      </p:sp>
      <p:sp>
        <p:nvSpPr>
          <p:cNvPr id="5" name="Content Placeholder 4"/>
          <p:cNvSpPr>
            <a:spLocks noGrp="1"/>
          </p:cNvSpPr>
          <p:nvPr>
            <p:ph idx="1"/>
          </p:nvPr>
        </p:nvSpPr>
        <p:spPr/>
        <p:txBody>
          <a:bodyPr>
            <a:normAutofit/>
          </a:bodyPr>
          <a:lstStyle/>
          <a:p>
            <a:r>
              <a:rPr lang="en-US" dirty="0"/>
              <a:t>Low bias</a:t>
            </a:r>
          </a:p>
          <a:p>
            <a:pPr lvl="1"/>
            <a:r>
              <a:rPr lang="en-US" dirty="0"/>
              <a:t>linear regression applied to linear data</a:t>
            </a:r>
          </a:p>
          <a:p>
            <a:pPr lvl="1"/>
            <a:r>
              <a:rPr lang="en-US" dirty="0"/>
              <a:t>2nd degree polynomial applied to quadratic data</a:t>
            </a:r>
          </a:p>
          <a:p>
            <a:r>
              <a:rPr lang="en-US" dirty="0"/>
              <a:t>High bias</a:t>
            </a:r>
          </a:p>
          <a:p>
            <a:pPr lvl="1"/>
            <a:r>
              <a:rPr lang="en-US" dirty="0"/>
              <a:t>constant function</a:t>
            </a:r>
          </a:p>
          <a:p>
            <a:pPr lvl="1"/>
            <a:r>
              <a:rPr lang="en-US" dirty="0"/>
              <a:t>linear regression applied to non-linear data</a:t>
            </a:r>
          </a:p>
          <a:p>
            <a:endParaRPr lang="en-US" dirty="0"/>
          </a:p>
        </p:txBody>
      </p:sp>
    </p:spTree>
    <p:extLst>
      <p:ext uri="{BB962C8B-B14F-4D97-AF65-F5344CB8AC3E}">
        <p14:creationId xmlns:p14="http://schemas.microsoft.com/office/powerpoint/2010/main" val="1477176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rgbClr val="7030A0"/>
                </a:solidFill>
              </a:rPr>
            </a:br>
            <a:r>
              <a:rPr lang="en-US" dirty="0">
                <a:solidFill>
                  <a:srgbClr val="7030A0"/>
                </a:solidFill>
              </a:rPr>
              <a:t>Variance</a:t>
            </a:r>
            <a:br>
              <a:rPr lang="en-US" dirty="0">
                <a:solidFill>
                  <a:srgbClr val="7030A0"/>
                </a:solidFill>
              </a:rPr>
            </a:br>
            <a:endParaRPr lang="en-US" dirty="0">
              <a:solidFill>
                <a:srgbClr val="7030A0"/>
              </a:solidFill>
            </a:endParaRPr>
          </a:p>
        </p:txBody>
      </p:sp>
      <p:sp>
        <p:nvSpPr>
          <p:cNvPr id="4" name="Content Placeholder 3"/>
          <p:cNvSpPr>
            <a:spLocks noGrp="1"/>
          </p:cNvSpPr>
          <p:nvPr>
            <p:ph idx="1"/>
          </p:nvPr>
        </p:nvSpPr>
        <p:spPr/>
        <p:txBody>
          <a:bodyPr>
            <a:normAutofit/>
          </a:bodyPr>
          <a:lstStyle/>
          <a:p>
            <a:r>
              <a:rPr lang="en-US" dirty="0"/>
              <a:t>Low variance</a:t>
            </a:r>
          </a:p>
          <a:p>
            <a:pPr lvl="1"/>
            <a:r>
              <a:rPr lang="en-US" dirty="0"/>
              <a:t>constant function</a:t>
            </a:r>
          </a:p>
          <a:p>
            <a:pPr lvl="1"/>
            <a:r>
              <a:rPr lang="en-US" dirty="0"/>
              <a:t>model independent of training data</a:t>
            </a:r>
          </a:p>
          <a:p>
            <a:pPr lvl="1"/>
            <a:r>
              <a:rPr lang="en-US" dirty="0"/>
              <a:t>model depends on stable measures of data</a:t>
            </a:r>
          </a:p>
          <a:p>
            <a:pPr lvl="2"/>
            <a:r>
              <a:rPr lang="en-US" dirty="0"/>
              <a:t>mean</a:t>
            </a:r>
          </a:p>
          <a:p>
            <a:pPr lvl="2"/>
            <a:r>
              <a:rPr lang="en-US" dirty="0"/>
              <a:t>median</a:t>
            </a:r>
          </a:p>
          <a:p>
            <a:r>
              <a:rPr lang="en-US" dirty="0"/>
              <a:t>High variance</a:t>
            </a:r>
          </a:p>
          <a:p>
            <a:pPr lvl="1"/>
            <a:r>
              <a:rPr lang="en-US" dirty="0"/>
              <a:t>high degree polynomial</a:t>
            </a:r>
          </a:p>
          <a:p>
            <a:endParaRPr lang="en-US" dirty="0"/>
          </a:p>
        </p:txBody>
      </p:sp>
    </p:spTree>
    <p:extLst>
      <p:ext uri="{BB962C8B-B14F-4D97-AF65-F5344CB8AC3E}">
        <p14:creationId xmlns:p14="http://schemas.microsoft.com/office/powerpoint/2010/main" val="199770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134672" cy="685800"/>
          </a:xfrm>
        </p:spPr>
        <p:txBody>
          <a:bodyPr>
            <a:normAutofit/>
          </a:bodyPr>
          <a:lstStyle/>
          <a:p>
            <a:r>
              <a:rPr lang="en-US" dirty="0">
                <a:solidFill>
                  <a:srgbClr val="7030A0"/>
                </a:solidFill>
              </a:rPr>
              <a:t>Sources of Variation</a:t>
            </a:r>
          </a:p>
        </p:txBody>
      </p:sp>
      <p:sp>
        <p:nvSpPr>
          <p:cNvPr id="4" name="Content Placeholder 3"/>
          <p:cNvSpPr>
            <a:spLocks noGrp="1"/>
          </p:cNvSpPr>
          <p:nvPr>
            <p:ph idx="1"/>
          </p:nvPr>
        </p:nvSpPr>
        <p:spPr>
          <a:xfrm>
            <a:off x="685800" y="1371600"/>
            <a:ext cx="8458200" cy="4724400"/>
          </a:xfrm>
        </p:spPr>
        <p:txBody>
          <a:bodyPr/>
          <a:lstStyle/>
          <a:p>
            <a:pPr marL="0" indent="0">
              <a:buNone/>
            </a:pPr>
            <a:r>
              <a:rPr lang="en-US" dirty="0"/>
              <a:t>• noise in targets or input attributes</a:t>
            </a:r>
          </a:p>
          <a:p>
            <a:pPr marL="0" indent="0">
              <a:buNone/>
            </a:pPr>
            <a:r>
              <a:rPr lang="en-US" dirty="0"/>
              <a:t>• bias (model mismatch)</a:t>
            </a:r>
          </a:p>
          <a:p>
            <a:pPr marL="0" indent="0">
              <a:buNone/>
            </a:pPr>
            <a:r>
              <a:rPr lang="en-US" dirty="0"/>
              <a:t>• training sample</a:t>
            </a:r>
          </a:p>
          <a:p>
            <a:pPr marL="0" indent="0">
              <a:buNone/>
            </a:pPr>
            <a:r>
              <a:rPr lang="en-US" dirty="0"/>
              <a:t>• randomness in learning algorithm</a:t>
            </a:r>
          </a:p>
          <a:p>
            <a:pPr marL="0" indent="0">
              <a:buNone/>
            </a:pPr>
            <a:r>
              <a:rPr lang="en-US" dirty="0"/>
              <a:t>• randomized </a:t>
            </a:r>
            <a:r>
              <a:rPr lang="en-US" dirty="0" err="1"/>
              <a:t>subsetting</a:t>
            </a:r>
            <a:r>
              <a:rPr lang="en-US" dirty="0"/>
              <a:t> of train set:</a:t>
            </a:r>
          </a:p>
          <a:p>
            <a:pPr marL="0" indent="0">
              <a:buNone/>
            </a:pPr>
            <a:r>
              <a:rPr lang="en-US" dirty="0"/>
              <a:t>	– cross validation, train and early stopping set</a:t>
            </a:r>
          </a:p>
          <a:p>
            <a:endParaRPr lang="en-US" dirty="0"/>
          </a:p>
        </p:txBody>
      </p:sp>
    </p:spTree>
    <p:extLst>
      <p:ext uri="{BB962C8B-B14F-4D97-AF65-F5344CB8AC3E}">
        <p14:creationId xmlns:p14="http://schemas.microsoft.com/office/powerpoint/2010/main" val="163706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dirty="0">
                <a:solidFill>
                  <a:srgbClr val="7030A0"/>
                </a:solidFill>
              </a:rPr>
              <a:t>Goals of Evaluation</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73568" y="743819"/>
            <a:ext cx="8970432" cy="1200329"/>
          </a:xfrm>
          <a:prstGeom prst="rect">
            <a:avLst/>
          </a:prstGeom>
          <a:noFill/>
        </p:spPr>
        <p:txBody>
          <a:bodyPr wrap="square" rtlCol="0">
            <a:spAutoFit/>
          </a:bodyPr>
          <a:lstStyle/>
          <a:p>
            <a:r>
              <a:rPr lang="en-US" dirty="0"/>
              <a:t>The goal of evaluation in model building can be put quite simply: achieve the </a:t>
            </a:r>
            <a:r>
              <a:rPr lang="en-US" b="1" i="1" dirty="0">
                <a:solidFill>
                  <a:srgbClr val="D1282E"/>
                </a:solidFill>
              </a:rPr>
              <a:t>best generalization performance while avoiding </a:t>
            </a:r>
            <a:r>
              <a:rPr lang="en-US" b="1" i="1" dirty="0" err="1">
                <a:solidFill>
                  <a:srgbClr val="D1282E"/>
                </a:solidFill>
              </a:rPr>
              <a:t>overfitting</a:t>
            </a:r>
            <a:r>
              <a:rPr lang="en-US" dirty="0"/>
              <a:t>. </a:t>
            </a:r>
          </a:p>
        </p:txBody>
      </p:sp>
      <p:pic>
        <p:nvPicPr>
          <p:cNvPr id="3" name="Picture 2" descr="Screen Shot 2014-10-11 at 7.55.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700" y="2564904"/>
            <a:ext cx="4267200" cy="997110"/>
          </a:xfrm>
          <a:prstGeom prst="rect">
            <a:avLst/>
          </a:prstGeom>
        </p:spPr>
      </p:pic>
      <p:pic>
        <p:nvPicPr>
          <p:cNvPr id="4" name="Picture 3" descr="Screen Shot 2014-10-11 at 7.55.3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1900" y="3937000"/>
            <a:ext cx="4432300" cy="1150693"/>
          </a:xfrm>
          <a:prstGeom prst="rect">
            <a:avLst/>
          </a:prstGeom>
        </p:spPr>
      </p:pic>
      <p:sp>
        <p:nvSpPr>
          <p:cNvPr id="5" name="TextBox 4"/>
          <p:cNvSpPr txBox="1"/>
          <p:nvPr/>
        </p:nvSpPr>
        <p:spPr>
          <a:xfrm>
            <a:off x="190500" y="1846565"/>
            <a:ext cx="8160667" cy="646331"/>
          </a:xfrm>
          <a:prstGeom prst="rect">
            <a:avLst/>
          </a:prstGeom>
          <a:noFill/>
        </p:spPr>
        <p:txBody>
          <a:bodyPr wrap="square" rtlCol="0">
            <a:spAutoFit/>
          </a:bodyPr>
          <a:lstStyle/>
          <a:p>
            <a:r>
              <a:rPr lang="en-US" dirty="0"/>
              <a:t>Remember, in ERM we seek a function f(X) that minimizes the training error (or risk) on our training data.</a:t>
            </a:r>
          </a:p>
        </p:txBody>
      </p:sp>
      <p:sp>
        <p:nvSpPr>
          <p:cNvPr id="10" name="TextBox 9"/>
          <p:cNvSpPr txBox="1"/>
          <p:nvPr/>
        </p:nvSpPr>
        <p:spPr>
          <a:xfrm>
            <a:off x="266700" y="3410110"/>
            <a:ext cx="8160667" cy="369332"/>
          </a:xfrm>
          <a:prstGeom prst="rect">
            <a:avLst/>
          </a:prstGeom>
          <a:noFill/>
        </p:spPr>
        <p:txBody>
          <a:bodyPr wrap="square" rtlCol="0">
            <a:spAutoFit/>
          </a:bodyPr>
          <a:lstStyle/>
          <a:p>
            <a:r>
              <a:rPr lang="en-US" b="1" dirty="0">
                <a:solidFill>
                  <a:srgbClr val="D1282E"/>
                </a:solidFill>
              </a:rPr>
              <a:t>WE ALWAYS</a:t>
            </a:r>
            <a:r>
              <a:rPr lang="en-US" dirty="0">
                <a:solidFill>
                  <a:srgbClr val="D1282E"/>
                </a:solidFill>
              </a:rPr>
              <a:t> </a:t>
            </a:r>
            <a:r>
              <a:rPr lang="en-US" dirty="0"/>
              <a:t>want to measure the error on a holdout, or test set, too.</a:t>
            </a:r>
          </a:p>
        </p:txBody>
      </p:sp>
      <p:sp>
        <p:nvSpPr>
          <p:cNvPr id="11" name="TextBox 10"/>
          <p:cNvSpPr txBox="1"/>
          <p:nvPr/>
        </p:nvSpPr>
        <p:spPr>
          <a:xfrm>
            <a:off x="266700" y="5087693"/>
            <a:ext cx="8420100" cy="923330"/>
          </a:xfrm>
          <a:prstGeom prst="rect">
            <a:avLst/>
          </a:prstGeom>
          <a:noFill/>
        </p:spPr>
        <p:txBody>
          <a:bodyPr wrap="square" rtlCol="0">
            <a:spAutoFit/>
          </a:bodyPr>
          <a:lstStyle/>
          <a:p>
            <a:r>
              <a:rPr lang="en-US" dirty="0">
                <a:solidFill>
                  <a:srgbClr val="000000"/>
                </a:solidFill>
              </a:rPr>
              <a:t>We can only be certain our models generalize if we do a correct holdout evaluation. Theory helps us design good algorithms with strong generalization and convergence results, but empirical hold-out testing is always necessary.</a:t>
            </a:r>
          </a:p>
        </p:txBody>
      </p:sp>
    </p:spTree>
    <p:extLst>
      <p:ext uri="{BB962C8B-B14F-4D97-AF65-F5344CB8AC3E}">
        <p14:creationId xmlns:p14="http://schemas.microsoft.com/office/powerpoint/2010/main" val="2005705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Bias/Variance Tradeoff</a:t>
            </a:r>
          </a:p>
        </p:txBody>
      </p:sp>
      <p:sp>
        <p:nvSpPr>
          <p:cNvPr id="4" name="Content Placeholder 3"/>
          <p:cNvSpPr>
            <a:spLocks noGrp="1"/>
          </p:cNvSpPr>
          <p:nvPr>
            <p:ph idx="1"/>
          </p:nvPr>
        </p:nvSpPr>
        <p:spPr>
          <a:xfrm>
            <a:off x="457200" y="1532468"/>
            <a:ext cx="8229600" cy="4525963"/>
          </a:xfrm>
        </p:spPr>
        <p:txBody>
          <a:bodyPr/>
          <a:lstStyle/>
          <a:p>
            <a:pPr marL="0" indent="0">
              <a:buNone/>
            </a:pPr>
            <a:r>
              <a:rPr lang="en-US" dirty="0"/>
              <a:t>• Often:</a:t>
            </a:r>
          </a:p>
          <a:p>
            <a:pPr marL="0" indent="0">
              <a:buNone/>
            </a:pPr>
            <a:r>
              <a:rPr lang="en-US" dirty="0"/>
              <a:t>	– low bias =&gt; high variance</a:t>
            </a:r>
          </a:p>
          <a:p>
            <a:pPr marL="0" indent="0">
              <a:buNone/>
            </a:pPr>
            <a:r>
              <a:rPr lang="en-US" dirty="0"/>
              <a:t>	– low variance =&gt; high bias</a:t>
            </a:r>
          </a:p>
          <a:p>
            <a:pPr marL="0" indent="0">
              <a:buNone/>
            </a:pPr>
            <a:r>
              <a:rPr lang="en-US" dirty="0"/>
              <a:t>• Tradeoff:</a:t>
            </a:r>
          </a:p>
          <a:p>
            <a:pPr marL="0" indent="0">
              <a:buNone/>
            </a:pPr>
            <a:r>
              <a:rPr lang="en-US" dirty="0"/>
              <a:t>	– bias</a:t>
            </a:r>
            <a:r>
              <a:rPr lang="en-US" baseline="30000" dirty="0"/>
              <a:t>2</a:t>
            </a:r>
            <a:r>
              <a:rPr lang="en-US" dirty="0"/>
              <a:t> vs. variance</a:t>
            </a:r>
          </a:p>
          <a:p>
            <a:endParaRPr lang="en-US" dirty="0"/>
          </a:p>
        </p:txBody>
      </p:sp>
    </p:spTree>
    <p:extLst>
      <p:ext uri="{BB962C8B-B14F-4D97-AF65-F5344CB8AC3E}">
        <p14:creationId xmlns:p14="http://schemas.microsoft.com/office/powerpoint/2010/main" val="639205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10-25 at 10.20.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0" y="389466"/>
            <a:ext cx="6235700" cy="5994400"/>
          </a:xfrm>
          <a:prstGeom prst="rect">
            <a:avLst/>
          </a:prstGeom>
        </p:spPr>
      </p:pic>
    </p:spTree>
    <p:extLst>
      <p:ext uri="{BB962C8B-B14F-4D97-AF65-F5344CB8AC3E}">
        <p14:creationId xmlns:p14="http://schemas.microsoft.com/office/powerpoint/2010/main" val="1417434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
          <p:cNvPicPr>
            <a:picLocks noChangeAspect="1"/>
          </p:cNvPicPr>
          <p:nvPr/>
        </p:nvPicPr>
        <p:blipFill>
          <a:blip r:embed="rId3"/>
          <a:stretch>
            <a:fillRect/>
          </a:stretch>
        </p:blipFill>
        <p:spPr>
          <a:xfrm>
            <a:off x="0" y="-94384"/>
            <a:ext cx="9144000" cy="7067550"/>
          </a:xfrm>
          <a:prstGeom prst="rect">
            <a:avLst/>
          </a:prstGeom>
        </p:spPr>
      </p:pic>
    </p:spTree>
    <p:extLst>
      <p:ext uri="{BB962C8B-B14F-4D97-AF65-F5344CB8AC3E}">
        <p14:creationId xmlns:p14="http://schemas.microsoft.com/office/powerpoint/2010/main" val="1166384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Mathematically..</a:t>
            </a:r>
          </a:p>
        </p:txBody>
      </p:sp>
      <p:pic>
        <p:nvPicPr>
          <p:cNvPr id="4" name="Picture 3" descr="Screen Shot 2016-10-25 at 10.25.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50" y="1729316"/>
            <a:ext cx="8834052" cy="1877483"/>
          </a:xfrm>
          <a:prstGeom prst="rect">
            <a:avLst/>
          </a:prstGeom>
        </p:spPr>
      </p:pic>
    </p:spTree>
    <p:extLst>
      <p:ext uri="{BB962C8B-B14F-4D97-AF65-F5344CB8AC3E}">
        <p14:creationId xmlns:p14="http://schemas.microsoft.com/office/powerpoint/2010/main" val="1673018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
          <p:cNvPicPr>
            <a:picLocks noChangeAspect="1"/>
          </p:cNvPicPr>
          <p:nvPr/>
        </p:nvPicPr>
        <p:blipFill rotWithShape="1">
          <a:blip r:embed="rId2"/>
          <a:srcRect t="34745" b="46778"/>
          <a:stretch/>
        </p:blipFill>
        <p:spPr>
          <a:xfrm>
            <a:off x="0" y="2361280"/>
            <a:ext cx="9144000" cy="1305861"/>
          </a:xfrm>
          <a:prstGeom prst="rect">
            <a:avLst/>
          </a:prstGeom>
        </p:spPr>
      </p:pic>
      <p:sp>
        <p:nvSpPr>
          <p:cNvPr id="4" name="Title 3"/>
          <p:cNvSpPr>
            <a:spLocks noGrp="1"/>
          </p:cNvSpPr>
          <p:nvPr>
            <p:ph type="title"/>
          </p:nvPr>
        </p:nvSpPr>
        <p:spPr/>
        <p:txBody>
          <a:bodyPr>
            <a:normAutofit fontScale="90000"/>
          </a:bodyPr>
          <a:lstStyle/>
          <a:p>
            <a:r>
              <a:rPr lang="en-US" dirty="0">
                <a:solidFill>
                  <a:srgbClr val="7030A0"/>
                </a:solidFill>
              </a:rPr>
              <a:t>Reduce Variance Without Increasing Bias</a:t>
            </a:r>
            <a:br>
              <a:rPr lang="en-US" dirty="0">
                <a:solidFill>
                  <a:srgbClr val="7030A0"/>
                </a:solidFill>
              </a:rPr>
            </a:br>
            <a:endParaRPr lang="en-US" dirty="0">
              <a:solidFill>
                <a:srgbClr val="7030A0"/>
              </a:solidFill>
            </a:endParaRPr>
          </a:p>
        </p:txBody>
      </p:sp>
      <p:sp>
        <p:nvSpPr>
          <p:cNvPr id="5" name="Content Placeholder 4"/>
          <p:cNvSpPr>
            <a:spLocks noGrp="1"/>
          </p:cNvSpPr>
          <p:nvPr>
            <p:ph idx="1"/>
          </p:nvPr>
        </p:nvSpPr>
        <p:spPr/>
        <p:txBody>
          <a:bodyPr>
            <a:normAutofit/>
          </a:bodyPr>
          <a:lstStyle/>
          <a:p>
            <a:pPr marL="0" indent="0">
              <a:buNone/>
            </a:pPr>
            <a:r>
              <a:rPr lang="en-US" dirty="0"/>
              <a:t>• Averaging reduces variance:</a:t>
            </a:r>
          </a:p>
          <a:p>
            <a:endParaRPr lang="en-US" dirty="0"/>
          </a:p>
          <a:p>
            <a:endParaRPr lang="en-US" dirty="0"/>
          </a:p>
          <a:p>
            <a:endParaRPr lang="en-US" dirty="0"/>
          </a:p>
          <a:p>
            <a:pPr marL="0" indent="0">
              <a:buNone/>
            </a:pPr>
            <a:r>
              <a:rPr lang="en-US" dirty="0"/>
              <a:t>• Average models to reduce model variance</a:t>
            </a:r>
          </a:p>
          <a:p>
            <a:pPr marL="0" indent="0">
              <a:buNone/>
            </a:pPr>
            <a:r>
              <a:rPr lang="en-US" dirty="0"/>
              <a:t>• One problem:</a:t>
            </a:r>
          </a:p>
          <a:p>
            <a:pPr marL="0" indent="0">
              <a:buNone/>
            </a:pPr>
            <a:r>
              <a:rPr lang="en-US" dirty="0"/>
              <a:t>	– only one train set </a:t>
            </a:r>
            <a:r>
              <a:rPr lang="en-US" sz="1200" dirty="0">
                <a:solidFill>
                  <a:srgbClr val="FF0000"/>
                </a:solidFill>
              </a:rPr>
              <a:t>create different subset, select different </a:t>
            </a:r>
            <a:r>
              <a:rPr lang="en-US" sz="1200" dirty="0" err="1">
                <a:solidFill>
                  <a:srgbClr val="FF0000"/>
                </a:solidFill>
              </a:rPr>
              <a:t>features,change</a:t>
            </a:r>
            <a:r>
              <a:rPr lang="en-US" sz="1200" dirty="0">
                <a:solidFill>
                  <a:srgbClr val="FF0000"/>
                </a:solidFill>
              </a:rPr>
              <a:t> different model to train</a:t>
            </a:r>
            <a:endParaRPr lang="en-US" dirty="0">
              <a:solidFill>
                <a:srgbClr val="FF0000"/>
              </a:solidFill>
            </a:endParaRPr>
          </a:p>
          <a:p>
            <a:pPr marL="0" indent="0">
              <a:buNone/>
            </a:pPr>
            <a:r>
              <a:rPr lang="en-US" dirty="0"/>
              <a:t>	– where do multiple models come from?</a:t>
            </a:r>
          </a:p>
          <a:p>
            <a:endParaRPr lang="en-US" dirty="0"/>
          </a:p>
        </p:txBody>
      </p:sp>
    </p:spTree>
    <p:extLst>
      <p:ext uri="{BB962C8B-B14F-4D97-AF65-F5344CB8AC3E}">
        <p14:creationId xmlns:p14="http://schemas.microsoft.com/office/powerpoint/2010/main" val="132654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640960" cy="685800"/>
          </a:xfrm>
        </p:spPr>
        <p:txBody>
          <a:bodyPr>
            <a:normAutofit fontScale="90000"/>
          </a:bodyPr>
          <a:lstStyle/>
          <a:p>
            <a:r>
              <a:rPr lang="en-US" dirty="0">
                <a:solidFill>
                  <a:srgbClr val="7030A0"/>
                </a:solidFill>
              </a:rPr>
              <a:t>How do you know that you have a good classifier?</a:t>
            </a:r>
          </a:p>
        </p:txBody>
      </p:sp>
      <p:sp>
        <p:nvSpPr>
          <p:cNvPr id="3" name="Content Placeholder 2"/>
          <p:cNvSpPr>
            <a:spLocks noGrp="1"/>
          </p:cNvSpPr>
          <p:nvPr>
            <p:ph idx="1"/>
          </p:nvPr>
        </p:nvSpPr>
        <p:spPr/>
        <p:txBody>
          <a:bodyPr/>
          <a:lstStyle/>
          <a:p>
            <a:r>
              <a:rPr lang="en-US" dirty="0"/>
              <a:t>Is a feature contributing to overall performance?</a:t>
            </a:r>
          </a:p>
          <a:p>
            <a:r>
              <a:rPr lang="en-US" dirty="0"/>
              <a:t>Is classifier A better than classifier B?</a:t>
            </a:r>
          </a:p>
          <a:p>
            <a:r>
              <a:rPr lang="en-US" u="sng" dirty="0"/>
              <a:t>Internal Evaluation</a:t>
            </a:r>
            <a:r>
              <a:rPr lang="en-US" dirty="0"/>
              <a:t>:</a:t>
            </a:r>
          </a:p>
          <a:p>
            <a:pPr lvl="1"/>
            <a:r>
              <a:rPr lang="en-US" dirty="0"/>
              <a:t>Measure the performance of the classifier.</a:t>
            </a:r>
          </a:p>
          <a:p>
            <a:r>
              <a:rPr lang="en-US" u="sng" dirty="0"/>
              <a:t>External Evaluation</a:t>
            </a:r>
            <a:r>
              <a:rPr lang="en-US" dirty="0"/>
              <a:t>:</a:t>
            </a:r>
          </a:p>
          <a:p>
            <a:pPr lvl="1"/>
            <a:r>
              <a:rPr lang="en-US" dirty="0"/>
              <a:t>Measure the performance on a downstream task</a:t>
            </a:r>
          </a:p>
        </p:txBody>
      </p:sp>
    </p:spTree>
    <p:extLst>
      <p:ext uri="{BB962C8B-B14F-4D97-AF65-F5344CB8AC3E}">
        <p14:creationId xmlns:p14="http://schemas.microsoft.com/office/powerpoint/2010/main" val="43292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dirty="0">
                <a:solidFill>
                  <a:srgbClr val="7030A0"/>
                </a:solidFill>
              </a:rPr>
              <a:t>Model Selection</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325968" y="807319"/>
            <a:ext cx="8056032" cy="5324535"/>
          </a:xfrm>
          <a:prstGeom prst="rect">
            <a:avLst/>
          </a:prstGeom>
          <a:noFill/>
        </p:spPr>
        <p:txBody>
          <a:bodyPr wrap="square" rtlCol="0">
            <a:spAutoFit/>
          </a:bodyPr>
          <a:lstStyle/>
          <a:p>
            <a:r>
              <a:rPr lang="en-US" sz="2000" dirty="0"/>
              <a:t>When we model, we have many choices. We use holdout evaluation methodologies to optimize the following:</a:t>
            </a:r>
          </a:p>
          <a:p>
            <a:endParaRPr lang="en-US" sz="2000" dirty="0"/>
          </a:p>
          <a:p>
            <a:pPr marL="342900" indent="-342900">
              <a:buFont typeface="Arial"/>
              <a:buChar char="•"/>
            </a:pPr>
            <a:r>
              <a:rPr lang="en-US" sz="2000" b="1" i="1" dirty="0"/>
              <a:t>Feature Selection </a:t>
            </a:r>
          </a:p>
          <a:p>
            <a:pPr marL="342900" indent="-342900">
              <a:buFont typeface="Arial"/>
              <a:buChar char="•"/>
            </a:pPr>
            <a:endParaRPr lang="en-US" sz="2000" b="1" i="1" dirty="0"/>
          </a:p>
          <a:p>
            <a:pPr marL="342900" indent="-342900">
              <a:buFont typeface="Arial"/>
              <a:buChar char="•"/>
            </a:pPr>
            <a:r>
              <a:rPr lang="en-US" sz="2000" b="1" i="1" dirty="0"/>
              <a:t>Algorithm Selection </a:t>
            </a:r>
          </a:p>
          <a:p>
            <a:r>
              <a:rPr lang="en-US" sz="2000" b="1" i="1" dirty="0"/>
              <a:t>    </a:t>
            </a:r>
            <a:r>
              <a:rPr lang="en-US" sz="2000" dirty="0"/>
              <a:t>(i.e., RF vs. Decision Tree vs. Logistic Regression vs. SVM)</a:t>
            </a:r>
          </a:p>
          <a:p>
            <a:endParaRPr lang="en-US" sz="2000" dirty="0"/>
          </a:p>
          <a:p>
            <a:pPr marL="342900" indent="-342900">
              <a:buFont typeface="Arial"/>
              <a:buChar char="•"/>
            </a:pPr>
            <a:r>
              <a:rPr lang="en-US" sz="2000" b="1" i="1" dirty="0"/>
              <a:t>Hyper-parameter Selection</a:t>
            </a:r>
            <a:r>
              <a:rPr lang="en-US" sz="2000" dirty="0"/>
              <a:t>, i.e.,</a:t>
            </a:r>
          </a:p>
          <a:p>
            <a:pPr marL="800100" lvl="1" indent="-342900">
              <a:buFont typeface="Arial"/>
              <a:buChar char="•"/>
            </a:pPr>
            <a:r>
              <a:rPr lang="en-US" sz="2000" dirty="0"/>
              <a:t>“k” in k-NN</a:t>
            </a:r>
          </a:p>
          <a:p>
            <a:pPr marL="800100" lvl="1" indent="-342900">
              <a:buFont typeface="Arial"/>
              <a:buChar char="•"/>
            </a:pPr>
            <a:r>
              <a:rPr lang="en-US" sz="2000" dirty="0"/>
              <a:t>“C” in SVM</a:t>
            </a:r>
          </a:p>
          <a:p>
            <a:pPr marL="800100" lvl="1" indent="-342900">
              <a:buFont typeface="Arial"/>
              <a:buChar char="•"/>
            </a:pPr>
            <a:r>
              <a:rPr lang="en-US" sz="2000" dirty="0" err="1"/>
              <a:t>MaxDepth</a:t>
            </a:r>
            <a:r>
              <a:rPr lang="en-US" sz="2000" dirty="0"/>
              <a:t>, </a:t>
            </a:r>
            <a:r>
              <a:rPr lang="en-US" sz="2000" dirty="0" err="1"/>
              <a:t>MinLeafSize</a:t>
            </a:r>
            <a:r>
              <a:rPr lang="en-US" sz="2000" dirty="0"/>
              <a:t> in Decision Trees</a:t>
            </a:r>
          </a:p>
          <a:p>
            <a:pPr marL="800100" lvl="1" indent="-342900">
              <a:buFont typeface="Arial"/>
              <a:buChar char="•"/>
            </a:pPr>
            <a:r>
              <a:rPr lang="en-US" sz="2000" dirty="0"/>
              <a:t>Regularization Strength</a:t>
            </a:r>
          </a:p>
          <a:p>
            <a:pPr marL="800100" lvl="1" indent="-342900">
              <a:buFont typeface="Arial"/>
              <a:buChar char="•"/>
            </a:pPr>
            <a:endParaRPr lang="en-US" sz="2000" dirty="0"/>
          </a:p>
          <a:p>
            <a:r>
              <a:rPr lang="en-US" sz="2000" dirty="0"/>
              <a:t>The optimal configuration of these elements depends on the goals of the problem, which define an appropriate evaluation metric. </a:t>
            </a:r>
          </a:p>
          <a:p>
            <a:pPr marL="800100" lvl="1" indent="-342900">
              <a:buFont typeface="Arial"/>
              <a:buChar char="•"/>
            </a:pPr>
            <a:endParaRPr lang="en-US" sz="2000" dirty="0"/>
          </a:p>
        </p:txBody>
      </p:sp>
    </p:spTree>
    <p:extLst>
      <p:ext uri="{BB962C8B-B14F-4D97-AF65-F5344CB8AC3E}">
        <p14:creationId xmlns:p14="http://schemas.microsoft.com/office/powerpoint/2010/main" val="83373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dirty="0">
                <a:solidFill>
                  <a:srgbClr val="7030A0"/>
                </a:solidFill>
              </a:rPr>
              <a:t>Basic Design</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381000" y="1447800"/>
            <a:ext cx="1993900" cy="4889500"/>
            <a:chOff x="381000" y="1147563"/>
            <a:chExt cx="1993900" cy="5024637"/>
          </a:xfrm>
        </p:grpSpPr>
        <p:sp>
          <p:nvSpPr>
            <p:cNvPr id="3" name="Rectangle 2"/>
            <p:cNvSpPr/>
            <p:nvPr/>
          </p:nvSpPr>
          <p:spPr>
            <a:xfrm>
              <a:off x="381000" y="1147563"/>
              <a:ext cx="1993900" cy="24511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81000" y="3429000"/>
              <a:ext cx="1993900" cy="13716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81000" y="4800600"/>
              <a:ext cx="1993900" cy="1371600"/>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609600" y="1689100"/>
              <a:ext cx="1447800" cy="853964"/>
            </a:xfrm>
            <a:prstGeom prst="rect">
              <a:avLst/>
            </a:prstGeom>
            <a:noFill/>
          </p:spPr>
          <p:txBody>
            <a:bodyPr wrap="square" rtlCol="0">
              <a:spAutoFit/>
            </a:bodyPr>
            <a:lstStyle/>
            <a:p>
              <a:pPr algn="ctr"/>
              <a:r>
                <a:rPr lang="en-US" b="1" dirty="0"/>
                <a:t>Training Data</a:t>
              </a:r>
            </a:p>
          </p:txBody>
        </p:sp>
        <p:sp>
          <p:nvSpPr>
            <p:cNvPr id="11" name="TextBox 10"/>
            <p:cNvSpPr txBox="1"/>
            <p:nvPr/>
          </p:nvSpPr>
          <p:spPr>
            <a:xfrm>
              <a:off x="501650" y="3745001"/>
              <a:ext cx="1752600" cy="853964"/>
            </a:xfrm>
            <a:prstGeom prst="rect">
              <a:avLst/>
            </a:prstGeom>
            <a:noFill/>
          </p:spPr>
          <p:txBody>
            <a:bodyPr wrap="square" rtlCol="0">
              <a:spAutoFit/>
            </a:bodyPr>
            <a:lstStyle/>
            <a:p>
              <a:pPr algn="ctr"/>
              <a:r>
                <a:rPr lang="en-US" b="1" dirty="0"/>
                <a:t>Validation</a:t>
              </a:r>
            </a:p>
            <a:p>
              <a:pPr algn="ctr"/>
              <a:r>
                <a:rPr lang="en-US" b="1" dirty="0"/>
                <a:t>Data</a:t>
              </a:r>
            </a:p>
          </p:txBody>
        </p:sp>
        <p:sp>
          <p:nvSpPr>
            <p:cNvPr id="12" name="TextBox 11"/>
            <p:cNvSpPr txBox="1"/>
            <p:nvPr/>
          </p:nvSpPr>
          <p:spPr>
            <a:xfrm>
              <a:off x="622300" y="5143500"/>
              <a:ext cx="1447800" cy="646331"/>
            </a:xfrm>
            <a:prstGeom prst="rect">
              <a:avLst/>
            </a:prstGeom>
            <a:noFill/>
          </p:spPr>
          <p:txBody>
            <a:bodyPr wrap="square" rtlCol="0">
              <a:spAutoFit/>
            </a:bodyPr>
            <a:lstStyle/>
            <a:p>
              <a:pPr algn="ctr"/>
              <a:r>
                <a:rPr lang="en-US" b="1" dirty="0"/>
                <a:t>Test</a:t>
              </a:r>
            </a:p>
            <a:p>
              <a:pPr algn="ctr"/>
              <a:r>
                <a:rPr lang="en-US" b="1" dirty="0"/>
                <a:t>Data</a:t>
              </a:r>
            </a:p>
          </p:txBody>
        </p:sp>
      </p:grpSp>
      <p:sp>
        <p:nvSpPr>
          <p:cNvPr id="5" name="TextBox 4"/>
          <p:cNvSpPr txBox="1"/>
          <p:nvPr/>
        </p:nvSpPr>
        <p:spPr>
          <a:xfrm>
            <a:off x="180975" y="525244"/>
            <a:ext cx="8173367" cy="646331"/>
          </a:xfrm>
          <a:prstGeom prst="rect">
            <a:avLst/>
          </a:prstGeom>
          <a:noFill/>
        </p:spPr>
        <p:txBody>
          <a:bodyPr wrap="square" rtlCol="0">
            <a:spAutoFit/>
          </a:bodyPr>
          <a:lstStyle/>
          <a:p>
            <a:r>
              <a:rPr lang="en-US" dirty="0"/>
              <a:t>When doing any sort of model selection, one usually begins by creating 3 splits of the data.</a:t>
            </a:r>
          </a:p>
        </p:txBody>
      </p:sp>
      <p:sp>
        <p:nvSpPr>
          <p:cNvPr id="7" name="TextBox 6"/>
          <p:cNvSpPr txBox="1"/>
          <p:nvPr/>
        </p:nvSpPr>
        <p:spPr>
          <a:xfrm>
            <a:off x="2705099" y="1714500"/>
            <a:ext cx="5823867" cy="923330"/>
          </a:xfrm>
          <a:prstGeom prst="rect">
            <a:avLst/>
          </a:prstGeom>
          <a:noFill/>
        </p:spPr>
        <p:txBody>
          <a:bodyPr wrap="square" rtlCol="0">
            <a:spAutoFit/>
          </a:bodyPr>
          <a:lstStyle/>
          <a:p>
            <a:r>
              <a:rPr lang="en-US" b="1" dirty="0"/>
              <a:t>Training: </a:t>
            </a:r>
            <a:r>
              <a:rPr lang="en-US" dirty="0"/>
              <a:t>the training data is used to find the optimal function given the model structure (i.e., fixed algorithm, feature set, hyper-parameters).</a:t>
            </a:r>
            <a:endParaRPr lang="en-US" b="1" dirty="0"/>
          </a:p>
        </p:txBody>
      </p:sp>
      <p:sp>
        <p:nvSpPr>
          <p:cNvPr id="16" name="TextBox 15"/>
          <p:cNvSpPr txBox="1"/>
          <p:nvPr/>
        </p:nvSpPr>
        <p:spPr>
          <a:xfrm>
            <a:off x="2705100" y="3629778"/>
            <a:ext cx="5823867" cy="1200329"/>
          </a:xfrm>
          <a:prstGeom prst="rect">
            <a:avLst/>
          </a:prstGeom>
          <a:noFill/>
        </p:spPr>
        <p:txBody>
          <a:bodyPr wrap="square" rtlCol="0">
            <a:spAutoFit/>
          </a:bodyPr>
          <a:lstStyle/>
          <a:p>
            <a:r>
              <a:rPr lang="en-US" b="1" dirty="0"/>
              <a:t>Validation: </a:t>
            </a:r>
            <a:r>
              <a:rPr lang="en-US" dirty="0"/>
              <a:t>the validation data is used to evaluate the loss/risk for a given model configuration. The configuration with the best loss/risk is selected as the final model </a:t>
            </a:r>
            <a:endParaRPr lang="en-US" b="1" dirty="0"/>
          </a:p>
        </p:txBody>
      </p:sp>
      <p:sp>
        <p:nvSpPr>
          <p:cNvPr id="17" name="TextBox 16"/>
          <p:cNvSpPr txBox="1"/>
          <p:nvPr/>
        </p:nvSpPr>
        <p:spPr>
          <a:xfrm>
            <a:off x="2705100" y="5304973"/>
            <a:ext cx="5823867" cy="646331"/>
          </a:xfrm>
          <a:prstGeom prst="rect">
            <a:avLst/>
          </a:prstGeom>
          <a:noFill/>
        </p:spPr>
        <p:txBody>
          <a:bodyPr wrap="square" rtlCol="0">
            <a:spAutoFit/>
          </a:bodyPr>
          <a:lstStyle/>
          <a:p>
            <a:r>
              <a:rPr lang="en-US" b="1" dirty="0"/>
              <a:t>Test: </a:t>
            </a:r>
            <a:r>
              <a:rPr lang="en-US" dirty="0"/>
              <a:t>test data is not used for any parameter or model selection. It is only used as a generalization measure.</a:t>
            </a:r>
            <a:endParaRPr lang="en-US" b="1" dirty="0"/>
          </a:p>
        </p:txBody>
      </p:sp>
    </p:spTree>
    <p:extLst>
      <p:ext uri="{BB962C8B-B14F-4D97-AF65-F5344CB8AC3E}">
        <p14:creationId xmlns:p14="http://schemas.microsoft.com/office/powerpoint/2010/main" val="22129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dirty="0">
                <a:solidFill>
                  <a:srgbClr val="7030A0"/>
                </a:solidFill>
              </a:rPr>
              <a:t>Example Model </a:t>
            </a:r>
            <a:r>
              <a:rPr lang="en-US" dirty="0">
                <a:solidFill>
                  <a:srgbClr val="7030A0"/>
                </a:solidFill>
              </a:rPr>
              <a:t>S</a:t>
            </a:r>
            <a:r>
              <a:rPr lang="en-US" sz="3200" dirty="0">
                <a:solidFill>
                  <a:srgbClr val="7030A0"/>
                </a:solidFill>
              </a:rPr>
              <a:t>election </a:t>
            </a:r>
            <a:r>
              <a:rPr lang="en-US" dirty="0">
                <a:solidFill>
                  <a:srgbClr val="7030A0"/>
                </a:solidFill>
              </a:rPr>
              <a:t>R</a:t>
            </a:r>
            <a:r>
              <a:rPr lang="en-US" sz="3200" dirty="0">
                <a:solidFill>
                  <a:srgbClr val="7030A0"/>
                </a:solidFill>
              </a:rPr>
              <a:t>outine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71500" y="908476"/>
            <a:ext cx="2447925" cy="738664"/>
          </a:xfrm>
          <a:prstGeom prst="rect">
            <a:avLst/>
          </a:prstGeom>
          <a:noFill/>
        </p:spPr>
        <p:txBody>
          <a:bodyPr wrap="square" rtlCol="0">
            <a:spAutoFit/>
          </a:bodyPr>
          <a:lstStyle/>
          <a:p>
            <a:r>
              <a:rPr lang="en-US" sz="1400" b="1" dirty="0"/>
              <a:t>Define: Training Data</a:t>
            </a:r>
          </a:p>
          <a:p>
            <a:r>
              <a:rPr lang="en-US" sz="1400" b="1" dirty="0"/>
              <a:t>Define: Validation Data</a:t>
            </a:r>
          </a:p>
          <a:p>
            <a:r>
              <a:rPr lang="en-US" sz="1400" b="1" dirty="0"/>
              <a:t>Define: Test Data</a:t>
            </a:r>
          </a:p>
        </p:txBody>
      </p:sp>
      <p:pic>
        <p:nvPicPr>
          <p:cNvPr id="13" name="Picture 12" descr="Screen Shot 2014-10-11 at 8.36.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778000"/>
            <a:ext cx="8113322" cy="4000499"/>
          </a:xfrm>
          <a:prstGeom prst="rect">
            <a:avLst/>
          </a:prstGeom>
        </p:spPr>
      </p:pic>
    </p:spTree>
    <p:extLst>
      <p:ext uri="{BB962C8B-B14F-4D97-AF65-F5344CB8AC3E}">
        <p14:creationId xmlns:p14="http://schemas.microsoft.com/office/powerpoint/2010/main" val="205080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dirty="0">
                <a:solidFill>
                  <a:srgbClr val="7030A0"/>
                </a:solidFill>
              </a:rPr>
              <a:t>Some Notes on Validation </a:t>
            </a:r>
            <a:r>
              <a:rPr lang="en-US" dirty="0">
                <a:solidFill>
                  <a:srgbClr val="7030A0"/>
                </a:solidFill>
              </a:rPr>
              <a:t>R</a:t>
            </a:r>
            <a:r>
              <a:rPr lang="en-US" sz="3200" dirty="0">
                <a:solidFill>
                  <a:srgbClr val="7030A0"/>
                </a:solidFill>
              </a:rPr>
              <a:t>isk</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descr="Screen Shot 2014-10-11 at 8.36.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918154"/>
            <a:ext cx="5962234" cy="2939846"/>
          </a:xfrm>
          <a:prstGeom prst="rect">
            <a:avLst/>
          </a:prstGeom>
        </p:spPr>
      </p:pic>
      <p:sp>
        <p:nvSpPr>
          <p:cNvPr id="6" name="Rectangle 5"/>
          <p:cNvSpPr/>
          <p:nvPr/>
        </p:nvSpPr>
        <p:spPr>
          <a:xfrm>
            <a:off x="292100" y="2006600"/>
            <a:ext cx="8382000" cy="1219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92100" y="820519"/>
            <a:ext cx="8004455" cy="3046988"/>
          </a:xfrm>
          <a:prstGeom prst="rect">
            <a:avLst/>
          </a:prstGeom>
          <a:noFill/>
        </p:spPr>
        <p:txBody>
          <a:bodyPr wrap="square" rtlCol="0">
            <a:spAutoFit/>
          </a:bodyPr>
          <a:lstStyle/>
          <a:p>
            <a:r>
              <a:rPr lang="en-US" b="1" i="1" dirty="0"/>
              <a:t>The validation loss metric </a:t>
            </a:r>
            <a:r>
              <a:rPr lang="en-US" b="1" i="1" dirty="0">
                <a:solidFill>
                  <a:schemeClr val="tx2"/>
                </a:solidFill>
              </a:rPr>
              <a:t>does not </a:t>
            </a:r>
            <a:r>
              <a:rPr lang="en-US" b="1" i="1" dirty="0"/>
              <a:t>have to be the same as the training loss.</a:t>
            </a:r>
          </a:p>
          <a:p>
            <a:pPr marL="285750" indent="-285750">
              <a:buFont typeface="Arial"/>
              <a:buChar char="•"/>
            </a:pPr>
            <a:r>
              <a:rPr lang="en-US" dirty="0"/>
              <a:t> Sometimes we need a loss metric for an application that is not very easy or even possible to directly minimize.</a:t>
            </a:r>
          </a:p>
          <a:p>
            <a:pPr marL="285750" indent="-285750">
              <a:buFont typeface="Arial"/>
              <a:buChar char="•"/>
            </a:pPr>
            <a:r>
              <a:rPr lang="en-US" dirty="0"/>
              <a:t> i.e., we use logistic-loss to find </a:t>
            </a:r>
            <a:r>
              <a:rPr lang="en-US" i="1" dirty="0"/>
              <a:t>f </a:t>
            </a:r>
            <a:r>
              <a:rPr lang="en-US" dirty="0"/>
              <a:t>but we really need a loss metric that enables optimal ranking (such as AUC)</a:t>
            </a:r>
          </a:p>
          <a:p>
            <a:pPr marL="285750" indent="-285750">
              <a:buFont typeface="Arial"/>
              <a:buChar char="•"/>
            </a:pPr>
            <a:r>
              <a:rPr lang="en-US" dirty="0"/>
              <a:t>We might want to minimize a training loss metric, but maximize the validation metric (again logistic-loss vs. AUC)</a:t>
            </a:r>
          </a:p>
        </p:txBody>
      </p:sp>
      <p:sp>
        <p:nvSpPr>
          <p:cNvPr id="3" name="Rectangle 2"/>
          <p:cNvSpPr/>
          <p:nvPr/>
        </p:nvSpPr>
        <p:spPr>
          <a:xfrm>
            <a:off x="292100" y="3839384"/>
            <a:ext cx="8382000" cy="2901984"/>
          </a:xfrm>
          <a:prstGeom prst="rect">
            <a:avLst/>
          </a:prstGeom>
          <a:noFill/>
          <a:ln w="412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508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dirty="0">
                <a:solidFill>
                  <a:srgbClr val="7030A0"/>
                </a:solidFill>
              </a:rPr>
              <a:t>Cross-validation</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642435"/>
            <a:ext cx="8632825" cy="1569660"/>
          </a:xfrm>
          <a:prstGeom prst="rect">
            <a:avLst/>
          </a:prstGeom>
          <a:noFill/>
        </p:spPr>
        <p:txBody>
          <a:bodyPr wrap="square" rtlCol="0">
            <a:spAutoFit/>
          </a:bodyPr>
          <a:lstStyle/>
          <a:p>
            <a:r>
              <a:rPr lang="en-US" dirty="0"/>
              <a:t>Sometimes we don’t have enough data to do a single train/validation/test split.</a:t>
            </a:r>
          </a:p>
          <a:p>
            <a:r>
              <a:rPr lang="en-US" dirty="0"/>
              <a:t>We can “recycle” data by using k-fold cross validation as our validation scheme.</a:t>
            </a:r>
          </a:p>
        </p:txBody>
      </p:sp>
      <p:grpSp>
        <p:nvGrpSpPr>
          <p:cNvPr id="7" name="Group 6"/>
          <p:cNvGrpSpPr/>
          <p:nvPr/>
        </p:nvGrpSpPr>
        <p:grpSpPr>
          <a:xfrm>
            <a:off x="423333" y="2300560"/>
            <a:ext cx="7597633" cy="4368800"/>
            <a:chOff x="406400" y="1714493"/>
            <a:chExt cx="7597633" cy="4368800"/>
          </a:xfrm>
        </p:grpSpPr>
        <p:sp>
          <p:nvSpPr>
            <p:cNvPr id="3" name="Rectangle 2"/>
            <p:cNvSpPr/>
            <p:nvPr/>
          </p:nvSpPr>
          <p:spPr>
            <a:xfrm>
              <a:off x="1594767" y="17144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19100" y="1803393"/>
              <a:ext cx="1041400" cy="369332"/>
            </a:xfrm>
            <a:prstGeom prst="rect">
              <a:avLst/>
            </a:prstGeom>
            <a:noFill/>
          </p:spPr>
          <p:txBody>
            <a:bodyPr wrap="square" rtlCol="0">
              <a:spAutoFit/>
            </a:bodyPr>
            <a:lstStyle/>
            <a:p>
              <a:r>
                <a:rPr lang="en-US" i="1" dirty="0"/>
                <a:t>Fold 1</a:t>
              </a:r>
            </a:p>
          </p:txBody>
        </p:sp>
        <p:sp>
          <p:nvSpPr>
            <p:cNvPr id="6" name="Rectangle 5"/>
            <p:cNvSpPr/>
            <p:nvPr/>
          </p:nvSpPr>
          <p:spPr>
            <a:xfrm>
              <a:off x="1594767" y="17144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82067" y="25526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06400" y="2641593"/>
              <a:ext cx="1041400" cy="369332"/>
            </a:xfrm>
            <a:prstGeom prst="rect">
              <a:avLst/>
            </a:prstGeom>
            <a:noFill/>
          </p:spPr>
          <p:txBody>
            <a:bodyPr wrap="square" rtlCol="0">
              <a:spAutoFit/>
            </a:bodyPr>
            <a:lstStyle/>
            <a:p>
              <a:r>
                <a:rPr lang="en-US" i="1" dirty="0"/>
                <a:t>Fold 2</a:t>
              </a:r>
            </a:p>
          </p:txBody>
        </p:sp>
        <p:sp>
          <p:nvSpPr>
            <p:cNvPr id="14" name="Rectangle 13"/>
            <p:cNvSpPr/>
            <p:nvPr/>
          </p:nvSpPr>
          <p:spPr>
            <a:xfrm>
              <a:off x="2259387" y="25526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94767" y="33908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19100" y="3479793"/>
              <a:ext cx="1041400" cy="369332"/>
            </a:xfrm>
            <a:prstGeom prst="rect">
              <a:avLst/>
            </a:prstGeom>
            <a:noFill/>
          </p:spPr>
          <p:txBody>
            <a:bodyPr wrap="square" rtlCol="0">
              <a:spAutoFit/>
            </a:bodyPr>
            <a:lstStyle/>
            <a:p>
              <a:r>
                <a:rPr lang="en-US" i="1" dirty="0"/>
                <a:t>Fold 3</a:t>
              </a:r>
            </a:p>
          </p:txBody>
        </p:sp>
        <p:sp>
          <p:nvSpPr>
            <p:cNvPr id="17" name="Rectangle 16"/>
            <p:cNvSpPr/>
            <p:nvPr/>
          </p:nvSpPr>
          <p:spPr>
            <a:xfrm>
              <a:off x="2932474" y="33908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594767" y="48005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9100" y="4889493"/>
              <a:ext cx="1041400" cy="369332"/>
            </a:xfrm>
            <a:prstGeom prst="rect">
              <a:avLst/>
            </a:prstGeom>
            <a:noFill/>
          </p:spPr>
          <p:txBody>
            <a:bodyPr wrap="square" rtlCol="0">
              <a:spAutoFit/>
            </a:bodyPr>
            <a:lstStyle/>
            <a:p>
              <a:r>
                <a:rPr lang="en-US" i="1" dirty="0"/>
                <a:t>Fold k-1</a:t>
              </a:r>
            </a:p>
          </p:txBody>
        </p:sp>
        <p:sp>
          <p:nvSpPr>
            <p:cNvPr id="20" name="Rectangle 19"/>
            <p:cNvSpPr/>
            <p:nvPr/>
          </p:nvSpPr>
          <p:spPr>
            <a:xfrm>
              <a:off x="6687467" y="48005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607467" y="56006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31800" y="5689593"/>
              <a:ext cx="1041400" cy="369332"/>
            </a:xfrm>
            <a:prstGeom prst="rect">
              <a:avLst/>
            </a:prstGeom>
            <a:noFill/>
          </p:spPr>
          <p:txBody>
            <a:bodyPr wrap="square" rtlCol="0">
              <a:spAutoFit/>
            </a:bodyPr>
            <a:lstStyle/>
            <a:p>
              <a:r>
                <a:rPr lang="en-US" i="1" dirty="0"/>
                <a:t>Fold k</a:t>
              </a:r>
            </a:p>
          </p:txBody>
        </p:sp>
        <p:sp>
          <p:nvSpPr>
            <p:cNvPr id="23" name="Rectangle 22"/>
            <p:cNvSpPr/>
            <p:nvPr/>
          </p:nvSpPr>
          <p:spPr>
            <a:xfrm>
              <a:off x="7312800" y="56006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051005" y="4131740"/>
            <a:ext cx="3434460" cy="584776"/>
          </a:xfrm>
          <a:prstGeom prst="rect">
            <a:avLst/>
          </a:prstGeom>
          <a:noFill/>
        </p:spPr>
        <p:txBody>
          <a:bodyPr wrap="square" rtlCol="0">
            <a:spAutoFit/>
          </a:bodyPr>
          <a:lstStyle/>
          <a:p>
            <a:pPr algn="ctr"/>
            <a:r>
              <a:rPr lang="en-US" sz="3200" dirty="0"/>
              <a:t>…</a:t>
            </a:r>
          </a:p>
        </p:txBody>
      </p:sp>
    </p:spTree>
    <p:extLst>
      <p:ext uri="{BB962C8B-B14F-4D97-AF65-F5344CB8AC3E}">
        <p14:creationId xmlns:p14="http://schemas.microsoft.com/office/powerpoint/2010/main" val="20056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dirty="0">
                <a:solidFill>
                  <a:srgbClr val="7030A0"/>
                </a:solidFill>
              </a:rPr>
              <a:t>Example x-validation Scheme</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68300" y="800755"/>
            <a:ext cx="2447925" cy="523220"/>
          </a:xfrm>
          <a:prstGeom prst="rect">
            <a:avLst/>
          </a:prstGeom>
          <a:noFill/>
        </p:spPr>
        <p:txBody>
          <a:bodyPr wrap="square" rtlCol="0">
            <a:spAutoFit/>
          </a:bodyPr>
          <a:lstStyle/>
          <a:p>
            <a:r>
              <a:rPr lang="en-US" sz="1400" b="1" dirty="0"/>
              <a:t>Define: Training Data</a:t>
            </a:r>
          </a:p>
          <a:p>
            <a:r>
              <a:rPr lang="en-US" sz="1400" b="1" dirty="0"/>
              <a:t>Define: Test Data</a:t>
            </a:r>
          </a:p>
        </p:txBody>
      </p:sp>
      <p:pic>
        <p:nvPicPr>
          <p:cNvPr id="3" name="Picture 2" descr="Screen Shot 2014-10-11 at 9.02.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92" y="1323975"/>
            <a:ext cx="8128000" cy="4222338"/>
          </a:xfrm>
          <a:prstGeom prst="rect">
            <a:avLst/>
          </a:prstGeom>
        </p:spPr>
      </p:pic>
    </p:spTree>
    <p:extLst>
      <p:ext uri="{BB962C8B-B14F-4D97-AF65-F5344CB8AC3E}">
        <p14:creationId xmlns:p14="http://schemas.microsoft.com/office/powerpoint/2010/main" val="149618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dirty="0">
                <a:solidFill>
                  <a:srgbClr val="7030A0"/>
                </a:solidFill>
              </a:rPr>
              <a:t>Some x-</a:t>
            </a:r>
            <a:r>
              <a:rPr lang="en-US" sz="3200" dirty="0" err="1">
                <a:solidFill>
                  <a:srgbClr val="7030A0"/>
                </a:solidFill>
              </a:rPr>
              <a:t>val</a:t>
            </a:r>
            <a:r>
              <a:rPr lang="en-US" sz="3200" dirty="0">
                <a:solidFill>
                  <a:srgbClr val="7030A0"/>
                </a:solidFill>
              </a:rPr>
              <a:t> Notes</a:t>
            </a:r>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92100" y="820519"/>
            <a:ext cx="8004455" cy="5909310"/>
          </a:xfrm>
          <a:prstGeom prst="rect">
            <a:avLst/>
          </a:prstGeom>
          <a:noFill/>
        </p:spPr>
        <p:txBody>
          <a:bodyPr wrap="square" rtlCol="0">
            <a:spAutoFit/>
          </a:bodyPr>
          <a:lstStyle/>
          <a:p>
            <a:r>
              <a:rPr lang="en-US" b="1" i="1" dirty="0"/>
              <a:t>How should we choose split size or k?</a:t>
            </a:r>
          </a:p>
          <a:p>
            <a:endParaRPr lang="en-US" b="1" i="1" dirty="0"/>
          </a:p>
          <a:p>
            <a:r>
              <a:rPr lang="en-US" sz="2200" dirty="0"/>
              <a:t>There is no golden rule that defines how big training, validation and test sets should be. </a:t>
            </a:r>
          </a:p>
          <a:p>
            <a:endParaRPr lang="en-US" sz="2200" dirty="0"/>
          </a:p>
          <a:p>
            <a:r>
              <a:rPr lang="en-US" sz="2200" dirty="0"/>
              <a:t>You want each data set to be big enough to reduce the variance of your estimates. </a:t>
            </a:r>
          </a:p>
          <a:p>
            <a:endParaRPr lang="en-US" sz="2200" dirty="0"/>
          </a:p>
          <a:p>
            <a:r>
              <a:rPr lang="en-US" sz="2200" dirty="0"/>
              <a:t>Estimation variance comes in two flavors – variance of the function being fit to the training data and variance of the estimate of the validation/test risk. </a:t>
            </a:r>
          </a:p>
          <a:p>
            <a:endParaRPr lang="en-US" sz="2200" dirty="0"/>
          </a:p>
          <a:p>
            <a:r>
              <a:rPr lang="en-US" sz="2200" dirty="0"/>
              <a:t>Good heuristics are 50%/25%/25% for train/</a:t>
            </a:r>
            <a:r>
              <a:rPr lang="en-US" sz="2200" dirty="0" err="1"/>
              <a:t>val</a:t>
            </a:r>
            <a:r>
              <a:rPr lang="en-US" sz="2200" dirty="0"/>
              <a:t>/test splits and k=5 or 10 for x-validation.</a:t>
            </a:r>
          </a:p>
          <a:p>
            <a:endParaRPr lang="en-US" sz="2200" dirty="0"/>
          </a:p>
          <a:p>
            <a:r>
              <a:rPr lang="en-US" sz="2200" dirty="0"/>
              <a:t>Also, data should be randomly split with no overlap in instances between sets.</a:t>
            </a:r>
          </a:p>
        </p:txBody>
      </p:sp>
    </p:spTree>
    <p:extLst>
      <p:ext uri="{BB962C8B-B14F-4D97-AF65-F5344CB8AC3E}">
        <p14:creationId xmlns:p14="http://schemas.microsoft.com/office/powerpoint/2010/main" val="1413220503"/>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9109</TotalTime>
  <Words>1817</Words>
  <Application>Microsoft Office PowerPoint</Application>
  <PresentationFormat>On-screen Show (4:3)</PresentationFormat>
  <Paragraphs>206</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 Light</vt:lpstr>
      <vt:lpstr>Garamond</vt:lpstr>
      <vt:lpstr>Times</vt:lpstr>
      <vt:lpstr>Blank Presentation</vt:lpstr>
      <vt:lpstr>Foundations of Data Science Lecture 3, Module 3</vt:lpstr>
      <vt:lpstr>Goals of Evaluation</vt:lpstr>
      <vt:lpstr>Model Selection</vt:lpstr>
      <vt:lpstr>Basic Design</vt:lpstr>
      <vt:lpstr>Example Model Selection Routine</vt:lpstr>
      <vt:lpstr>Some Notes on Validation Risk</vt:lpstr>
      <vt:lpstr>Cross-validation</vt:lpstr>
      <vt:lpstr>Example x-validation Scheme</vt:lpstr>
      <vt:lpstr>Some x-val Notes</vt:lpstr>
      <vt:lpstr>Estimation Variance</vt:lpstr>
      <vt:lpstr>The Bootstrap Procedure</vt:lpstr>
      <vt:lpstr>Example Model Selection</vt:lpstr>
      <vt:lpstr>Bootstrapped Out-of-sample</vt:lpstr>
      <vt:lpstr>Results of xvalidation</vt:lpstr>
      <vt:lpstr>Results of xvalidation -zoomed</vt:lpstr>
      <vt:lpstr>PowerPoint Presentation</vt:lpstr>
      <vt:lpstr> Bias2 </vt:lpstr>
      <vt:lpstr> Variance </vt:lpstr>
      <vt:lpstr>Sources of Variation</vt:lpstr>
      <vt:lpstr>Bias/Variance Tradeoff</vt:lpstr>
      <vt:lpstr>PowerPoint Presentation</vt:lpstr>
      <vt:lpstr>PowerPoint Presentation</vt:lpstr>
      <vt:lpstr>PowerPoint Presentation</vt:lpstr>
      <vt:lpstr>Reduce Variance Without Increasing Bias </vt:lpstr>
      <vt:lpstr>How do you know that you have a good classifier?</vt:lpstr>
    </vt:vector>
  </TitlesOfParts>
  <Company>뿿툠</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ctv</dc:creator>
  <cp:lastModifiedBy>xiaoxuan liu</cp:lastModifiedBy>
  <cp:revision>212</cp:revision>
  <cp:lastPrinted>2011-09-02T16:20:36Z</cp:lastPrinted>
  <dcterms:created xsi:type="dcterms:W3CDTF">2011-09-03T19:32:05Z</dcterms:created>
  <dcterms:modified xsi:type="dcterms:W3CDTF">2019-09-24T20:27:55Z</dcterms:modified>
</cp:coreProperties>
</file>