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53"/>
  </p:notesMasterIdLst>
  <p:sldIdLst>
    <p:sldId id="306" r:id="rId2"/>
    <p:sldId id="398" r:id="rId3"/>
    <p:sldId id="406" r:id="rId4"/>
    <p:sldId id="410" r:id="rId5"/>
    <p:sldId id="412" r:id="rId6"/>
    <p:sldId id="425" r:id="rId7"/>
    <p:sldId id="460" r:id="rId8"/>
    <p:sldId id="461" r:id="rId9"/>
    <p:sldId id="459" r:id="rId10"/>
    <p:sldId id="468" r:id="rId11"/>
    <p:sldId id="469" r:id="rId12"/>
    <p:sldId id="408" r:id="rId13"/>
    <p:sldId id="417" r:id="rId14"/>
    <p:sldId id="418" r:id="rId15"/>
    <p:sldId id="419" r:id="rId16"/>
    <p:sldId id="414" r:id="rId17"/>
    <p:sldId id="420" r:id="rId18"/>
    <p:sldId id="422" r:id="rId19"/>
    <p:sldId id="260" r:id="rId20"/>
    <p:sldId id="393" r:id="rId21"/>
    <p:sldId id="463" r:id="rId22"/>
    <p:sldId id="470" r:id="rId23"/>
    <p:sldId id="467" r:id="rId24"/>
    <p:sldId id="478" r:id="rId25"/>
    <p:sldId id="479" r:id="rId26"/>
    <p:sldId id="480" r:id="rId27"/>
    <p:sldId id="481" r:id="rId28"/>
    <p:sldId id="477" r:id="rId29"/>
    <p:sldId id="483" r:id="rId30"/>
    <p:sldId id="482" r:id="rId31"/>
    <p:sldId id="484" r:id="rId32"/>
    <p:sldId id="472" r:id="rId33"/>
    <p:sldId id="476" r:id="rId34"/>
    <p:sldId id="473" r:id="rId35"/>
    <p:sldId id="474" r:id="rId36"/>
    <p:sldId id="475" r:id="rId37"/>
    <p:sldId id="486" r:id="rId38"/>
    <p:sldId id="487" r:id="rId39"/>
    <p:sldId id="485" r:id="rId40"/>
    <p:sldId id="488" r:id="rId41"/>
    <p:sldId id="489" r:id="rId42"/>
    <p:sldId id="464" r:id="rId43"/>
    <p:sldId id="490" r:id="rId44"/>
    <p:sldId id="493" r:id="rId45"/>
    <p:sldId id="494" r:id="rId46"/>
    <p:sldId id="492" r:id="rId47"/>
    <p:sldId id="495" r:id="rId48"/>
    <p:sldId id="496" r:id="rId49"/>
    <p:sldId id="497" r:id="rId50"/>
    <p:sldId id="305" r:id="rId51"/>
    <p:sldId id="462" r:id="rId5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FBE1"/>
    <a:srgbClr val="DFFBDD"/>
    <a:srgbClr val="9EECAD"/>
    <a:srgbClr val="1F9B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9" autoAdjust="0"/>
    <p:restoredTop sz="42648" autoAdjust="0"/>
  </p:normalViewPr>
  <p:slideViewPr>
    <p:cSldViewPr snapToGrid="0">
      <p:cViewPr varScale="1">
        <p:scale>
          <a:sx n="53" d="100"/>
          <a:sy n="53" d="100"/>
        </p:scale>
        <p:origin x="2842" y="82"/>
      </p:cViewPr>
      <p:guideLst/>
    </p:cSldViewPr>
  </p:slideViewPr>
  <p:outlineViewPr>
    <p:cViewPr>
      <p:scale>
        <a:sx n="33" d="100"/>
        <a:sy n="33" d="100"/>
      </p:scale>
      <p:origin x="0" y="-11333"/>
    </p:cViewPr>
  </p:outlineViewPr>
  <p:notesTextViewPr>
    <p:cViewPr>
      <p:scale>
        <a:sx n="150" d="100"/>
        <a:sy n="150" d="100"/>
      </p:scale>
      <p:origin x="0" y="0"/>
    </p:cViewPr>
  </p:notesTextViewPr>
  <p:notesViewPr>
    <p:cSldViewPr snapToGrid="0">
      <p:cViewPr varScale="1">
        <p:scale>
          <a:sx n="91" d="100"/>
          <a:sy n="91" d="100"/>
        </p:scale>
        <p:origin x="4003" y="-126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61" tIns="48331" rIns="96661" bIns="48331" rtlCol="0" anchor="b"/>
          <a:lstStyle>
            <a:lvl1pPr algn="r">
              <a:defRPr sz="1300"/>
            </a:lvl1pPr>
          </a:lstStyle>
          <a:p>
            <a:fld id="{48FE1B3B-BCBC-4BF7-A733-F88E2C1C2248}" type="slidenum">
              <a:rPr lang="en-US" smtClean="0"/>
              <a:t>‹#›</a:t>
            </a:fld>
            <a:endParaRPr lang="en-US"/>
          </a:p>
        </p:txBody>
      </p:sp>
    </p:spTree>
    <p:extLst>
      <p:ext uri="{BB962C8B-B14F-4D97-AF65-F5344CB8AC3E}">
        <p14:creationId xmlns:p14="http://schemas.microsoft.com/office/powerpoint/2010/main" val="4140711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
        <p:nvSpPr>
          <p:cNvPr id="4" name="Slide Number Placeholder 3"/>
          <p:cNvSpPr>
            <a:spLocks noGrp="1"/>
          </p:cNvSpPr>
          <p:nvPr>
            <p:ph type="sldNum" sz="quarter" idx="5"/>
          </p:nvPr>
        </p:nvSpPr>
        <p:spPr/>
        <p:txBody>
          <a:bodyPr/>
          <a:lstStyle/>
          <a:p>
            <a:fld id="{208DFA8F-7E62-4886-86A0-4F4ABDDBB104}" type="slidenum">
              <a:rPr lang="en-US" smtClean="0"/>
              <a:t>1</a:t>
            </a:fld>
            <a:endParaRPr lang="en-US"/>
          </a:p>
        </p:txBody>
      </p:sp>
    </p:spTree>
    <p:extLst>
      <p:ext uri="{BB962C8B-B14F-4D97-AF65-F5344CB8AC3E}">
        <p14:creationId xmlns:p14="http://schemas.microsoft.com/office/powerpoint/2010/main" val="3422408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O notation </a:t>
            </a:r>
          </a:p>
          <a:p>
            <a:endParaRPr lang="en-US" dirty="0"/>
          </a:p>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10</a:t>
            </a:fld>
            <a:endParaRPr lang="en-US"/>
          </a:p>
        </p:txBody>
      </p:sp>
    </p:spTree>
    <p:extLst>
      <p:ext uri="{BB962C8B-B14F-4D97-AF65-F5344CB8AC3E}">
        <p14:creationId xmlns:p14="http://schemas.microsoft.com/office/powerpoint/2010/main" val="1338412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O notation </a:t>
            </a:r>
          </a:p>
          <a:p>
            <a:endParaRPr lang="en-US" dirty="0"/>
          </a:p>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11</a:t>
            </a:fld>
            <a:endParaRPr lang="en-US"/>
          </a:p>
        </p:txBody>
      </p:sp>
    </p:spTree>
    <p:extLst>
      <p:ext uri="{BB962C8B-B14F-4D97-AF65-F5344CB8AC3E}">
        <p14:creationId xmlns:p14="http://schemas.microsoft.com/office/powerpoint/2010/main" val="2919491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12</a:t>
            </a:fld>
            <a:endParaRPr lang="en-US"/>
          </a:p>
        </p:txBody>
      </p:sp>
    </p:spTree>
    <p:extLst>
      <p:ext uri="{BB962C8B-B14F-4D97-AF65-F5344CB8AC3E}">
        <p14:creationId xmlns:p14="http://schemas.microsoft.com/office/powerpoint/2010/main" val="2543780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13</a:t>
            </a:fld>
            <a:endParaRPr lang="en-US"/>
          </a:p>
        </p:txBody>
      </p:sp>
    </p:spTree>
    <p:extLst>
      <p:ext uri="{BB962C8B-B14F-4D97-AF65-F5344CB8AC3E}">
        <p14:creationId xmlns:p14="http://schemas.microsoft.com/office/powerpoint/2010/main" val="342412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14</a:t>
            </a:fld>
            <a:endParaRPr lang="en-US"/>
          </a:p>
        </p:txBody>
      </p:sp>
    </p:spTree>
    <p:extLst>
      <p:ext uri="{BB962C8B-B14F-4D97-AF65-F5344CB8AC3E}">
        <p14:creationId xmlns:p14="http://schemas.microsoft.com/office/powerpoint/2010/main" val="4220629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15</a:t>
            </a:fld>
            <a:endParaRPr lang="en-US"/>
          </a:p>
        </p:txBody>
      </p:sp>
    </p:spTree>
    <p:extLst>
      <p:ext uri="{BB962C8B-B14F-4D97-AF65-F5344CB8AC3E}">
        <p14:creationId xmlns:p14="http://schemas.microsoft.com/office/powerpoint/2010/main" val="1004737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16</a:t>
            </a:fld>
            <a:endParaRPr lang="en-US"/>
          </a:p>
        </p:txBody>
      </p:sp>
    </p:spTree>
    <p:extLst>
      <p:ext uri="{BB962C8B-B14F-4D97-AF65-F5344CB8AC3E}">
        <p14:creationId xmlns:p14="http://schemas.microsoft.com/office/powerpoint/2010/main" val="1008994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17</a:t>
            </a:fld>
            <a:endParaRPr lang="en-US"/>
          </a:p>
        </p:txBody>
      </p:sp>
    </p:spTree>
    <p:extLst>
      <p:ext uri="{BB962C8B-B14F-4D97-AF65-F5344CB8AC3E}">
        <p14:creationId xmlns:p14="http://schemas.microsoft.com/office/powerpoint/2010/main" val="2382916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Subgradient</a:t>
            </a:r>
            <a:r>
              <a:rPr lang="en-US" dirty="0"/>
              <a:t> duck typing </a:t>
            </a:r>
          </a:p>
          <a:p>
            <a:endParaRPr lang="en-US" dirty="0"/>
          </a:p>
          <a:p>
            <a:r>
              <a:rPr lang="en-US" dirty="0"/>
              <a:t>If it fulfills the Taylor expansion (the utility of gradient) then claim it is like a gradient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Convergence analysis in Lecture 7 after make sense of derivatives of kinked functions</a:t>
            </a:r>
          </a:p>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18</a:t>
            </a:fld>
            <a:endParaRPr lang="en-US"/>
          </a:p>
        </p:txBody>
      </p:sp>
    </p:spTree>
    <p:extLst>
      <p:ext uri="{BB962C8B-B14F-4D97-AF65-F5344CB8AC3E}">
        <p14:creationId xmlns:p14="http://schemas.microsoft.com/office/powerpoint/2010/main" val="3451970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19</a:t>
            </a:fld>
            <a:endParaRPr lang="en-US"/>
          </a:p>
        </p:txBody>
      </p:sp>
    </p:spTree>
    <p:extLst>
      <p:ext uri="{BB962C8B-B14F-4D97-AF65-F5344CB8AC3E}">
        <p14:creationId xmlns:p14="http://schemas.microsoft.com/office/powerpoint/2010/main" val="4235449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2</a:t>
            </a:fld>
            <a:endParaRPr lang="en-US"/>
          </a:p>
        </p:txBody>
      </p:sp>
    </p:spTree>
    <p:extLst>
      <p:ext uri="{BB962C8B-B14F-4D97-AF65-F5344CB8AC3E}">
        <p14:creationId xmlns:p14="http://schemas.microsoft.com/office/powerpoint/2010/main" val="1052578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20</a:t>
            </a:fld>
            <a:endParaRPr lang="en-US"/>
          </a:p>
        </p:txBody>
      </p:sp>
    </p:spTree>
    <p:extLst>
      <p:ext uri="{BB962C8B-B14F-4D97-AF65-F5344CB8AC3E}">
        <p14:creationId xmlns:p14="http://schemas.microsoft.com/office/powerpoint/2010/main" val="4286053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Optimization (computational complexity)</a:t>
            </a:r>
          </a:p>
          <a:p>
            <a:r>
              <a:rPr lang="en-US" dirty="0"/>
              <a:t>Estimation (sampling complexity)</a:t>
            </a:r>
          </a:p>
          <a:p>
            <a:r>
              <a:rPr lang="en-US" dirty="0"/>
              <a:t>Approximation (model complexity)</a:t>
            </a:r>
          </a:p>
          <a:p>
            <a:endParaRPr lang="en-US" dirty="0"/>
          </a:p>
          <a:p>
            <a:r>
              <a:rPr lang="en-US" dirty="0"/>
              <a:t>Overfitting from model complexity</a:t>
            </a:r>
          </a:p>
          <a:p>
            <a:r>
              <a:rPr lang="en-US" dirty="0"/>
              <a:t>Too many parameters (this is a substitute for the size of the hypothesis – because some infinite!)</a:t>
            </a:r>
          </a:p>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21</a:t>
            </a:fld>
            <a:endParaRPr lang="en-US"/>
          </a:p>
        </p:txBody>
      </p:sp>
    </p:spTree>
    <p:extLst>
      <p:ext uri="{BB962C8B-B14F-4D97-AF65-F5344CB8AC3E}">
        <p14:creationId xmlns:p14="http://schemas.microsoft.com/office/powerpoint/2010/main" val="4459839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Hyperparameters choose between</a:t>
            </a:r>
          </a:p>
          <a:p>
            <a:r>
              <a:rPr lang="en-US" dirty="0"/>
              <a:t>Think number of epochs like HW1…going back we could have included learning rate (possibly batch size though uncommon in practice)</a:t>
            </a:r>
          </a:p>
          <a:p>
            <a:endParaRPr lang="en-US" dirty="0"/>
          </a:p>
          <a:p>
            <a:r>
              <a:rPr lang="en-US" dirty="0"/>
              <a:t>Early stopping</a:t>
            </a:r>
          </a:p>
          <a:p>
            <a:endParaRPr lang="en-US" dirty="0"/>
          </a:p>
          <a:p>
            <a:r>
              <a:rPr lang="en-US" dirty="0"/>
              <a:t>Validation or cross validation means of choosing good hyperparameters</a:t>
            </a:r>
          </a:p>
          <a:p>
            <a:r>
              <a:rPr lang="en-US" dirty="0"/>
              <a:t>HW03 Q1 grid search provide you the code (more than starter as HW02)</a:t>
            </a:r>
          </a:p>
          <a:p>
            <a:endParaRPr lang="en-US" dirty="0"/>
          </a:p>
          <a:p>
            <a:endParaRPr lang="en-US" dirty="0"/>
          </a:p>
          <a:p>
            <a:r>
              <a:rPr lang="en-US" sz="1200" b="0" i="0" kern="1200" dirty="0">
                <a:solidFill>
                  <a:schemeClr val="tx1"/>
                </a:solidFill>
                <a:effectLst/>
                <a:latin typeface="+mn-lt"/>
                <a:ea typeface="+mn-ea"/>
                <a:cs typeface="+mn-cs"/>
              </a:rPr>
              <a:t>With Stochastic and Mini-batch Gradient Descent, the curves are not so smooth, and it may be hard to know whether you have reached the minimum or not. One solution is to stop only after the validation error has been above the minimum for some time (when you are confident that the model will not do any better), then roll back the model parameters to the point where the validation error was at a minimum.</a:t>
            </a:r>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22</a:t>
            </a:fld>
            <a:endParaRPr lang="en-US"/>
          </a:p>
        </p:txBody>
      </p:sp>
    </p:spTree>
    <p:extLst>
      <p:ext uri="{BB962C8B-B14F-4D97-AF65-F5344CB8AC3E}">
        <p14:creationId xmlns:p14="http://schemas.microsoft.com/office/powerpoint/2010/main" val="1355864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 equations </a:t>
            </a:r>
          </a:p>
          <a:p>
            <a:endParaRPr lang="en-US" dirty="0"/>
          </a:p>
          <a:p>
            <a:r>
              <a:rPr lang="en-US" dirty="0"/>
              <a:t>Small change input </a:t>
            </a:r>
          </a:p>
          <a:p>
            <a:r>
              <a:rPr lang="en-US" dirty="0"/>
              <a:t>Large change output </a:t>
            </a:r>
          </a:p>
          <a:p>
            <a:endParaRPr lang="en-US" dirty="0"/>
          </a:p>
          <a:p>
            <a:r>
              <a:rPr lang="en-US" dirty="0"/>
              <a:t>Stability is key to avoiding overfitting</a:t>
            </a:r>
          </a:p>
          <a:p>
            <a:endParaRPr lang="en-US" dirty="0"/>
          </a:p>
          <a:p>
            <a:r>
              <a:rPr lang="en-US" dirty="0"/>
              <a:t>PCA</a:t>
            </a:r>
          </a:p>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23</a:t>
            </a:fld>
            <a:endParaRPr lang="en-US"/>
          </a:p>
        </p:txBody>
      </p:sp>
    </p:spTree>
    <p:extLst>
      <p:ext uri="{BB962C8B-B14F-4D97-AF65-F5344CB8AC3E}">
        <p14:creationId xmlns:p14="http://schemas.microsoft.com/office/powerpoint/2010/main" val="26190040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 equations </a:t>
            </a:r>
          </a:p>
          <a:p>
            <a:endParaRPr lang="en-US" dirty="0"/>
          </a:p>
          <a:p>
            <a:r>
              <a:rPr lang="en-US" dirty="0"/>
              <a:t>Small change input </a:t>
            </a:r>
          </a:p>
          <a:p>
            <a:r>
              <a:rPr lang="en-US" dirty="0"/>
              <a:t>Large change output </a:t>
            </a:r>
          </a:p>
          <a:p>
            <a:endParaRPr lang="en-US" dirty="0"/>
          </a:p>
          <a:p>
            <a:r>
              <a:rPr lang="en-US" dirty="0"/>
              <a:t>Stability is key to avoiding overfitting</a:t>
            </a:r>
          </a:p>
          <a:p>
            <a:endParaRPr lang="en-US" dirty="0"/>
          </a:p>
          <a:p>
            <a:r>
              <a:rPr lang="en-US" dirty="0"/>
              <a:t>PCA</a:t>
            </a:r>
          </a:p>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24</a:t>
            </a:fld>
            <a:endParaRPr lang="en-US"/>
          </a:p>
        </p:txBody>
      </p:sp>
    </p:spTree>
    <p:extLst>
      <p:ext uri="{BB962C8B-B14F-4D97-AF65-F5344CB8AC3E}">
        <p14:creationId xmlns:p14="http://schemas.microsoft.com/office/powerpoint/2010/main" val="27119444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 equations </a:t>
            </a:r>
          </a:p>
          <a:p>
            <a:endParaRPr lang="en-US" dirty="0"/>
          </a:p>
          <a:p>
            <a:r>
              <a:rPr lang="en-US" dirty="0"/>
              <a:t>Small change input </a:t>
            </a:r>
          </a:p>
          <a:p>
            <a:r>
              <a:rPr lang="en-US" dirty="0"/>
              <a:t>Large change output </a:t>
            </a:r>
          </a:p>
          <a:p>
            <a:endParaRPr lang="en-US" dirty="0"/>
          </a:p>
          <a:p>
            <a:r>
              <a:rPr lang="en-US" dirty="0"/>
              <a:t>Stability is key to avoiding overfitting</a:t>
            </a:r>
          </a:p>
          <a:p>
            <a:endParaRPr lang="en-US" dirty="0"/>
          </a:p>
          <a:p>
            <a:r>
              <a:rPr lang="en-US" dirty="0"/>
              <a:t>PCA</a:t>
            </a:r>
          </a:p>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25</a:t>
            </a:fld>
            <a:endParaRPr lang="en-US"/>
          </a:p>
        </p:txBody>
      </p:sp>
    </p:spTree>
    <p:extLst>
      <p:ext uri="{BB962C8B-B14F-4D97-AF65-F5344CB8AC3E}">
        <p14:creationId xmlns:p14="http://schemas.microsoft.com/office/powerpoint/2010/main" val="491731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 equations </a:t>
            </a:r>
          </a:p>
          <a:p>
            <a:endParaRPr lang="en-US" dirty="0"/>
          </a:p>
          <a:p>
            <a:r>
              <a:rPr lang="en-US" dirty="0"/>
              <a:t>Small change input </a:t>
            </a:r>
          </a:p>
          <a:p>
            <a:r>
              <a:rPr lang="en-US" dirty="0"/>
              <a:t>Large change output </a:t>
            </a:r>
          </a:p>
          <a:p>
            <a:endParaRPr lang="en-US" dirty="0"/>
          </a:p>
          <a:p>
            <a:r>
              <a:rPr lang="en-US" dirty="0"/>
              <a:t>Stability is key to avoiding overfitting</a:t>
            </a:r>
          </a:p>
          <a:p>
            <a:endParaRPr lang="en-US" dirty="0"/>
          </a:p>
          <a:p>
            <a:r>
              <a:rPr lang="en-US" dirty="0"/>
              <a:t>PCA</a:t>
            </a:r>
          </a:p>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26</a:t>
            </a:fld>
            <a:endParaRPr lang="en-US"/>
          </a:p>
        </p:txBody>
      </p:sp>
    </p:spTree>
    <p:extLst>
      <p:ext uri="{BB962C8B-B14F-4D97-AF65-F5344CB8AC3E}">
        <p14:creationId xmlns:p14="http://schemas.microsoft.com/office/powerpoint/2010/main" val="32294744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 equations </a:t>
            </a:r>
          </a:p>
          <a:p>
            <a:endParaRPr lang="en-US" dirty="0"/>
          </a:p>
          <a:p>
            <a:r>
              <a:rPr lang="en-US" dirty="0"/>
              <a:t>Small change input </a:t>
            </a:r>
          </a:p>
          <a:p>
            <a:r>
              <a:rPr lang="en-US" dirty="0"/>
              <a:t>Large change output </a:t>
            </a:r>
          </a:p>
          <a:p>
            <a:endParaRPr lang="en-US" dirty="0"/>
          </a:p>
          <a:p>
            <a:r>
              <a:rPr lang="en-US" dirty="0"/>
              <a:t>Stability is key to avoiding overfitting</a:t>
            </a:r>
          </a:p>
          <a:p>
            <a:endParaRPr lang="en-US" dirty="0"/>
          </a:p>
          <a:p>
            <a:r>
              <a:rPr lang="en-US" dirty="0"/>
              <a:t>PCA</a:t>
            </a:r>
          </a:p>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27</a:t>
            </a:fld>
            <a:endParaRPr lang="en-US"/>
          </a:p>
        </p:txBody>
      </p:sp>
    </p:spTree>
    <p:extLst>
      <p:ext uri="{BB962C8B-B14F-4D97-AF65-F5344CB8AC3E}">
        <p14:creationId xmlns:p14="http://schemas.microsoft.com/office/powerpoint/2010/main" val="33160613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change input </a:t>
            </a:r>
          </a:p>
          <a:p>
            <a:r>
              <a:rPr lang="en-US" dirty="0"/>
              <a:t>Large change output </a:t>
            </a:r>
          </a:p>
          <a:p>
            <a:endParaRPr lang="en-US" dirty="0"/>
          </a:p>
          <a:p>
            <a:r>
              <a:rPr lang="en-US" dirty="0"/>
              <a:t>Stability is key to avoiding overfitting</a:t>
            </a:r>
          </a:p>
          <a:p>
            <a:r>
              <a:rPr lang="en-US" dirty="0"/>
              <a:t>Think about example 3 points</a:t>
            </a:r>
          </a:p>
          <a:p>
            <a:r>
              <a:rPr lang="en-US" dirty="0"/>
              <a:t>Large negative and positive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28</a:t>
            </a:fld>
            <a:endParaRPr lang="en-US"/>
          </a:p>
        </p:txBody>
      </p:sp>
    </p:spTree>
    <p:extLst>
      <p:ext uri="{BB962C8B-B14F-4D97-AF65-F5344CB8AC3E}">
        <p14:creationId xmlns:p14="http://schemas.microsoft.com/office/powerpoint/2010/main" val="23758730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change input </a:t>
            </a:r>
          </a:p>
          <a:p>
            <a:r>
              <a:rPr lang="en-US" dirty="0"/>
              <a:t>Large change output </a:t>
            </a:r>
          </a:p>
          <a:p>
            <a:endParaRPr lang="en-US" dirty="0"/>
          </a:p>
          <a:p>
            <a:r>
              <a:rPr lang="en-US" dirty="0"/>
              <a:t>Stability is key to avoiding overfitting</a:t>
            </a:r>
          </a:p>
          <a:p>
            <a:r>
              <a:rPr lang="en-US" dirty="0"/>
              <a:t>Think about example 3 points</a:t>
            </a:r>
          </a:p>
          <a:p>
            <a:r>
              <a:rPr lang="en-US" dirty="0"/>
              <a:t>Large negative and positive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29</a:t>
            </a:fld>
            <a:endParaRPr lang="en-US"/>
          </a:p>
        </p:txBody>
      </p:sp>
    </p:spTree>
    <p:extLst>
      <p:ext uri="{BB962C8B-B14F-4D97-AF65-F5344CB8AC3E}">
        <p14:creationId xmlns:p14="http://schemas.microsoft.com/office/powerpoint/2010/main" val="470702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Smallest </a:t>
            </a:r>
          </a:p>
          <a:p>
            <a:r>
              <a:rPr lang="en-US" dirty="0"/>
              <a:t>0, 1 P(Y|X) </a:t>
            </a:r>
          </a:p>
        </p:txBody>
      </p:sp>
      <p:sp>
        <p:nvSpPr>
          <p:cNvPr id="4" name="Slide Number Placeholder 3"/>
          <p:cNvSpPr>
            <a:spLocks noGrp="1"/>
          </p:cNvSpPr>
          <p:nvPr>
            <p:ph type="sldNum" sz="quarter" idx="5"/>
          </p:nvPr>
        </p:nvSpPr>
        <p:spPr/>
        <p:txBody>
          <a:bodyPr/>
          <a:lstStyle/>
          <a:p>
            <a:fld id="{48FE1B3B-BCBC-4BF7-A733-F88E2C1C2248}" type="slidenum">
              <a:rPr lang="en-US" smtClean="0"/>
              <a:t>3</a:t>
            </a:fld>
            <a:endParaRPr lang="en-US"/>
          </a:p>
        </p:txBody>
      </p:sp>
    </p:spTree>
    <p:extLst>
      <p:ext uri="{BB962C8B-B14F-4D97-AF65-F5344CB8AC3E}">
        <p14:creationId xmlns:p14="http://schemas.microsoft.com/office/powerpoint/2010/main" val="31273384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change input </a:t>
            </a:r>
          </a:p>
          <a:p>
            <a:r>
              <a:rPr lang="en-US" dirty="0"/>
              <a:t>Large change output </a:t>
            </a:r>
          </a:p>
          <a:p>
            <a:endParaRPr lang="en-US" dirty="0"/>
          </a:p>
          <a:p>
            <a:r>
              <a:rPr lang="en-US" dirty="0"/>
              <a:t>Stability is key to avoiding overfitting</a:t>
            </a:r>
          </a:p>
          <a:p>
            <a:r>
              <a:rPr lang="en-US" dirty="0"/>
              <a:t>Think about example 3 points</a:t>
            </a:r>
          </a:p>
          <a:p>
            <a:r>
              <a:rPr lang="en-US" dirty="0"/>
              <a:t>Large negative and positive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30</a:t>
            </a:fld>
            <a:endParaRPr lang="en-US"/>
          </a:p>
        </p:txBody>
      </p:sp>
    </p:spTree>
    <p:extLst>
      <p:ext uri="{BB962C8B-B14F-4D97-AF65-F5344CB8AC3E}">
        <p14:creationId xmlns:p14="http://schemas.microsoft.com/office/powerpoint/2010/main" val="25401323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change input </a:t>
            </a:r>
          </a:p>
          <a:p>
            <a:r>
              <a:rPr lang="en-US" dirty="0"/>
              <a:t>Large change output </a:t>
            </a:r>
          </a:p>
          <a:p>
            <a:endParaRPr lang="en-US" dirty="0"/>
          </a:p>
          <a:p>
            <a:r>
              <a:rPr lang="en-US" dirty="0"/>
              <a:t>Stability is key to avoiding overfitting</a:t>
            </a:r>
          </a:p>
          <a:p>
            <a:r>
              <a:rPr lang="en-US" dirty="0"/>
              <a:t>Think about example 3 points</a:t>
            </a:r>
          </a:p>
          <a:p>
            <a:r>
              <a:rPr lang="en-US" dirty="0"/>
              <a:t>Large negative and positive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31</a:t>
            </a:fld>
            <a:endParaRPr lang="en-US"/>
          </a:p>
        </p:txBody>
      </p:sp>
    </p:spTree>
    <p:extLst>
      <p:ext uri="{BB962C8B-B14F-4D97-AF65-F5344CB8AC3E}">
        <p14:creationId xmlns:p14="http://schemas.microsoft.com/office/powerpoint/2010/main" val="10340243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32</a:t>
            </a:fld>
            <a:endParaRPr lang="en-US"/>
          </a:p>
        </p:txBody>
      </p:sp>
    </p:spTree>
    <p:extLst>
      <p:ext uri="{BB962C8B-B14F-4D97-AF65-F5344CB8AC3E}">
        <p14:creationId xmlns:p14="http://schemas.microsoft.com/office/powerpoint/2010/main" val="31010524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 equations </a:t>
            </a:r>
          </a:p>
          <a:p>
            <a:endParaRPr lang="en-US" dirty="0"/>
          </a:p>
          <a:p>
            <a:r>
              <a:rPr lang="en-US" dirty="0"/>
              <a:t>Small change input </a:t>
            </a:r>
          </a:p>
          <a:p>
            <a:r>
              <a:rPr lang="en-US" dirty="0"/>
              <a:t>Large change output </a:t>
            </a:r>
          </a:p>
          <a:p>
            <a:endParaRPr lang="en-US" dirty="0"/>
          </a:p>
          <a:p>
            <a:r>
              <a:rPr lang="en-US" dirty="0"/>
              <a:t>Stability is key to avoiding overfitting</a:t>
            </a:r>
          </a:p>
          <a:p>
            <a:endParaRPr lang="en-US" dirty="0"/>
          </a:p>
          <a:p>
            <a:r>
              <a:rPr lang="en-US" dirty="0"/>
              <a:t>PCA</a:t>
            </a:r>
          </a:p>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33</a:t>
            </a:fld>
            <a:endParaRPr lang="en-US"/>
          </a:p>
        </p:txBody>
      </p:sp>
    </p:spTree>
    <p:extLst>
      <p:ext uri="{BB962C8B-B14F-4D97-AF65-F5344CB8AC3E}">
        <p14:creationId xmlns:p14="http://schemas.microsoft.com/office/powerpoint/2010/main" val="39316107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34</a:t>
            </a:fld>
            <a:endParaRPr lang="en-US"/>
          </a:p>
        </p:txBody>
      </p:sp>
    </p:spTree>
    <p:extLst>
      <p:ext uri="{BB962C8B-B14F-4D97-AF65-F5344CB8AC3E}">
        <p14:creationId xmlns:p14="http://schemas.microsoft.com/office/powerpoint/2010/main" val="22351203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35</a:t>
            </a:fld>
            <a:endParaRPr lang="en-US"/>
          </a:p>
        </p:txBody>
      </p:sp>
    </p:spTree>
    <p:extLst>
      <p:ext uri="{BB962C8B-B14F-4D97-AF65-F5344CB8AC3E}">
        <p14:creationId xmlns:p14="http://schemas.microsoft.com/office/powerpoint/2010/main" val="23350800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36</a:t>
            </a:fld>
            <a:endParaRPr lang="en-US"/>
          </a:p>
        </p:txBody>
      </p:sp>
    </p:spTree>
    <p:extLst>
      <p:ext uri="{BB962C8B-B14F-4D97-AF65-F5344CB8AC3E}">
        <p14:creationId xmlns:p14="http://schemas.microsoft.com/office/powerpoint/2010/main" val="29231316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 equations </a:t>
            </a:r>
          </a:p>
          <a:p>
            <a:endParaRPr lang="en-US" dirty="0"/>
          </a:p>
          <a:p>
            <a:r>
              <a:rPr lang="en-US" dirty="0"/>
              <a:t>Small change input </a:t>
            </a:r>
          </a:p>
          <a:p>
            <a:r>
              <a:rPr lang="en-US" dirty="0"/>
              <a:t>Large change output </a:t>
            </a:r>
          </a:p>
          <a:p>
            <a:endParaRPr lang="en-US" dirty="0"/>
          </a:p>
          <a:p>
            <a:r>
              <a:rPr lang="en-US" dirty="0"/>
              <a:t>Stability is key to avoiding overfitting</a:t>
            </a:r>
          </a:p>
          <a:p>
            <a:endParaRPr lang="en-US" dirty="0"/>
          </a:p>
          <a:p>
            <a:r>
              <a:rPr lang="en-US" dirty="0"/>
              <a:t>PCA</a:t>
            </a:r>
          </a:p>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37</a:t>
            </a:fld>
            <a:endParaRPr lang="en-US"/>
          </a:p>
        </p:txBody>
      </p:sp>
    </p:spTree>
    <p:extLst>
      <p:ext uri="{BB962C8B-B14F-4D97-AF65-F5344CB8AC3E}">
        <p14:creationId xmlns:p14="http://schemas.microsoft.com/office/powerpoint/2010/main" val="1443280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38</a:t>
            </a:fld>
            <a:endParaRPr lang="en-US"/>
          </a:p>
        </p:txBody>
      </p:sp>
    </p:spTree>
    <p:extLst>
      <p:ext uri="{BB962C8B-B14F-4D97-AF65-F5344CB8AC3E}">
        <p14:creationId xmlns:p14="http://schemas.microsoft.com/office/powerpoint/2010/main" val="35816170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39</a:t>
            </a:fld>
            <a:endParaRPr lang="en-US"/>
          </a:p>
        </p:txBody>
      </p:sp>
    </p:spTree>
    <p:extLst>
      <p:ext uri="{BB962C8B-B14F-4D97-AF65-F5344CB8AC3E}">
        <p14:creationId xmlns:p14="http://schemas.microsoft.com/office/powerpoint/2010/main" val="3582102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4</a:t>
            </a:fld>
            <a:endParaRPr lang="en-US"/>
          </a:p>
        </p:txBody>
      </p:sp>
    </p:spTree>
    <p:extLst>
      <p:ext uri="{BB962C8B-B14F-4D97-AF65-F5344CB8AC3E}">
        <p14:creationId xmlns:p14="http://schemas.microsoft.com/office/powerpoint/2010/main" val="19678209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40</a:t>
            </a:fld>
            <a:endParaRPr lang="en-US"/>
          </a:p>
        </p:txBody>
      </p:sp>
    </p:spTree>
    <p:extLst>
      <p:ext uri="{BB962C8B-B14F-4D97-AF65-F5344CB8AC3E}">
        <p14:creationId xmlns:p14="http://schemas.microsoft.com/office/powerpoint/2010/main" val="20050351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41</a:t>
            </a:fld>
            <a:endParaRPr lang="en-US"/>
          </a:p>
        </p:txBody>
      </p:sp>
    </p:spTree>
    <p:extLst>
      <p:ext uri="{BB962C8B-B14F-4D97-AF65-F5344CB8AC3E}">
        <p14:creationId xmlns:p14="http://schemas.microsoft.com/office/powerpoint/2010/main" val="26789375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Lasso sets to zero…</a:t>
            </a:r>
            <a:r>
              <a:rPr lang="en-US" dirty="0" err="1"/>
              <a:t>optinal</a:t>
            </a:r>
            <a:r>
              <a:rPr lang="en-US" dirty="0"/>
              <a:t> problem showing that too large then all zero</a:t>
            </a:r>
          </a:p>
          <a:p>
            <a:endParaRPr lang="en-US" dirty="0"/>
          </a:p>
          <a:p>
            <a:r>
              <a:rPr lang="en-US" dirty="0"/>
              <a:t>Coordinate descent and shooting algorithm (Q2)</a:t>
            </a:r>
          </a:p>
          <a:p>
            <a:endParaRPr lang="en-US" dirty="0"/>
          </a:p>
          <a:p>
            <a:r>
              <a:rPr lang="en-US" dirty="0"/>
              <a:t>Projected gradient descent (Q4)</a:t>
            </a:r>
          </a:p>
          <a:p>
            <a:endParaRPr lang="en-US" dirty="0"/>
          </a:p>
          <a:p>
            <a:r>
              <a:rPr lang="en-US" dirty="0"/>
              <a:t>Level sets for sparsity</a:t>
            </a:r>
          </a:p>
        </p:txBody>
      </p:sp>
      <p:sp>
        <p:nvSpPr>
          <p:cNvPr id="4" name="Slide Number Placeholder 3"/>
          <p:cNvSpPr>
            <a:spLocks noGrp="1"/>
          </p:cNvSpPr>
          <p:nvPr>
            <p:ph type="sldNum" sz="quarter" idx="5"/>
          </p:nvPr>
        </p:nvSpPr>
        <p:spPr/>
        <p:txBody>
          <a:bodyPr/>
          <a:lstStyle/>
          <a:p>
            <a:fld id="{48FE1B3B-BCBC-4BF7-A733-F88E2C1C2248}" type="slidenum">
              <a:rPr lang="en-US" smtClean="0"/>
              <a:t>42</a:t>
            </a:fld>
            <a:endParaRPr lang="en-US"/>
          </a:p>
        </p:txBody>
      </p:sp>
    </p:spTree>
    <p:extLst>
      <p:ext uri="{BB962C8B-B14F-4D97-AF65-F5344CB8AC3E}">
        <p14:creationId xmlns:p14="http://schemas.microsoft.com/office/powerpoint/2010/main" val="7182980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Lasso sets to zero…</a:t>
            </a:r>
            <a:r>
              <a:rPr lang="en-US" dirty="0" err="1"/>
              <a:t>optinal</a:t>
            </a:r>
            <a:r>
              <a:rPr lang="en-US" dirty="0"/>
              <a:t> problem showing that too large then all zero</a:t>
            </a:r>
          </a:p>
          <a:p>
            <a:endParaRPr lang="en-US" dirty="0"/>
          </a:p>
          <a:p>
            <a:r>
              <a:rPr lang="en-US" dirty="0"/>
              <a:t>Coordinate descent and shooting algorithm (Q2)</a:t>
            </a:r>
          </a:p>
          <a:p>
            <a:endParaRPr lang="en-US" dirty="0"/>
          </a:p>
          <a:p>
            <a:r>
              <a:rPr lang="en-US" dirty="0"/>
              <a:t>Projected gradient descent (Q4)</a:t>
            </a:r>
          </a:p>
          <a:p>
            <a:endParaRPr lang="en-US" dirty="0"/>
          </a:p>
          <a:p>
            <a:r>
              <a:rPr lang="en-US" dirty="0"/>
              <a:t>Level sets for sparsity</a:t>
            </a:r>
          </a:p>
        </p:txBody>
      </p:sp>
      <p:sp>
        <p:nvSpPr>
          <p:cNvPr id="4" name="Slide Number Placeholder 3"/>
          <p:cNvSpPr>
            <a:spLocks noGrp="1"/>
          </p:cNvSpPr>
          <p:nvPr>
            <p:ph type="sldNum" sz="quarter" idx="5"/>
          </p:nvPr>
        </p:nvSpPr>
        <p:spPr/>
        <p:txBody>
          <a:bodyPr/>
          <a:lstStyle/>
          <a:p>
            <a:fld id="{48FE1B3B-BCBC-4BF7-A733-F88E2C1C2248}" type="slidenum">
              <a:rPr lang="en-US" smtClean="0"/>
              <a:t>43</a:t>
            </a:fld>
            <a:endParaRPr lang="en-US"/>
          </a:p>
        </p:txBody>
      </p:sp>
    </p:spTree>
    <p:extLst>
      <p:ext uri="{BB962C8B-B14F-4D97-AF65-F5344CB8AC3E}">
        <p14:creationId xmlns:p14="http://schemas.microsoft.com/office/powerpoint/2010/main" val="18919311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Lasso sets to zero…</a:t>
            </a:r>
            <a:r>
              <a:rPr lang="en-US" dirty="0" err="1"/>
              <a:t>optinal</a:t>
            </a:r>
            <a:r>
              <a:rPr lang="en-US" dirty="0"/>
              <a:t> problem showing that too large then all zero</a:t>
            </a:r>
          </a:p>
          <a:p>
            <a:endParaRPr lang="en-US" dirty="0"/>
          </a:p>
          <a:p>
            <a:r>
              <a:rPr lang="en-US" dirty="0"/>
              <a:t>Coordinate descent and shooting algorithm (Q2)</a:t>
            </a:r>
          </a:p>
          <a:p>
            <a:endParaRPr lang="en-US" dirty="0"/>
          </a:p>
          <a:p>
            <a:r>
              <a:rPr lang="en-US" dirty="0"/>
              <a:t>Projected gradient descent (Q4)</a:t>
            </a:r>
          </a:p>
          <a:p>
            <a:endParaRPr lang="en-US" dirty="0"/>
          </a:p>
          <a:p>
            <a:r>
              <a:rPr lang="en-US" dirty="0"/>
              <a:t>Level sets for sparsity</a:t>
            </a:r>
          </a:p>
        </p:txBody>
      </p:sp>
      <p:sp>
        <p:nvSpPr>
          <p:cNvPr id="4" name="Slide Number Placeholder 3"/>
          <p:cNvSpPr>
            <a:spLocks noGrp="1"/>
          </p:cNvSpPr>
          <p:nvPr>
            <p:ph type="sldNum" sz="quarter" idx="5"/>
          </p:nvPr>
        </p:nvSpPr>
        <p:spPr/>
        <p:txBody>
          <a:bodyPr/>
          <a:lstStyle/>
          <a:p>
            <a:fld id="{48FE1B3B-BCBC-4BF7-A733-F88E2C1C2248}" type="slidenum">
              <a:rPr lang="en-US" smtClean="0"/>
              <a:t>44</a:t>
            </a:fld>
            <a:endParaRPr lang="en-US"/>
          </a:p>
        </p:txBody>
      </p:sp>
    </p:spTree>
    <p:extLst>
      <p:ext uri="{BB962C8B-B14F-4D97-AF65-F5344CB8AC3E}">
        <p14:creationId xmlns:p14="http://schemas.microsoft.com/office/powerpoint/2010/main" val="10434814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Lasso sets to zero…</a:t>
            </a:r>
            <a:r>
              <a:rPr lang="en-US" dirty="0" err="1"/>
              <a:t>optinal</a:t>
            </a:r>
            <a:r>
              <a:rPr lang="en-US" dirty="0"/>
              <a:t> problem showing that too large then all zero</a:t>
            </a:r>
          </a:p>
          <a:p>
            <a:endParaRPr lang="en-US" dirty="0"/>
          </a:p>
          <a:p>
            <a:r>
              <a:rPr lang="en-US" dirty="0"/>
              <a:t>Coordinate descent and shooting algorithm (Q2)</a:t>
            </a:r>
          </a:p>
          <a:p>
            <a:endParaRPr lang="en-US" dirty="0"/>
          </a:p>
          <a:p>
            <a:r>
              <a:rPr lang="en-US" dirty="0"/>
              <a:t>Projected gradient descent (Q4)</a:t>
            </a:r>
          </a:p>
          <a:p>
            <a:endParaRPr lang="en-US" dirty="0"/>
          </a:p>
          <a:p>
            <a:r>
              <a:rPr lang="en-US" dirty="0"/>
              <a:t>Level sets for sparsity</a:t>
            </a:r>
          </a:p>
        </p:txBody>
      </p:sp>
      <p:sp>
        <p:nvSpPr>
          <p:cNvPr id="4" name="Slide Number Placeholder 3"/>
          <p:cNvSpPr>
            <a:spLocks noGrp="1"/>
          </p:cNvSpPr>
          <p:nvPr>
            <p:ph type="sldNum" sz="quarter" idx="5"/>
          </p:nvPr>
        </p:nvSpPr>
        <p:spPr/>
        <p:txBody>
          <a:bodyPr/>
          <a:lstStyle/>
          <a:p>
            <a:fld id="{48FE1B3B-BCBC-4BF7-A733-F88E2C1C2248}" type="slidenum">
              <a:rPr lang="en-US" smtClean="0"/>
              <a:t>45</a:t>
            </a:fld>
            <a:endParaRPr lang="en-US"/>
          </a:p>
        </p:txBody>
      </p:sp>
    </p:spTree>
    <p:extLst>
      <p:ext uri="{BB962C8B-B14F-4D97-AF65-F5344CB8AC3E}">
        <p14:creationId xmlns:p14="http://schemas.microsoft.com/office/powerpoint/2010/main" val="37886341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Contours circles </a:t>
            </a:r>
          </a:p>
        </p:txBody>
      </p:sp>
      <p:sp>
        <p:nvSpPr>
          <p:cNvPr id="4" name="Slide Number Placeholder 3"/>
          <p:cNvSpPr>
            <a:spLocks noGrp="1"/>
          </p:cNvSpPr>
          <p:nvPr>
            <p:ph type="sldNum" sz="quarter" idx="5"/>
          </p:nvPr>
        </p:nvSpPr>
        <p:spPr/>
        <p:txBody>
          <a:bodyPr/>
          <a:lstStyle/>
          <a:p>
            <a:fld id="{48FE1B3B-BCBC-4BF7-A733-F88E2C1C2248}" type="slidenum">
              <a:rPr lang="en-US" smtClean="0"/>
              <a:t>46</a:t>
            </a:fld>
            <a:endParaRPr lang="en-US"/>
          </a:p>
        </p:txBody>
      </p:sp>
    </p:spTree>
    <p:extLst>
      <p:ext uri="{BB962C8B-B14F-4D97-AF65-F5344CB8AC3E}">
        <p14:creationId xmlns:p14="http://schemas.microsoft.com/office/powerpoint/2010/main" val="37060798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Contours circles </a:t>
            </a:r>
          </a:p>
        </p:txBody>
      </p:sp>
      <p:sp>
        <p:nvSpPr>
          <p:cNvPr id="4" name="Slide Number Placeholder 3"/>
          <p:cNvSpPr>
            <a:spLocks noGrp="1"/>
          </p:cNvSpPr>
          <p:nvPr>
            <p:ph type="sldNum" sz="quarter" idx="5"/>
          </p:nvPr>
        </p:nvSpPr>
        <p:spPr/>
        <p:txBody>
          <a:bodyPr/>
          <a:lstStyle/>
          <a:p>
            <a:fld id="{48FE1B3B-BCBC-4BF7-A733-F88E2C1C2248}" type="slidenum">
              <a:rPr lang="en-US" smtClean="0"/>
              <a:t>47</a:t>
            </a:fld>
            <a:endParaRPr lang="en-US"/>
          </a:p>
        </p:txBody>
      </p:sp>
    </p:spTree>
    <p:extLst>
      <p:ext uri="{BB962C8B-B14F-4D97-AF65-F5344CB8AC3E}">
        <p14:creationId xmlns:p14="http://schemas.microsoft.com/office/powerpoint/2010/main" val="4455612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Contours circles </a:t>
            </a:r>
          </a:p>
        </p:txBody>
      </p:sp>
      <p:sp>
        <p:nvSpPr>
          <p:cNvPr id="4" name="Slide Number Placeholder 3"/>
          <p:cNvSpPr>
            <a:spLocks noGrp="1"/>
          </p:cNvSpPr>
          <p:nvPr>
            <p:ph type="sldNum" sz="quarter" idx="5"/>
          </p:nvPr>
        </p:nvSpPr>
        <p:spPr/>
        <p:txBody>
          <a:bodyPr/>
          <a:lstStyle/>
          <a:p>
            <a:fld id="{48FE1B3B-BCBC-4BF7-A733-F88E2C1C2248}" type="slidenum">
              <a:rPr lang="en-US" smtClean="0"/>
              <a:t>48</a:t>
            </a:fld>
            <a:endParaRPr lang="en-US"/>
          </a:p>
        </p:txBody>
      </p:sp>
    </p:spTree>
    <p:extLst>
      <p:ext uri="{BB962C8B-B14F-4D97-AF65-F5344CB8AC3E}">
        <p14:creationId xmlns:p14="http://schemas.microsoft.com/office/powerpoint/2010/main" val="20434748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Contours circles </a:t>
            </a:r>
          </a:p>
        </p:txBody>
      </p:sp>
      <p:sp>
        <p:nvSpPr>
          <p:cNvPr id="4" name="Slide Number Placeholder 3"/>
          <p:cNvSpPr>
            <a:spLocks noGrp="1"/>
          </p:cNvSpPr>
          <p:nvPr>
            <p:ph type="sldNum" sz="quarter" idx="5"/>
          </p:nvPr>
        </p:nvSpPr>
        <p:spPr/>
        <p:txBody>
          <a:bodyPr/>
          <a:lstStyle/>
          <a:p>
            <a:fld id="{48FE1B3B-BCBC-4BF7-A733-F88E2C1C2248}" type="slidenum">
              <a:rPr lang="en-US" smtClean="0"/>
              <a:t>49</a:t>
            </a:fld>
            <a:endParaRPr lang="en-US"/>
          </a:p>
        </p:txBody>
      </p:sp>
    </p:spTree>
    <p:extLst>
      <p:ext uri="{BB962C8B-B14F-4D97-AF65-F5344CB8AC3E}">
        <p14:creationId xmlns:p14="http://schemas.microsoft.com/office/powerpoint/2010/main" val="2264364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Discretization trick </a:t>
            </a:r>
          </a:p>
          <a:p>
            <a:endParaRPr lang="en-US" dirty="0"/>
          </a:p>
          <a:p>
            <a:r>
              <a:rPr lang="en-US" dirty="0"/>
              <a:t>Measure complexity by number of parameters</a:t>
            </a:r>
          </a:p>
          <a:p>
            <a:r>
              <a:rPr lang="en-US" dirty="0"/>
              <a:t>Suppose d (think perceptron in dimension d-1 with one more for bias)</a:t>
            </a:r>
          </a:p>
          <a:p>
            <a:endParaRPr lang="en-US" dirty="0"/>
          </a:p>
          <a:p>
            <a:r>
              <a:rPr lang="en-US" dirty="0"/>
              <a:t>Think sign(x – b) for d = 1 b any number threshold (weight is 1)</a:t>
            </a:r>
          </a:p>
          <a:p>
            <a:endParaRPr lang="en-US" dirty="0"/>
          </a:p>
          <a:p>
            <a:r>
              <a:rPr lang="en-US" dirty="0"/>
              <a:t>2^64 numbers </a:t>
            </a:r>
          </a:p>
          <a:p>
            <a:endParaRPr lang="en-US" dirty="0"/>
          </a:p>
          <a:p>
            <a:r>
              <a:rPr lang="en-US" dirty="0"/>
              <a:t>Deficiency of machine specific </a:t>
            </a:r>
          </a:p>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5</a:t>
            </a:fld>
            <a:endParaRPr lang="en-US"/>
          </a:p>
        </p:txBody>
      </p:sp>
    </p:spTree>
    <p:extLst>
      <p:ext uri="{BB962C8B-B14F-4D97-AF65-F5344CB8AC3E}">
        <p14:creationId xmlns:p14="http://schemas.microsoft.com/office/powerpoint/2010/main" val="1064168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50</a:t>
            </a:fld>
            <a:endParaRPr lang="en-US"/>
          </a:p>
        </p:txBody>
      </p:sp>
    </p:spTree>
    <p:extLst>
      <p:ext uri="{BB962C8B-B14F-4D97-AF65-F5344CB8AC3E}">
        <p14:creationId xmlns:p14="http://schemas.microsoft.com/office/powerpoint/2010/main" val="32069917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51</a:t>
            </a:fld>
            <a:endParaRPr lang="en-US"/>
          </a:p>
        </p:txBody>
      </p:sp>
    </p:spTree>
    <p:extLst>
      <p:ext uri="{BB962C8B-B14F-4D97-AF65-F5344CB8AC3E}">
        <p14:creationId xmlns:p14="http://schemas.microsoft.com/office/powerpoint/2010/main" val="1184772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Sensitive to scale</a:t>
            </a:r>
          </a:p>
          <a:p>
            <a:r>
              <a:rPr lang="en-US" dirty="0"/>
              <a:t>With regularization</a:t>
            </a:r>
          </a:p>
          <a:p>
            <a:endParaRPr lang="en-US" dirty="0"/>
          </a:p>
          <a:p>
            <a:endParaRPr lang="en-US" dirty="0"/>
          </a:p>
          <a:p>
            <a:r>
              <a:rPr lang="en-US" dirty="0"/>
              <a:t>Contour plot </a:t>
            </a:r>
          </a:p>
          <a:p>
            <a:r>
              <a:rPr lang="en-US" dirty="0"/>
              <a:t>Level sets </a:t>
            </a:r>
          </a:p>
          <a:p>
            <a:r>
              <a:rPr lang="en-US" dirty="0"/>
              <a:t>Rate of change greatest</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6</a:t>
            </a:fld>
            <a:endParaRPr lang="en-US"/>
          </a:p>
        </p:txBody>
      </p:sp>
    </p:spTree>
    <p:extLst>
      <p:ext uri="{BB962C8B-B14F-4D97-AF65-F5344CB8AC3E}">
        <p14:creationId xmlns:p14="http://schemas.microsoft.com/office/powerpoint/2010/main" val="3521947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Animations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7</a:t>
            </a:fld>
            <a:endParaRPr lang="en-US"/>
          </a:p>
        </p:txBody>
      </p:sp>
    </p:spTree>
    <p:extLst>
      <p:ext uri="{BB962C8B-B14F-4D97-AF65-F5344CB8AC3E}">
        <p14:creationId xmlns:p14="http://schemas.microsoft.com/office/powerpoint/2010/main" val="1370725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8</a:t>
            </a:fld>
            <a:endParaRPr lang="en-US"/>
          </a:p>
        </p:txBody>
      </p:sp>
    </p:spTree>
    <p:extLst>
      <p:ext uri="{BB962C8B-B14F-4D97-AF65-F5344CB8AC3E}">
        <p14:creationId xmlns:p14="http://schemas.microsoft.com/office/powerpoint/2010/main" val="2335260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E1B3B-BCBC-4BF7-A733-F88E2C1C2248}" type="slidenum">
              <a:rPr lang="en-US" smtClean="0"/>
              <a:t>9</a:t>
            </a:fld>
            <a:endParaRPr lang="en-US"/>
          </a:p>
        </p:txBody>
      </p:sp>
    </p:spTree>
    <p:extLst>
      <p:ext uri="{BB962C8B-B14F-4D97-AF65-F5344CB8AC3E}">
        <p14:creationId xmlns:p14="http://schemas.microsoft.com/office/powerpoint/2010/main" val="2995062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622D2F-6DE1-4654-94E7-AA7F4DC081D6}"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73793-1A4D-438B-B144-C340A8A8040D}" type="slidenum">
              <a:rPr lang="en-US" smtClean="0"/>
              <a:t>‹#›</a:t>
            </a:fld>
            <a:endParaRPr lang="en-US"/>
          </a:p>
        </p:txBody>
      </p:sp>
    </p:spTree>
    <p:extLst>
      <p:ext uri="{BB962C8B-B14F-4D97-AF65-F5344CB8AC3E}">
        <p14:creationId xmlns:p14="http://schemas.microsoft.com/office/powerpoint/2010/main" val="835503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622D2F-6DE1-4654-94E7-AA7F4DC081D6}"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73793-1A4D-438B-B144-C340A8A8040D}" type="slidenum">
              <a:rPr lang="en-US" smtClean="0"/>
              <a:t>‹#›</a:t>
            </a:fld>
            <a:endParaRPr lang="en-US"/>
          </a:p>
        </p:txBody>
      </p:sp>
    </p:spTree>
    <p:extLst>
      <p:ext uri="{BB962C8B-B14F-4D97-AF65-F5344CB8AC3E}">
        <p14:creationId xmlns:p14="http://schemas.microsoft.com/office/powerpoint/2010/main" val="3445590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622D2F-6DE1-4654-94E7-AA7F4DC081D6}"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73793-1A4D-438B-B144-C340A8A8040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00169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622D2F-6DE1-4654-94E7-AA7F4DC081D6}"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73793-1A4D-438B-B144-C340A8A8040D}" type="slidenum">
              <a:rPr lang="en-US" smtClean="0"/>
              <a:t>‹#›</a:t>
            </a:fld>
            <a:endParaRPr lang="en-US"/>
          </a:p>
        </p:txBody>
      </p:sp>
    </p:spTree>
    <p:extLst>
      <p:ext uri="{BB962C8B-B14F-4D97-AF65-F5344CB8AC3E}">
        <p14:creationId xmlns:p14="http://schemas.microsoft.com/office/powerpoint/2010/main" val="1423671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622D2F-6DE1-4654-94E7-AA7F4DC081D6}"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73793-1A4D-438B-B144-C340A8A8040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94370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622D2F-6DE1-4654-94E7-AA7F4DC081D6}"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73793-1A4D-438B-B144-C340A8A8040D}" type="slidenum">
              <a:rPr lang="en-US" smtClean="0"/>
              <a:t>‹#›</a:t>
            </a:fld>
            <a:endParaRPr lang="en-US"/>
          </a:p>
        </p:txBody>
      </p:sp>
    </p:spTree>
    <p:extLst>
      <p:ext uri="{BB962C8B-B14F-4D97-AF65-F5344CB8AC3E}">
        <p14:creationId xmlns:p14="http://schemas.microsoft.com/office/powerpoint/2010/main" val="4113081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622D2F-6DE1-4654-94E7-AA7F4DC081D6}"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73793-1A4D-438B-B144-C340A8A8040D}" type="slidenum">
              <a:rPr lang="en-US" smtClean="0"/>
              <a:t>‹#›</a:t>
            </a:fld>
            <a:endParaRPr lang="en-US"/>
          </a:p>
        </p:txBody>
      </p:sp>
    </p:spTree>
    <p:extLst>
      <p:ext uri="{BB962C8B-B14F-4D97-AF65-F5344CB8AC3E}">
        <p14:creationId xmlns:p14="http://schemas.microsoft.com/office/powerpoint/2010/main" val="3019609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622D2F-6DE1-4654-94E7-AA7F4DC081D6}"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73793-1A4D-438B-B144-C340A8A8040D}" type="slidenum">
              <a:rPr lang="en-US" smtClean="0"/>
              <a:t>‹#›</a:t>
            </a:fld>
            <a:endParaRPr lang="en-US"/>
          </a:p>
        </p:txBody>
      </p:sp>
    </p:spTree>
    <p:extLst>
      <p:ext uri="{BB962C8B-B14F-4D97-AF65-F5344CB8AC3E}">
        <p14:creationId xmlns:p14="http://schemas.microsoft.com/office/powerpoint/2010/main" val="239383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622D2F-6DE1-4654-94E7-AA7F4DC081D6}"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73793-1A4D-438B-B144-C340A8A8040D}" type="slidenum">
              <a:rPr lang="en-US" smtClean="0"/>
              <a:t>‹#›</a:t>
            </a:fld>
            <a:endParaRPr lang="en-US"/>
          </a:p>
        </p:txBody>
      </p:sp>
    </p:spTree>
    <p:extLst>
      <p:ext uri="{BB962C8B-B14F-4D97-AF65-F5344CB8AC3E}">
        <p14:creationId xmlns:p14="http://schemas.microsoft.com/office/powerpoint/2010/main" val="3093404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622D2F-6DE1-4654-94E7-AA7F4DC081D6}"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73793-1A4D-438B-B144-C340A8A8040D}" type="slidenum">
              <a:rPr lang="en-US" smtClean="0"/>
              <a:t>‹#›</a:t>
            </a:fld>
            <a:endParaRPr lang="en-US"/>
          </a:p>
        </p:txBody>
      </p:sp>
    </p:spTree>
    <p:extLst>
      <p:ext uri="{BB962C8B-B14F-4D97-AF65-F5344CB8AC3E}">
        <p14:creationId xmlns:p14="http://schemas.microsoft.com/office/powerpoint/2010/main" val="1213465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622D2F-6DE1-4654-94E7-AA7F4DC081D6}" type="datetimeFigureOut">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D73793-1A4D-438B-B144-C340A8A8040D}" type="slidenum">
              <a:rPr lang="en-US" smtClean="0"/>
              <a:t>‹#›</a:t>
            </a:fld>
            <a:endParaRPr lang="en-US"/>
          </a:p>
        </p:txBody>
      </p:sp>
    </p:spTree>
    <p:extLst>
      <p:ext uri="{BB962C8B-B14F-4D97-AF65-F5344CB8AC3E}">
        <p14:creationId xmlns:p14="http://schemas.microsoft.com/office/powerpoint/2010/main" val="184781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622D2F-6DE1-4654-94E7-AA7F4DC081D6}" type="datetimeFigureOut">
              <a:rPr lang="en-US" smtClean="0"/>
              <a:t>10/9/2019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D73793-1A4D-438B-B144-C340A8A8040D}" type="slidenum">
              <a:rPr lang="en-US" smtClean="0"/>
              <a:t>‹#›</a:t>
            </a:fld>
            <a:endParaRPr lang="en-US"/>
          </a:p>
        </p:txBody>
      </p:sp>
    </p:spTree>
    <p:extLst>
      <p:ext uri="{BB962C8B-B14F-4D97-AF65-F5344CB8AC3E}">
        <p14:creationId xmlns:p14="http://schemas.microsoft.com/office/powerpoint/2010/main" val="4090406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622D2F-6DE1-4654-94E7-AA7F4DC081D6}" type="datetimeFigureOut">
              <a:rPr lang="en-US" smtClean="0"/>
              <a:t>10/9/2019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D73793-1A4D-438B-B144-C340A8A8040D}" type="slidenum">
              <a:rPr lang="en-US" smtClean="0"/>
              <a:t>‹#›</a:t>
            </a:fld>
            <a:endParaRPr lang="en-US"/>
          </a:p>
        </p:txBody>
      </p:sp>
    </p:spTree>
    <p:extLst>
      <p:ext uri="{BB962C8B-B14F-4D97-AF65-F5344CB8AC3E}">
        <p14:creationId xmlns:p14="http://schemas.microsoft.com/office/powerpoint/2010/main" val="3567002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622D2F-6DE1-4654-94E7-AA7F4DC081D6}" type="datetimeFigureOut">
              <a:rPr lang="en-US" smtClean="0"/>
              <a:t>10/9/2019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D73793-1A4D-438B-B144-C340A8A8040D}" type="slidenum">
              <a:rPr lang="en-US" smtClean="0"/>
              <a:t>‹#›</a:t>
            </a:fld>
            <a:endParaRPr lang="en-US"/>
          </a:p>
        </p:txBody>
      </p:sp>
    </p:spTree>
    <p:extLst>
      <p:ext uri="{BB962C8B-B14F-4D97-AF65-F5344CB8AC3E}">
        <p14:creationId xmlns:p14="http://schemas.microsoft.com/office/powerpoint/2010/main" val="454561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622D2F-6DE1-4654-94E7-AA7F4DC081D6}" type="datetimeFigureOut">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D73793-1A4D-438B-B144-C340A8A8040D}" type="slidenum">
              <a:rPr lang="en-US" smtClean="0"/>
              <a:t>‹#›</a:t>
            </a:fld>
            <a:endParaRPr lang="en-US"/>
          </a:p>
        </p:txBody>
      </p:sp>
    </p:spTree>
    <p:extLst>
      <p:ext uri="{BB962C8B-B14F-4D97-AF65-F5344CB8AC3E}">
        <p14:creationId xmlns:p14="http://schemas.microsoft.com/office/powerpoint/2010/main" val="2391376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622D2F-6DE1-4654-94E7-AA7F4DC081D6}" type="datetimeFigureOut">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D73793-1A4D-438B-B144-C340A8A8040D}" type="slidenum">
              <a:rPr lang="en-US" smtClean="0"/>
              <a:t>‹#›</a:t>
            </a:fld>
            <a:endParaRPr lang="en-US"/>
          </a:p>
        </p:txBody>
      </p:sp>
    </p:spTree>
    <p:extLst>
      <p:ext uri="{BB962C8B-B14F-4D97-AF65-F5344CB8AC3E}">
        <p14:creationId xmlns:p14="http://schemas.microsoft.com/office/powerpoint/2010/main" val="2893296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622D2F-6DE1-4654-94E7-AA7F4DC081D6}" type="datetimeFigureOut">
              <a:rPr lang="en-US" smtClean="0"/>
              <a:t>10/9/2019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5AD73793-1A4D-438B-B144-C340A8A8040D}" type="slidenum">
              <a:rPr lang="en-US" smtClean="0"/>
              <a:t>‹#›</a:t>
            </a:fld>
            <a:endParaRPr lang="en-US"/>
          </a:p>
        </p:txBody>
      </p:sp>
    </p:spTree>
    <p:extLst>
      <p:ext uri="{BB962C8B-B14F-4D97-AF65-F5344CB8AC3E}">
        <p14:creationId xmlns:p14="http://schemas.microsoft.com/office/powerpoint/2010/main" val="409410021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tmp"/><Relationship Id="rId4" Type="http://schemas.openxmlformats.org/officeDocument/2006/relationships/image" Target="../media/image11.tm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tmp"/></Relationships>
</file>

<file path=ppt/slides/_rels/slide1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6.tmp"/><Relationship Id="rId4" Type="http://schemas.openxmlformats.org/officeDocument/2006/relationships/image" Target="../media/image15.tmp"/></Relationships>
</file>

<file path=ppt/slides/_rels/slide16.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tmp"/></Relationships>
</file>

<file path=ppt/slides/_rels/slide17.xml.rels><?xml version="1.0" encoding="UTF-8" standalone="yes"?>
<Relationships xmlns="http://schemas.openxmlformats.org/package/2006/relationships"><Relationship Id="rId3" Type="http://schemas.openxmlformats.org/officeDocument/2006/relationships/image" Target="../media/image17.tmp"/><Relationship Id="rId7" Type="http://schemas.openxmlformats.org/officeDocument/2006/relationships/image" Target="../media/image21.tmp"/><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tmp"/><Relationship Id="rId5" Type="http://schemas.openxmlformats.org/officeDocument/2006/relationships/image" Target="../media/image19.tmp"/><Relationship Id="rId4" Type="http://schemas.openxmlformats.org/officeDocument/2006/relationships/image" Target="../media/image18.tmp"/></Relationships>
</file>

<file path=ppt/slides/_rels/slide18.xml.rels><?xml version="1.0" encoding="UTF-8" standalone="yes"?>
<Relationships xmlns="http://schemas.openxmlformats.org/package/2006/relationships"><Relationship Id="rId8" Type="http://schemas.openxmlformats.org/officeDocument/2006/relationships/image" Target="../media/image21.tmp"/><Relationship Id="rId3" Type="http://schemas.openxmlformats.org/officeDocument/2006/relationships/image" Target="../media/image17.tmp"/><Relationship Id="rId7" Type="http://schemas.openxmlformats.org/officeDocument/2006/relationships/image" Target="../media/image22.tmp"/><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0.tmp"/><Relationship Id="rId5" Type="http://schemas.openxmlformats.org/officeDocument/2006/relationships/image" Target="../media/image19.tmp"/><Relationship Id="rId4" Type="http://schemas.openxmlformats.org/officeDocument/2006/relationships/image" Target="../media/image18.tm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7.tmp"/><Relationship Id="rId4" Type="http://schemas.openxmlformats.org/officeDocument/2006/relationships/image" Target="../media/image26.tmp"/></Relationships>
</file>

<file path=ppt/slides/_rels/slide24.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9.tmp"/><Relationship Id="rId4" Type="http://schemas.openxmlformats.org/officeDocument/2006/relationships/image" Target="../media/image28.tmp"/></Relationships>
</file>

<file path=ppt/slides/_rels/slide25.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0.tmp"/><Relationship Id="rId4" Type="http://schemas.openxmlformats.org/officeDocument/2006/relationships/image" Target="../media/image28.tmp"/></Relationships>
</file>

<file path=ppt/slides/_rels/slide26.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3.tmp"/><Relationship Id="rId4" Type="http://schemas.openxmlformats.org/officeDocument/2006/relationships/image" Target="../media/image32.tmp"/></Relationships>
</file>

<file path=ppt/slides/_rels/slide27.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5.tmp"/></Relationships>
</file>

<file path=ppt/slides/_rels/slide28.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7.tmp"/></Relationships>
</file>

<file path=ppt/slides/_rels/slide29.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9.tmp"/></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1.tmp"/><Relationship Id="rId5" Type="http://schemas.openxmlformats.org/officeDocument/2006/relationships/image" Target="../media/image40.tmp"/><Relationship Id="rId4" Type="http://schemas.openxmlformats.org/officeDocument/2006/relationships/image" Target="../media/image39.tmp"/></Relationships>
</file>

<file path=ppt/slides/_rels/slide31.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4.tmp"/><Relationship Id="rId4" Type="http://schemas.openxmlformats.org/officeDocument/2006/relationships/image" Target="../media/image43.tmp"/></Relationships>
</file>

<file path=ppt/slides/_rels/slide32.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6.tmp"/><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7.tmp"/></Relationships>
</file>

<file path=ppt/slides/_rels/slide35.xml.rels><?xml version="1.0" encoding="UTF-8" standalone="yes"?>
<Relationships xmlns="http://schemas.openxmlformats.org/package/2006/relationships"><Relationship Id="rId3" Type="http://schemas.openxmlformats.org/officeDocument/2006/relationships/image" Target="../media/image46.tmp"/><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8.tmp"/></Relationships>
</file>

<file path=ppt/slides/_rels/slide36.xml.rels><?xml version="1.0" encoding="UTF-8" standalone="yes"?>
<Relationships xmlns="http://schemas.openxmlformats.org/package/2006/relationships"><Relationship Id="rId3" Type="http://schemas.openxmlformats.org/officeDocument/2006/relationships/image" Target="../media/image46.tmp"/><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9.tmp"/></Relationships>
</file>

<file path=ppt/slides/_rels/slide37.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1.tmp"/></Relationships>
</file>

<file path=ppt/slides/_rels/slide38.xml.rels><?xml version="1.0" encoding="UTF-8" standalone="yes"?>
<Relationships xmlns="http://schemas.openxmlformats.org/package/2006/relationships"><Relationship Id="rId3" Type="http://schemas.openxmlformats.org/officeDocument/2006/relationships/image" Target="../media/image52.tmp"/><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54.tmp"/><Relationship Id="rId4" Type="http://schemas.openxmlformats.org/officeDocument/2006/relationships/image" Target="../media/image53.tmp"/></Relationships>
</file>

<file path=ppt/slides/_rels/slide39.xml.rels><?xml version="1.0" encoding="UTF-8" standalone="yes"?>
<Relationships xmlns="http://schemas.openxmlformats.org/package/2006/relationships"><Relationship Id="rId3" Type="http://schemas.openxmlformats.org/officeDocument/2006/relationships/image" Target="../media/image55.tmp"/><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6.tmp"/><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7.tmp"/></Relationships>
</file>

<file path=ppt/slides/_rels/slide41.xml.rels><?xml version="1.0" encoding="UTF-8" standalone="yes"?>
<Relationships xmlns="http://schemas.openxmlformats.org/package/2006/relationships"><Relationship Id="rId3" Type="http://schemas.openxmlformats.org/officeDocument/2006/relationships/image" Target="../media/image58.tmp"/><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9.tmp"/><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0.tmp"/><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0.tmp"/><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61.tmp"/></Relationships>
</file>

<file path=ppt/slides/_rels/slide46.xml.rels><?xml version="1.0" encoding="UTF-8" standalone="yes"?>
<Relationships xmlns="http://schemas.openxmlformats.org/package/2006/relationships"><Relationship Id="rId3" Type="http://schemas.openxmlformats.org/officeDocument/2006/relationships/image" Target="../media/image62.tmp"/><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3.tmp"/><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4.tmp"/><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5.tmp"/><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E1030-E9B0-46E1-B79A-AA76760C427B}"/>
              </a:ext>
            </a:extLst>
          </p:cNvPr>
          <p:cNvSpPr>
            <a:spLocks noGrp="1"/>
          </p:cNvSpPr>
          <p:nvPr>
            <p:ph type="ctrTitle"/>
          </p:nvPr>
        </p:nvSpPr>
        <p:spPr>
          <a:xfrm>
            <a:off x="173458" y="2104746"/>
            <a:ext cx="10765410" cy="1145156"/>
          </a:xfrm>
        </p:spPr>
        <p:txBody>
          <a:bodyPr>
            <a:normAutofit fontScale="90000"/>
          </a:bodyPr>
          <a:lstStyle/>
          <a:p>
            <a:r>
              <a:rPr lang="en-US" sz="4800" dirty="0"/>
              <a:t>DS-GA 3001.007 </a:t>
            </a:r>
            <a:br>
              <a:rPr lang="en-US" sz="4800" dirty="0"/>
            </a:br>
            <a:r>
              <a:rPr lang="en-US" sz="4800" dirty="0"/>
              <a:t>Introduction to Machine Learning </a:t>
            </a:r>
            <a:endParaRPr lang="en-US" sz="5100" dirty="0">
              <a:solidFill>
                <a:schemeClr val="accent2">
                  <a:lumMod val="50000"/>
                </a:schemeClr>
              </a:solidFill>
            </a:endParaRPr>
          </a:p>
        </p:txBody>
      </p:sp>
      <p:sp>
        <p:nvSpPr>
          <p:cNvPr id="3" name="Subtitle 2">
            <a:extLst>
              <a:ext uri="{FF2B5EF4-FFF2-40B4-BE49-F238E27FC236}">
                <a16:creationId xmlns:a16="http://schemas.microsoft.com/office/drawing/2014/main" id="{861B1C5D-EA5B-4582-A86B-848D5A95428D}"/>
              </a:ext>
            </a:extLst>
          </p:cNvPr>
          <p:cNvSpPr>
            <a:spLocks noGrp="1"/>
          </p:cNvSpPr>
          <p:nvPr>
            <p:ph type="subTitle" idx="1"/>
          </p:nvPr>
        </p:nvSpPr>
        <p:spPr>
          <a:xfrm>
            <a:off x="1250784" y="4020101"/>
            <a:ext cx="9688083" cy="1440173"/>
          </a:xfrm>
        </p:spPr>
        <p:txBody>
          <a:bodyPr>
            <a:normAutofit/>
          </a:bodyPr>
          <a:lstStyle/>
          <a:p>
            <a:pPr algn="l"/>
            <a:r>
              <a:rPr lang="en-US" sz="4000" dirty="0">
                <a:solidFill>
                  <a:schemeClr val="bg1">
                    <a:lumMod val="50000"/>
                  </a:schemeClr>
                </a:solidFill>
              </a:rPr>
              <a:t>Lecture 5 </a:t>
            </a:r>
          </a:p>
          <a:p>
            <a:pPr algn="l"/>
            <a:r>
              <a:rPr lang="en-US" sz="4000" dirty="0">
                <a:solidFill>
                  <a:schemeClr val="bg1">
                    <a:lumMod val="50000"/>
                  </a:schemeClr>
                </a:solidFill>
              </a:rPr>
              <a:t>Regularization – Ridge and Lasso </a:t>
            </a:r>
            <a:endParaRPr lang="en-US" sz="4000" dirty="0">
              <a:solidFill>
                <a:schemeClr val="accent2">
                  <a:lumMod val="50000"/>
                </a:schemeClr>
              </a:solidFill>
            </a:endParaRPr>
          </a:p>
        </p:txBody>
      </p:sp>
      <p:pic>
        <p:nvPicPr>
          <p:cNvPr id="5" name="Picture 4">
            <a:extLst>
              <a:ext uri="{FF2B5EF4-FFF2-40B4-BE49-F238E27FC236}">
                <a16:creationId xmlns:a16="http://schemas.microsoft.com/office/drawing/2014/main" id="{6A89FA5F-E80E-4B8A-B6C7-98FF025CF5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1" y="-2049"/>
            <a:ext cx="12207240" cy="988821"/>
          </a:xfrm>
          <a:prstGeom prst="rect">
            <a:avLst/>
          </a:prstGeom>
        </p:spPr>
      </p:pic>
      <p:pic>
        <p:nvPicPr>
          <p:cNvPr id="7" name="Picture 6">
            <a:extLst>
              <a:ext uri="{FF2B5EF4-FFF2-40B4-BE49-F238E27FC236}">
                <a16:creationId xmlns:a16="http://schemas.microsoft.com/office/drawing/2014/main" id="{0172A454-1D9D-4B65-BC5F-F2ED0D2DA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 y="5869179"/>
            <a:ext cx="12207240" cy="988821"/>
          </a:xfrm>
          <a:prstGeom prst="rect">
            <a:avLst/>
          </a:prstGeom>
        </p:spPr>
      </p:pic>
      <p:pic>
        <p:nvPicPr>
          <p:cNvPr id="6" name="Picture 5">
            <a:extLst>
              <a:ext uri="{FF2B5EF4-FFF2-40B4-BE49-F238E27FC236}">
                <a16:creationId xmlns:a16="http://schemas.microsoft.com/office/drawing/2014/main" id="{77FF815F-5CDB-42CF-89C2-8B3C9E0C6B2C}"/>
              </a:ext>
            </a:extLst>
          </p:cNvPr>
          <p:cNvPicPr>
            <a:picLocks noChangeAspect="1"/>
          </p:cNvPicPr>
          <p:nvPr/>
        </p:nvPicPr>
        <p:blipFill rotWithShape="1">
          <a:blip r:embed="rId3">
            <a:extLst>
              <a:ext uri="{28A0092B-C50C-407E-A947-70E740481C1C}">
                <a14:useLocalDpi xmlns:a14="http://schemas.microsoft.com/office/drawing/2010/main" val="0"/>
              </a:ext>
            </a:extLst>
          </a:blip>
          <a:srcRect r="27115"/>
          <a:stretch/>
        </p:blipFill>
        <p:spPr>
          <a:xfrm>
            <a:off x="3294612" y="5883693"/>
            <a:ext cx="8897257" cy="988821"/>
          </a:xfrm>
          <a:prstGeom prst="rect">
            <a:avLst/>
          </a:prstGeom>
        </p:spPr>
      </p:pic>
    </p:spTree>
    <p:extLst>
      <p:ext uri="{BB962C8B-B14F-4D97-AF65-F5344CB8AC3E}">
        <p14:creationId xmlns:p14="http://schemas.microsoft.com/office/powerpoint/2010/main" val="3019565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467003" y="402160"/>
            <a:ext cx="10026825" cy="1320800"/>
          </a:xfrm>
        </p:spPr>
        <p:txBody>
          <a:bodyPr/>
          <a:lstStyle/>
          <a:p>
            <a:r>
              <a:rPr lang="en-US" dirty="0"/>
              <a:t>Convergence Analysis?</a:t>
            </a:r>
          </a:p>
        </p:txBody>
      </p:sp>
      <p:pic>
        <p:nvPicPr>
          <p:cNvPr id="8" name="Picture 7">
            <a:extLst>
              <a:ext uri="{FF2B5EF4-FFF2-40B4-BE49-F238E27FC236}">
                <a16:creationId xmlns:a16="http://schemas.microsoft.com/office/drawing/2014/main" id="{59406F1B-16F2-4918-9BBA-38DA81D92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790" y="2802764"/>
            <a:ext cx="3572608" cy="3480411"/>
          </a:xfrm>
          <a:prstGeom prst="rect">
            <a:avLst/>
          </a:prstGeom>
        </p:spPr>
      </p:pic>
      <p:pic>
        <p:nvPicPr>
          <p:cNvPr id="10" name="Picture 9">
            <a:extLst>
              <a:ext uri="{FF2B5EF4-FFF2-40B4-BE49-F238E27FC236}">
                <a16:creationId xmlns:a16="http://schemas.microsoft.com/office/drawing/2014/main" id="{8AED3B37-727E-48ED-AF4A-131C72B75F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8984" y="540045"/>
            <a:ext cx="3597992" cy="3480411"/>
          </a:xfrm>
          <a:prstGeom prst="rect">
            <a:avLst/>
          </a:prstGeom>
        </p:spPr>
      </p:pic>
      <p:pic>
        <p:nvPicPr>
          <p:cNvPr id="12" name="Picture 11">
            <a:extLst>
              <a:ext uri="{FF2B5EF4-FFF2-40B4-BE49-F238E27FC236}">
                <a16:creationId xmlns:a16="http://schemas.microsoft.com/office/drawing/2014/main" id="{AA8BEE33-2755-4F62-949A-2250ACDFEE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5193" y="1913864"/>
            <a:ext cx="3908651" cy="3896164"/>
          </a:xfrm>
          <a:prstGeom prst="rect">
            <a:avLst/>
          </a:prstGeom>
        </p:spPr>
      </p:pic>
    </p:spTree>
    <p:extLst>
      <p:ext uri="{BB962C8B-B14F-4D97-AF65-F5344CB8AC3E}">
        <p14:creationId xmlns:p14="http://schemas.microsoft.com/office/powerpoint/2010/main" val="4094307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467003" y="402160"/>
            <a:ext cx="10026825" cy="1320800"/>
          </a:xfrm>
        </p:spPr>
        <p:txBody>
          <a:bodyPr/>
          <a:lstStyle/>
          <a:p>
            <a:r>
              <a:rPr lang="en-US" dirty="0"/>
              <a:t>Convergence Analysis?</a:t>
            </a:r>
          </a:p>
        </p:txBody>
      </p:sp>
      <p:sp>
        <p:nvSpPr>
          <p:cNvPr id="4" name="Content Placeholder 6">
            <a:extLst>
              <a:ext uri="{FF2B5EF4-FFF2-40B4-BE49-F238E27FC236}">
                <a16:creationId xmlns:a16="http://schemas.microsoft.com/office/drawing/2014/main" id="{3E998A04-6F27-444B-951D-6EBFFD0B60FD}"/>
              </a:ext>
            </a:extLst>
          </p:cNvPr>
          <p:cNvSpPr>
            <a:spLocks noGrp="1"/>
          </p:cNvSpPr>
          <p:nvPr>
            <p:ph idx="1"/>
          </p:nvPr>
        </p:nvSpPr>
        <p:spPr>
          <a:xfrm>
            <a:off x="519532" y="1519801"/>
            <a:ext cx="8596668" cy="3880773"/>
          </a:xfrm>
        </p:spPr>
        <p:txBody>
          <a:bodyPr>
            <a:noAutofit/>
          </a:bodyPr>
          <a:lstStyle/>
          <a:p>
            <a:r>
              <a:rPr lang="en-US" sz="2400" dirty="0">
                <a:solidFill>
                  <a:schemeClr val="tx1"/>
                </a:solidFill>
              </a:rPr>
              <a:t>Fixed Step Size</a:t>
            </a:r>
          </a:p>
          <a:p>
            <a:pPr lvl="1"/>
            <a:r>
              <a:rPr lang="en-US" sz="2200" dirty="0">
                <a:solidFill>
                  <a:schemeClr val="tx1"/>
                </a:solidFill>
              </a:rPr>
              <a:t>Learning rate 1/(max of derivative)</a:t>
            </a:r>
          </a:p>
          <a:p>
            <a:pPr lvl="1"/>
            <a:r>
              <a:rPr lang="en-US" sz="2200" dirty="0">
                <a:solidFill>
                  <a:schemeClr val="tx1"/>
                </a:solidFill>
              </a:rPr>
              <a:t>Number Iterations O(1/error)</a:t>
            </a:r>
          </a:p>
          <a:p>
            <a:r>
              <a:rPr lang="en-US" sz="2400" dirty="0">
                <a:solidFill>
                  <a:schemeClr val="tx1"/>
                </a:solidFill>
              </a:rPr>
              <a:t>Varying Step Size</a:t>
            </a:r>
          </a:p>
          <a:p>
            <a:pPr lvl="1"/>
            <a:r>
              <a:rPr lang="en-US" sz="2200" dirty="0">
                <a:solidFill>
                  <a:schemeClr val="tx1"/>
                </a:solidFill>
              </a:rPr>
              <a:t>Back-tracking Line Search</a:t>
            </a:r>
          </a:p>
          <a:p>
            <a:pPr lvl="2"/>
            <a:r>
              <a:rPr lang="en-US" sz="2000" dirty="0">
                <a:solidFill>
                  <a:schemeClr val="tx1"/>
                </a:solidFill>
              </a:rPr>
              <a:t>Number Iterations O(1/error) with</a:t>
            </a:r>
          </a:p>
          <a:p>
            <a:pPr marL="400050" lvl="1" indent="0">
              <a:buNone/>
            </a:pPr>
            <a:r>
              <a:rPr lang="en-US" sz="2200" dirty="0">
                <a:solidFill>
                  <a:schemeClr val="tx1"/>
                </a:solidFill>
              </a:rPr>
              <a:t>    better constant</a:t>
            </a:r>
          </a:p>
          <a:p>
            <a:pPr lvl="1"/>
            <a:r>
              <a:rPr lang="en-US" sz="2200" dirty="0">
                <a:solidFill>
                  <a:schemeClr val="tx1"/>
                </a:solidFill>
              </a:rPr>
              <a:t>Strongly Convex Functions</a:t>
            </a:r>
          </a:p>
          <a:p>
            <a:pPr lvl="2"/>
            <a:r>
              <a:rPr lang="en-US" sz="2000" dirty="0">
                <a:solidFill>
                  <a:schemeClr val="tx1"/>
                </a:solidFill>
              </a:rPr>
              <a:t>Learning rate 1/(iteration)</a:t>
            </a:r>
          </a:p>
          <a:p>
            <a:pPr lvl="2"/>
            <a:r>
              <a:rPr lang="en-US" sz="2000" dirty="0">
                <a:solidFill>
                  <a:schemeClr val="tx1"/>
                </a:solidFill>
              </a:rPr>
              <a:t>Number Iterations O( log(1/error) )</a:t>
            </a:r>
          </a:p>
          <a:p>
            <a:endParaRPr lang="en-US" sz="2400" dirty="0">
              <a:solidFill>
                <a:schemeClr val="tx1"/>
              </a:solidFill>
            </a:endParaRPr>
          </a:p>
          <a:p>
            <a:pPr marL="0" indent="0">
              <a:buNone/>
            </a:pPr>
            <a:endParaRPr lang="en-US" sz="2400" dirty="0">
              <a:solidFill>
                <a:schemeClr val="tx1"/>
              </a:solidFill>
            </a:endParaRPr>
          </a:p>
        </p:txBody>
      </p:sp>
      <p:cxnSp>
        <p:nvCxnSpPr>
          <p:cNvPr id="3" name="Connector: Elbow 2">
            <a:extLst>
              <a:ext uri="{FF2B5EF4-FFF2-40B4-BE49-F238E27FC236}">
                <a16:creationId xmlns:a16="http://schemas.microsoft.com/office/drawing/2014/main" id="{374135ED-FD07-4D73-ADE7-F8C83A40576E}"/>
              </a:ext>
            </a:extLst>
          </p:cNvPr>
          <p:cNvCxnSpPr>
            <a:cxnSpLocks/>
          </p:cNvCxnSpPr>
          <p:nvPr/>
        </p:nvCxnSpPr>
        <p:spPr>
          <a:xfrm flipH="1" flipV="1">
            <a:off x="5254170" y="4934856"/>
            <a:ext cx="3048000" cy="1059543"/>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50B2DFC-27ED-48B1-9830-F1BCBFF74FF7}"/>
              </a:ext>
            </a:extLst>
          </p:cNvPr>
          <p:cNvSpPr txBox="1"/>
          <p:nvPr/>
        </p:nvSpPr>
        <p:spPr>
          <a:xfrm>
            <a:off x="8577943" y="5834743"/>
            <a:ext cx="1380506" cy="369332"/>
          </a:xfrm>
          <a:prstGeom prst="rect">
            <a:avLst/>
          </a:prstGeom>
          <a:noFill/>
        </p:spPr>
        <p:txBody>
          <a:bodyPr wrap="none" rtlCol="0">
            <a:spAutoFit/>
          </a:bodyPr>
          <a:lstStyle/>
          <a:p>
            <a:r>
              <a:rPr lang="en-US" dirty="0"/>
              <a:t>LECTURE 7!</a:t>
            </a:r>
          </a:p>
        </p:txBody>
      </p:sp>
    </p:spTree>
    <p:extLst>
      <p:ext uri="{BB962C8B-B14F-4D97-AF65-F5344CB8AC3E}">
        <p14:creationId xmlns:p14="http://schemas.microsoft.com/office/powerpoint/2010/main" val="942223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467003" y="402160"/>
            <a:ext cx="10026825" cy="1320800"/>
          </a:xfrm>
        </p:spPr>
        <p:txBody>
          <a:bodyPr/>
          <a:lstStyle/>
          <a:p>
            <a:r>
              <a:rPr lang="en-US" dirty="0"/>
              <a:t>Perceptron Algorithm as SGD</a:t>
            </a:r>
          </a:p>
        </p:txBody>
      </p:sp>
      <p:pic>
        <p:nvPicPr>
          <p:cNvPr id="11" name="Picture 10">
            <a:extLst>
              <a:ext uri="{FF2B5EF4-FFF2-40B4-BE49-F238E27FC236}">
                <a16:creationId xmlns:a16="http://schemas.microsoft.com/office/drawing/2014/main" id="{9433364A-9C78-4DD4-B9FB-55E3108184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6780" y="1287652"/>
            <a:ext cx="9292191" cy="5045369"/>
          </a:xfrm>
          <a:prstGeom prst="rect">
            <a:avLst/>
          </a:prstGeom>
        </p:spPr>
      </p:pic>
    </p:spTree>
    <p:extLst>
      <p:ext uri="{BB962C8B-B14F-4D97-AF65-F5344CB8AC3E}">
        <p14:creationId xmlns:p14="http://schemas.microsoft.com/office/powerpoint/2010/main" val="3785803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467003" y="402160"/>
            <a:ext cx="10026825" cy="1320800"/>
          </a:xfrm>
        </p:spPr>
        <p:txBody>
          <a:bodyPr/>
          <a:lstStyle/>
          <a:p>
            <a:r>
              <a:rPr lang="en-US" dirty="0"/>
              <a:t>Perceptron Algorithm as SGD</a:t>
            </a:r>
          </a:p>
        </p:txBody>
      </p:sp>
      <p:pic>
        <p:nvPicPr>
          <p:cNvPr id="9" name="Picture 8">
            <a:extLst>
              <a:ext uri="{FF2B5EF4-FFF2-40B4-BE49-F238E27FC236}">
                <a16:creationId xmlns:a16="http://schemas.microsoft.com/office/drawing/2014/main" id="{B68B5172-128F-4B53-B41A-042859C8D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812" y="1722959"/>
            <a:ext cx="6206075" cy="1525349"/>
          </a:xfrm>
          <a:prstGeom prst="rect">
            <a:avLst/>
          </a:prstGeom>
        </p:spPr>
      </p:pic>
      <p:sp>
        <p:nvSpPr>
          <p:cNvPr id="8" name="Content Placeholder 6">
            <a:extLst>
              <a:ext uri="{FF2B5EF4-FFF2-40B4-BE49-F238E27FC236}">
                <a16:creationId xmlns:a16="http://schemas.microsoft.com/office/drawing/2014/main" id="{7EEEA0A8-D53D-4626-9C03-CF5D76132438}"/>
              </a:ext>
            </a:extLst>
          </p:cNvPr>
          <p:cNvSpPr>
            <a:spLocks noGrp="1"/>
          </p:cNvSpPr>
          <p:nvPr>
            <p:ph idx="1"/>
          </p:nvPr>
        </p:nvSpPr>
        <p:spPr>
          <a:xfrm>
            <a:off x="519532" y="1519801"/>
            <a:ext cx="8596668" cy="3880773"/>
          </a:xfrm>
        </p:spPr>
        <p:txBody>
          <a:bodyPr>
            <a:noAutofit/>
          </a:bodyPr>
          <a:lstStyle/>
          <a:p>
            <a:r>
              <a:rPr lang="en-US" sz="2400" dirty="0">
                <a:solidFill>
                  <a:schemeClr val="tx1"/>
                </a:solidFill>
              </a:rPr>
              <a:t>Take</a:t>
            </a:r>
          </a:p>
          <a:p>
            <a:endParaRPr lang="en-US" sz="2400" dirty="0">
              <a:solidFill>
                <a:schemeClr val="tx1"/>
              </a:solidFill>
            </a:endParaRPr>
          </a:p>
          <a:p>
            <a:pPr marL="0" indent="0">
              <a:buNone/>
            </a:pPr>
            <a:endParaRPr lang="en-US" sz="2400" dirty="0">
              <a:solidFill>
                <a:schemeClr val="tx1"/>
              </a:solidFill>
            </a:endParaRPr>
          </a:p>
          <a:p>
            <a:endParaRPr lang="en-US" sz="2400" dirty="0"/>
          </a:p>
        </p:txBody>
      </p:sp>
    </p:spTree>
    <p:extLst>
      <p:ext uri="{BB962C8B-B14F-4D97-AF65-F5344CB8AC3E}">
        <p14:creationId xmlns:p14="http://schemas.microsoft.com/office/powerpoint/2010/main" val="1657960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467003" y="402160"/>
            <a:ext cx="10026825" cy="1320800"/>
          </a:xfrm>
        </p:spPr>
        <p:txBody>
          <a:bodyPr/>
          <a:lstStyle/>
          <a:p>
            <a:r>
              <a:rPr lang="en-US" dirty="0"/>
              <a:t>Perceptron Algorithm as SGD</a:t>
            </a:r>
          </a:p>
        </p:txBody>
      </p:sp>
      <p:pic>
        <p:nvPicPr>
          <p:cNvPr id="9" name="Picture 8">
            <a:extLst>
              <a:ext uri="{FF2B5EF4-FFF2-40B4-BE49-F238E27FC236}">
                <a16:creationId xmlns:a16="http://schemas.microsoft.com/office/drawing/2014/main" id="{B68B5172-128F-4B53-B41A-042859C8D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812" y="1722959"/>
            <a:ext cx="6206075" cy="1525349"/>
          </a:xfrm>
          <a:prstGeom prst="rect">
            <a:avLst/>
          </a:prstGeom>
        </p:spPr>
      </p:pic>
      <p:pic>
        <p:nvPicPr>
          <p:cNvPr id="3" name="Picture 2">
            <a:extLst>
              <a:ext uri="{FF2B5EF4-FFF2-40B4-BE49-F238E27FC236}">
                <a16:creationId xmlns:a16="http://schemas.microsoft.com/office/drawing/2014/main" id="{0B382749-0CBE-4D30-8624-5A6A3637E2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2065" y="3609693"/>
            <a:ext cx="6206075" cy="731082"/>
          </a:xfrm>
          <a:prstGeom prst="rect">
            <a:avLst/>
          </a:prstGeom>
        </p:spPr>
      </p:pic>
      <p:sp>
        <p:nvSpPr>
          <p:cNvPr id="8" name="Content Placeholder 6">
            <a:extLst>
              <a:ext uri="{FF2B5EF4-FFF2-40B4-BE49-F238E27FC236}">
                <a16:creationId xmlns:a16="http://schemas.microsoft.com/office/drawing/2014/main" id="{7EEEA0A8-D53D-4626-9C03-CF5D76132438}"/>
              </a:ext>
            </a:extLst>
          </p:cNvPr>
          <p:cNvSpPr>
            <a:spLocks noGrp="1"/>
          </p:cNvSpPr>
          <p:nvPr>
            <p:ph idx="1"/>
          </p:nvPr>
        </p:nvSpPr>
        <p:spPr>
          <a:xfrm>
            <a:off x="519532" y="1519801"/>
            <a:ext cx="8596668" cy="3880773"/>
          </a:xfrm>
        </p:spPr>
        <p:txBody>
          <a:bodyPr>
            <a:noAutofit/>
          </a:bodyPr>
          <a:lstStyle/>
          <a:p>
            <a:r>
              <a:rPr lang="en-US" sz="2400" dirty="0">
                <a:solidFill>
                  <a:schemeClr val="tx1"/>
                </a:solidFill>
              </a:rPr>
              <a:t>Take</a:t>
            </a:r>
          </a:p>
          <a:p>
            <a:endParaRPr lang="en-US" sz="2400" dirty="0">
              <a:solidFill>
                <a:schemeClr val="tx1"/>
              </a:solidFill>
            </a:endParaRPr>
          </a:p>
          <a:p>
            <a:endParaRPr lang="en-US" sz="2400" dirty="0">
              <a:solidFill>
                <a:schemeClr val="tx1"/>
              </a:solidFill>
            </a:endParaRPr>
          </a:p>
          <a:p>
            <a:r>
              <a:rPr lang="en-US" sz="2400" dirty="0">
                <a:solidFill>
                  <a:schemeClr val="tx1"/>
                </a:solidFill>
              </a:rPr>
              <a:t>Set</a:t>
            </a:r>
          </a:p>
          <a:p>
            <a:endParaRPr lang="en-US" sz="2400" dirty="0"/>
          </a:p>
        </p:txBody>
      </p:sp>
    </p:spTree>
    <p:extLst>
      <p:ext uri="{BB962C8B-B14F-4D97-AF65-F5344CB8AC3E}">
        <p14:creationId xmlns:p14="http://schemas.microsoft.com/office/powerpoint/2010/main" val="4288363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467003" y="402160"/>
            <a:ext cx="10026825" cy="1320800"/>
          </a:xfrm>
        </p:spPr>
        <p:txBody>
          <a:bodyPr/>
          <a:lstStyle/>
          <a:p>
            <a:r>
              <a:rPr lang="en-US" dirty="0"/>
              <a:t>Perceptron Algorithm as SGD</a:t>
            </a:r>
          </a:p>
        </p:txBody>
      </p:sp>
      <p:pic>
        <p:nvPicPr>
          <p:cNvPr id="9" name="Picture 8">
            <a:extLst>
              <a:ext uri="{FF2B5EF4-FFF2-40B4-BE49-F238E27FC236}">
                <a16:creationId xmlns:a16="http://schemas.microsoft.com/office/drawing/2014/main" id="{B68B5172-128F-4B53-B41A-042859C8D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812" y="1722959"/>
            <a:ext cx="6206075" cy="1525349"/>
          </a:xfrm>
          <a:prstGeom prst="rect">
            <a:avLst/>
          </a:prstGeom>
        </p:spPr>
      </p:pic>
      <p:pic>
        <p:nvPicPr>
          <p:cNvPr id="3" name="Picture 2">
            <a:extLst>
              <a:ext uri="{FF2B5EF4-FFF2-40B4-BE49-F238E27FC236}">
                <a16:creationId xmlns:a16="http://schemas.microsoft.com/office/drawing/2014/main" id="{0B382749-0CBE-4D30-8624-5A6A3637E2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2065" y="3609693"/>
            <a:ext cx="6206075" cy="731082"/>
          </a:xfrm>
          <a:prstGeom prst="rect">
            <a:avLst/>
          </a:prstGeom>
        </p:spPr>
      </p:pic>
      <p:sp>
        <p:nvSpPr>
          <p:cNvPr id="8" name="Content Placeholder 6">
            <a:extLst>
              <a:ext uri="{FF2B5EF4-FFF2-40B4-BE49-F238E27FC236}">
                <a16:creationId xmlns:a16="http://schemas.microsoft.com/office/drawing/2014/main" id="{7EEEA0A8-D53D-4626-9C03-CF5D76132438}"/>
              </a:ext>
            </a:extLst>
          </p:cNvPr>
          <p:cNvSpPr>
            <a:spLocks noGrp="1"/>
          </p:cNvSpPr>
          <p:nvPr>
            <p:ph idx="1"/>
          </p:nvPr>
        </p:nvSpPr>
        <p:spPr>
          <a:xfrm>
            <a:off x="519532" y="1519801"/>
            <a:ext cx="8596668" cy="3880773"/>
          </a:xfrm>
        </p:spPr>
        <p:txBody>
          <a:bodyPr>
            <a:noAutofit/>
          </a:bodyPr>
          <a:lstStyle/>
          <a:p>
            <a:r>
              <a:rPr lang="en-US" sz="2400" dirty="0">
                <a:solidFill>
                  <a:schemeClr val="tx1"/>
                </a:solidFill>
              </a:rPr>
              <a:t>Take</a:t>
            </a:r>
          </a:p>
          <a:p>
            <a:endParaRPr lang="en-US" sz="2400" dirty="0">
              <a:solidFill>
                <a:schemeClr val="tx1"/>
              </a:solidFill>
            </a:endParaRPr>
          </a:p>
          <a:p>
            <a:endParaRPr lang="en-US" sz="2400" dirty="0">
              <a:solidFill>
                <a:schemeClr val="tx1"/>
              </a:solidFill>
            </a:endParaRPr>
          </a:p>
          <a:p>
            <a:r>
              <a:rPr lang="en-US" sz="2400" dirty="0">
                <a:solidFill>
                  <a:schemeClr val="tx1"/>
                </a:solidFill>
              </a:rPr>
              <a:t>Set</a:t>
            </a:r>
          </a:p>
          <a:p>
            <a:endParaRPr lang="en-US" sz="2400" dirty="0">
              <a:solidFill>
                <a:schemeClr val="tx1"/>
              </a:solidFill>
            </a:endParaRPr>
          </a:p>
          <a:p>
            <a:endParaRPr lang="en-US" sz="2400" dirty="0">
              <a:solidFill>
                <a:schemeClr val="tx1"/>
              </a:solidFill>
            </a:endParaRPr>
          </a:p>
          <a:p>
            <a:r>
              <a:rPr lang="en-US" sz="2400" dirty="0">
                <a:solidFill>
                  <a:schemeClr val="tx1"/>
                </a:solidFill>
              </a:rPr>
              <a:t>Update Guess </a:t>
            </a:r>
          </a:p>
          <a:p>
            <a:endParaRPr lang="en-US" sz="2400" dirty="0"/>
          </a:p>
        </p:txBody>
      </p:sp>
      <p:pic>
        <p:nvPicPr>
          <p:cNvPr id="4" name="Picture 3">
            <a:extLst>
              <a:ext uri="{FF2B5EF4-FFF2-40B4-BE49-F238E27FC236}">
                <a16:creationId xmlns:a16="http://schemas.microsoft.com/office/drawing/2014/main" id="{5F30E739-5540-437D-B312-EBDEC4510E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3688" y="5236321"/>
            <a:ext cx="9111385" cy="1190491"/>
          </a:xfrm>
          <a:prstGeom prst="rect">
            <a:avLst/>
          </a:prstGeom>
        </p:spPr>
      </p:pic>
    </p:spTree>
    <p:extLst>
      <p:ext uri="{BB962C8B-B14F-4D97-AF65-F5344CB8AC3E}">
        <p14:creationId xmlns:p14="http://schemas.microsoft.com/office/powerpoint/2010/main" val="4104730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467003" y="402160"/>
            <a:ext cx="10026825" cy="1320800"/>
          </a:xfrm>
        </p:spPr>
        <p:txBody>
          <a:bodyPr/>
          <a:lstStyle/>
          <a:p>
            <a:r>
              <a:rPr lang="en-US" dirty="0"/>
              <a:t>Perceptron Algorithm as SGD</a:t>
            </a:r>
          </a:p>
        </p:txBody>
      </p:sp>
      <p:pic>
        <p:nvPicPr>
          <p:cNvPr id="7" name="Picture 6">
            <a:extLst>
              <a:ext uri="{FF2B5EF4-FFF2-40B4-BE49-F238E27FC236}">
                <a16:creationId xmlns:a16="http://schemas.microsoft.com/office/drawing/2014/main" id="{0A0B27E8-99B5-429E-A61E-46A9EE895E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0837" y="504042"/>
            <a:ext cx="5540181" cy="3051960"/>
          </a:xfrm>
          <a:prstGeom prst="rect">
            <a:avLst/>
          </a:prstGeom>
        </p:spPr>
      </p:pic>
      <p:pic>
        <p:nvPicPr>
          <p:cNvPr id="3" name="Picture 2">
            <a:extLst>
              <a:ext uri="{FF2B5EF4-FFF2-40B4-BE49-F238E27FC236}">
                <a16:creationId xmlns:a16="http://schemas.microsoft.com/office/drawing/2014/main" id="{BD05457E-102A-4202-BCF8-967F84DC0B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003" y="2253116"/>
            <a:ext cx="6943187" cy="1880058"/>
          </a:xfrm>
          <a:prstGeom prst="rect">
            <a:avLst/>
          </a:prstGeom>
        </p:spPr>
      </p:pic>
    </p:spTree>
    <p:extLst>
      <p:ext uri="{BB962C8B-B14F-4D97-AF65-F5344CB8AC3E}">
        <p14:creationId xmlns:p14="http://schemas.microsoft.com/office/powerpoint/2010/main" val="3426363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467003" y="402160"/>
            <a:ext cx="10026825" cy="1320800"/>
          </a:xfrm>
        </p:spPr>
        <p:txBody>
          <a:bodyPr/>
          <a:lstStyle/>
          <a:p>
            <a:r>
              <a:rPr lang="en-US" dirty="0"/>
              <a:t>Perceptron Algorithm as SGD</a:t>
            </a:r>
          </a:p>
        </p:txBody>
      </p:sp>
      <p:pic>
        <p:nvPicPr>
          <p:cNvPr id="7" name="Picture 6">
            <a:extLst>
              <a:ext uri="{FF2B5EF4-FFF2-40B4-BE49-F238E27FC236}">
                <a16:creationId xmlns:a16="http://schemas.microsoft.com/office/drawing/2014/main" id="{0A0B27E8-99B5-429E-A61E-46A9EE895E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0837" y="504042"/>
            <a:ext cx="5540181" cy="3051960"/>
          </a:xfrm>
          <a:prstGeom prst="rect">
            <a:avLst/>
          </a:prstGeom>
        </p:spPr>
      </p:pic>
      <p:pic>
        <p:nvPicPr>
          <p:cNvPr id="3" name="Picture 2">
            <a:extLst>
              <a:ext uri="{FF2B5EF4-FFF2-40B4-BE49-F238E27FC236}">
                <a16:creationId xmlns:a16="http://schemas.microsoft.com/office/drawing/2014/main" id="{BD05457E-102A-4202-BCF8-967F84DC0B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003" y="2253116"/>
            <a:ext cx="6943187" cy="1880058"/>
          </a:xfrm>
          <a:prstGeom prst="rect">
            <a:avLst/>
          </a:prstGeom>
        </p:spPr>
      </p:pic>
      <p:pic>
        <p:nvPicPr>
          <p:cNvPr id="4" name="Picture 3">
            <a:extLst>
              <a:ext uri="{FF2B5EF4-FFF2-40B4-BE49-F238E27FC236}">
                <a16:creationId xmlns:a16="http://schemas.microsoft.com/office/drawing/2014/main" id="{D099D99E-39F8-42FB-B388-2F86894949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6101" y="4623416"/>
            <a:ext cx="3966940" cy="601727"/>
          </a:xfrm>
          <a:prstGeom prst="rect">
            <a:avLst/>
          </a:prstGeom>
        </p:spPr>
      </p:pic>
      <p:pic>
        <p:nvPicPr>
          <p:cNvPr id="8" name="Picture 7">
            <a:extLst>
              <a:ext uri="{FF2B5EF4-FFF2-40B4-BE49-F238E27FC236}">
                <a16:creationId xmlns:a16="http://schemas.microsoft.com/office/drawing/2014/main" id="{42341BF7-0283-4E2A-89C3-BF179FC931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39348" y="4732512"/>
            <a:ext cx="2501355" cy="458580"/>
          </a:xfrm>
          <a:prstGeom prst="rect">
            <a:avLst/>
          </a:prstGeom>
        </p:spPr>
      </p:pic>
      <p:pic>
        <p:nvPicPr>
          <p:cNvPr id="12" name="Picture 11">
            <a:extLst>
              <a:ext uri="{FF2B5EF4-FFF2-40B4-BE49-F238E27FC236}">
                <a16:creationId xmlns:a16="http://schemas.microsoft.com/office/drawing/2014/main" id="{13488BD4-DDD3-4E64-B71E-93F961804A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98840" y="4765660"/>
            <a:ext cx="405275" cy="486330"/>
          </a:xfrm>
          <a:prstGeom prst="rect">
            <a:avLst/>
          </a:prstGeom>
        </p:spPr>
      </p:pic>
    </p:spTree>
    <p:extLst>
      <p:ext uri="{BB962C8B-B14F-4D97-AF65-F5344CB8AC3E}">
        <p14:creationId xmlns:p14="http://schemas.microsoft.com/office/powerpoint/2010/main" val="2569191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467003" y="402160"/>
            <a:ext cx="10026825" cy="1320800"/>
          </a:xfrm>
        </p:spPr>
        <p:txBody>
          <a:bodyPr/>
          <a:lstStyle/>
          <a:p>
            <a:r>
              <a:rPr lang="en-US" dirty="0"/>
              <a:t>Perceptron Algorithm as SGD</a:t>
            </a:r>
          </a:p>
        </p:txBody>
      </p:sp>
      <p:pic>
        <p:nvPicPr>
          <p:cNvPr id="7" name="Picture 6">
            <a:extLst>
              <a:ext uri="{FF2B5EF4-FFF2-40B4-BE49-F238E27FC236}">
                <a16:creationId xmlns:a16="http://schemas.microsoft.com/office/drawing/2014/main" id="{0A0B27E8-99B5-429E-A61E-46A9EE895E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0837" y="504042"/>
            <a:ext cx="5540181" cy="3051960"/>
          </a:xfrm>
          <a:prstGeom prst="rect">
            <a:avLst/>
          </a:prstGeom>
        </p:spPr>
      </p:pic>
      <p:pic>
        <p:nvPicPr>
          <p:cNvPr id="3" name="Picture 2">
            <a:extLst>
              <a:ext uri="{FF2B5EF4-FFF2-40B4-BE49-F238E27FC236}">
                <a16:creationId xmlns:a16="http://schemas.microsoft.com/office/drawing/2014/main" id="{BD05457E-102A-4202-BCF8-967F84DC0B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003" y="2253116"/>
            <a:ext cx="6943187" cy="1880058"/>
          </a:xfrm>
          <a:prstGeom prst="rect">
            <a:avLst/>
          </a:prstGeom>
        </p:spPr>
      </p:pic>
      <p:pic>
        <p:nvPicPr>
          <p:cNvPr id="4" name="Picture 3">
            <a:extLst>
              <a:ext uri="{FF2B5EF4-FFF2-40B4-BE49-F238E27FC236}">
                <a16:creationId xmlns:a16="http://schemas.microsoft.com/office/drawing/2014/main" id="{D099D99E-39F8-42FB-B388-2F86894949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6101" y="4623416"/>
            <a:ext cx="3966940" cy="601727"/>
          </a:xfrm>
          <a:prstGeom prst="rect">
            <a:avLst/>
          </a:prstGeom>
        </p:spPr>
      </p:pic>
      <p:pic>
        <p:nvPicPr>
          <p:cNvPr id="8" name="Picture 7">
            <a:extLst>
              <a:ext uri="{FF2B5EF4-FFF2-40B4-BE49-F238E27FC236}">
                <a16:creationId xmlns:a16="http://schemas.microsoft.com/office/drawing/2014/main" id="{42341BF7-0283-4E2A-89C3-BF179FC931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39348" y="4732512"/>
            <a:ext cx="2501355" cy="458580"/>
          </a:xfrm>
          <a:prstGeom prst="rect">
            <a:avLst/>
          </a:prstGeom>
        </p:spPr>
      </p:pic>
      <p:pic>
        <p:nvPicPr>
          <p:cNvPr id="10" name="Picture 9">
            <a:extLst>
              <a:ext uri="{FF2B5EF4-FFF2-40B4-BE49-F238E27FC236}">
                <a16:creationId xmlns:a16="http://schemas.microsoft.com/office/drawing/2014/main" id="{6E7E3177-F17D-4A65-B673-CBAB444731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4157" y="5671842"/>
            <a:ext cx="7147042" cy="632949"/>
          </a:xfrm>
          <a:prstGeom prst="rect">
            <a:avLst/>
          </a:prstGeom>
        </p:spPr>
      </p:pic>
      <p:pic>
        <p:nvPicPr>
          <p:cNvPr id="12" name="Picture 11">
            <a:extLst>
              <a:ext uri="{FF2B5EF4-FFF2-40B4-BE49-F238E27FC236}">
                <a16:creationId xmlns:a16="http://schemas.microsoft.com/office/drawing/2014/main" id="{13488BD4-DDD3-4E64-B71E-93F961804A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98840" y="4765660"/>
            <a:ext cx="405275" cy="486330"/>
          </a:xfrm>
          <a:prstGeom prst="rect">
            <a:avLst/>
          </a:prstGeom>
        </p:spPr>
      </p:pic>
    </p:spTree>
    <p:extLst>
      <p:ext uri="{BB962C8B-B14F-4D97-AF65-F5344CB8AC3E}">
        <p14:creationId xmlns:p14="http://schemas.microsoft.com/office/powerpoint/2010/main" val="3918501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677334" y="464457"/>
            <a:ext cx="8596668" cy="1320800"/>
          </a:xfrm>
        </p:spPr>
        <p:txBody>
          <a:bodyPr/>
          <a:lstStyle/>
          <a:p>
            <a:r>
              <a:rPr lang="en-US" dirty="0"/>
              <a:t>Objectives	</a:t>
            </a:r>
          </a:p>
        </p:txBody>
      </p:sp>
      <p:sp>
        <p:nvSpPr>
          <p:cNvPr id="7" name="Content Placeholder 6">
            <a:extLst>
              <a:ext uri="{FF2B5EF4-FFF2-40B4-BE49-F238E27FC236}">
                <a16:creationId xmlns:a16="http://schemas.microsoft.com/office/drawing/2014/main" id="{08B87FF8-E432-4046-AC2C-95EE181FD1AE}"/>
              </a:ext>
            </a:extLst>
          </p:cNvPr>
          <p:cNvSpPr>
            <a:spLocks noGrp="1"/>
          </p:cNvSpPr>
          <p:nvPr>
            <p:ph idx="1"/>
          </p:nvPr>
        </p:nvSpPr>
        <p:spPr>
          <a:xfrm>
            <a:off x="1288788" y="1389171"/>
            <a:ext cx="8596668" cy="3880773"/>
          </a:xfrm>
        </p:spPr>
        <p:txBody>
          <a:bodyPr>
            <a:noAutofit/>
          </a:bodyPr>
          <a:lstStyle/>
          <a:p>
            <a:r>
              <a:rPr lang="en-US" sz="2500" dirty="0"/>
              <a:t>Overfitting </a:t>
            </a:r>
          </a:p>
          <a:p>
            <a:pPr lvl="1"/>
            <a:r>
              <a:rPr lang="en-US" sz="2500" dirty="0"/>
              <a:t>How to avoid overfitting by using regularization?</a:t>
            </a:r>
          </a:p>
          <a:p>
            <a:r>
              <a:rPr lang="en-US" sz="2500" dirty="0"/>
              <a:t>Regularization</a:t>
            </a:r>
          </a:p>
          <a:p>
            <a:pPr lvl="1"/>
            <a:r>
              <a:rPr lang="en-US" sz="2500" dirty="0"/>
              <a:t>Formulate a linear estimation problem with a regularization</a:t>
            </a:r>
          </a:p>
          <a:p>
            <a:pPr lvl="1"/>
            <a:r>
              <a:rPr lang="en-US" sz="2500" dirty="0"/>
              <a:t>Compute an L1-regularized  or L2-regularized estimate </a:t>
            </a:r>
          </a:p>
          <a:p>
            <a:pPr lvl="1"/>
            <a:r>
              <a:rPr lang="en-US" sz="2500" dirty="0"/>
              <a:t>Compute optimal regularization level using cross validation</a:t>
            </a:r>
          </a:p>
          <a:p>
            <a:r>
              <a:rPr lang="en-US" sz="2700" dirty="0"/>
              <a:t>Compare and Contrast </a:t>
            </a:r>
          </a:p>
        </p:txBody>
      </p:sp>
    </p:spTree>
    <p:extLst>
      <p:ext uri="{BB962C8B-B14F-4D97-AF65-F5344CB8AC3E}">
        <p14:creationId xmlns:p14="http://schemas.microsoft.com/office/powerpoint/2010/main" val="1167221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4DDB55-2E29-4DD3-A241-52D1B5E0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38" y="1271678"/>
            <a:ext cx="6399216" cy="4535711"/>
          </a:xfrm>
          <a:prstGeom prst="rect">
            <a:avLst/>
          </a:prstGeom>
        </p:spPr>
      </p:pic>
      <p:sp>
        <p:nvSpPr>
          <p:cNvPr id="2" name="Title 1">
            <a:extLst>
              <a:ext uri="{FF2B5EF4-FFF2-40B4-BE49-F238E27FC236}">
                <a16:creationId xmlns:a16="http://schemas.microsoft.com/office/drawing/2014/main" id="{4AA16B01-F921-492C-933E-E4ABC8650348}"/>
              </a:ext>
            </a:extLst>
          </p:cNvPr>
          <p:cNvSpPr>
            <a:spLocks noGrp="1"/>
          </p:cNvSpPr>
          <p:nvPr>
            <p:ph type="title"/>
          </p:nvPr>
        </p:nvSpPr>
        <p:spPr>
          <a:xfrm>
            <a:off x="437680" y="509678"/>
            <a:ext cx="8596668" cy="1524000"/>
          </a:xfrm>
        </p:spPr>
        <p:txBody>
          <a:bodyPr/>
          <a:lstStyle/>
          <a:p>
            <a:r>
              <a:rPr lang="en-US" dirty="0"/>
              <a:t>Reminders</a:t>
            </a:r>
          </a:p>
        </p:txBody>
      </p:sp>
      <p:sp>
        <p:nvSpPr>
          <p:cNvPr id="3" name="Content Placeholder 2">
            <a:extLst>
              <a:ext uri="{FF2B5EF4-FFF2-40B4-BE49-F238E27FC236}">
                <a16:creationId xmlns:a16="http://schemas.microsoft.com/office/drawing/2014/main" id="{72C058C5-0DB9-4118-80B0-9538BBAE8BEF}"/>
              </a:ext>
            </a:extLst>
          </p:cNvPr>
          <p:cNvSpPr>
            <a:spLocks noGrp="1"/>
          </p:cNvSpPr>
          <p:nvPr>
            <p:ph idx="1"/>
          </p:nvPr>
        </p:nvSpPr>
        <p:spPr>
          <a:xfrm>
            <a:off x="851320" y="1489687"/>
            <a:ext cx="9221504" cy="4992394"/>
          </a:xfrm>
        </p:spPr>
        <p:txBody>
          <a:bodyPr>
            <a:noAutofit/>
          </a:bodyPr>
          <a:lstStyle/>
          <a:p>
            <a:r>
              <a:rPr lang="en-US" sz="2500" dirty="0"/>
              <a:t>Homework 3</a:t>
            </a:r>
          </a:p>
          <a:p>
            <a:pPr lvl="1"/>
            <a:r>
              <a:rPr lang="en-US" sz="2500" dirty="0"/>
              <a:t>Due on Sunday October 20</a:t>
            </a:r>
          </a:p>
          <a:p>
            <a:r>
              <a:rPr lang="en-US" sz="2500" dirty="0"/>
              <a:t>Midterm </a:t>
            </a:r>
          </a:p>
          <a:p>
            <a:pPr lvl="1"/>
            <a:r>
              <a:rPr lang="en-US" sz="2500" dirty="0"/>
              <a:t>In class on Wednesday October 23</a:t>
            </a:r>
          </a:p>
          <a:p>
            <a:r>
              <a:rPr lang="en-US" sz="2500" dirty="0"/>
              <a:t>Project</a:t>
            </a:r>
          </a:p>
          <a:p>
            <a:pPr lvl="1"/>
            <a:r>
              <a:rPr lang="en-US" sz="2500" dirty="0"/>
              <a:t>Proposal due October 31</a:t>
            </a:r>
          </a:p>
          <a:p>
            <a:pPr lvl="1"/>
            <a:r>
              <a:rPr lang="en-US" sz="2500" dirty="0"/>
              <a:t>Milestone due November 28</a:t>
            </a:r>
          </a:p>
          <a:p>
            <a:pPr lvl="1"/>
            <a:r>
              <a:rPr lang="en-US" sz="2500" dirty="0"/>
              <a:t>Report due December 15</a:t>
            </a:r>
          </a:p>
          <a:p>
            <a:pPr lvl="1"/>
            <a:endParaRPr lang="en-US" sz="2500" dirty="0"/>
          </a:p>
        </p:txBody>
      </p:sp>
    </p:spTree>
    <p:extLst>
      <p:ext uri="{BB962C8B-B14F-4D97-AF65-F5344CB8AC3E}">
        <p14:creationId xmlns:p14="http://schemas.microsoft.com/office/powerpoint/2010/main" val="479296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401562" y="609600"/>
            <a:ext cx="8596668" cy="1320800"/>
          </a:xfrm>
        </p:spPr>
        <p:txBody>
          <a:bodyPr/>
          <a:lstStyle/>
          <a:p>
            <a:r>
              <a:rPr lang="en-US" dirty="0"/>
              <a:t>Agenda	</a:t>
            </a:r>
          </a:p>
        </p:txBody>
      </p:sp>
      <p:pic>
        <p:nvPicPr>
          <p:cNvPr id="4" name="Picture 3">
            <a:extLst>
              <a:ext uri="{FF2B5EF4-FFF2-40B4-BE49-F238E27FC236}">
                <a16:creationId xmlns:a16="http://schemas.microsoft.com/office/drawing/2014/main" id="{6DF55C33-66B7-46E2-B075-8752914BE8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6229" y="672106"/>
            <a:ext cx="4786713" cy="3815152"/>
          </a:xfrm>
          <a:prstGeom prst="rect">
            <a:avLst/>
          </a:prstGeom>
        </p:spPr>
      </p:pic>
      <p:sp>
        <p:nvSpPr>
          <p:cNvPr id="7" name="Content Placeholder 6">
            <a:extLst>
              <a:ext uri="{FF2B5EF4-FFF2-40B4-BE49-F238E27FC236}">
                <a16:creationId xmlns:a16="http://schemas.microsoft.com/office/drawing/2014/main" id="{08B87FF8-E432-4046-AC2C-95EE181FD1AE}"/>
              </a:ext>
            </a:extLst>
          </p:cNvPr>
          <p:cNvSpPr>
            <a:spLocks noGrp="1"/>
          </p:cNvSpPr>
          <p:nvPr>
            <p:ph idx="1"/>
          </p:nvPr>
        </p:nvSpPr>
        <p:spPr>
          <a:xfrm>
            <a:off x="751759" y="1752027"/>
            <a:ext cx="8596668" cy="3880773"/>
          </a:xfrm>
        </p:spPr>
        <p:txBody>
          <a:bodyPr>
            <a:noAutofit/>
          </a:bodyPr>
          <a:lstStyle/>
          <a:p>
            <a:r>
              <a:rPr lang="en-US" sz="2600" dirty="0"/>
              <a:t>Lesson</a:t>
            </a:r>
          </a:p>
          <a:p>
            <a:pPr lvl="1"/>
            <a:r>
              <a:rPr lang="en-US" sz="2600" dirty="0"/>
              <a:t>Ridge Regression and Normal Equations</a:t>
            </a:r>
          </a:p>
          <a:p>
            <a:pPr lvl="1"/>
            <a:r>
              <a:rPr lang="en-US" sz="2600" dirty="0"/>
              <a:t>Lasso Regression and Sparsity</a:t>
            </a:r>
          </a:p>
          <a:p>
            <a:pPr lvl="1"/>
            <a:r>
              <a:rPr lang="en-US" sz="2600" dirty="0"/>
              <a:t>Similarities and Differences </a:t>
            </a:r>
          </a:p>
          <a:p>
            <a:r>
              <a:rPr lang="en-US" sz="2600" dirty="0"/>
              <a:t>Demo</a:t>
            </a:r>
          </a:p>
          <a:p>
            <a:pPr lvl="1"/>
            <a:r>
              <a:rPr lang="en-US" sz="2600" dirty="0"/>
              <a:t>Implementing Ridge, Lasso and </a:t>
            </a:r>
          </a:p>
          <a:p>
            <a:pPr marL="457200" lvl="1" indent="0">
              <a:buNone/>
            </a:pPr>
            <a:r>
              <a:rPr lang="en-US" sz="2600" dirty="0"/>
              <a:t>   Elastic Net</a:t>
            </a:r>
          </a:p>
          <a:p>
            <a:endParaRPr lang="en-US" sz="2600" dirty="0"/>
          </a:p>
        </p:txBody>
      </p:sp>
    </p:spTree>
    <p:extLst>
      <p:ext uri="{BB962C8B-B14F-4D97-AF65-F5344CB8AC3E}">
        <p14:creationId xmlns:p14="http://schemas.microsoft.com/office/powerpoint/2010/main" val="160230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677334" y="464457"/>
            <a:ext cx="8596668" cy="1320800"/>
          </a:xfrm>
        </p:spPr>
        <p:txBody>
          <a:bodyPr/>
          <a:lstStyle/>
          <a:p>
            <a:r>
              <a:rPr lang="en-US" dirty="0"/>
              <a:t>Why Regularize Loss Functions?</a:t>
            </a:r>
          </a:p>
        </p:txBody>
      </p:sp>
      <p:pic>
        <p:nvPicPr>
          <p:cNvPr id="8" name="Picture 7">
            <a:extLst>
              <a:ext uri="{FF2B5EF4-FFF2-40B4-BE49-F238E27FC236}">
                <a16:creationId xmlns:a16="http://schemas.microsoft.com/office/drawing/2014/main" id="{9C9B2F84-4C73-4303-9DF0-68C8ED0DAF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793" y="1231362"/>
            <a:ext cx="8600648" cy="5510525"/>
          </a:xfrm>
          <a:prstGeom prst="rect">
            <a:avLst/>
          </a:prstGeom>
        </p:spPr>
      </p:pic>
      <p:sp>
        <p:nvSpPr>
          <p:cNvPr id="4" name="Rectangle 3">
            <a:extLst>
              <a:ext uri="{FF2B5EF4-FFF2-40B4-BE49-F238E27FC236}">
                <a16:creationId xmlns:a16="http://schemas.microsoft.com/office/drawing/2014/main" id="{F9C0111F-7AEE-4AAB-A0F9-E6F9B13F99B1}"/>
              </a:ext>
            </a:extLst>
          </p:cNvPr>
          <p:cNvSpPr/>
          <p:nvPr/>
        </p:nvSpPr>
        <p:spPr>
          <a:xfrm>
            <a:off x="5123544" y="3429000"/>
            <a:ext cx="1843314" cy="1520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0316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677334" y="464457"/>
            <a:ext cx="8596668" cy="1320800"/>
          </a:xfrm>
        </p:spPr>
        <p:txBody>
          <a:bodyPr/>
          <a:lstStyle/>
          <a:p>
            <a:r>
              <a:rPr lang="en-US" dirty="0"/>
              <a:t>Why Regularize Loss Functions?</a:t>
            </a:r>
          </a:p>
        </p:txBody>
      </p:sp>
      <p:pic>
        <p:nvPicPr>
          <p:cNvPr id="3" name="Picture 2">
            <a:extLst>
              <a:ext uri="{FF2B5EF4-FFF2-40B4-BE49-F238E27FC236}">
                <a16:creationId xmlns:a16="http://schemas.microsoft.com/office/drawing/2014/main" id="{0B83DC54-67A2-458A-B5C6-BC692CB2F5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793" y="1231362"/>
            <a:ext cx="8600648" cy="5510525"/>
          </a:xfrm>
          <a:prstGeom prst="rect">
            <a:avLst/>
          </a:prstGeom>
        </p:spPr>
      </p:pic>
    </p:spTree>
    <p:extLst>
      <p:ext uri="{BB962C8B-B14F-4D97-AF65-F5344CB8AC3E}">
        <p14:creationId xmlns:p14="http://schemas.microsoft.com/office/powerpoint/2010/main" val="2546227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677334" y="464457"/>
            <a:ext cx="8596668" cy="1320800"/>
          </a:xfrm>
        </p:spPr>
        <p:txBody>
          <a:bodyPr/>
          <a:lstStyle/>
          <a:p>
            <a:r>
              <a:rPr lang="en-US" dirty="0"/>
              <a:t>Ridge Regression and Normal Equations	</a:t>
            </a:r>
          </a:p>
        </p:txBody>
      </p:sp>
      <p:pic>
        <p:nvPicPr>
          <p:cNvPr id="5" name="Picture 4">
            <a:extLst>
              <a:ext uri="{FF2B5EF4-FFF2-40B4-BE49-F238E27FC236}">
                <a16:creationId xmlns:a16="http://schemas.microsoft.com/office/drawing/2014/main" id="{2157C440-D2F1-43F0-8101-DF78B383C7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4781" y="1589732"/>
            <a:ext cx="8202437" cy="1153468"/>
          </a:xfrm>
          <a:prstGeom prst="rect">
            <a:avLst/>
          </a:prstGeom>
        </p:spPr>
      </p:pic>
      <p:pic>
        <p:nvPicPr>
          <p:cNvPr id="9" name="Picture 8">
            <a:extLst>
              <a:ext uri="{FF2B5EF4-FFF2-40B4-BE49-F238E27FC236}">
                <a16:creationId xmlns:a16="http://schemas.microsoft.com/office/drawing/2014/main" id="{5B71DD49-681E-4E5B-983C-B7BC4D2627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9531" y="2811179"/>
            <a:ext cx="7219420" cy="1630192"/>
          </a:xfrm>
          <a:prstGeom prst="rect">
            <a:avLst/>
          </a:prstGeom>
        </p:spPr>
      </p:pic>
      <p:pic>
        <p:nvPicPr>
          <p:cNvPr id="11" name="Picture 10">
            <a:extLst>
              <a:ext uri="{FF2B5EF4-FFF2-40B4-BE49-F238E27FC236}">
                <a16:creationId xmlns:a16="http://schemas.microsoft.com/office/drawing/2014/main" id="{E9378F4C-6205-481C-A7FD-9808173B88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0284" y="4932780"/>
            <a:ext cx="3187676" cy="1206762"/>
          </a:xfrm>
          <a:prstGeom prst="rect">
            <a:avLst/>
          </a:prstGeom>
        </p:spPr>
      </p:pic>
    </p:spTree>
    <p:extLst>
      <p:ext uri="{BB962C8B-B14F-4D97-AF65-F5344CB8AC3E}">
        <p14:creationId xmlns:p14="http://schemas.microsoft.com/office/powerpoint/2010/main" val="1661610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677334" y="464457"/>
            <a:ext cx="8596668" cy="1320800"/>
          </a:xfrm>
        </p:spPr>
        <p:txBody>
          <a:bodyPr/>
          <a:lstStyle/>
          <a:p>
            <a:r>
              <a:rPr lang="en-US" dirty="0"/>
              <a:t>Ridge Regression and Normal Equations	</a:t>
            </a:r>
          </a:p>
        </p:txBody>
      </p:sp>
      <p:pic>
        <p:nvPicPr>
          <p:cNvPr id="5" name="Picture 4">
            <a:extLst>
              <a:ext uri="{FF2B5EF4-FFF2-40B4-BE49-F238E27FC236}">
                <a16:creationId xmlns:a16="http://schemas.microsoft.com/office/drawing/2014/main" id="{2157C440-D2F1-43F0-8101-DF78B383C7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4781" y="1589732"/>
            <a:ext cx="8202437" cy="1153468"/>
          </a:xfrm>
          <a:prstGeom prst="rect">
            <a:avLst/>
          </a:prstGeom>
        </p:spPr>
      </p:pic>
      <p:pic>
        <p:nvPicPr>
          <p:cNvPr id="3" name="Picture 2">
            <a:extLst>
              <a:ext uri="{FF2B5EF4-FFF2-40B4-BE49-F238E27FC236}">
                <a16:creationId xmlns:a16="http://schemas.microsoft.com/office/drawing/2014/main" id="{8C17EBD7-C86E-4F9E-931B-1B2D78F26F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0398" y="3180727"/>
            <a:ext cx="6291204" cy="1375496"/>
          </a:xfrm>
          <a:prstGeom prst="rect">
            <a:avLst/>
          </a:prstGeom>
        </p:spPr>
      </p:pic>
      <p:pic>
        <p:nvPicPr>
          <p:cNvPr id="7" name="Picture 6">
            <a:extLst>
              <a:ext uri="{FF2B5EF4-FFF2-40B4-BE49-F238E27FC236}">
                <a16:creationId xmlns:a16="http://schemas.microsoft.com/office/drawing/2014/main" id="{2C20F03E-8722-423C-A689-04C515E0E4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7527" y="5093285"/>
            <a:ext cx="4182747" cy="1031744"/>
          </a:xfrm>
          <a:prstGeom prst="rect">
            <a:avLst/>
          </a:prstGeom>
        </p:spPr>
      </p:pic>
    </p:spTree>
    <p:extLst>
      <p:ext uri="{BB962C8B-B14F-4D97-AF65-F5344CB8AC3E}">
        <p14:creationId xmlns:p14="http://schemas.microsoft.com/office/powerpoint/2010/main" val="4105491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677334" y="464457"/>
            <a:ext cx="8596668" cy="1320800"/>
          </a:xfrm>
        </p:spPr>
        <p:txBody>
          <a:bodyPr/>
          <a:lstStyle/>
          <a:p>
            <a:r>
              <a:rPr lang="en-US" dirty="0"/>
              <a:t>Ridge Regression and Normal Equations	</a:t>
            </a:r>
          </a:p>
        </p:txBody>
      </p:sp>
      <p:pic>
        <p:nvPicPr>
          <p:cNvPr id="5" name="Picture 4">
            <a:extLst>
              <a:ext uri="{FF2B5EF4-FFF2-40B4-BE49-F238E27FC236}">
                <a16:creationId xmlns:a16="http://schemas.microsoft.com/office/drawing/2014/main" id="{2157C440-D2F1-43F0-8101-DF78B383C7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4781" y="1589732"/>
            <a:ext cx="8202437" cy="1153468"/>
          </a:xfrm>
          <a:prstGeom prst="rect">
            <a:avLst/>
          </a:prstGeom>
        </p:spPr>
      </p:pic>
      <p:pic>
        <p:nvPicPr>
          <p:cNvPr id="3" name="Picture 2">
            <a:extLst>
              <a:ext uri="{FF2B5EF4-FFF2-40B4-BE49-F238E27FC236}">
                <a16:creationId xmlns:a16="http://schemas.microsoft.com/office/drawing/2014/main" id="{8C17EBD7-C86E-4F9E-931B-1B2D78F26F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0398" y="3180727"/>
            <a:ext cx="6291204" cy="1375496"/>
          </a:xfrm>
          <a:prstGeom prst="rect">
            <a:avLst/>
          </a:prstGeom>
        </p:spPr>
      </p:pic>
      <p:pic>
        <p:nvPicPr>
          <p:cNvPr id="4" name="Picture 3">
            <a:extLst>
              <a:ext uri="{FF2B5EF4-FFF2-40B4-BE49-F238E27FC236}">
                <a16:creationId xmlns:a16="http://schemas.microsoft.com/office/drawing/2014/main" id="{E7D7CE26-89A7-4BA0-AE6F-0AB32A648D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4370" y="4746342"/>
            <a:ext cx="5627849" cy="1756057"/>
          </a:xfrm>
          <a:prstGeom prst="rect">
            <a:avLst/>
          </a:prstGeom>
        </p:spPr>
      </p:pic>
    </p:spTree>
    <p:extLst>
      <p:ext uri="{BB962C8B-B14F-4D97-AF65-F5344CB8AC3E}">
        <p14:creationId xmlns:p14="http://schemas.microsoft.com/office/powerpoint/2010/main" val="2704930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677333" y="464457"/>
            <a:ext cx="9018209" cy="1320800"/>
          </a:xfrm>
        </p:spPr>
        <p:txBody>
          <a:bodyPr/>
          <a:lstStyle/>
          <a:p>
            <a:r>
              <a:rPr lang="en-US" dirty="0"/>
              <a:t>How to Understand the Normal Equations?	</a:t>
            </a:r>
          </a:p>
        </p:txBody>
      </p:sp>
      <p:pic>
        <p:nvPicPr>
          <p:cNvPr id="7" name="Picture 6">
            <a:extLst>
              <a:ext uri="{FF2B5EF4-FFF2-40B4-BE49-F238E27FC236}">
                <a16:creationId xmlns:a16="http://schemas.microsoft.com/office/drawing/2014/main" id="{26F7154F-0FC4-45CB-B319-68E2B85629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5648" y="1535688"/>
            <a:ext cx="4288160" cy="1198841"/>
          </a:xfrm>
          <a:prstGeom prst="rect">
            <a:avLst/>
          </a:prstGeom>
        </p:spPr>
      </p:pic>
      <p:pic>
        <p:nvPicPr>
          <p:cNvPr id="9" name="Picture 8">
            <a:extLst>
              <a:ext uri="{FF2B5EF4-FFF2-40B4-BE49-F238E27FC236}">
                <a16:creationId xmlns:a16="http://schemas.microsoft.com/office/drawing/2014/main" id="{85D5598A-D337-47B0-A84F-7F969E03B9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8046" y="3185888"/>
            <a:ext cx="6232821" cy="1072045"/>
          </a:xfrm>
          <a:prstGeom prst="rect">
            <a:avLst/>
          </a:prstGeom>
        </p:spPr>
      </p:pic>
      <p:pic>
        <p:nvPicPr>
          <p:cNvPr id="11" name="Picture 10">
            <a:extLst>
              <a:ext uri="{FF2B5EF4-FFF2-40B4-BE49-F238E27FC236}">
                <a16:creationId xmlns:a16="http://schemas.microsoft.com/office/drawing/2014/main" id="{32FDB941-E6F6-48D6-8CDA-5D8F038724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34005" y="4495174"/>
            <a:ext cx="5447803" cy="1177904"/>
          </a:xfrm>
          <a:prstGeom prst="rect">
            <a:avLst/>
          </a:prstGeom>
        </p:spPr>
      </p:pic>
    </p:spTree>
    <p:extLst>
      <p:ext uri="{BB962C8B-B14F-4D97-AF65-F5344CB8AC3E}">
        <p14:creationId xmlns:p14="http://schemas.microsoft.com/office/powerpoint/2010/main" val="4044357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A1EC8B-166D-4B30-9780-27CA2AFCA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5398" y="756229"/>
            <a:ext cx="7394373" cy="5354547"/>
          </a:xfrm>
          <a:prstGeom prst="rect">
            <a:avLst/>
          </a:prstGeom>
        </p:spPr>
      </p:pic>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677333" y="464457"/>
            <a:ext cx="9018209" cy="1320800"/>
          </a:xfrm>
        </p:spPr>
        <p:txBody>
          <a:bodyPr/>
          <a:lstStyle/>
          <a:p>
            <a:r>
              <a:rPr lang="en-US" dirty="0"/>
              <a:t>How to Understand the Normal Equations?	</a:t>
            </a:r>
          </a:p>
        </p:txBody>
      </p:sp>
      <p:pic>
        <p:nvPicPr>
          <p:cNvPr id="5" name="Picture 4">
            <a:extLst>
              <a:ext uri="{FF2B5EF4-FFF2-40B4-BE49-F238E27FC236}">
                <a16:creationId xmlns:a16="http://schemas.microsoft.com/office/drawing/2014/main" id="{25933D2B-C433-4F9C-8F5D-FF958ACE08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956" y="5836530"/>
            <a:ext cx="9018209" cy="799841"/>
          </a:xfrm>
          <a:prstGeom prst="rect">
            <a:avLst/>
          </a:prstGeom>
        </p:spPr>
      </p:pic>
    </p:spTree>
    <p:extLst>
      <p:ext uri="{BB962C8B-B14F-4D97-AF65-F5344CB8AC3E}">
        <p14:creationId xmlns:p14="http://schemas.microsoft.com/office/powerpoint/2010/main" val="2094227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677333" y="464457"/>
            <a:ext cx="9656837" cy="1320800"/>
          </a:xfrm>
        </p:spPr>
        <p:txBody>
          <a:bodyPr/>
          <a:lstStyle/>
          <a:p>
            <a:r>
              <a:rPr lang="en-US" dirty="0"/>
              <a:t>Why does Ridge Regression shrink weights?</a:t>
            </a:r>
          </a:p>
        </p:txBody>
      </p:sp>
      <p:pic>
        <p:nvPicPr>
          <p:cNvPr id="3" name="Picture 2">
            <a:extLst>
              <a:ext uri="{FF2B5EF4-FFF2-40B4-BE49-F238E27FC236}">
                <a16:creationId xmlns:a16="http://schemas.microsoft.com/office/drawing/2014/main" id="{A8EFF45E-7D68-46E5-A153-C21110301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429" y="1517834"/>
            <a:ext cx="8108733" cy="1443080"/>
          </a:xfrm>
          <a:prstGeom prst="rect">
            <a:avLst/>
          </a:prstGeom>
        </p:spPr>
      </p:pic>
      <p:pic>
        <p:nvPicPr>
          <p:cNvPr id="7" name="Picture 6">
            <a:extLst>
              <a:ext uri="{FF2B5EF4-FFF2-40B4-BE49-F238E27FC236}">
                <a16:creationId xmlns:a16="http://schemas.microsoft.com/office/drawing/2014/main" id="{A00A672C-F124-4B80-B25E-CB08041C14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1773" y="3897087"/>
            <a:ext cx="5550306" cy="1443080"/>
          </a:xfrm>
          <a:prstGeom prst="rect">
            <a:avLst/>
          </a:prstGeom>
        </p:spPr>
      </p:pic>
    </p:spTree>
    <p:extLst>
      <p:ext uri="{BB962C8B-B14F-4D97-AF65-F5344CB8AC3E}">
        <p14:creationId xmlns:p14="http://schemas.microsoft.com/office/powerpoint/2010/main" val="2495303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677333" y="464457"/>
            <a:ext cx="9656837" cy="1320800"/>
          </a:xfrm>
        </p:spPr>
        <p:txBody>
          <a:bodyPr/>
          <a:lstStyle/>
          <a:p>
            <a:r>
              <a:rPr lang="en-US" dirty="0"/>
              <a:t>Why does Ridge Regression shrink weights?</a:t>
            </a:r>
          </a:p>
        </p:txBody>
      </p:sp>
      <p:pic>
        <p:nvPicPr>
          <p:cNvPr id="4" name="Picture 3">
            <a:extLst>
              <a:ext uri="{FF2B5EF4-FFF2-40B4-BE49-F238E27FC236}">
                <a16:creationId xmlns:a16="http://schemas.microsoft.com/office/drawing/2014/main" id="{D85924B5-0B37-47AB-8B0A-47BD76EBBD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3054" y="2129051"/>
            <a:ext cx="2640838" cy="614150"/>
          </a:xfrm>
          <a:prstGeom prst="rect">
            <a:avLst/>
          </a:prstGeom>
        </p:spPr>
      </p:pic>
      <p:pic>
        <p:nvPicPr>
          <p:cNvPr id="8" name="Picture 7">
            <a:extLst>
              <a:ext uri="{FF2B5EF4-FFF2-40B4-BE49-F238E27FC236}">
                <a16:creationId xmlns:a16="http://schemas.microsoft.com/office/drawing/2014/main" id="{8E8C9540-824F-4E2F-A7FC-FF96C08962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028013"/>
            <a:ext cx="5596963" cy="816225"/>
          </a:xfrm>
          <a:prstGeom prst="rect">
            <a:avLst/>
          </a:prstGeom>
        </p:spPr>
      </p:pic>
      <p:sp>
        <p:nvSpPr>
          <p:cNvPr id="9" name="Arrow: Right 8">
            <a:extLst>
              <a:ext uri="{FF2B5EF4-FFF2-40B4-BE49-F238E27FC236}">
                <a16:creationId xmlns:a16="http://schemas.microsoft.com/office/drawing/2014/main" id="{A77E7707-2BE0-463D-B5D5-FA5F1AFDE927}"/>
              </a:ext>
            </a:extLst>
          </p:cNvPr>
          <p:cNvSpPr/>
          <p:nvPr/>
        </p:nvSpPr>
        <p:spPr>
          <a:xfrm>
            <a:off x="4455885" y="2409370"/>
            <a:ext cx="1219200" cy="84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7652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467003" y="402160"/>
            <a:ext cx="10026825" cy="1320800"/>
          </a:xfrm>
        </p:spPr>
        <p:txBody>
          <a:bodyPr/>
          <a:lstStyle/>
          <a:p>
            <a:r>
              <a:rPr lang="en-US" dirty="0"/>
              <a:t>Bound Difference In Sample and Out of Sample</a:t>
            </a:r>
          </a:p>
        </p:txBody>
      </p:sp>
      <p:pic>
        <p:nvPicPr>
          <p:cNvPr id="9" name="Picture 8">
            <a:extLst>
              <a:ext uri="{FF2B5EF4-FFF2-40B4-BE49-F238E27FC236}">
                <a16:creationId xmlns:a16="http://schemas.microsoft.com/office/drawing/2014/main" id="{DFD93491-0876-4F48-ACCF-6F0D95A03B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3685" y="1197505"/>
            <a:ext cx="9021434" cy="5391902"/>
          </a:xfrm>
          <a:prstGeom prst="rect">
            <a:avLst/>
          </a:prstGeom>
        </p:spPr>
      </p:pic>
    </p:spTree>
    <p:extLst>
      <p:ext uri="{BB962C8B-B14F-4D97-AF65-F5344CB8AC3E}">
        <p14:creationId xmlns:p14="http://schemas.microsoft.com/office/powerpoint/2010/main" val="245035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677333" y="464457"/>
            <a:ext cx="9656837" cy="1320800"/>
          </a:xfrm>
        </p:spPr>
        <p:txBody>
          <a:bodyPr/>
          <a:lstStyle/>
          <a:p>
            <a:r>
              <a:rPr lang="en-US" dirty="0"/>
              <a:t>Why does Ridge Regression shrink weights?</a:t>
            </a:r>
          </a:p>
        </p:txBody>
      </p:sp>
      <p:pic>
        <p:nvPicPr>
          <p:cNvPr id="4" name="Picture 3">
            <a:extLst>
              <a:ext uri="{FF2B5EF4-FFF2-40B4-BE49-F238E27FC236}">
                <a16:creationId xmlns:a16="http://schemas.microsoft.com/office/drawing/2014/main" id="{D85924B5-0B37-47AB-8B0A-47BD76EBBD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3054" y="2129051"/>
            <a:ext cx="2640838" cy="614150"/>
          </a:xfrm>
          <a:prstGeom prst="rect">
            <a:avLst/>
          </a:prstGeom>
        </p:spPr>
      </p:pic>
      <p:pic>
        <p:nvPicPr>
          <p:cNvPr id="8" name="Picture 7">
            <a:extLst>
              <a:ext uri="{FF2B5EF4-FFF2-40B4-BE49-F238E27FC236}">
                <a16:creationId xmlns:a16="http://schemas.microsoft.com/office/drawing/2014/main" id="{8E8C9540-824F-4E2F-A7FC-FF96C08962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028013"/>
            <a:ext cx="5596963" cy="816225"/>
          </a:xfrm>
          <a:prstGeom prst="rect">
            <a:avLst/>
          </a:prstGeom>
        </p:spPr>
      </p:pic>
      <p:sp>
        <p:nvSpPr>
          <p:cNvPr id="9" name="Arrow: Right 8">
            <a:extLst>
              <a:ext uri="{FF2B5EF4-FFF2-40B4-BE49-F238E27FC236}">
                <a16:creationId xmlns:a16="http://schemas.microsoft.com/office/drawing/2014/main" id="{A77E7707-2BE0-463D-B5D5-FA5F1AFDE927}"/>
              </a:ext>
            </a:extLst>
          </p:cNvPr>
          <p:cNvSpPr/>
          <p:nvPr/>
        </p:nvSpPr>
        <p:spPr>
          <a:xfrm>
            <a:off x="4455885" y="2409370"/>
            <a:ext cx="1219200" cy="84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EA1D232-2AFD-4988-B63C-61E5D87F7D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305" y="3238431"/>
            <a:ext cx="7674942" cy="2248433"/>
          </a:xfrm>
          <a:prstGeom prst="rect">
            <a:avLst/>
          </a:prstGeom>
        </p:spPr>
      </p:pic>
      <p:pic>
        <p:nvPicPr>
          <p:cNvPr id="13" name="Picture 12">
            <a:extLst>
              <a:ext uri="{FF2B5EF4-FFF2-40B4-BE49-F238E27FC236}">
                <a16:creationId xmlns:a16="http://schemas.microsoft.com/office/drawing/2014/main" id="{6E9F0FA7-C8AB-44DD-BCA6-F743FC1B35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60313" y="5385828"/>
            <a:ext cx="6070088" cy="1116571"/>
          </a:xfrm>
          <a:prstGeom prst="rect">
            <a:avLst/>
          </a:prstGeom>
        </p:spPr>
      </p:pic>
    </p:spTree>
    <p:extLst>
      <p:ext uri="{BB962C8B-B14F-4D97-AF65-F5344CB8AC3E}">
        <p14:creationId xmlns:p14="http://schemas.microsoft.com/office/powerpoint/2010/main" val="3840437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677333" y="464457"/>
            <a:ext cx="9656837" cy="1320800"/>
          </a:xfrm>
        </p:spPr>
        <p:txBody>
          <a:bodyPr/>
          <a:lstStyle/>
          <a:p>
            <a:r>
              <a:rPr lang="en-US" dirty="0"/>
              <a:t>Why does Ridge Regression shrink weights?</a:t>
            </a:r>
          </a:p>
        </p:txBody>
      </p:sp>
      <p:pic>
        <p:nvPicPr>
          <p:cNvPr id="3" name="Picture 2">
            <a:extLst>
              <a:ext uri="{FF2B5EF4-FFF2-40B4-BE49-F238E27FC236}">
                <a16:creationId xmlns:a16="http://schemas.microsoft.com/office/drawing/2014/main" id="{BDF2B00E-C10C-478F-9BFA-9680F4BEF5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692" y="1785257"/>
            <a:ext cx="5689603" cy="1320800"/>
          </a:xfrm>
          <a:prstGeom prst="rect">
            <a:avLst/>
          </a:prstGeom>
        </p:spPr>
      </p:pic>
      <p:pic>
        <p:nvPicPr>
          <p:cNvPr id="7" name="Picture 6">
            <a:extLst>
              <a:ext uri="{FF2B5EF4-FFF2-40B4-BE49-F238E27FC236}">
                <a16:creationId xmlns:a16="http://schemas.microsoft.com/office/drawing/2014/main" id="{AE913B7E-3FE5-4E04-9E1F-E8CF3D763B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666" y="3650344"/>
            <a:ext cx="9048459" cy="1320799"/>
          </a:xfrm>
          <a:prstGeom prst="rect">
            <a:avLst/>
          </a:prstGeom>
        </p:spPr>
      </p:pic>
      <p:sp>
        <p:nvSpPr>
          <p:cNvPr id="10" name="TextBox 9">
            <a:extLst>
              <a:ext uri="{FF2B5EF4-FFF2-40B4-BE49-F238E27FC236}">
                <a16:creationId xmlns:a16="http://schemas.microsoft.com/office/drawing/2014/main" id="{CBFA973A-6182-441B-96D0-F8109CC4E3CC}"/>
              </a:ext>
            </a:extLst>
          </p:cNvPr>
          <p:cNvSpPr txBox="1"/>
          <p:nvPr/>
        </p:nvSpPr>
        <p:spPr>
          <a:xfrm>
            <a:off x="4992914" y="3062517"/>
            <a:ext cx="506870" cy="523220"/>
          </a:xfrm>
          <a:prstGeom prst="rect">
            <a:avLst/>
          </a:prstGeom>
          <a:noFill/>
        </p:spPr>
        <p:txBody>
          <a:bodyPr wrap="none" rtlCol="0">
            <a:spAutoFit/>
          </a:bodyPr>
          <a:lstStyle/>
          <a:p>
            <a:r>
              <a:rPr lang="en-US" sz="2800" dirty="0"/>
              <a:t>vs</a:t>
            </a:r>
          </a:p>
        </p:txBody>
      </p:sp>
      <p:pic>
        <p:nvPicPr>
          <p:cNvPr id="14" name="Picture 13">
            <a:extLst>
              <a:ext uri="{FF2B5EF4-FFF2-40B4-BE49-F238E27FC236}">
                <a16:creationId xmlns:a16="http://schemas.microsoft.com/office/drawing/2014/main" id="{024A83D8-0216-4680-A5E7-E3F8AF6005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2609" y="4971143"/>
            <a:ext cx="4306782" cy="1585463"/>
          </a:xfrm>
          <a:prstGeom prst="rect">
            <a:avLst/>
          </a:prstGeom>
          <a:ln>
            <a:solidFill>
              <a:schemeClr val="tx1">
                <a:lumMod val="95000"/>
                <a:lumOff val="5000"/>
              </a:schemeClr>
            </a:solidFill>
          </a:ln>
        </p:spPr>
      </p:pic>
    </p:spTree>
    <p:extLst>
      <p:ext uri="{BB962C8B-B14F-4D97-AF65-F5344CB8AC3E}">
        <p14:creationId xmlns:p14="http://schemas.microsoft.com/office/powerpoint/2010/main" val="3473644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677334" y="464457"/>
            <a:ext cx="8596668" cy="1320800"/>
          </a:xfrm>
        </p:spPr>
        <p:txBody>
          <a:bodyPr/>
          <a:lstStyle/>
          <a:p>
            <a:r>
              <a:rPr lang="en-US" dirty="0"/>
              <a:t>Question</a:t>
            </a:r>
          </a:p>
        </p:txBody>
      </p:sp>
      <p:sp>
        <p:nvSpPr>
          <p:cNvPr id="7" name="Content Placeholder 6">
            <a:extLst>
              <a:ext uri="{FF2B5EF4-FFF2-40B4-BE49-F238E27FC236}">
                <a16:creationId xmlns:a16="http://schemas.microsoft.com/office/drawing/2014/main" id="{08B87FF8-E432-4046-AC2C-95EE181FD1AE}"/>
              </a:ext>
            </a:extLst>
          </p:cNvPr>
          <p:cNvSpPr>
            <a:spLocks noGrp="1"/>
          </p:cNvSpPr>
          <p:nvPr>
            <p:ph idx="1"/>
          </p:nvPr>
        </p:nvSpPr>
        <p:spPr>
          <a:xfrm>
            <a:off x="1288787" y="1389171"/>
            <a:ext cx="9408241" cy="3880773"/>
          </a:xfrm>
        </p:spPr>
        <p:txBody>
          <a:bodyPr>
            <a:noAutofit/>
          </a:bodyPr>
          <a:lstStyle/>
          <a:p>
            <a:r>
              <a:rPr lang="en-US" sz="2500" dirty="0"/>
              <a:t>Why can’t we just solve for the minimum in line search?</a:t>
            </a:r>
          </a:p>
          <a:p>
            <a:r>
              <a:rPr lang="en-US" sz="2500" dirty="0"/>
              <a:t>Actually we can…sort of…it’s the Levenberg-Marquardt algorithm</a:t>
            </a:r>
          </a:p>
          <a:p>
            <a:r>
              <a:rPr lang="en-US" sz="2500" dirty="0"/>
              <a:t>While it’s an iterative algorithm, the important step in the algorithm involves solving the normal equations.</a:t>
            </a:r>
            <a:endParaRPr lang="en-US" sz="2700" dirty="0"/>
          </a:p>
        </p:txBody>
      </p:sp>
      <p:pic>
        <p:nvPicPr>
          <p:cNvPr id="3" name="Picture 2">
            <a:extLst>
              <a:ext uri="{FF2B5EF4-FFF2-40B4-BE49-F238E27FC236}">
                <a16:creationId xmlns:a16="http://schemas.microsoft.com/office/drawing/2014/main" id="{30CF6C5C-F84A-4E8A-B5D1-83647573C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3080" y="4047610"/>
            <a:ext cx="5452482" cy="2229821"/>
          </a:xfrm>
          <a:prstGeom prst="rect">
            <a:avLst/>
          </a:prstGeom>
        </p:spPr>
      </p:pic>
    </p:spTree>
    <p:extLst>
      <p:ext uri="{BB962C8B-B14F-4D97-AF65-F5344CB8AC3E}">
        <p14:creationId xmlns:p14="http://schemas.microsoft.com/office/powerpoint/2010/main" val="2793564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677334" y="464457"/>
            <a:ext cx="8596668" cy="1320800"/>
          </a:xfrm>
        </p:spPr>
        <p:txBody>
          <a:bodyPr/>
          <a:lstStyle/>
          <a:p>
            <a:r>
              <a:rPr lang="en-US" dirty="0"/>
              <a:t>Question</a:t>
            </a:r>
          </a:p>
        </p:txBody>
      </p:sp>
      <p:sp>
        <p:nvSpPr>
          <p:cNvPr id="7" name="Content Placeholder 6">
            <a:extLst>
              <a:ext uri="{FF2B5EF4-FFF2-40B4-BE49-F238E27FC236}">
                <a16:creationId xmlns:a16="http://schemas.microsoft.com/office/drawing/2014/main" id="{08B87FF8-E432-4046-AC2C-95EE181FD1AE}"/>
              </a:ext>
            </a:extLst>
          </p:cNvPr>
          <p:cNvSpPr>
            <a:spLocks noGrp="1"/>
          </p:cNvSpPr>
          <p:nvPr>
            <p:ph idx="1"/>
          </p:nvPr>
        </p:nvSpPr>
        <p:spPr>
          <a:xfrm>
            <a:off x="1288787" y="1389171"/>
            <a:ext cx="9408241" cy="3880773"/>
          </a:xfrm>
        </p:spPr>
        <p:txBody>
          <a:bodyPr>
            <a:noAutofit/>
          </a:bodyPr>
          <a:lstStyle/>
          <a:p>
            <a:r>
              <a:rPr lang="en-US" sz="2500" dirty="0"/>
              <a:t>Why can’t we just solve for the minimum in line search?</a:t>
            </a:r>
          </a:p>
          <a:p>
            <a:r>
              <a:rPr lang="en-US" sz="2500" dirty="0"/>
              <a:t>Actually we can…sort of…it’s the Levenberg-Marquardt algorithm</a:t>
            </a:r>
          </a:p>
          <a:p>
            <a:r>
              <a:rPr lang="en-US" sz="2500" dirty="0"/>
              <a:t>While it’s an iterative algorithm, the important step in the algorithm involves solving the normal equations.</a:t>
            </a:r>
            <a:endParaRPr lang="en-US" sz="2700" dirty="0"/>
          </a:p>
        </p:txBody>
      </p:sp>
    </p:spTree>
    <p:extLst>
      <p:ext uri="{BB962C8B-B14F-4D97-AF65-F5344CB8AC3E}">
        <p14:creationId xmlns:p14="http://schemas.microsoft.com/office/powerpoint/2010/main" val="340671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677334" y="464457"/>
            <a:ext cx="8596668" cy="1320800"/>
          </a:xfrm>
        </p:spPr>
        <p:txBody>
          <a:bodyPr/>
          <a:lstStyle/>
          <a:p>
            <a:r>
              <a:rPr lang="en-US" dirty="0"/>
              <a:t>Question</a:t>
            </a:r>
          </a:p>
        </p:txBody>
      </p:sp>
      <p:pic>
        <p:nvPicPr>
          <p:cNvPr id="4" name="Picture 3">
            <a:extLst>
              <a:ext uri="{FF2B5EF4-FFF2-40B4-BE49-F238E27FC236}">
                <a16:creationId xmlns:a16="http://schemas.microsoft.com/office/drawing/2014/main" id="{8D277B0E-4594-4554-A0DF-7B63AAAFF6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894" y="3791903"/>
            <a:ext cx="11502018" cy="1959381"/>
          </a:xfrm>
          <a:prstGeom prst="rect">
            <a:avLst/>
          </a:prstGeom>
        </p:spPr>
      </p:pic>
      <p:pic>
        <p:nvPicPr>
          <p:cNvPr id="10" name="Picture 9">
            <a:extLst>
              <a:ext uri="{FF2B5EF4-FFF2-40B4-BE49-F238E27FC236}">
                <a16:creationId xmlns:a16="http://schemas.microsoft.com/office/drawing/2014/main" id="{21E66A58-A96F-4398-A1BE-15E64AEA90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3932" y="1814242"/>
            <a:ext cx="5763327" cy="991540"/>
          </a:xfrm>
          <a:prstGeom prst="rect">
            <a:avLst/>
          </a:prstGeom>
        </p:spPr>
      </p:pic>
    </p:spTree>
    <p:extLst>
      <p:ext uri="{BB962C8B-B14F-4D97-AF65-F5344CB8AC3E}">
        <p14:creationId xmlns:p14="http://schemas.microsoft.com/office/powerpoint/2010/main" val="3283300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677334" y="464457"/>
            <a:ext cx="8596668" cy="1320800"/>
          </a:xfrm>
        </p:spPr>
        <p:txBody>
          <a:bodyPr/>
          <a:lstStyle/>
          <a:p>
            <a:r>
              <a:rPr lang="en-US" dirty="0"/>
              <a:t>Question</a:t>
            </a:r>
          </a:p>
        </p:txBody>
      </p:sp>
      <p:pic>
        <p:nvPicPr>
          <p:cNvPr id="4" name="Picture 3">
            <a:extLst>
              <a:ext uri="{FF2B5EF4-FFF2-40B4-BE49-F238E27FC236}">
                <a16:creationId xmlns:a16="http://schemas.microsoft.com/office/drawing/2014/main" id="{8D277B0E-4594-4554-A0DF-7B63AAAFF6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724" y="1745389"/>
            <a:ext cx="11736334" cy="1999297"/>
          </a:xfrm>
          <a:prstGeom prst="rect">
            <a:avLst/>
          </a:prstGeom>
        </p:spPr>
      </p:pic>
      <p:pic>
        <p:nvPicPr>
          <p:cNvPr id="3" name="Picture 2">
            <a:extLst>
              <a:ext uri="{FF2B5EF4-FFF2-40B4-BE49-F238E27FC236}">
                <a16:creationId xmlns:a16="http://schemas.microsoft.com/office/drawing/2014/main" id="{FAFDD703-6AE1-4A8D-BC8F-0C27CA769C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5654" y="4531143"/>
            <a:ext cx="4637498" cy="984285"/>
          </a:xfrm>
          <a:prstGeom prst="rect">
            <a:avLst/>
          </a:prstGeom>
          <a:ln>
            <a:solidFill>
              <a:schemeClr val="tx1">
                <a:lumMod val="95000"/>
                <a:lumOff val="5000"/>
              </a:schemeClr>
            </a:solidFill>
          </a:ln>
        </p:spPr>
      </p:pic>
    </p:spTree>
    <p:extLst>
      <p:ext uri="{BB962C8B-B14F-4D97-AF65-F5344CB8AC3E}">
        <p14:creationId xmlns:p14="http://schemas.microsoft.com/office/powerpoint/2010/main" val="2956985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677334" y="464457"/>
            <a:ext cx="8596668" cy="1320800"/>
          </a:xfrm>
        </p:spPr>
        <p:txBody>
          <a:bodyPr/>
          <a:lstStyle/>
          <a:p>
            <a:r>
              <a:rPr lang="en-US" dirty="0"/>
              <a:t>Question</a:t>
            </a:r>
          </a:p>
        </p:txBody>
      </p:sp>
      <p:pic>
        <p:nvPicPr>
          <p:cNvPr id="4" name="Picture 3">
            <a:extLst>
              <a:ext uri="{FF2B5EF4-FFF2-40B4-BE49-F238E27FC236}">
                <a16:creationId xmlns:a16="http://schemas.microsoft.com/office/drawing/2014/main" id="{8D277B0E-4594-4554-A0DF-7B63AAAFF6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724" y="1745389"/>
            <a:ext cx="11736334" cy="1999297"/>
          </a:xfrm>
          <a:prstGeom prst="rect">
            <a:avLst/>
          </a:prstGeom>
        </p:spPr>
      </p:pic>
      <p:pic>
        <p:nvPicPr>
          <p:cNvPr id="8" name="Picture 7">
            <a:extLst>
              <a:ext uri="{FF2B5EF4-FFF2-40B4-BE49-F238E27FC236}">
                <a16:creationId xmlns:a16="http://schemas.microsoft.com/office/drawing/2014/main" id="{B0066091-1F56-49C9-84BF-86010B6153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9168" y="4581721"/>
            <a:ext cx="4903976" cy="849098"/>
          </a:xfrm>
          <a:prstGeom prst="rect">
            <a:avLst/>
          </a:prstGeom>
          <a:ln>
            <a:solidFill>
              <a:schemeClr val="tx1">
                <a:lumMod val="95000"/>
                <a:lumOff val="5000"/>
              </a:schemeClr>
            </a:solidFill>
          </a:ln>
        </p:spPr>
      </p:pic>
    </p:spTree>
    <p:extLst>
      <p:ext uri="{BB962C8B-B14F-4D97-AF65-F5344CB8AC3E}">
        <p14:creationId xmlns:p14="http://schemas.microsoft.com/office/powerpoint/2010/main" val="1334179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677334" y="464457"/>
            <a:ext cx="8596668" cy="1320800"/>
          </a:xfrm>
        </p:spPr>
        <p:txBody>
          <a:bodyPr/>
          <a:lstStyle/>
          <a:p>
            <a:r>
              <a:rPr lang="en-US" dirty="0"/>
              <a:t>Regularization gives Stability</a:t>
            </a:r>
          </a:p>
        </p:txBody>
      </p:sp>
      <p:pic>
        <p:nvPicPr>
          <p:cNvPr id="3" name="Picture 2">
            <a:extLst>
              <a:ext uri="{FF2B5EF4-FFF2-40B4-BE49-F238E27FC236}">
                <a16:creationId xmlns:a16="http://schemas.microsoft.com/office/drawing/2014/main" id="{B07E6B8B-D714-4969-A4A9-D7FF3523B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634" y="1438577"/>
            <a:ext cx="7154273" cy="2210108"/>
          </a:xfrm>
          <a:prstGeom prst="rect">
            <a:avLst/>
          </a:prstGeom>
          <a:ln>
            <a:solidFill>
              <a:schemeClr val="tx1">
                <a:lumMod val="95000"/>
                <a:lumOff val="5000"/>
              </a:schemeClr>
            </a:solidFill>
          </a:ln>
        </p:spPr>
      </p:pic>
      <p:pic>
        <p:nvPicPr>
          <p:cNvPr id="7" name="Picture 6">
            <a:extLst>
              <a:ext uri="{FF2B5EF4-FFF2-40B4-BE49-F238E27FC236}">
                <a16:creationId xmlns:a16="http://schemas.microsoft.com/office/drawing/2014/main" id="{488303E3-AB47-4D4F-8B8F-5E8738F8D2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2606" y="4827849"/>
            <a:ext cx="6677957" cy="1676634"/>
          </a:xfrm>
          <a:prstGeom prst="rect">
            <a:avLst/>
          </a:prstGeom>
          <a:ln>
            <a:solidFill>
              <a:schemeClr val="tx1">
                <a:lumMod val="95000"/>
                <a:lumOff val="5000"/>
              </a:schemeClr>
            </a:solidFill>
          </a:ln>
        </p:spPr>
      </p:pic>
      <p:cxnSp>
        <p:nvCxnSpPr>
          <p:cNvPr id="13" name="Connector: Elbow 12">
            <a:extLst>
              <a:ext uri="{FF2B5EF4-FFF2-40B4-BE49-F238E27FC236}">
                <a16:creationId xmlns:a16="http://schemas.microsoft.com/office/drawing/2014/main" id="{C1F7FEE9-B5E4-4203-9507-5497B2E825DE}"/>
              </a:ext>
            </a:extLst>
          </p:cNvPr>
          <p:cNvCxnSpPr/>
          <p:nvPr/>
        </p:nvCxnSpPr>
        <p:spPr>
          <a:xfrm rot="16200000" flipH="1">
            <a:off x="6077192" y="4001649"/>
            <a:ext cx="609600" cy="240816"/>
          </a:xfrm>
          <a:prstGeom prst="bentConnector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5686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677334" y="464457"/>
            <a:ext cx="8596668" cy="1320800"/>
          </a:xfrm>
        </p:spPr>
        <p:txBody>
          <a:bodyPr/>
          <a:lstStyle/>
          <a:p>
            <a:r>
              <a:rPr lang="en-US" dirty="0"/>
              <a:t>Regularization gives Stability</a:t>
            </a:r>
          </a:p>
        </p:txBody>
      </p:sp>
      <p:pic>
        <p:nvPicPr>
          <p:cNvPr id="4" name="Picture 3">
            <a:extLst>
              <a:ext uri="{FF2B5EF4-FFF2-40B4-BE49-F238E27FC236}">
                <a16:creationId xmlns:a16="http://schemas.microsoft.com/office/drawing/2014/main" id="{F573C940-A408-46A3-952D-0D3F94D0A8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3234" y="782594"/>
            <a:ext cx="3261535" cy="1525177"/>
          </a:xfrm>
          <a:prstGeom prst="rect">
            <a:avLst/>
          </a:prstGeom>
        </p:spPr>
      </p:pic>
      <p:pic>
        <p:nvPicPr>
          <p:cNvPr id="8" name="Picture 7">
            <a:extLst>
              <a:ext uri="{FF2B5EF4-FFF2-40B4-BE49-F238E27FC236}">
                <a16:creationId xmlns:a16="http://schemas.microsoft.com/office/drawing/2014/main" id="{CCD7A6F6-AE9C-4C92-B9D1-64E9409747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565" y="2248539"/>
            <a:ext cx="11868641" cy="2258192"/>
          </a:xfrm>
          <a:prstGeom prst="rect">
            <a:avLst/>
          </a:prstGeom>
        </p:spPr>
      </p:pic>
      <p:pic>
        <p:nvPicPr>
          <p:cNvPr id="10" name="Picture 9">
            <a:extLst>
              <a:ext uri="{FF2B5EF4-FFF2-40B4-BE49-F238E27FC236}">
                <a16:creationId xmlns:a16="http://schemas.microsoft.com/office/drawing/2014/main" id="{B185EF47-AAC6-4A78-84C9-754AA9E547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5749" y="5371121"/>
            <a:ext cx="2896860" cy="1022422"/>
          </a:xfrm>
          <a:prstGeom prst="rect">
            <a:avLst/>
          </a:prstGeom>
        </p:spPr>
      </p:pic>
      <p:sp>
        <p:nvSpPr>
          <p:cNvPr id="11" name="Rectangle 10">
            <a:extLst>
              <a:ext uri="{FF2B5EF4-FFF2-40B4-BE49-F238E27FC236}">
                <a16:creationId xmlns:a16="http://schemas.microsoft.com/office/drawing/2014/main" id="{61909159-32A2-4953-82C2-460EC4DC39EB}"/>
              </a:ext>
            </a:extLst>
          </p:cNvPr>
          <p:cNvSpPr/>
          <p:nvPr/>
        </p:nvSpPr>
        <p:spPr>
          <a:xfrm>
            <a:off x="6720114" y="3860801"/>
            <a:ext cx="5138057" cy="59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5">
            <a:extLst>
              <a:ext uri="{FF2B5EF4-FFF2-40B4-BE49-F238E27FC236}">
                <a16:creationId xmlns:a16="http://schemas.microsoft.com/office/drawing/2014/main" id="{16DC5FC6-D1D3-4F4B-8546-0A6787527D55}"/>
              </a:ext>
            </a:extLst>
          </p:cNvPr>
          <p:cNvSpPr txBox="1">
            <a:spLocks/>
          </p:cNvSpPr>
          <p:nvPr/>
        </p:nvSpPr>
        <p:spPr>
          <a:xfrm>
            <a:off x="1918303" y="4942114"/>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Question</a:t>
            </a:r>
          </a:p>
        </p:txBody>
      </p:sp>
    </p:spTree>
    <p:extLst>
      <p:ext uri="{BB962C8B-B14F-4D97-AF65-F5344CB8AC3E}">
        <p14:creationId xmlns:p14="http://schemas.microsoft.com/office/powerpoint/2010/main" val="1800912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677334" y="464457"/>
            <a:ext cx="8596668" cy="1320800"/>
          </a:xfrm>
        </p:spPr>
        <p:txBody>
          <a:bodyPr/>
          <a:lstStyle/>
          <a:p>
            <a:r>
              <a:rPr lang="en-US" dirty="0"/>
              <a:t>Regularization Path</a:t>
            </a:r>
          </a:p>
        </p:txBody>
      </p:sp>
      <p:pic>
        <p:nvPicPr>
          <p:cNvPr id="3" name="Picture 2">
            <a:extLst>
              <a:ext uri="{FF2B5EF4-FFF2-40B4-BE49-F238E27FC236}">
                <a16:creationId xmlns:a16="http://schemas.microsoft.com/office/drawing/2014/main" id="{D4D88A4B-C317-4F46-B201-B02EF0299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684" y="1363607"/>
            <a:ext cx="9032632" cy="5029936"/>
          </a:xfrm>
          <a:prstGeom prst="rect">
            <a:avLst/>
          </a:prstGeom>
        </p:spPr>
      </p:pic>
    </p:spTree>
    <p:extLst>
      <p:ext uri="{BB962C8B-B14F-4D97-AF65-F5344CB8AC3E}">
        <p14:creationId xmlns:p14="http://schemas.microsoft.com/office/powerpoint/2010/main" val="568625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901B49-64B4-40C5-A850-11EF43A3A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671" y="886102"/>
            <a:ext cx="9221487" cy="5782482"/>
          </a:xfrm>
          <a:prstGeom prst="rect">
            <a:avLst/>
          </a:prstGeom>
        </p:spPr>
      </p:pic>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467003" y="402160"/>
            <a:ext cx="10026825" cy="1320800"/>
          </a:xfrm>
        </p:spPr>
        <p:txBody>
          <a:bodyPr/>
          <a:lstStyle/>
          <a:p>
            <a:r>
              <a:rPr lang="en-US" dirty="0"/>
              <a:t>Bound Difference In Sample and Out of Sample</a:t>
            </a:r>
          </a:p>
        </p:txBody>
      </p:sp>
    </p:spTree>
    <p:extLst>
      <p:ext uri="{BB962C8B-B14F-4D97-AF65-F5344CB8AC3E}">
        <p14:creationId xmlns:p14="http://schemas.microsoft.com/office/powerpoint/2010/main" val="26870104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677334" y="464457"/>
            <a:ext cx="8596668" cy="1320800"/>
          </a:xfrm>
        </p:spPr>
        <p:txBody>
          <a:bodyPr/>
          <a:lstStyle/>
          <a:p>
            <a:r>
              <a:rPr lang="en-US" dirty="0"/>
              <a:t>Lasso Regression</a:t>
            </a:r>
          </a:p>
        </p:txBody>
      </p:sp>
      <p:cxnSp>
        <p:nvCxnSpPr>
          <p:cNvPr id="13" name="Connector: Elbow 12">
            <a:extLst>
              <a:ext uri="{FF2B5EF4-FFF2-40B4-BE49-F238E27FC236}">
                <a16:creationId xmlns:a16="http://schemas.microsoft.com/office/drawing/2014/main" id="{C1F7FEE9-B5E4-4203-9507-5497B2E825DE}"/>
              </a:ext>
            </a:extLst>
          </p:cNvPr>
          <p:cNvCxnSpPr/>
          <p:nvPr/>
        </p:nvCxnSpPr>
        <p:spPr>
          <a:xfrm rot="16200000" flipH="1">
            <a:off x="6077192" y="4001649"/>
            <a:ext cx="609600" cy="240816"/>
          </a:xfrm>
          <a:prstGeom prst="bentConnector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BD1A1AF-82A0-4315-94CC-DDE383006A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2388" y="1399794"/>
            <a:ext cx="9307224" cy="2200582"/>
          </a:xfrm>
          <a:prstGeom prst="rect">
            <a:avLst/>
          </a:prstGeom>
        </p:spPr>
      </p:pic>
      <p:pic>
        <p:nvPicPr>
          <p:cNvPr id="8" name="Picture 7">
            <a:extLst>
              <a:ext uri="{FF2B5EF4-FFF2-40B4-BE49-F238E27FC236}">
                <a16:creationId xmlns:a16="http://schemas.microsoft.com/office/drawing/2014/main" id="{F6D0AB43-47AC-42FD-8476-5B7C491080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7972" y="4679637"/>
            <a:ext cx="9307224" cy="1714739"/>
          </a:xfrm>
          <a:prstGeom prst="rect">
            <a:avLst/>
          </a:prstGeom>
        </p:spPr>
      </p:pic>
    </p:spTree>
    <p:extLst>
      <p:ext uri="{BB962C8B-B14F-4D97-AF65-F5344CB8AC3E}">
        <p14:creationId xmlns:p14="http://schemas.microsoft.com/office/powerpoint/2010/main" val="17492322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677334" y="464457"/>
            <a:ext cx="8596668" cy="1320800"/>
          </a:xfrm>
        </p:spPr>
        <p:txBody>
          <a:bodyPr/>
          <a:lstStyle/>
          <a:p>
            <a:r>
              <a:rPr lang="en-US" dirty="0"/>
              <a:t>Lasso Regression</a:t>
            </a:r>
          </a:p>
        </p:txBody>
      </p:sp>
      <p:pic>
        <p:nvPicPr>
          <p:cNvPr id="3" name="Picture 2">
            <a:extLst>
              <a:ext uri="{FF2B5EF4-FFF2-40B4-BE49-F238E27FC236}">
                <a16:creationId xmlns:a16="http://schemas.microsoft.com/office/drawing/2014/main" id="{CA8E34C1-119E-46FF-9545-0D564E330C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785" y="1237011"/>
            <a:ext cx="9214130" cy="5156532"/>
          </a:xfrm>
          <a:prstGeom prst="rect">
            <a:avLst/>
          </a:prstGeom>
        </p:spPr>
      </p:pic>
    </p:spTree>
    <p:extLst>
      <p:ext uri="{BB962C8B-B14F-4D97-AF65-F5344CB8AC3E}">
        <p14:creationId xmlns:p14="http://schemas.microsoft.com/office/powerpoint/2010/main" val="36119355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677334" y="464457"/>
            <a:ext cx="8596668" cy="1320800"/>
          </a:xfrm>
        </p:spPr>
        <p:txBody>
          <a:bodyPr/>
          <a:lstStyle/>
          <a:p>
            <a:r>
              <a:rPr lang="en-US" dirty="0"/>
              <a:t>Lasso Regression and Sparsity	</a:t>
            </a:r>
          </a:p>
        </p:txBody>
      </p:sp>
      <p:sp>
        <p:nvSpPr>
          <p:cNvPr id="3" name="Content Placeholder 2">
            <a:extLst>
              <a:ext uri="{FF2B5EF4-FFF2-40B4-BE49-F238E27FC236}">
                <a16:creationId xmlns:a16="http://schemas.microsoft.com/office/drawing/2014/main" id="{4B66EEF1-4CCE-4C08-87DA-F2E93F25789E}"/>
              </a:ext>
            </a:extLst>
          </p:cNvPr>
          <p:cNvSpPr>
            <a:spLocks noGrp="1"/>
          </p:cNvSpPr>
          <p:nvPr>
            <p:ph idx="1"/>
          </p:nvPr>
        </p:nvSpPr>
        <p:spPr>
          <a:xfrm>
            <a:off x="1417562" y="1463905"/>
            <a:ext cx="8596668" cy="3880773"/>
          </a:xfrm>
        </p:spPr>
        <p:txBody>
          <a:bodyPr>
            <a:noAutofit/>
          </a:bodyPr>
          <a:lstStyle/>
          <a:p>
            <a:r>
              <a:rPr lang="en-US" sz="2800" dirty="0"/>
              <a:t>Coefficient are 0 = &gt; don’t need those features. What’s the gain?</a:t>
            </a:r>
          </a:p>
          <a:p>
            <a:pPr lvl="1"/>
            <a:r>
              <a:rPr lang="en-US" sz="2800" dirty="0"/>
              <a:t>Time/expense to compute/buy features</a:t>
            </a:r>
          </a:p>
          <a:p>
            <a:pPr lvl="1"/>
            <a:r>
              <a:rPr lang="en-US" sz="2800" dirty="0"/>
              <a:t>Memory to store features (e.g. real-time deployment)</a:t>
            </a:r>
          </a:p>
          <a:p>
            <a:pPr lvl="1"/>
            <a:r>
              <a:rPr lang="en-US" sz="2800" dirty="0"/>
              <a:t>Identifies the important features</a:t>
            </a:r>
          </a:p>
          <a:p>
            <a:pPr lvl="1"/>
            <a:r>
              <a:rPr lang="en-US" sz="2800" dirty="0"/>
              <a:t>Better prediction? sometimes</a:t>
            </a:r>
          </a:p>
          <a:p>
            <a:pPr lvl="1"/>
            <a:r>
              <a:rPr lang="en-US" sz="2800" dirty="0"/>
              <a:t>As a feature-selection step for training a slower non-linear model</a:t>
            </a:r>
          </a:p>
        </p:txBody>
      </p:sp>
    </p:spTree>
    <p:extLst>
      <p:ext uri="{BB962C8B-B14F-4D97-AF65-F5344CB8AC3E}">
        <p14:creationId xmlns:p14="http://schemas.microsoft.com/office/powerpoint/2010/main" val="3454077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677334" y="464457"/>
            <a:ext cx="8596668" cy="1320800"/>
          </a:xfrm>
        </p:spPr>
        <p:txBody>
          <a:bodyPr/>
          <a:lstStyle/>
          <a:p>
            <a:r>
              <a:rPr lang="en-US" dirty="0"/>
              <a:t>Why Sparse Solutions	</a:t>
            </a:r>
          </a:p>
        </p:txBody>
      </p:sp>
      <p:pic>
        <p:nvPicPr>
          <p:cNvPr id="7" name="Picture 6">
            <a:extLst>
              <a:ext uri="{FF2B5EF4-FFF2-40B4-BE49-F238E27FC236}">
                <a16:creationId xmlns:a16="http://schemas.microsoft.com/office/drawing/2014/main" id="{CB03AC59-1B99-444E-B250-CB142E211D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263" y="1785257"/>
            <a:ext cx="10578403" cy="3317573"/>
          </a:xfrm>
          <a:prstGeom prst="rect">
            <a:avLst/>
          </a:prstGeom>
        </p:spPr>
      </p:pic>
    </p:spTree>
    <p:extLst>
      <p:ext uri="{BB962C8B-B14F-4D97-AF65-F5344CB8AC3E}">
        <p14:creationId xmlns:p14="http://schemas.microsoft.com/office/powerpoint/2010/main" val="29878508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677334" y="464457"/>
            <a:ext cx="8596668" cy="1320800"/>
          </a:xfrm>
        </p:spPr>
        <p:txBody>
          <a:bodyPr/>
          <a:lstStyle/>
          <a:p>
            <a:r>
              <a:rPr lang="en-US" dirty="0"/>
              <a:t>Why Sparse Solutions	</a:t>
            </a:r>
          </a:p>
        </p:txBody>
      </p:sp>
      <p:pic>
        <p:nvPicPr>
          <p:cNvPr id="3" name="Picture 2">
            <a:extLst>
              <a:ext uri="{FF2B5EF4-FFF2-40B4-BE49-F238E27FC236}">
                <a16:creationId xmlns:a16="http://schemas.microsoft.com/office/drawing/2014/main" id="{FBE78604-C1A6-4FB5-A01B-61CAA76745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0697" y="1844418"/>
            <a:ext cx="9310385" cy="4549125"/>
          </a:xfrm>
          <a:prstGeom prst="rect">
            <a:avLst/>
          </a:prstGeom>
        </p:spPr>
      </p:pic>
    </p:spTree>
    <p:extLst>
      <p:ext uri="{BB962C8B-B14F-4D97-AF65-F5344CB8AC3E}">
        <p14:creationId xmlns:p14="http://schemas.microsoft.com/office/powerpoint/2010/main" val="26206608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677334" y="464457"/>
            <a:ext cx="8596668" cy="1320800"/>
          </a:xfrm>
        </p:spPr>
        <p:txBody>
          <a:bodyPr/>
          <a:lstStyle/>
          <a:p>
            <a:r>
              <a:rPr lang="en-US" dirty="0"/>
              <a:t>Why Sparse Solutions	</a:t>
            </a:r>
          </a:p>
        </p:txBody>
      </p:sp>
      <p:pic>
        <p:nvPicPr>
          <p:cNvPr id="3" name="Picture 2">
            <a:extLst>
              <a:ext uri="{FF2B5EF4-FFF2-40B4-BE49-F238E27FC236}">
                <a16:creationId xmlns:a16="http://schemas.microsoft.com/office/drawing/2014/main" id="{FBE78604-C1A6-4FB5-A01B-61CAA76745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7439" y="1967789"/>
            <a:ext cx="9310385" cy="4549125"/>
          </a:xfrm>
          <a:prstGeom prst="rect">
            <a:avLst/>
          </a:prstGeom>
        </p:spPr>
      </p:pic>
      <p:pic>
        <p:nvPicPr>
          <p:cNvPr id="4" name="Picture 3">
            <a:extLst>
              <a:ext uri="{FF2B5EF4-FFF2-40B4-BE49-F238E27FC236}">
                <a16:creationId xmlns:a16="http://schemas.microsoft.com/office/drawing/2014/main" id="{3B7AFE71-46D6-4B10-996A-3BDB2DC527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107" y="1187699"/>
            <a:ext cx="8259328" cy="2915057"/>
          </a:xfrm>
          <a:prstGeom prst="rect">
            <a:avLst/>
          </a:prstGeom>
        </p:spPr>
      </p:pic>
    </p:spTree>
    <p:extLst>
      <p:ext uri="{BB962C8B-B14F-4D97-AF65-F5344CB8AC3E}">
        <p14:creationId xmlns:p14="http://schemas.microsoft.com/office/powerpoint/2010/main" val="17593685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677334" y="464457"/>
            <a:ext cx="8596668" cy="1320800"/>
          </a:xfrm>
        </p:spPr>
        <p:txBody>
          <a:bodyPr/>
          <a:lstStyle/>
          <a:p>
            <a:r>
              <a:rPr lang="en-US" dirty="0"/>
              <a:t>Why Sparse Solutions	</a:t>
            </a:r>
          </a:p>
        </p:txBody>
      </p:sp>
      <p:pic>
        <p:nvPicPr>
          <p:cNvPr id="3" name="Picture 2">
            <a:extLst>
              <a:ext uri="{FF2B5EF4-FFF2-40B4-BE49-F238E27FC236}">
                <a16:creationId xmlns:a16="http://schemas.microsoft.com/office/drawing/2014/main" id="{95770846-C274-42E7-B5B5-D184AE8F4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8802" y="1250295"/>
            <a:ext cx="6914395" cy="4867476"/>
          </a:xfrm>
          <a:prstGeom prst="rect">
            <a:avLst/>
          </a:prstGeom>
        </p:spPr>
      </p:pic>
    </p:spTree>
    <p:extLst>
      <p:ext uri="{BB962C8B-B14F-4D97-AF65-F5344CB8AC3E}">
        <p14:creationId xmlns:p14="http://schemas.microsoft.com/office/powerpoint/2010/main" val="14862670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677334" y="464457"/>
            <a:ext cx="8596668" cy="1320800"/>
          </a:xfrm>
        </p:spPr>
        <p:txBody>
          <a:bodyPr/>
          <a:lstStyle/>
          <a:p>
            <a:r>
              <a:rPr lang="en-US" dirty="0"/>
              <a:t>Why Sparse Solutions	</a:t>
            </a:r>
          </a:p>
        </p:txBody>
      </p:sp>
      <p:pic>
        <p:nvPicPr>
          <p:cNvPr id="4" name="Picture 3">
            <a:extLst>
              <a:ext uri="{FF2B5EF4-FFF2-40B4-BE49-F238E27FC236}">
                <a16:creationId xmlns:a16="http://schemas.microsoft.com/office/drawing/2014/main" id="{90EDB66A-ADC6-464E-9E9C-4B95706161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2551500"/>
            <a:ext cx="11023423" cy="2734711"/>
          </a:xfrm>
          <a:prstGeom prst="rect">
            <a:avLst/>
          </a:prstGeom>
        </p:spPr>
      </p:pic>
    </p:spTree>
    <p:extLst>
      <p:ext uri="{BB962C8B-B14F-4D97-AF65-F5344CB8AC3E}">
        <p14:creationId xmlns:p14="http://schemas.microsoft.com/office/powerpoint/2010/main" val="42254837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677334" y="464457"/>
            <a:ext cx="8596668" cy="1320800"/>
          </a:xfrm>
        </p:spPr>
        <p:txBody>
          <a:bodyPr/>
          <a:lstStyle/>
          <a:p>
            <a:r>
              <a:rPr lang="en-US" dirty="0"/>
              <a:t>Why Sparse Solutions	</a:t>
            </a:r>
          </a:p>
        </p:txBody>
      </p:sp>
      <p:pic>
        <p:nvPicPr>
          <p:cNvPr id="4" name="Picture 3">
            <a:extLst>
              <a:ext uri="{FF2B5EF4-FFF2-40B4-BE49-F238E27FC236}">
                <a16:creationId xmlns:a16="http://schemas.microsoft.com/office/drawing/2014/main" id="{FE200730-76E1-45C0-A8C7-C6235CAD0E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7998" y="1419029"/>
            <a:ext cx="5963604" cy="4265936"/>
          </a:xfrm>
          <a:prstGeom prst="rect">
            <a:avLst/>
          </a:prstGeom>
        </p:spPr>
      </p:pic>
    </p:spTree>
    <p:extLst>
      <p:ext uri="{BB962C8B-B14F-4D97-AF65-F5344CB8AC3E}">
        <p14:creationId xmlns:p14="http://schemas.microsoft.com/office/powerpoint/2010/main" val="13908646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677334" y="464457"/>
            <a:ext cx="8596668" cy="1320800"/>
          </a:xfrm>
        </p:spPr>
        <p:txBody>
          <a:bodyPr>
            <a:normAutofit fontScale="90000"/>
          </a:bodyPr>
          <a:lstStyle/>
          <a:p>
            <a:r>
              <a:rPr lang="en-US" dirty="0"/>
              <a:t>Question</a:t>
            </a:r>
            <a:br>
              <a:rPr lang="en-US" dirty="0"/>
            </a:br>
            <a:br>
              <a:rPr lang="en-US"/>
            </a:br>
            <a:endParaRPr lang="en-US" dirty="0"/>
          </a:p>
        </p:txBody>
      </p:sp>
      <p:pic>
        <p:nvPicPr>
          <p:cNvPr id="3" name="Picture 2">
            <a:extLst>
              <a:ext uri="{FF2B5EF4-FFF2-40B4-BE49-F238E27FC236}">
                <a16:creationId xmlns:a16="http://schemas.microsoft.com/office/drawing/2014/main" id="{187E3ADA-E9C5-410F-B8F9-3B9061AAC9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3030" y="2075543"/>
            <a:ext cx="9125288" cy="4045782"/>
          </a:xfrm>
          <a:prstGeom prst="rect">
            <a:avLst/>
          </a:prstGeom>
        </p:spPr>
      </p:pic>
    </p:spTree>
    <p:extLst>
      <p:ext uri="{BB962C8B-B14F-4D97-AF65-F5344CB8AC3E}">
        <p14:creationId xmlns:p14="http://schemas.microsoft.com/office/powerpoint/2010/main" val="2591695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467003" y="402160"/>
            <a:ext cx="10026825" cy="1320800"/>
          </a:xfrm>
        </p:spPr>
        <p:txBody>
          <a:bodyPr/>
          <a:lstStyle/>
          <a:p>
            <a:r>
              <a:rPr lang="en-US" dirty="0"/>
              <a:t>Bound Difference In Sample and Out of Sample</a:t>
            </a:r>
          </a:p>
        </p:txBody>
      </p:sp>
      <p:pic>
        <p:nvPicPr>
          <p:cNvPr id="5" name="Picture 4">
            <a:extLst>
              <a:ext uri="{FF2B5EF4-FFF2-40B4-BE49-F238E27FC236}">
                <a16:creationId xmlns:a16="http://schemas.microsoft.com/office/drawing/2014/main" id="{FCE53BF3-A24A-428A-AE94-27A23AF802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130" y="1062560"/>
            <a:ext cx="9297698" cy="5639587"/>
          </a:xfrm>
          <a:prstGeom prst="rect">
            <a:avLst/>
          </a:prstGeom>
        </p:spPr>
      </p:pic>
    </p:spTree>
    <p:extLst>
      <p:ext uri="{BB962C8B-B14F-4D97-AF65-F5344CB8AC3E}">
        <p14:creationId xmlns:p14="http://schemas.microsoft.com/office/powerpoint/2010/main" val="28360397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5">
            <a:extLst>
              <a:ext uri="{FF2B5EF4-FFF2-40B4-BE49-F238E27FC236}">
                <a16:creationId xmlns:a16="http://schemas.microsoft.com/office/drawing/2014/main" id="{EAF88D84-0855-4D18-9ABA-CD878C9728E7}"/>
              </a:ext>
            </a:extLst>
          </p:cNvPr>
          <p:cNvSpPr txBox="1">
            <a:spLocks/>
          </p:cNvSpPr>
          <p:nvPr/>
        </p:nvSpPr>
        <p:spPr>
          <a:xfrm>
            <a:off x="706518" y="346954"/>
            <a:ext cx="9351882" cy="132080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Take-Aways</a:t>
            </a:r>
          </a:p>
        </p:txBody>
      </p:sp>
      <p:sp>
        <p:nvSpPr>
          <p:cNvPr id="3" name="Content Placeholder 6">
            <a:extLst>
              <a:ext uri="{FF2B5EF4-FFF2-40B4-BE49-F238E27FC236}">
                <a16:creationId xmlns:a16="http://schemas.microsoft.com/office/drawing/2014/main" id="{E6141ACD-DCA8-4353-9DF4-44ECA0CA1BFA}"/>
              </a:ext>
            </a:extLst>
          </p:cNvPr>
          <p:cNvSpPr>
            <a:spLocks noGrp="1"/>
          </p:cNvSpPr>
          <p:nvPr>
            <p:ph idx="1"/>
          </p:nvPr>
        </p:nvSpPr>
        <p:spPr>
          <a:xfrm>
            <a:off x="1027531" y="1156942"/>
            <a:ext cx="8596668" cy="3880773"/>
          </a:xfrm>
        </p:spPr>
        <p:txBody>
          <a:bodyPr>
            <a:noAutofit/>
          </a:bodyPr>
          <a:lstStyle/>
          <a:p>
            <a:r>
              <a:rPr lang="en-US" sz="2400" dirty="0"/>
              <a:t>Ridge</a:t>
            </a:r>
          </a:p>
          <a:p>
            <a:pPr lvl="1"/>
            <a:r>
              <a:rPr lang="en-US" sz="2200" dirty="0"/>
              <a:t>Explain the normal equations with a picture</a:t>
            </a:r>
          </a:p>
          <a:p>
            <a:pPr lvl="1"/>
            <a:r>
              <a:rPr lang="en-US" sz="2200" dirty="0"/>
              <a:t>How can you “invert” a matrix that has a different number of rows and columns</a:t>
            </a:r>
          </a:p>
          <a:p>
            <a:r>
              <a:rPr lang="en-US" sz="2400" dirty="0"/>
              <a:t>Lasso</a:t>
            </a:r>
          </a:p>
          <a:p>
            <a:pPr lvl="1"/>
            <a:r>
              <a:rPr lang="en-US" sz="2200" dirty="0"/>
              <a:t>Explain what coordinate descent is, and why it is of particular interest for the Lasso.</a:t>
            </a:r>
          </a:p>
          <a:p>
            <a:pPr lvl="1"/>
            <a:r>
              <a:rPr lang="en-US" sz="2200" dirty="0"/>
              <a:t>Lasso optimization problem does not have a differentiable objective function.  Give an equivalent formulation that has a differentiable objective function by dividing the weight vector into positive and negative parts.</a:t>
            </a:r>
          </a:p>
          <a:p>
            <a:pPr lvl="1"/>
            <a:r>
              <a:rPr lang="en-US" sz="2200" dirty="0"/>
              <a:t>Give reasons why we might want the sparsity that L1 regularization often provides.</a:t>
            </a:r>
          </a:p>
          <a:p>
            <a:pPr marL="0" indent="0">
              <a:buNone/>
            </a:pPr>
            <a:r>
              <a:rPr lang="en-US" sz="2400" dirty="0"/>
              <a:t> </a:t>
            </a:r>
          </a:p>
          <a:p>
            <a:endParaRPr lang="en-US" sz="2400" dirty="0"/>
          </a:p>
        </p:txBody>
      </p:sp>
    </p:spTree>
    <p:extLst>
      <p:ext uri="{BB962C8B-B14F-4D97-AF65-F5344CB8AC3E}">
        <p14:creationId xmlns:p14="http://schemas.microsoft.com/office/powerpoint/2010/main" val="7622925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5">
            <a:extLst>
              <a:ext uri="{FF2B5EF4-FFF2-40B4-BE49-F238E27FC236}">
                <a16:creationId xmlns:a16="http://schemas.microsoft.com/office/drawing/2014/main" id="{EAF88D84-0855-4D18-9ABA-CD878C9728E7}"/>
              </a:ext>
            </a:extLst>
          </p:cNvPr>
          <p:cNvSpPr txBox="1">
            <a:spLocks/>
          </p:cNvSpPr>
          <p:nvPr/>
        </p:nvSpPr>
        <p:spPr>
          <a:xfrm>
            <a:off x="706518" y="346954"/>
            <a:ext cx="9351882" cy="132080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Take-Aways</a:t>
            </a:r>
          </a:p>
        </p:txBody>
      </p:sp>
      <p:sp>
        <p:nvSpPr>
          <p:cNvPr id="3" name="Content Placeholder 6">
            <a:extLst>
              <a:ext uri="{FF2B5EF4-FFF2-40B4-BE49-F238E27FC236}">
                <a16:creationId xmlns:a16="http://schemas.microsoft.com/office/drawing/2014/main" id="{E6141ACD-DCA8-4353-9DF4-44ECA0CA1BFA}"/>
              </a:ext>
            </a:extLst>
          </p:cNvPr>
          <p:cNvSpPr>
            <a:spLocks noGrp="1"/>
          </p:cNvSpPr>
          <p:nvPr>
            <p:ph idx="1"/>
          </p:nvPr>
        </p:nvSpPr>
        <p:spPr>
          <a:xfrm>
            <a:off x="1535531" y="1606885"/>
            <a:ext cx="8596668" cy="3880773"/>
          </a:xfrm>
        </p:spPr>
        <p:txBody>
          <a:bodyPr>
            <a:noAutofit/>
          </a:bodyPr>
          <a:lstStyle/>
          <a:p>
            <a:r>
              <a:rPr lang="en-US" sz="2800" dirty="0"/>
              <a:t>Ridge versus Lasso</a:t>
            </a:r>
          </a:p>
          <a:p>
            <a:pPr lvl="1"/>
            <a:r>
              <a:rPr lang="en-US" sz="2800" dirty="0"/>
              <a:t>Explain what happens when we do linear, lasso, and ridge regression with 2 identical features.</a:t>
            </a:r>
          </a:p>
          <a:p>
            <a:pPr lvl="1"/>
            <a:r>
              <a:rPr lang="en-US" sz="2800" dirty="0"/>
              <a:t>Explain what happens when x1 and x2 are highly correlated, but not exactly linearly related. </a:t>
            </a:r>
          </a:p>
          <a:p>
            <a:pPr lvl="1"/>
            <a:r>
              <a:rPr lang="en-US" sz="2800" dirty="0"/>
              <a:t>Why does Elastic Net provide us benefits of both L1 and L2 regularization?</a:t>
            </a:r>
          </a:p>
          <a:p>
            <a:endParaRPr lang="en-US" sz="2800" dirty="0"/>
          </a:p>
        </p:txBody>
      </p:sp>
    </p:spTree>
    <p:extLst>
      <p:ext uri="{BB962C8B-B14F-4D97-AF65-F5344CB8AC3E}">
        <p14:creationId xmlns:p14="http://schemas.microsoft.com/office/powerpoint/2010/main" val="1384193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467003" y="402160"/>
            <a:ext cx="10026825" cy="1320800"/>
          </a:xfrm>
        </p:spPr>
        <p:txBody>
          <a:bodyPr/>
          <a:lstStyle/>
          <a:p>
            <a:r>
              <a:rPr lang="en-US" dirty="0"/>
              <a:t>Gradient Descent</a:t>
            </a:r>
          </a:p>
        </p:txBody>
      </p:sp>
      <p:pic>
        <p:nvPicPr>
          <p:cNvPr id="5" name="Picture 4">
            <a:extLst>
              <a:ext uri="{FF2B5EF4-FFF2-40B4-BE49-F238E27FC236}">
                <a16:creationId xmlns:a16="http://schemas.microsoft.com/office/drawing/2014/main" id="{DD92F1A7-21D8-46EB-A3D0-4B7F63B7EA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0017" y="2048636"/>
            <a:ext cx="9547209" cy="3676354"/>
          </a:xfrm>
          <a:prstGeom prst="rect">
            <a:avLst/>
          </a:prstGeom>
        </p:spPr>
      </p:pic>
    </p:spTree>
    <p:extLst>
      <p:ext uri="{BB962C8B-B14F-4D97-AF65-F5344CB8AC3E}">
        <p14:creationId xmlns:p14="http://schemas.microsoft.com/office/powerpoint/2010/main" val="3909241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467003" y="402160"/>
            <a:ext cx="10026825" cy="1320800"/>
          </a:xfrm>
        </p:spPr>
        <p:txBody>
          <a:bodyPr/>
          <a:lstStyle/>
          <a:p>
            <a:r>
              <a:rPr lang="en-US" dirty="0"/>
              <a:t>Gradient Descent</a:t>
            </a:r>
          </a:p>
        </p:txBody>
      </p:sp>
      <p:pic>
        <p:nvPicPr>
          <p:cNvPr id="4" name="Picture 3">
            <a:extLst>
              <a:ext uri="{FF2B5EF4-FFF2-40B4-BE49-F238E27FC236}">
                <a16:creationId xmlns:a16="http://schemas.microsoft.com/office/drawing/2014/main" id="{770382C2-9817-4DFE-8EC3-434410498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0795" y="1943601"/>
            <a:ext cx="8232066" cy="3629886"/>
          </a:xfrm>
          <a:prstGeom prst="rect">
            <a:avLst/>
          </a:prstGeom>
        </p:spPr>
      </p:pic>
    </p:spTree>
    <p:extLst>
      <p:ext uri="{BB962C8B-B14F-4D97-AF65-F5344CB8AC3E}">
        <p14:creationId xmlns:p14="http://schemas.microsoft.com/office/powerpoint/2010/main" val="24387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467003" y="402160"/>
            <a:ext cx="10026825" cy="1320800"/>
          </a:xfrm>
        </p:spPr>
        <p:txBody>
          <a:bodyPr/>
          <a:lstStyle/>
          <a:p>
            <a:r>
              <a:rPr lang="en-US" dirty="0"/>
              <a:t>Stochastic Gradient Descent</a:t>
            </a:r>
          </a:p>
        </p:txBody>
      </p:sp>
      <p:pic>
        <p:nvPicPr>
          <p:cNvPr id="3" name="Picture 2">
            <a:extLst>
              <a:ext uri="{FF2B5EF4-FFF2-40B4-BE49-F238E27FC236}">
                <a16:creationId xmlns:a16="http://schemas.microsoft.com/office/drawing/2014/main" id="{C835A12C-AE12-4FB9-B6F2-B44B0DEA6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0566" y="1518971"/>
            <a:ext cx="6830074" cy="4722172"/>
          </a:xfrm>
          <a:prstGeom prst="rect">
            <a:avLst/>
          </a:prstGeom>
        </p:spPr>
      </p:pic>
    </p:spTree>
    <p:extLst>
      <p:ext uri="{BB962C8B-B14F-4D97-AF65-F5344CB8AC3E}">
        <p14:creationId xmlns:p14="http://schemas.microsoft.com/office/powerpoint/2010/main" val="968622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9041A-F697-407E-AC86-BAAFC6E904E7}"/>
              </a:ext>
            </a:extLst>
          </p:cNvPr>
          <p:cNvSpPr>
            <a:spLocks noGrp="1"/>
          </p:cNvSpPr>
          <p:nvPr>
            <p:ph type="title"/>
          </p:nvPr>
        </p:nvSpPr>
        <p:spPr>
          <a:xfrm>
            <a:off x="467003" y="402160"/>
            <a:ext cx="10026825" cy="1320800"/>
          </a:xfrm>
        </p:spPr>
        <p:txBody>
          <a:bodyPr/>
          <a:lstStyle/>
          <a:p>
            <a:r>
              <a:rPr lang="en-US" dirty="0"/>
              <a:t>Stochastic Gradient Descent</a:t>
            </a:r>
          </a:p>
        </p:txBody>
      </p:sp>
      <p:pic>
        <p:nvPicPr>
          <p:cNvPr id="5" name="Picture 4">
            <a:extLst>
              <a:ext uri="{FF2B5EF4-FFF2-40B4-BE49-F238E27FC236}">
                <a16:creationId xmlns:a16="http://schemas.microsoft.com/office/drawing/2014/main" id="{3A23706F-BEE8-4271-8DEE-53C2ADB776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822" y="2066494"/>
            <a:ext cx="10180356" cy="3068547"/>
          </a:xfrm>
          <a:prstGeom prst="rect">
            <a:avLst/>
          </a:prstGeom>
        </p:spPr>
      </p:pic>
    </p:spTree>
    <p:extLst>
      <p:ext uri="{BB962C8B-B14F-4D97-AF65-F5344CB8AC3E}">
        <p14:creationId xmlns:p14="http://schemas.microsoft.com/office/powerpoint/2010/main" val="2665262157"/>
      </p:ext>
    </p:extLst>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2198</TotalTime>
  <Words>1263</Words>
  <Application>Microsoft Office PowerPoint</Application>
  <PresentationFormat>Widescreen</PresentationFormat>
  <Paragraphs>346</Paragraphs>
  <Slides>51</Slides>
  <Notes>51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Trebuchet MS</vt:lpstr>
      <vt:lpstr>Wingdings 3</vt:lpstr>
      <vt:lpstr>Facet</vt:lpstr>
      <vt:lpstr>DS-GA 3001.007  Introduction to Machine Learning </vt:lpstr>
      <vt:lpstr>Reminders</vt:lpstr>
      <vt:lpstr>Bound Difference In Sample and Out of Sample</vt:lpstr>
      <vt:lpstr>Bound Difference In Sample and Out of Sample</vt:lpstr>
      <vt:lpstr>Bound Difference In Sample and Out of Sample</vt:lpstr>
      <vt:lpstr>Gradient Descent</vt:lpstr>
      <vt:lpstr>Gradient Descent</vt:lpstr>
      <vt:lpstr>Stochastic Gradient Descent</vt:lpstr>
      <vt:lpstr>Stochastic Gradient Descent</vt:lpstr>
      <vt:lpstr>Convergence Analysis?</vt:lpstr>
      <vt:lpstr>Convergence Analysis?</vt:lpstr>
      <vt:lpstr>Perceptron Algorithm as SGD</vt:lpstr>
      <vt:lpstr>Perceptron Algorithm as SGD</vt:lpstr>
      <vt:lpstr>Perceptron Algorithm as SGD</vt:lpstr>
      <vt:lpstr>Perceptron Algorithm as SGD</vt:lpstr>
      <vt:lpstr>Perceptron Algorithm as SGD</vt:lpstr>
      <vt:lpstr>Perceptron Algorithm as SGD</vt:lpstr>
      <vt:lpstr>Perceptron Algorithm as SGD</vt:lpstr>
      <vt:lpstr>Objectives </vt:lpstr>
      <vt:lpstr>Agenda </vt:lpstr>
      <vt:lpstr>Why Regularize Loss Functions?</vt:lpstr>
      <vt:lpstr>Why Regularize Loss Functions?</vt:lpstr>
      <vt:lpstr>Ridge Regression and Normal Equations </vt:lpstr>
      <vt:lpstr>Ridge Regression and Normal Equations </vt:lpstr>
      <vt:lpstr>Ridge Regression and Normal Equations </vt:lpstr>
      <vt:lpstr>How to Understand the Normal Equations? </vt:lpstr>
      <vt:lpstr>How to Understand the Normal Equations? </vt:lpstr>
      <vt:lpstr>Why does Ridge Regression shrink weights?</vt:lpstr>
      <vt:lpstr>Why does Ridge Regression shrink weights?</vt:lpstr>
      <vt:lpstr>Why does Ridge Regression shrink weights?</vt:lpstr>
      <vt:lpstr>Why does Ridge Regression shrink weights?</vt:lpstr>
      <vt:lpstr>Question</vt:lpstr>
      <vt:lpstr>Question</vt:lpstr>
      <vt:lpstr>Question</vt:lpstr>
      <vt:lpstr>Question</vt:lpstr>
      <vt:lpstr>Question</vt:lpstr>
      <vt:lpstr>Regularization gives Stability</vt:lpstr>
      <vt:lpstr>Regularization gives Stability</vt:lpstr>
      <vt:lpstr>Regularization Path</vt:lpstr>
      <vt:lpstr>Lasso Regression</vt:lpstr>
      <vt:lpstr>Lasso Regression</vt:lpstr>
      <vt:lpstr>Lasso Regression and Sparsity </vt:lpstr>
      <vt:lpstr>Why Sparse Solutions </vt:lpstr>
      <vt:lpstr>Why Sparse Solutions </vt:lpstr>
      <vt:lpstr>Why Sparse Solutions </vt:lpstr>
      <vt:lpstr>Why Sparse Solutions </vt:lpstr>
      <vt:lpstr>Why Sparse Solutions </vt:lpstr>
      <vt:lpstr>Why Sparse Solutions </vt:lpstr>
      <vt:lpstr>Question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DS-GA 3001.007 Introduction to  Machine Learning</dc:title>
  <dc:creator>Christopher Policastro</dc:creator>
  <cp:lastModifiedBy>Christopher Policastro</cp:lastModifiedBy>
  <cp:revision>274</cp:revision>
  <cp:lastPrinted>2019-10-02T16:29:01Z</cp:lastPrinted>
  <dcterms:created xsi:type="dcterms:W3CDTF">2019-09-03T12:56:32Z</dcterms:created>
  <dcterms:modified xsi:type="dcterms:W3CDTF">2019-10-09T16:25:16Z</dcterms:modified>
</cp:coreProperties>
</file>