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327" r:id="rId2"/>
    <p:sldId id="378" r:id="rId3"/>
    <p:sldId id="37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8" r:id="rId15"/>
    <p:sldId id="369" r:id="rId16"/>
    <p:sldId id="380" r:id="rId17"/>
    <p:sldId id="381" r:id="rId18"/>
    <p:sldId id="382" r:id="rId19"/>
    <p:sldId id="375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77" r:id="rId30"/>
    <p:sldId id="338" r:id="rId31"/>
    <p:sldId id="339" r:id="rId32"/>
    <p:sldId id="348" r:id="rId33"/>
    <p:sldId id="349" r:id="rId34"/>
    <p:sldId id="350" r:id="rId35"/>
    <p:sldId id="354" r:id="rId36"/>
    <p:sldId id="355" r:id="rId37"/>
    <p:sldId id="356" r:id="rId38"/>
    <p:sldId id="340" r:id="rId39"/>
    <p:sldId id="341" r:id="rId40"/>
    <p:sldId id="342" r:id="rId41"/>
    <p:sldId id="343" r:id="rId42"/>
    <p:sldId id="351" r:id="rId43"/>
    <p:sldId id="352" r:id="rId44"/>
    <p:sldId id="353" r:id="rId45"/>
    <p:sldId id="344" r:id="rId46"/>
    <p:sldId id="345" r:id="rId47"/>
    <p:sldId id="383" r:id="rId48"/>
    <p:sldId id="384" r:id="rId49"/>
    <p:sldId id="346" r:id="rId50"/>
    <p:sldId id="347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95705C-EF7B-9B43-A304-7860B90A285F}">
          <p14:sldIdLst>
            <p14:sldId id="327"/>
            <p14:sldId id="378"/>
          </p14:sldIdLst>
        </p14:section>
        <p14:section name="multiclass" id="{6F37F6B1-E010-D947-A85E-087B9F069BF9}">
          <p14:sldIdLst>
            <p14:sldId id="37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8"/>
            <p14:sldId id="369"/>
            <p14:sldId id="380"/>
            <p14:sldId id="381"/>
            <p14:sldId id="382"/>
            <p14:sldId id="375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77"/>
            <p14:sldId id="338"/>
            <p14:sldId id="339"/>
            <p14:sldId id="348"/>
            <p14:sldId id="349"/>
            <p14:sldId id="350"/>
            <p14:sldId id="354"/>
            <p14:sldId id="355"/>
            <p14:sldId id="356"/>
            <p14:sldId id="340"/>
            <p14:sldId id="341"/>
            <p14:sldId id="342"/>
            <p14:sldId id="343"/>
            <p14:sldId id="351"/>
            <p14:sldId id="352"/>
            <p14:sldId id="353"/>
            <p14:sldId id="344"/>
            <p14:sldId id="345"/>
            <p14:sldId id="383"/>
            <p14:sldId id="384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83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EF-4EBB-96F2-65AFD185D7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EF-4EBB-96F2-65AFD185D7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EF-4EBB-96F2-65AFD185D7B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EF-4EBB-96F2-65AFD185D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9641088"/>
        <c:axId val="189643008"/>
      </c:barChart>
      <c:catAx>
        <c:axId val="189641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9643008"/>
        <c:crosses val="autoZero"/>
        <c:auto val="1"/>
        <c:lblAlgn val="ctr"/>
        <c:lblOffset val="100"/>
        <c:noMultiLvlLbl val="0"/>
      </c:catAx>
      <c:valAx>
        <c:axId val="189643008"/>
        <c:scaling>
          <c:orientation val="minMax"/>
        </c:scaling>
        <c:delete val="1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Score for a label</a:t>
                </a: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8964108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8-4087-8E36-94AC0C1917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E8-4087-8E36-94AC0C1917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E8-4087-8E36-94AC0C1917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Labels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E8-4087-8E36-94AC0C191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4570112"/>
        <c:axId val="194571648"/>
      </c:barChart>
      <c:catAx>
        <c:axId val="194570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4571648"/>
        <c:crosses val="autoZero"/>
        <c:auto val="1"/>
        <c:lblAlgn val="ctr"/>
        <c:lblOffset val="100"/>
        <c:noMultiLvlLbl val="0"/>
      </c:catAx>
      <c:valAx>
        <c:axId val="194571648"/>
        <c:scaling>
          <c:orientation val="minMax"/>
        </c:scaling>
        <c:delete val="1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Score for a label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4570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0AC32-F8CC-DE43-ACF0-18E2E5A936D8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E6EAB-20A3-F943-AE6F-C3EE73200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7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294C-9306-9346-9306-F956C764A26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2446B-AC8E-3447-9AA6-24709177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2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607E67-3443-430C-9CEE-E8ADFFA19FD7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43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44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F87C5-C406-4332-B822-3E81DA2C673E}" type="slidenum">
              <a:rPr lang="en-US"/>
              <a:pPr/>
              <a:t>47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SPECIFICALLY, CC is a Framework for small output problems:</a:t>
            </a:r>
          </a:p>
          <a:p>
            <a:r>
              <a:rPr lang="en-US"/>
              <a:t>	MC,ML,CAT, HIER..</a:t>
            </a:r>
          </a:p>
          <a:p>
            <a:r>
              <a:rPr lang="en-US"/>
              <a:t>Key to unifying these  is to</a:t>
            </a:r>
          </a:p>
          <a:p>
            <a:r>
              <a:rPr lang="en-US"/>
              <a:t>	 learn a classifier to represent the CONSTRAINTS induced by the Mcat problem</a:t>
            </a:r>
          </a:p>
          <a:p>
            <a:endParaRPr lang="en-US"/>
          </a:p>
          <a:p>
            <a:r>
              <a:rPr lang="en-US"/>
              <a:t>TO reduce MCat to BIN, we</a:t>
            </a:r>
          </a:p>
          <a:p>
            <a:r>
              <a:rPr lang="en-US"/>
              <a:t>	transform each input example to a --&gt; set in higher dim space (pseudo)</a:t>
            </a:r>
          </a:p>
          <a:p>
            <a:r>
              <a:rPr lang="en-US"/>
              <a:t>	each pseudo-example in the pseudo-space is responsible for maintaining a single constraint</a:t>
            </a:r>
          </a:p>
          <a:p>
            <a:r>
              <a:rPr lang="en-US"/>
              <a:t>	Then, a SINGLE BINARY CLASSIFER CAN BE USED to learn these constraints.</a:t>
            </a:r>
          </a:p>
          <a:p>
            <a:endParaRPr lang="en-US"/>
          </a:p>
          <a:p>
            <a:r>
              <a:rPr lang="en-US"/>
              <a:t>Some NICE properties of this:</a:t>
            </a:r>
          </a:p>
          <a:p>
            <a:r>
              <a:rPr lang="en-US"/>
              <a:t>	Can use any binary alg.</a:t>
            </a:r>
          </a:p>
          <a:p>
            <a:r>
              <a:rPr lang="en-US"/>
              <a:t>	Many properties are inherited w/o much (or any) additional work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53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F831A-E11F-4AD7-B7F6-ABF92027085E}" type="slidenum">
              <a:rPr lang="en-US"/>
              <a:pPr/>
              <a:t>48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r>
              <a:rPr lang="en-US"/>
              <a:t>The TRANSFORMATIONS are very natural</a:t>
            </a:r>
          </a:p>
          <a:p>
            <a:endParaRPr lang="en-US"/>
          </a:p>
          <a:p>
            <a:r>
              <a:rPr lang="en-US"/>
              <a:t>GO THROUGH!!!</a:t>
            </a:r>
          </a:p>
          <a:p>
            <a:r>
              <a:rPr lang="en-US"/>
              <a:t>MC:</a:t>
            </a:r>
          </a:p>
          <a:p>
            <a:r>
              <a:rPr lang="en-US"/>
              <a:t>ML:</a:t>
            </a:r>
          </a:p>
          <a:p>
            <a:r>
              <a:rPr lang="en-US"/>
              <a:t>LR:</a:t>
            </a:r>
          </a:p>
          <a:p>
            <a:endParaRPr lang="en-US"/>
          </a:p>
          <a:p>
            <a:r>
              <a:rPr lang="en-US"/>
              <a:t>In general, we define a constraint example as one where the labels</a:t>
            </a:r>
          </a:p>
          <a:p>
            <a:r>
              <a:rPr lang="en-US"/>
              <a:t>	partial order</a:t>
            </a:r>
          </a:p>
          <a:p>
            <a:r>
              <a:rPr lang="en-US"/>
              <a:t>	defined by pairwise preferences.</a:t>
            </a:r>
          </a:p>
          <a:p>
            <a:r>
              <a:rPr lang="en-US"/>
              <a:t>CC classifier produces this order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 we map the problem to the (PSEUDO) space </a:t>
            </a:r>
          </a:p>
          <a:p>
            <a:r>
              <a:rPr lang="en-US"/>
              <a:t>	where each of the pairwise constraints can be maintained</a:t>
            </a:r>
          </a:p>
          <a:p>
            <a:r>
              <a:rPr lang="en-US"/>
              <a:t>	and LEARN</a:t>
            </a:r>
          </a:p>
          <a:p>
            <a:endParaRPr lang="en-US"/>
          </a:p>
          <a:p>
            <a:r>
              <a:rPr lang="en-US"/>
              <a:t>TRANSITION:  I describe this mapping for the linear case.</a:t>
            </a:r>
          </a:p>
        </p:txBody>
      </p:sp>
    </p:spTree>
    <p:extLst>
      <p:ext uri="{BB962C8B-B14F-4D97-AF65-F5344CB8AC3E}">
        <p14:creationId xmlns:p14="http://schemas.microsoft.com/office/powerpoint/2010/main" val="2849856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DE81D-77C0-4266-BAB1-98A49B30A007}" type="slidenum">
              <a:rPr lang="en-US"/>
              <a:pPr/>
              <a:t>18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However, a PROBLEM W/ DECOMPOSITION TECHNIQUES</a:t>
            </a:r>
          </a:p>
          <a:p>
            <a:r>
              <a:rPr lang="en-US"/>
              <a:t>	Induced Binary problems are optimized INDEPENDENTLY</a:t>
            </a:r>
          </a:p>
          <a:p>
            <a:r>
              <a:rPr lang="en-US"/>
              <a:t>	NO GLOBAL METRIC IS USED.</a:t>
            </a:r>
          </a:p>
          <a:p>
            <a:endParaRPr lang="en-US"/>
          </a:p>
          <a:p>
            <a:r>
              <a:rPr lang="en-US"/>
              <a:t>FOR EXAMPLE, in MC, 	</a:t>
            </a:r>
          </a:p>
          <a:p>
            <a:r>
              <a:rPr lang="en-US"/>
              <a:t>	we don’t care about 1 vs rest performance</a:t>
            </a:r>
          </a:p>
          <a:p>
            <a:r>
              <a:rPr lang="en-US"/>
              <a:t>	only about the FINAL MC Classification</a:t>
            </a:r>
          </a:p>
          <a:p>
            <a:endParaRPr lang="en-US"/>
          </a:p>
          <a:p>
            <a:r>
              <a:rPr lang="en-US"/>
              <a:t>TRANSISTION: </a:t>
            </a:r>
          </a:p>
          <a:p>
            <a:r>
              <a:rPr lang="en-US"/>
              <a:t>We can look at a simple example:</a:t>
            </a:r>
          </a:p>
        </p:txBody>
      </p:sp>
    </p:spTree>
    <p:extLst>
      <p:ext uri="{BB962C8B-B14F-4D97-AF65-F5344CB8AC3E}">
        <p14:creationId xmlns:p14="http://schemas.microsoft.com/office/powerpoint/2010/main" val="134326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6702B-FA0B-CF46-9979-707E26409F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6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E4548-C92D-4A0E-BEEE-C886C1BDEDCD}" type="slidenum">
              <a:rPr lang="en-US"/>
              <a:pPr/>
              <a:t>32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0C49E-1CFC-4C5D-A610-96AF02DD2D4F}" type="slidenum">
              <a:rPr lang="en-US"/>
              <a:pPr/>
              <a:t>33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34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35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36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59E3-60FE-429A-9BA8-3B9ABBC0B30A}" type="slidenum">
              <a:rPr lang="en-US"/>
              <a:pPr/>
              <a:t>42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en-US"/>
              <a:t>Brief introduction to St. Out. problems</a:t>
            </a:r>
          </a:p>
          <a:p>
            <a:r>
              <a:rPr lang="en-US"/>
              <a:t>HIGHLIGHT THE DIFFERENCE BETWEEN LOCAL AND GLOBAL LEARNING!!!</a:t>
            </a:r>
          </a:p>
          <a:p>
            <a:endParaRPr lang="en-US"/>
          </a:p>
          <a:p>
            <a:r>
              <a:rPr lang="en-US"/>
              <a:t>Start w/ probably the simplest St. Out. problem:  MULTICLASS!!!</a:t>
            </a:r>
          </a:p>
          <a:p>
            <a:r>
              <a:rPr lang="en-US"/>
              <a:t>	where instead of viewing the label as a single integer, we can view it as a bit vector</a:t>
            </a:r>
          </a:p>
          <a:p>
            <a:r>
              <a:rPr lang="en-US"/>
              <a:t>	ALONG WITH THE RESTIRCTION saying “EXACLTY ONE....”</a:t>
            </a:r>
          </a:p>
          <a:p>
            <a:r>
              <a:rPr lang="en-US"/>
              <a:t>	Then, as we saw in the previous section, we can learn a collection of functions in two ways.  </a:t>
            </a:r>
          </a:p>
          <a:p>
            <a:r>
              <a:rPr lang="en-US"/>
              <a:t>	OvA attempts to have each function predict a single bit w/o looking at the rest!  We call this LOCAL learning.</a:t>
            </a:r>
          </a:p>
          <a:p>
            <a:r>
              <a:rPr lang="en-US"/>
              <a:t>         CC also learns the collection, but in a way the RESPECTS THE GLOB REST.  LEARNS GLOBALLY all functions toghehter.</a:t>
            </a:r>
          </a:p>
          <a:p>
            <a:endParaRPr lang="en-US"/>
          </a:p>
          <a:p>
            <a:r>
              <a:rPr lang="en-US"/>
              <a:t>(LOOK AT SLIDE)!</a:t>
            </a:r>
          </a:p>
          <a:p>
            <a:endParaRPr lang="en-US"/>
          </a:p>
          <a:p>
            <a:r>
              <a:rPr lang="en-US"/>
              <a:t>Sequence tasks:</a:t>
            </a:r>
          </a:p>
          <a:p>
            <a:r>
              <a:rPr lang="en-US"/>
              <a:t>***** EX POS TAGGING, </a:t>
            </a:r>
          </a:p>
          <a:p>
            <a:r>
              <a:rPr lang="en-US"/>
              <a:t>	TWO WAYS TO VIEW LABEL 	::: Collection of word/pos pairs</a:t>
            </a:r>
          </a:p>
          <a:p>
            <a:r>
              <a:rPr lang="en-US"/>
              <a:t>							::: Single label (WHOLE SENT TAG).</a:t>
            </a:r>
          </a:p>
          <a:p>
            <a:r>
              <a:rPr lang="en-US"/>
              <a:t>	LEARN IN TWO WAYS 		::: Fucnt to predict each POS tag sep.</a:t>
            </a:r>
          </a:p>
          <a:p>
            <a:r>
              <a:rPr lang="en-US"/>
              <a:t>							::: Funct to predict whole tag seq at once.</a:t>
            </a:r>
          </a:p>
          <a:p>
            <a:endParaRPr lang="en-US"/>
          </a:p>
          <a:p>
            <a:r>
              <a:rPr lang="en-US"/>
              <a:t>Struct output:</a:t>
            </a:r>
          </a:p>
          <a:p>
            <a:r>
              <a:rPr lang="en-US"/>
              <a:t>	arbitrary global constraints</a:t>
            </a:r>
          </a:p>
          <a:p>
            <a:r>
              <a:rPr lang="en-US"/>
              <a:t>****	LOCAL FUNCTIONS DON’T HAVE ACCESS TO THE GLOBAL CONSTRAINTS</a:t>
            </a:r>
          </a:p>
          <a:p>
            <a:r>
              <a:rPr lang="en-US"/>
              <a:t>	--&gt; NO CHANCE!!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2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0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D29-929C-6B4E-AEEA-C3E19BDA7F7E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BF09-989E-9E4B-86B8-6EEBA730F781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6979-97AE-E547-AFFE-ED7CEEA86654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2227476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4" hasCustomPrompt="1"/>
          </p:nvPr>
        </p:nvSpPr>
        <p:spPr>
          <a:xfrm>
            <a:off x="209759" y="6348197"/>
            <a:ext cx="8781841" cy="509803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0" baseline="0">
                <a:solidFill>
                  <a:schemeClr val="tx1"/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INTRODUCTION			CS446 Fall ’11			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58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71598" y="12436"/>
            <a:ext cx="0" cy="5783262"/>
            <a:chOff x="1371598" y="12436"/>
            <a:chExt cx="0" cy="5783262"/>
          </a:xfrm>
        </p:grpSpPr>
        <p:sp>
          <p:nvSpPr>
            <p:cNvPr id="6" name="Line 123"/>
            <p:cNvSpPr>
              <a:spLocks noChangeShapeType="1"/>
            </p:cNvSpPr>
            <p:nvPr/>
          </p:nvSpPr>
          <p:spPr bwMode="auto">
            <a:xfrm flipH="1">
              <a:off x="1371598" y="1143000"/>
              <a:ext cx="0" cy="4652698"/>
            </a:xfrm>
            <a:prstGeom prst="line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>
                <a:solidFill>
                  <a:srgbClr val="0F243E"/>
                </a:solidFill>
              </a:endParaRPr>
            </a:p>
          </p:txBody>
        </p:sp>
        <p:sp>
          <p:nvSpPr>
            <p:cNvPr id="7" name="Line 124"/>
            <p:cNvSpPr>
              <a:spLocks noChangeShapeType="1"/>
            </p:cNvSpPr>
            <p:nvPr/>
          </p:nvSpPr>
          <p:spPr bwMode="auto">
            <a:xfrm>
              <a:off x="1371598" y="12436"/>
              <a:ext cx="0" cy="113056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124" tIns="41061" rIns="82124" bIns="41061" anchor="ctr">
              <a:spAutoFit/>
            </a:bodyPr>
            <a:lstStyle/>
            <a:p>
              <a:endParaRPr lang="en-US">
                <a:solidFill>
                  <a:srgbClr val="0F243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71600" y="30822"/>
            <a:ext cx="7772400" cy="1143000"/>
          </a:xfrm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24000" y="1371600"/>
            <a:ext cx="7162800" cy="4525963"/>
          </a:xfrm>
        </p:spPr>
        <p:txBody>
          <a:bodyPr/>
          <a:lstStyle>
            <a:lvl1pPr marL="342900" indent="-342900">
              <a:buSzPct val="75000"/>
              <a:buFontTx/>
              <a:buBlip>
                <a:blip r:embed="rId2"/>
              </a:buBlip>
              <a:defRPr/>
            </a:lvl1pPr>
            <a:lvl2pPr marL="742950" indent="-285750">
              <a:buClr>
                <a:schemeClr val="accent1"/>
              </a:buClr>
              <a:buSzPct val="75000"/>
              <a:buFont typeface="Wingdings" pitchFamily="2" charset="2"/>
              <a:buChar char="q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Arial" pitchFamily="34" charset="0"/>
              <a:buChar char="•"/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Font typeface="Arial" pitchFamily="34" charset="0"/>
              <a:buChar char="˗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 userDrawn="1">
            <p:ph sz="quarter" idx="13"/>
          </p:nvPr>
        </p:nvSpPr>
        <p:spPr>
          <a:xfrm rot="18627426">
            <a:off x="57359" y="2227476"/>
            <a:ext cx="2183449" cy="1558925"/>
          </a:xfr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0" indent="0">
              <a:buFontTx/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‹#›</a:t>
            </a:fld>
            <a:endParaRPr lang="en-US" dirty="0">
              <a:solidFill>
                <a:srgbClr val="0F24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66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9A71-7FD7-DE4C-B46F-E0B873856628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5ACB-0BB6-1043-8A59-4744471A1385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4B86-F057-4D47-9772-287D37E32A7B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2E7E-F9BC-F54F-AA60-523A208C4F04}" type="datetime1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8D1C-F972-0249-9C78-890A4C789BD1}" type="datetime1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93AD-4679-CE4D-BE8B-8D0698D39470}" type="datetime1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498-DC05-4F49-AA86-E08D08127577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CD8E-D492-A844-B013-F751484C3201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D4FF-3636-F940-BB6F-5A871B7B1424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C71A50C6-785C-D44C-9EFF-100B0E2B0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.upenn.edu/~danroth/Teaching/CIS-700-006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 smtClean="0">
                <a:cs typeface="Arial Unicode MS" pitchFamily="34" charset="-128"/>
              </a:rPr>
              <a:t>Page </a:t>
            </a:r>
            <a:fld id="{C4AD7C67-D508-41FD-99B1-0552799E08B1}" type="slidenum">
              <a:rPr lang="en-US" altLang="zh-TW" smtClean="0">
                <a:cs typeface="Arial Unicode MS" pitchFamily="34" charset="-128"/>
              </a:rPr>
              <a:pPr eaLnBrk="1" hangingPunct="1"/>
              <a:t>1</a:t>
            </a:fld>
            <a:endParaRPr lang="en-US" altLang="zh-TW" smtClean="0">
              <a:cs typeface="Arial Unicode MS" pitchFamily="34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76400"/>
            <a:ext cx="8153400" cy="2209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33CC"/>
                </a:solidFill>
              </a:rPr>
              <a:t>CIS 700</a:t>
            </a:r>
            <a:br>
              <a:rPr lang="en-US" sz="3200" b="1" dirty="0" smtClean="0">
                <a:solidFill>
                  <a:srgbClr val="0033CC"/>
                </a:solidFill>
              </a:rPr>
            </a:br>
            <a:r>
              <a:rPr lang="en-US" sz="3200" b="1" dirty="0" smtClean="0">
                <a:solidFill>
                  <a:srgbClr val="0033CC"/>
                </a:solidFill>
              </a:rPr>
              <a:t>Advanced Machine Learning for NLP</a:t>
            </a:r>
            <a:br>
              <a:rPr lang="en-US" sz="3200" b="1" dirty="0" smtClean="0">
                <a:solidFill>
                  <a:srgbClr val="0033CC"/>
                </a:solidFill>
              </a:rPr>
            </a:br>
            <a:r>
              <a:rPr lang="en-US" sz="3200" b="1" dirty="0">
                <a:solidFill>
                  <a:srgbClr val="0033CC"/>
                </a:solidFill>
              </a:rPr>
              <a:t/>
            </a:r>
            <a:br>
              <a:rPr lang="en-US" sz="3200" b="1" dirty="0">
                <a:solidFill>
                  <a:srgbClr val="0033CC"/>
                </a:solidFill>
              </a:rPr>
            </a:br>
            <a:r>
              <a:rPr lang="en-US" sz="2400" dirty="0" smtClean="0"/>
              <a:t>Multiclass classification: Local and Global Views</a:t>
            </a:r>
            <a:endParaRPr lang="en-US" sz="2800" b="1" dirty="0" smtClean="0">
              <a:solidFill>
                <a:srgbClr val="0033CC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724400"/>
            <a:ext cx="81534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2800" dirty="0" smtClean="0">
                <a:solidFill>
                  <a:srgbClr val="0000FF"/>
                </a:solidFill>
              </a:rPr>
              <a:t>Dan Roth</a:t>
            </a:r>
          </a:p>
          <a:p>
            <a:pPr algn="l" eaLnBrk="1" hangingPunct="1"/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Department of Computer and Information Science</a:t>
            </a:r>
          </a:p>
          <a:p>
            <a:pPr algn="l" eaLnBrk="1" hangingPunct="1"/>
            <a:r>
              <a:rPr lang="en-US" altLang="zh-TW" sz="2400" dirty="0" smtClean="0">
                <a:ea typeface="Arial Unicode MS" pitchFamily="34" charset="-128"/>
                <a:cs typeface="Arial Unicode MS" pitchFamily="34" charset="-128"/>
              </a:rPr>
              <a:t>University of Pennsylvania</a:t>
            </a:r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48213" y="5987016"/>
            <a:ext cx="4336311" cy="48998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Open San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Augmented and modified by Vivek Srikumar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One-</a:t>
            </a:r>
            <a:r>
              <a:rPr lang="en-US" dirty="0" err="1" smtClean="0"/>
              <a:t>vs</a:t>
            </a:r>
            <a:r>
              <a:rPr lang="en-US" dirty="0" smtClean="0"/>
              <a:t>-all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Assumption</a:t>
            </a:r>
            <a:r>
              <a:rPr lang="en-US" dirty="0" smtClean="0"/>
              <a:t>: Each class individually separable from </a:t>
            </a:r>
            <a:r>
              <a:rPr lang="en-US" b="1" i="1" dirty="0" smtClean="0"/>
              <a:t>all</a:t>
            </a:r>
            <a:r>
              <a:rPr lang="en-US" dirty="0" smtClean="0"/>
              <a:t> the others</a:t>
            </a:r>
          </a:p>
          <a:p>
            <a:endParaRPr lang="en-US" dirty="0" smtClean="0">
              <a:solidFill>
                <a:srgbClr val="CC3333"/>
              </a:solidFill>
            </a:endParaRPr>
          </a:p>
          <a:p>
            <a:r>
              <a:rPr lang="en-US" dirty="0" smtClean="0">
                <a:solidFill>
                  <a:srgbClr val="CC3333"/>
                </a:solidFill>
              </a:rPr>
              <a:t>Learning</a:t>
            </a:r>
            <a:r>
              <a:rPr lang="en-US" dirty="0" smtClean="0"/>
              <a:t>: Given a dataset D = {&lt;</a:t>
            </a:r>
            <a:r>
              <a:rPr lang="en-US" b="1" dirty="0" smtClean="0"/>
              <a:t>x</a:t>
            </a:r>
            <a:r>
              <a:rPr lang="en-US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&gt;}, </a:t>
            </a:r>
          </a:p>
          <a:p>
            <a:pPr marL="457200" lvl="1" indent="0">
              <a:buNone/>
            </a:pPr>
            <a:r>
              <a:rPr lang="en-US" dirty="0" smtClean="0">
                <a:latin typeface="Calibri"/>
              </a:rPr>
              <a:t>Note: </a:t>
            </a:r>
            <a:r>
              <a:rPr lang="en-US" b="1" dirty="0" smtClean="0">
                <a:latin typeface="Calibri"/>
              </a:rPr>
              <a:t>x</a:t>
            </a:r>
            <a:r>
              <a:rPr lang="en-US" baseline="-25000" dirty="0" smtClean="0"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 smtClean="0"/>
              <a:t>n</a:t>
            </a:r>
            <a:r>
              <a:rPr lang="en-US" dirty="0" smtClean="0"/>
              <a:t>, </a:t>
            </a:r>
            <a:r>
              <a:rPr lang="en-US" b="1" dirty="0" err="1" smtClean="0">
                <a:latin typeface="Calibri"/>
              </a:rPr>
              <a:t>y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{1, 2, </a:t>
            </a:r>
            <a:r>
              <a:rPr lang="en-US" dirty="0" smtClean="0">
                <a:latin typeface="MT Extra"/>
                <a:sym typeface="MT Extra"/>
              </a:rPr>
              <a:t></a:t>
            </a:r>
            <a:r>
              <a:rPr lang="en-US" dirty="0" smtClean="0"/>
              <a:t>, K}</a:t>
            </a:r>
          </a:p>
          <a:p>
            <a:pPr lvl="1"/>
            <a:r>
              <a:rPr lang="en-US" dirty="0" smtClean="0"/>
              <a:t>Decompose into K binary classification tasks</a:t>
            </a:r>
          </a:p>
          <a:p>
            <a:pPr lvl="1"/>
            <a:r>
              <a:rPr lang="en-US" dirty="0" smtClean="0"/>
              <a:t>For class k, construct a binary classification task as:</a:t>
            </a:r>
          </a:p>
          <a:p>
            <a:pPr lvl="2"/>
            <a:r>
              <a:rPr lang="en-US" dirty="0" smtClean="0"/>
              <a:t>Positive examples: </a:t>
            </a:r>
            <a:r>
              <a:rPr lang="en-US" dirty="0"/>
              <a:t>E</a:t>
            </a:r>
            <a:r>
              <a:rPr lang="en-US" dirty="0" smtClean="0"/>
              <a:t>lements of D with label k</a:t>
            </a:r>
          </a:p>
          <a:p>
            <a:pPr lvl="2"/>
            <a:r>
              <a:rPr lang="en-US" dirty="0" smtClean="0"/>
              <a:t>Negative examples: All other elements of D</a:t>
            </a:r>
          </a:p>
          <a:p>
            <a:pPr lvl="1"/>
            <a:r>
              <a:rPr lang="en-US" dirty="0" smtClean="0"/>
              <a:t>Train K binary classifiers </a:t>
            </a:r>
            <a:r>
              <a:rPr lang="en-US" b="1" dirty="0" smtClean="0">
                <a:latin typeface="Calibri"/>
              </a:rPr>
              <a:t>w</a:t>
            </a:r>
            <a:r>
              <a:rPr lang="en-US" baseline="-25000" dirty="0" smtClean="0">
                <a:latin typeface="Calibri"/>
              </a:rPr>
              <a:t>1</a:t>
            </a:r>
            <a:r>
              <a:rPr lang="en-US" dirty="0" smtClean="0"/>
              <a:t>, </a:t>
            </a:r>
            <a:r>
              <a:rPr lang="en-US" b="1" dirty="0" smtClean="0">
                <a:latin typeface="Calibri"/>
              </a:rPr>
              <a:t>w</a:t>
            </a:r>
            <a:r>
              <a:rPr lang="en-US" baseline="-25000" dirty="0" smtClean="0">
                <a:latin typeface="Calibri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MT Extra"/>
                <a:sym typeface="MT Extra"/>
              </a:rPr>
              <a:t></a:t>
            </a:r>
            <a:r>
              <a:rPr lang="en-US" dirty="0" smtClean="0"/>
              <a:t> </a:t>
            </a:r>
            <a:r>
              <a:rPr lang="en-US" b="1" dirty="0" err="1" smtClean="0">
                <a:latin typeface="Calibri"/>
              </a:rPr>
              <a:t>w</a:t>
            </a:r>
            <a:r>
              <a:rPr lang="en-US" baseline="-25000" dirty="0" err="1" smtClean="0">
                <a:latin typeface="Calibri"/>
              </a:rPr>
              <a:t>K</a:t>
            </a:r>
            <a:r>
              <a:rPr lang="en-US" baseline="-25000" dirty="0" smtClean="0">
                <a:latin typeface="Calibri"/>
              </a:rPr>
              <a:t> </a:t>
            </a:r>
            <a:r>
              <a:rPr lang="en-US" dirty="0" smtClean="0">
                <a:latin typeface="Calibri"/>
              </a:rPr>
              <a:t>using any learning algorithm we have seen</a:t>
            </a:r>
            <a:endParaRPr lang="en-US" dirty="0" smtClean="0">
              <a:solidFill>
                <a:srgbClr val="CC3333"/>
              </a:solidFill>
              <a:latin typeface="Calibri"/>
            </a:endParaRPr>
          </a:p>
          <a:p>
            <a:r>
              <a:rPr lang="en-US" dirty="0" smtClean="0">
                <a:solidFill>
                  <a:srgbClr val="CC3333"/>
                </a:solidFill>
                <a:latin typeface="Calibri"/>
              </a:rPr>
              <a:t>Prediction</a:t>
            </a:r>
            <a:r>
              <a:rPr lang="en-US" dirty="0" smtClean="0">
                <a:latin typeface="Calibri"/>
              </a:rPr>
              <a:t>: “</a:t>
            </a:r>
            <a:r>
              <a:rPr lang="en-US" i="1" dirty="0" smtClean="0">
                <a:latin typeface="Calibri"/>
              </a:rPr>
              <a:t>Winner Takes All</a:t>
            </a:r>
            <a:r>
              <a:rPr lang="en-US" dirty="0" smtClean="0">
                <a:latin typeface="Calibri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Calibri"/>
              </a:rPr>
              <a:t>	</a:t>
            </a:r>
            <a:r>
              <a:rPr lang="en-US" dirty="0" smtClean="0">
                <a:latin typeface="Calibri"/>
              </a:rPr>
              <a:t>				</a:t>
            </a:r>
            <a:r>
              <a:rPr lang="en-US" dirty="0" err="1" smtClean="0">
                <a:latin typeface="Calibri"/>
              </a:rPr>
              <a:t>argmax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>
                <a:latin typeface="Calibri"/>
              </a:rPr>
              <a:t> </a:t>
            </a:r>
            <a:r>
              <a:rPr lang="en-US" b="1" dirty="0" err="1" smtClean="0">
                <a:latin typeface="Calibri"/>
              </a:rPr>
              <a:t>w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b="1" dirty="0" err="1" smtClean="0">
                <a:latin typeface="Calibri"/>
              </a:rPr>
              <a:t>x</a:t>
            </a:r>
            <a:endParaRPr lang="en-US" b="1" dirty="0" smtClean="0"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3853" y="5026527"/>
            <a:ext cx="22218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Question: What is the dimensionality of each 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807222" y="1381446"/>
            <a:ext cx="1442879" cy="1111634"/>
            <a:chOff x="1514188" y="1266209"/>
            <a:chExt cx="1442879" cy="1111634"/>
          </a:xfrm>
        </p:grpSpPr>
        <p:sp>
          <p:nvSpPr>
            <p:cNvPr id="26" name="Oval 2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147645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293905" y="1561377"/>
            <a:ext cx="403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full dataset, construct three binary classifiers, one for each class</a:t>
            </a:r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08492" y="2957388"/>
            <a:ext cx="1649161" cy="2374758"/>
            <a:chOff x="524528" y="3574143"/>
            <a:chExt cx="1649161" cy="2374758"/>
          </a:xfrm>
        </p:grpSpPr>
        <p:grpSp>
          <p:nvGrpSpPr>
            <p:cNvPr id="47" name="Group 46"/>
            <p:cNvGrpSpPr/>
            <p:nvPr/>
          </p:nvGrpSpPr>
          <p:grpSpPr>
            <a:xfrm>
              <a:off x="730810" y="3665014"/>
              <a:ext cx="1442879" cy="1111634"/>
              <a:chOff x="1514188" y="1266209"/>
              <a:chExt cx="1442879" cy="1111634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880278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987225" y="126620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723970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040698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880278" y="163887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586866" y="17458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147645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670496" y="200517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943477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514188" y="211212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124875" y="22708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70496" y="227089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50120" y="189822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743174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479919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796647" y="158705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636227" y="158540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 flipV="1">
              <a:off x="524528" y="3574143"/>
              <a:ext cx="1634351" cy="10062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41139" y="5025571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blue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1"/>
                  </a:solidFill>
                </a:rPr>
                <a:t>blue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b="1" dirty="0" smtClean="0">
                  <a:solidFill>
                    <a:schemeClr val="accent1"/>
                  </a:solidFill>
                </a:rPr>
                <a:t>inputs</a:t>
              </a:r>
              <a:endParaRPr lang="en-US" b="1" baseline="30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425734" y="3038739"/>
            <a:ext cx="1999225" cy="2445807"/>
            <a:chOff x="3316814" y="3655494"/>
            <a:chExt cx="1999225" cy="2445807"/>
          </a:xfrm>
        </p:grpSpPr>
        <p:grpSp>
          <p:nvGrpSpPr>
            <p:cNvPr id="136" name="Group 135"/>
            <p:cNvGrpSpPr/>
            <p:nvPr/>
          </p:nvGrpSpPr>
          <p:grpSpPr>
            <a:xfrm>
              <a:off x="3316814" y="3655494"/>
              <a:ext cx="1999225" cy="1111634"/>
              <a:chOff x="3490452" y="3655494"/>
              <a:chExt cx="1999225" cy="1111634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3747339" y="3655494"/>
                <a:ext cx="1442879" cy="1111634"/>
                <a:chOff x="3747339" y="3655494"/>
                <a:chExt cx="1442879" cy="1111634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4113429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220376" y="365549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957121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4273849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4113429" y="4028164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820017" y="41351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4380796" y="4504203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3903647" y="439445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176628" y="4504203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3747339" y="450140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358026" y="466018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903647" y="466018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5083271" y="42875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976325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713070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5029798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869378" y="397469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8" name="Straight Connector 87"/>
              <p:cNvCxnSpPr/>
              <p:nvPr/>
            </p:nvCxnSpPr>
            <p:spPr>
              <a:xfrm>
                <a:off x="3490452" y="4192893"/>
                <a:ext cx="1999225" cy="36629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/>
            <p:cNvSpPr txBox="1"/>
            <p:nvPr/>
          </p:nvSpPr>
          <p:spPr>
            <a:xfrm>
              <a:off x="3605316" y="5177971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red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2"/>
                  </a:solidFill>
                </a:rPr>
                <a:t>red inputs</a:t>
              </a:r>
              <a:endParaRPr lang="en-US" b="1" baseline="30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93040" y="2779782"/>
            <a:ext cx="1442879" cy="2729696"/>
            <a:chOff x="6709076" y="3396537"/>
            <a:chExt cx="1442879" cy="2729696"/>
          </a:xfrm>
        </p:grpSpPr>
        <p:grpSp>
          <p:nvGrpSpPr>
            <p:cNvPr id="138" name="Group 137"/>
            <p:cNvGrpSpPr/>
            <p:nvPr/>
          </p:nvGrpSpPr>
          <p:grpSpPr>
            <a:xfrm>
              <a:off x="6709076" y="3396537"/>
              <a:ext cx="1442879" cy="1556463"/>
              <a:chOff x="6828113" y="3396537"/>
              <a:chExt cx="1442879" cy="1556463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828113" y="3762441"/>
                <a:ext cx="1442879" cy="1111634"/>
                <a:chOff x="6828113" y="3762441"/>
                <a:chExt cx="1442879" cy="1111634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7194203" y="38693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7301150" y="376244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7037895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7354623" y="397633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7194203" y="413511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7900791" y="42420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7461570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6984421" y="450140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7257402" y="461115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6828113" y="460835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7438800" y="476712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84421" y="476712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8164045" y="439445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8057099" y="3869388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7793844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8110572" y="4083282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7950152" y="4081637"/>
                  <a:ext cx="106947" cy="106947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9" name="Straight Connector 128"/>
              <p:cNvCxnSpPr/>
              <p:nvPr/>
            </p:nvCxnSpPr>
            <p:spPr>
              <a:xfrm>
                <a:off x="7436988" y="3396537"/>
                <a:ext cx="513164" cy="1556463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/>
            <p:cNvSpPr txBox="1"/>
            <p:nvPr/>
          </p:nvSpPr>
          <p:spPr>
            <a:xfrm>
              <a:off x="6719405" y="5202903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green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</a:rPr>
                <a:t>green inputs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140" name="TextBox 139"/>
          <p:cNvSpPr txBox="1"/>
          <p:nvPr/>
        </p:nvSpPr>
        <p:spPr>
          <a:xfrm>
            <a:off x="2510424" y="5554820"/>
            <a:ext cx="5362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Winner Take All will predict the right answer. Only the correct label will have a positive score</a:t>
            </a:r>
            <a:endParaRPr lang="en-US" i="1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252476" y="4429136"/>
            <a:ext cx="1676785" cy="1737443"/>
            <a:chOff x="252476" y="4429136"/>
            <a:chExt cx="1676785" cy="1737443"/>
          </a:xfrm>
        </p:grpSpPr>
        <p:sp>
          <p:nvSpPr>
            <p:cNvPr id="141" name="TextBox 140"/>
            <p:cNvSpPr txBox="1"/>
            <p:nvPr/>
          </p:nvSpPr>
          <p:spPr>
            <a:xfrm>
              <a:off x="252476" y="5520248"/>
              <a:ext cx="1676785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Notation: Score for blue label</a:t>
              </a: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94622" y="4429136"/>
              <a:ext cx="820073" cy="356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/>
            <p:cNvCxnSpPr>
              <a:stCxn id="142" idx="1"/>
            </p:cNvCxnSpPr>
            <p:nvPr/>
          </p:nvCxnSpPr>
          <p:spPr>
            <a:xfrm flipH="1">
              <a:off x="325120" y="4607248"/>
              <a:ext cx="369502" cy="91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Slide Number Placeholder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11</a:t>
            </a:fld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1772953" y="2230155"/>
            <a:ext cx="15630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772953" y="2230155"/>
            <a:ext cx="2436178" cy="549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787452" y="2227357"/>
            <a:ext cx="5432098" cy="552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5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 may not always work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71425" y="1391377"/>
            <a:ext cx="504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 points are not separable with a single binary classifier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771425" y="2148880"/>
            <a:ext cx="477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decomposition will not work for these cases!</a:t>
            </a:r>
            <a:endParaRPr lang="en-US" i="1" dirty="0"/>
          </a:p>
        </p:txBody>
      </p:sp>
      <p:grpSp>
        <p:nvGrpSpPr>
          <p:cNvPr id="252" name="Group 251"/>
          <p:cNvGrpSpPr/>
          <p:nvPr/>
        </p:nvGrpSpPr>
        <p:grpSpPr>
          <a:xfrm>
            <a:off x="526917" y="3254878"/>
            <a:ext cx="1634351" cy="2474506"/>
            <a:chOff x="526917" y="3254878"/>
            <a:chExt cx="1634351" cy="2474506"/>
          </a:xfrm>
        </p:grpSpPr>
        <p:sp>
          <p:nvSpPr>
            <p:cNvPr id="130" name="TextBox 129"/>
            <p:cNvSpPr txBox="1"/>
            <p:nvPr/>
          </p:nvSpPr>
          <p:spPr>
            <a:xfrm>
              <a:off x="632982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blue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1"/>
                  </a:solidFill>
                </a:rPr>
                <a:t>blue</a:t>
              </a:r>
              <a:r>
                <a:rPr lang="en-US" dirty="0" smtClean="0">
                  <a:solidFill>
                    <a:schemeClr val="accent1"/>
                  </a:solidFill>
                </a:rPr>
                <a:t> </a:t>
              </a:r>
              <a:r>
                <a:rPr lang="en-US" b="1" dirty="0" smtClean="0">
                  <a:solidFill>
                    <a:schemeClr val="accent1"/>
                  </a:solidFill>
                </a:rPr>
                <a:t>inputs</a:t>
              </a:r>
              <a:endParaRPr lang="en-US" b="1" baseline="30000" dirty="0">
                <a:solidFill>
                  <a:schemeClr val="accent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526917" y="3254878"/>
              <a:ext cx="1634351" cy="1256277"/>
              <a:chOff x="526917" y="3254878"/>
              <a:chExt cx="1634351" cy="1256277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526917" y="3254878"/>
                <a:ext cx="1634351" cy="10062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718389" y="3346048"/>
                <a:ext cx="1442879" cy="1165107"/>
                <a:chOff x="704445" y="2828601"/>
                <a:chExt cx="1442879" cy="1165107"/>
              </a:xfrm>
            </p:grpSpPr>
            <p:sp>
              <p:nvSpPr>
                <p:cNvPr id="128" name="Oval 127"/>
                <p:cNvSpPr/>
                <p:nvPr/>
              </p:nvSpPr>
              <p:spPr>
                <a:xfrm>
                  <a:off x="1070535" y="293554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177482" y="282860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914227" y="304249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230955" y="304249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070535" y="320127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1291482" y="33616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445850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777123" y="33082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1445850" y="351409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505376" y="3886761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860753" y="3567565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1133734" y="3677310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704445" y="367451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315132" y="383328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860753" y="383328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2040377" y="346061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933431" y="2935548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670176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1986904" y="3149442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1826484" y="3147797"/>
                  <a:ext cx="106947" cy="10694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5" name="Group 94"/>
          <p:cNvGrpSpPr/>
          <p:nvPr/>
        </p:nvGrpSpPr>
        <p:grpSpPr>
          <a:xfrm>
            <a:off x="725103" y="1137708"/>
            <a:ext cx="1606995" cy="1465793"/>
            <a:chOff x="725103" y="1137708"/>
            <a:chExt cx="1606995" cy="1465793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177482" y="1490234"/>
              <a:ext cx="560089" cy="3726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196877" y="1844760"/>
              <a:ext cx="871967" cy="488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737571" y="1490234"/>
              <a:ext cx="331273" cy="8433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2068844" y="2317065"/>
              <a:ext cx="263254" cy="2864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1746627" y="1137708"/>
              <a:ext cx="50470" cy="3687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25103" y="1842348"/>
              <a:ext cx="45983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2647594" y="3346048"/>
            <a:ext cx="1482109" cy="2383336"/>
            <a:chOff x="2586066" y="3346048"/>
            <a:chExt cx="1482109" cy="2383336"/>
          </a:xfrm>
        </p:grpSpPr>
        <p:sp>
          <p:nvSpPr>
            <p:cNvPr id="131" name="TextBox 130"/>
            <p:cNvSpPr txBox="1"/>
            <p:nvPr/>
          </p:nvSpPr>
          <p:spPr>
            <a:xfrm>
              <a:off x="2616010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red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2"/>
                  </a:solidFill>
                </a:rPr>
                <a:t>red inputs</a:t>
              </a:r>
              <a:endParaRPr lang="en-US" b="1" baseline="30000" dirty="0">
                <a:solidFill>
                  <a:schemeClr val="accent2"/>
                </a:solidFill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605681" y="3346048"/>
              <a:ext cx="1442879" cy="1165107"/>
              <a:chOff x="2607303" y="2828601"/>
              <a:chExt cx="1442879" cy="1165107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2973393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080340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817085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133813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973393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194340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3348708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679981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348708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3408234" y="388676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763611" y="356756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36592" y="367731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607303" y="36745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217990" y="383328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763611" y="383328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943235" y="34606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836289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3573034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3889762" y="31494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729342" y="314779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Connector 96"/>
            <p:cNvCxnSpPr/>
            <p:nvPr/>
          </p:nvCxnSpPr>
          <p:spPr>
            <a:xfrm>
              <a:off x="2586066" y="3640615"/>
              <a:ext cx="1482109" cy="105816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889219" y="1221913"/>
            <a:ext cx="1442879" cy="1165107"/>
            <a:chOff x="1514188" y="1266209"/>
            <a:chExt cx="1442879" cy="1165107"/>
          </a:xfrm>
        </p:grpSpPr>
        <p:sp>
          <p:nvSpPr>
            <p:cNvPr id="186" name="Oval 185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2101225" y="17992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255593" y="1745825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2255593" y="19516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2315119" y="2324369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616029" y="3154379"/>
            <a:ext cx="1545115" cy="2575005"/>
            <a:chOff x="4417276" y="3154379"/>
            <a:chExt cx="1545115" cy="2575005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5126011" y="3154379"/>
              <a:ext cx="513164" cy="1556463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4540170" y="4806054"/>
              <a:ext cx="1422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w</a:t>
              </a:r>
              <a:r>
                <a:rPr lang="en-US" b="1" baseline="-25000" dirty="0" err="1" smtClean="0"/>
                <a:t>green</a:t>
              </a:r>
              <a:r>
                <a:rPr lang="en-US" baseline="30000" dirty="0" err="1" smtClean="0"/>
                <a:t>T</a:t>
              </a:r>
              <a:r>
                <a:rPr lang="en-US" b="1" dirty="0" err="1" smtClean="0"/>
                <a:t>x</a:t>
              </a:r>
              <a:r>
                <a:rPr lang="en-US" b="1" dirty="0" smtClean="0"/>
                <a:t> </a:t>
              </a:r>
              <a:r>
                <a:rPr lang="en-US" dirty="0" smtClean="0"/>
                <a:t> &gt; 0 for </a:t>
              </a:r>
              <a:r>
                <a:rPr lang="en-US" b="1" dirty="0" smtClean="0">
                  <a:solidFill>
                    <a:schemeClr val="accent3">
                      <a:lumMod val="50000"/>
                    </a:schemeClr>
                  </a:solidFill>
                </a:rPr>
                <a:t>green inputs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417276" y="3346048"/>
              <a:ext cx="1442879" cy="1165107"/>
              <a:chOff x="4403332" y="2828601"/>
              <a:chExt cx="1442879" cy="1165107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4769422" y="29355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4876369" y="282860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4613114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4929842" y="30424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4769422" y="320127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4990369" y="33616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5144737" y="330821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5476010" y="33082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5144737" y="351409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5204263" y="3886761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4559640" y="356756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4832621" y="367731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4403332" y="36745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5014019" y="383328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4559640" y="383328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5739264" y="346061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5632318" y="2935548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5369063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5685791" y="3149442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5525371" y="3147797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647471" y="3346048"/>
            <a:ext cx="1442879" cy="1906225"/>
            <a:chOff x="6647471" y="3346048"/>
            <a:chExt cx="1442879" cy="1906225"/>
          </a:xfrm>
        </p:grpSpPr>
        <p:grpSp>
          <p:nvGrpSpPr>
            <p:cNvPr id="102" name="Group 101"/>
            <p:cNvGrpSpPr/>
            <p:nvPr/>
          </p:nvGrpSpPr>
          <p:grpSpPr>
            <a:xfrm>
              <a:off x="6647471" y="3346048"/>
              <a:ext cx="1442879" cy="1165107"/>
              <a:chOff x="6491163" y="3346048"/>
              <a:chExt cx="1442879" cy="1165107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6857253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6964200" y="334604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6700945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7017673" y="355994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6857253" y="37187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7078200" y="3879138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7232568" y="3825664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7563841" y="38256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7232568" y="4031538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7292094" y="440420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6647471" y="4085012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6920452" y="4194757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6491163" y="419195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7101850" y="435073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6647471" y="435073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7827095" y="397806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7720149" y="34529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7456894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7773622" y="366688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7613202" y="3665244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8" name="TextBox 247"/>
            <p:cNvSpPr txBox="1"/>
            <p:nvPr/>
          </p:nvSpPr>
          <p:spPr>
            <a:xfrm>
              <a:off x="7117040" y="4882941"/>
              <a:ext cx="503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???</a:t>
              </a:r>
              <a:endParaRPr lang="en-US" b="1" baseline="30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53" name="Slide Number Placeholder 2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0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1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 classification: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learn</a:t>
            </a:r>
          </a:p>
          <a:p>
            <a:pPr lvl="1"/>
            <a:r>
              <a:rPr lang="en-US" dirty="0" smtClean="0"/>
              <a:t>Use any binary classifier learning algorithm</a:t>
            </a:r>
            <a:endParaRPr lang="en-US" dirty="0"/>
          </a:p>
          <a:p>
            <a:r>
              <a:rPr lang="en-US" dirty="0" smtClean="0">
                <a:solidFill>
                  <a:srgbClr val="CC3333"/>
                </a:solidFill>
              </a:rPr>
              <a:t>Problems</a:t>
            </a:r>
          </a:p>
          <a:p>
            <a:pPr lvl="1"/>
            <a:r>
              <a:rPr lang="en-US" dirty="0" smtClean="0"/>
              <a:t>No theoretical justification</a:t>
            </a:r>
          </a:p>
          <a:p>
            <a:pPr lvl="1"/>
            <a:r>
              <a:rPr lang="en-US" dirty="0" smtClean="0"/>
              <a:t>Calibration issues</a:t>
            </a:r>
          </a:p>
          <a:p>
            <a:pPr lvl="2"/>
            <a:r>
              <a:rPr lang="en-US" dirty="0" smtClean="0"/>
              <a:t>We are comparing scores produced by K classifiers trained independently. No reason for the scores to be in the same numerical range!</a:t>
            </a:r>
          </a:p>
          <a:p>
            <a:pPr lvl="1"/>
            <a:r>
              <a:rPr lang="en-US" dirty="0" smtClean="0"/>
              <a:t>Might </a:t>
            </a:r>
            <a:r>
              <a:rPr lang="en-US" dirty="0"/>
              <a:t>not always work</a:t>
            </a:r>
          </a:p>
          <a:p>
            <a:pPr lvl="2"/>
            <a:r>
              <a:rPr lang="en-US" dirty="0" smtClean="0"/>
              <a:t>Yet, works fairly well in many cases, especially if the underlying binary classifiers are tuned, regularized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All-</a:t>
            </a:r>
            <a:r>
              <a:rPr lang="en-US" dirty="0" err="1" smtClean="0"/>
              <a:t>vs</a:t>
            </a:r>
            <a:r>
              <a:rPr lang="en-US" dirty="0" smtClean="0"/>
              <a:t>-all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Assumption</a:t>
            </a:r>
            <a:r>
              <a:rPr lang="en-US" dirty="0" smtClean="0"/>
              <a:t>: </a:t>
            </a:r>
            <a:r>
              <a:rPr lang="en-US" i="1" dirty="0" smtClean="0"/>
              <a:t>Every</a:t>
            </a:r>
            <a:r>
              <a:rPr lang="en-US" dirty="0" smtClean="0"/>
              <a:t> pair of classes is separable</a:t>
            </a:r>
          </a:p>
          <a:p>
            <a:r>
              <a:rPr lang="en-US" dirty="0">
                <a:solidFill>
                  <a:schemeClr val="accent2"/>
                </a:solidFill>
              </a:rPr>
              <a:t>Learning</a:t>
            </a:r>
            <a:r>
              <a:rPr lang="en-US" dirty="0"/>
              <a:t>: Given a dataset D = {&lt;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b="1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&gt;}, </a:t>
            </a:r>
          </a:p>
          <a:p>
            <a:pPr marL="457200" lvl="1" indent="0">
              <a:buNone/>
            </a:pPr>
            <a:r>
              <a:rPr lang="en-US" dirty="0"/>
              <a:t>Note: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/>
              <a:t>n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2</a:t>
            </a:r>
            <a:r>
              <a:rPr lang="en-US" dirty="0"/>
              <a:t> {1, 2, </a:t>
            </a:r>
            <a:r>
              <a:rPr lang="en-US" dirty="0">
                <a:latin typeface="MT Extra"/>
                <a:sym typeface="MT Extra"/>
              </a:rPr>
              <a:t></a:t>
            </a:r>
            <a:r>
              <a:rPr lang="en-US" dirty="0"/>
              <a:t>, </a:t>
            </a:r>
            <a:r>
              <a:rPr lang="en-US" dirty="0" smtClean="0"/>
              <a:t>K}</a:t>
            </a:r>
          </a:p>
          <a:p>
            <a:pPr lvl="1"/>
            <a:r>
              <a:rPr lang="en-US" dirty="0" smtClean="0"/>
              <a:t>For every pair of labels (</a:t>
            </a:r>
            <a:r>
              <a:rPr lang="en-US" dirty="0"/>
              <a:t>j</a:t>
            </a:r>
            <a:r>
              <a:rPr lang="en-US" dirty="0" smtClean="0"/>
              <a:t>, k), create a binary classifier with:</a:t>
            </a:r>
          </a:p>
          <a:p>
            <a:pPr lvl="2"/>
            <a:r>
              <a:rPr lang="en-US" dirty="0" smtClean="0"/>
              <a:t>Positive examples: All examples with label j</a:t>
            </a:r>
          </a:p>
          <a:p>
            <a:pPr lvl="2"/>
            <a:r>
              <a:rPr lang="en-US" dirty="0" smtClean="0"/>
              <a:t>Negative examples: All examples with label 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Train                          classifiers in all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C3333"/>
                </a:solidFill>
              </a:rPr>
              <a:t>Prediction: </a:t>
            </a:r>
            <a:r>
              <a:rPr lang="en-US" dirty="0" smtClean="0"/>
              <a:t>More complex, each label get K-1 votes</a:t>
            </a:r>
            <a:endParaRPr lang="en-US" dirty="0"/>
          </a:p>
          <a:p>
            <a:pPr lvl="1"/>
            <a:r>
              <a:rPr lang="en-US" dirty="0" smtClean="0"/>
              <a:t>How to combine the votes? Many methods</a:t>
            </a:r>
          </a:p>
          <a:p>
            <a:pPr lvl="2"/>
            <a:r>
              <a:rPr lang="en-US" dirty="0" smtClean="0"/>
              <a:t>Majority: Pick the label with maximum votes</a:t>
            </a:r>
          </a:p>
          <a:p>
            <a:pPr lvl="2"/>
            <a:r>
              <a:rPr lang="en-US" dirty="0" smtClean="0"/>
              <a:t>Organize a tournament between the labels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8560" y="924939"/>
            <a:ext cx="293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Sometimes called one-</a:t>
            </a:r>
            <a:r>
              <a:rPr lang="en-US" dirty="0" err="1" smtClean="0"/>
              <a:t>vs</a:t>
            </a:r>
            <a:r>
              <a:rPr lang="en-US" dirty="0" smtClean="0"/>
              <a:t>-one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92611"/>
              </p:ext>
            </p:extLst>
          </p:nvPr>
        </p:nvGraphicFramePr>
        <p:xfrm>
          <a:off x="1932865" y="3814119"/>
          <a:ext cx="14890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977900" imgH="469900" progId="Equation.3">
                  <p:embed/>
                </p:oleObj>
              </mc:Choice>
              <mc:Fallback>
                <p:oleObj name="Equation" r:id="rId3" imgW="977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2865" y="3814119"/>
                        <a:ext cx="1489075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24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 classification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Every pair of labels is linearly separable here</a:t>
            </a:r>
          </a:p>
          <a:p>
            <a:pPr lvl="1"/>
            <a:r>
              <a:rPr lang="en-US" dirty="0" smtClean="0"/>
              <a:t>When a pair of labels is considered, all others are ignored</a:t>
            </a:r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Problems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O(K</a:t>
            </a:r>
            <a:r>
              <a:rPr lang="en-US" baseline="30000" dirty="0" smtClean="0"/>
              <a:t>2</a:t>
            </a:r>
            <a:r>
              <a:rPr lang="en-US" dirty="0" smtClean="0"/>
              <a:t>) weight vectors to train and store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Size of training set for a pair of labels could be very small, leading to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Prediction is often ad-hoc and might be unstable</a:t>
            </a:r>
          </a:p>
          <a:p>
            <a:pPr marL="857250" lvl="2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What if two classes get the same number of votes? For a tournament, what is the sequence in which the labels compete?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682389" y="1075579"/>
            <a:ext cx="1606995" cy="1465793"/>
            <a:chOff x="725103" y="1137708"/>
            <a:chExt cx="1606995" cy="1465793"/>
          </a:xfrm>
        </p:grpSpPr>
        <p:grpSp>
          <p:nvGrpSpPr>
            <p:cNvPr id="11" name="Group 10"/>
            <p:cNvGrpSpPr/>
            <p:nvPr/>
          </p:nvGrpSpPr>
          <p:grpSpPr>
            <a:xfrm>
              <a:off x="725103" y="1137708"/>
              <a:ext cx="1606995" cy="1465793"/>
              <a:chOff x="725103" y="1137708"/>
              <a:chExt cx="1606995" cy="146579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1177482" y="1490234"/>
                <a:ext cx="560089" cy="37266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196877" y="1844760"/>
                <a:ext cx="871967" cy="488787"/>
              </a:xfrm>
              <a:prstGeom prst="line">
                <a:avLst/>
              </a:prstGeom>
              <a:ln>
                <a:solidFill>
                  <a:srgbClr val="333333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737571" y="1490234"/>
                <a:ext cx="331273" cy="84331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68844" y="2317065"/>
                <a:ext cx="263254" cy="28643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746627" y="1137708"/>
                <a:ext cx="50470" cy="3687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25103" y="1842348"/>
                <a:ext cx="459834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889219" y="1221913"/>
              <a:ext cx="1442879" cy="1165107"/>
              <a:chOff x="1514188" y="1266209"/>
              <a:chExt cx="1442879" cy="116510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880278" y="137315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87225" y="126620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723970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040698" y="148010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880278" y="163887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101225" y="1799299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55593" y="1745825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586866" y="174582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55593" y="1951699"/>
                <a:ext cx="106947" cy="106947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315119" y="2324369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70496" y="2005173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43477" y="2114918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514188" y="2112120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124875" y="2270895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670496" y="2270896"/>
                <a:ext cx="106947" cy="10694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850120" y="189822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743174" y="1373156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79919" y="1587050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796647" y="1587050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636227" y="1585405"/>
                <a:ext cx="106947" cy="106947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One-vs-All </a:t>
            </a:r>
            <a:r>
              <a:rPr lang="en-US" dirty="0" smtClean="0">
                <a:solidFill>
                  <a:srgbClr val="0000FF"/>
                </a:solidFill>
              </a:rPr>
              <a:t>vs.</a:t>
            </a:r>
            <a:r>
              <a:rPr lang="en-US" dirty="0" smtClean="0"/>
              <a:t> All vs.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16</a:t>
            </a:fld>
            <a:endParaRPr lang="en-US" dirty="0">
              <a:solidFill>
                <a:srgbClr val="0F24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153" y="1295141"/>
            <a:ext cx="7162800" cy="4800600"/>
          </a:xfrm>
        </p:spPr>
        <p:txBody>
          <a:bodyPr/>
          <a:lstStyle/>
          <a:p>
            <a:r>
              <a:rPr lang="en-US" sz="2000" dirty="0" smtClean="0"/>
              <a:t>Assume </a:t>
            </a:r>
            <a:r>
              <a:rPr lang="en-US" sz="2000" dirty="0" smtClean="0">
                <a:solidFill>
                  <a:srgbClr val="0000FF"/>
                </a:solidFill>
              </a:rPr>
              <a:t>m</a:t>
            </a:r>
            <a:r>
              <a:rPr lang="en-US" sz="2000" dirty="0" smtClean="0"/>
              <a:t> examples, </a:t>
            </a:r>
            <a:r>
              <a:rPr lang="en-US" sz="2000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/>
              <a:t> class labels. </a:t>
            </a:r>
          </a:p>
          <a:p>
            <a:pPr lvl="1"/>
            <a:r>
              <a:rPr lang="en-US" sz="1800" dirty="0" smtClean="0"/>
              <a:t>For simplicity, say, m/k in each.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One vs. All:</a:t>
            </a:r>
          </a:p>
          <a:p>
            <a:pPr lvl="1"/>
            <a:r>
              <a:rPr lang="en-US" sz="1800" dirty="0" smtClean="0"/>
              <a:t>classifier </a:t>
            </a:r>
            <a:r>
              <a:rPr lang="en-US" sz="1800" dirty="0" smtClean="0">
                <a:solidFill>
                  <a:srgbClr val="0000FF"/>
                </a:solidFill>
                <a:latin typeface="Calibri"/>
              </a:rPr>
              <a:t>f</a:t>
            </a:r>
            <a:r>
              <a:rPr lang="en-US" sz="1800" baseline="-25000" dirty="0" smtClean="0">
                <a:solidFill>
                  <a:srgbClr val="0000FF"/>
                </a:solidFill>
                <a:latin typeface="Calibri"/>
              </a:rPr>
              <a:t>i</a:t>
            </a:r>
            <a:r>
              <a:rPr lang="en-US" sz="1800" dirty="0" smtClean="0"/>
              <a:t>: m/k </a:t>
            </a:r>
            <a:r>
              <a:rPr lang="en-US" sz="1800" dirty="0" smtClean="0">
                <a:solidFill>
                  <a:srgbClr val="0000FF"/>
                </a:solidFill>
              </a:rPr>
              <a:t>(+)</a:t>
            </a:r>
            <a:r>
              <a:rPr lang="en-US" sz="1800" dirty="0" smtClean="0"/>
              <a:t> and (k-1)m/k </a:t>
            </a:r>
            <a:r>
              <a:rPr lang="en-US" sz="1800" dirty="0" smtClean="0">
                <a:solidFill>
                  <a:srgbClr val="0000FF"/>
                </a:solidFill>
              </a:rPr>
              <a:t>(-)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Decision: </a:t>
            </a:r>
          </a:p>
          <a:p>
            <a:pPr lvl="1"/>
            <a:r>
              <a:rPr lang="en-US" sz="1800" dirty="0" smtClean="0"/>
              <a:t>Evaluate </a:t>
            </a:r>
            <a:r>
              <a:rPr lang="en-US" sz="1800" dirty="0" smtClean="0">
                <a:solidFill>
                  <a:srgbClr val="0000FF"/>
                </a:solidFill>
              </a:rPr>
              <a:t>k</a:t>
            </a:r>
            <a:r>
              <a:rPr lang="en-US" sz="1800" dirty="0" smtClean="0"/>
              <a:t> linear classifiers and do Winner Takes All (WTA): </a:t>
            </a:r>
          </a:p>
          <a:p>
            <a:pPr lvl="1"/>
            <a:r>
              <a:rPr lang="en-US" sz="1800" dirty="0" smtClean="0"/>
              <a:t>                         f(x) =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i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libri"/>
              </a:rPr>
              <a:t>f</a:t>
            </a:r>
            <a:r>
              <a:rPr lang="en-US" sz="1800" baseline="-25000" dirty="0" smtClean="0">
                <a:latin typeface="Calibri"/>
              </a:rPr>
              <a:t>i</a:t>
            </a:r>
            <a:r>
              <a:rPr lang="en-US" sz="1800" dirty="0" smtClean="0"/>
              <a:t>(x)  = 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i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i</a:t>
            </a:r>
            <a:r>
              <a:rPr lang="en-US" sz="1800" baseline="30000" dirty="0" err="1" smtClean="0"/>
              <a:t>T</a:t>
            </a:r>
            <a:r>
              <a:rPr lang="en-US" sz="1800" dirty="0" err="1" smtClean="0"/>
              <a:t>x</a:t>
            </a:r>
            <a:endParaRPr lang="en-US" sz="1800" dirty="0" smtClean="0"/>
          </a:p>
          <a:p>
            <a:r>
              <a:rPr lang="en-US" sz="2000" dirty="0" smtClean="0"/>
              <a:t>All vs. All:</a:t>
            </a:r>
          </a:p>
          <a:p>
            <a:pPr lvl="1"/>
            <a:r>
              <a:rPr lang="en-US" sz="1800" dirty="0" smtClean="0"/>
              <a:t>Classifier </a:t>
            </a:r>
            <a:r>
              <a:rPr lang="en-US" sz="1800" dirty="0" err="1" smtClean="0">
                <a:solidFill>
                  <a:srgbClr val="0000FF"/>
                </a:solidFill>
              </a:rPr>
              <a:t>f</a:t>
            </a:r>
            <a:r>
              <a:rPr lang="en-US" sz="1800" baseline="-25000" dirty="0" err="1" smtClean="0">
                <a:solidFill>
                  <a:srgbClr val="0000FF"/>
                </a:solidFill>
              </a:rPr>
              <a:t>ij</a:t>
            </a:r>
            <a:r>
              <a:rPr lang="en-US" sz="1800" dirty="0" smtClean="0">
                <a:solidFill>
                  <a:srgbClr val="FF0000"/>
                </a:solidFill>
              </a:rPr>
              <a:t>:</a:t>
            </a:r>
            <a:r>
              <a:rPr lang="en-US" sz="1800" dirty="0" smtClean="0"/>
              <a:t> m/k (+) and m/k (-)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More expressivity, but less examples to learn from.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Decision: </a:t>
            </a:r>
          </a:p>
          <a:p>
            <a:pPr lvl="1"/>
            <a:r>
              <a:rPr lang="en-US" sz="1800" dirty="0" smtClean="0"/>
              <a:t>Evaluate </a:t>
            </a:r>
            <a:r>
              <a:rPr lang="en-US" sz="1800" dirty="0" smtClean="0">
                <a:solidFill>
                  <a:srgbClr val="0000FF"/>
                </a:solidFill>
                <a:latin typeface="Calibri"/>
              </a:rPr>
              <a:t>k</a:t>
            </a:r>
            <a:r>
              <a:rPr lang="en-US" sz="1800" baseline="30000" dirty="0" smtClean="0">
                <a:solidFill>
                  <a:srgbClr val="0000FF"/>
                </a:solidFill>
                <a:latin typeface="Calibri"/>
              </a:rPr>
              <a:t>2</a:t>
            </a:r>
            <a:r>
              <a:rPr lang="en-US" sz="1800" dirty="0" smtClean="0"/>
              <a:t> linear classifiers; decision sometimes unstable. 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What type of learning methods would prefer All vs. All (efficiency-wise)?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65357" y="5867400"/>
            <a:ext cx="2614818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(Think about Dual/Primal)</a:t>
            </a:r>
          </a:p>
        </p:txBody>
      </p:sp>
    </p:spTree>
    <p:extLst>
      <p:ext uri="{BB962C8B-B14F-4D97-AF65-F5344CB8AC3E}">
        <p14:creationId xmlns:p14="http://schemas.microsoft.com/office/powerpoint/2010/main" val="35810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Challenge: One-vs-All </a:t>
            </a:r>
            <a:r>
              <a:rPr lang="en-US" dirty="0" smtClean="0">
                <a:solidFill>
                  <a:srgbClr val="0000FF"/>
                </a:solidFill>
              </a:rPr>
              <a:t>vs.</a:t>
            </a:r>
            <a:r>
              <a:rPr lang="en-US" dirty="0" smtClean="0"/>
              <a:t> All vs. 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17</a:t>
            </a:fld>
            <a:endParaRPr lang="en-US" dirty="0">
              <a:solidFill>
                <a:srgbClr val="0F24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153" y="1295141"/>
            <a:ext cx="71628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You are asked to implement a generic multiclass linear classification box. </a:t>
            </a:r>
          </a:p>
          <a:p>
            <a:r>
              <a:rPr lang="en-US" sz="2000" dirty="0" smtClean="0"/>
              <a:t>Which method will you use, One vs All or All vs All? 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Dual or Primal? </a:t>
            </a:r>
          </a:p>
          <a:p>
            <a:pPr lvl="1"/>
            <a:r>
              <a:rPr lang="en-US" sz="1600" dirty="0" smtClean="0"/>
              <a:t>Are we going to use kernels or not?</a:t>
            </a:r>
          </a:p>
          <a:p>
            <a:r>
              <a:rPr lang="en-US" sz="2000" dirty="0" smtClean="0"/>
              <a:t>Primal: algorithms are O(# of examples) </a:t>
            </a:r>
          </a:p>
          <a:p>
            <a:r>
              <a:rPr lang="en-US" sz="2000" dirty="0" smtClean="0"/>
              <a:t>Dual: algorithms are O(# of examples)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Why?</a:t>
            </a:r>
          </a:p>
          <a:p>
            <a:pPr lvl="1"/>
            <a:endParaRPr lang="en-US" sz="16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58047" y="455848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807730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88282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382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vs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vs 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1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 m/k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0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r>
                        <a:rPr lang="en-US" baseline="0" dirty="0" smtClean="0"/>
                        <a:t> m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 (m/k)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= m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19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7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Error Correcting Codes Decomposition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295400"/>
            <a:ext cx="83820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1-vs-all uses k classifiers for k labels; can you use only log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k?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Reduce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the multi-class classification to random binary problems.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Choose a “code word” for each label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 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K=8:  all we need is 3 bits, three classifiers 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Rows: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An encoding of each class (k rows)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Columns: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L </a:t>
            </a: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dichotomies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of the data, each corresponds to a new classification problem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Extreme cases: 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1-vs-all: k rows, k columns 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k rows </a:t>
            </a:r>
            <a:r>
              <a:rPr lang="en-US" sz="1600" dirty="0" smtClean="0">
                <a:latin typeface="Calibri"/>
                <a:cs typeface="Calibri" pitchFamily="34" charset="0"/>
              </a:rPr>
              <a:t>log</a:t>
            </a:r>
            <a:r>
              <a:rPr lang="en-US" sz="1600" baseline="-25000" dirty="0" smtClean="0">
                <a:latin typeface="Calibri"/>
                <a:cs typeface="Calibri" pitchFamily="34" charset="0"/>
              </a:rPr>
              <a:t>2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k columns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Each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training example is mapped to one example per column</a:t>
            </a:r>
          </a:p>
          <a:p>
            <a:pPr lvl="1">
              <a:lnSpc>
                <a:spcPct val="80000"/>
              </a:lnSpc>
            </a:pPr>
            <a:r>
              <a:rPr lang="en-US" sz="1400" dirty="0" smtClean="0">
                <a:latin typeface="Calibri" pitchFamily="34" charset="0"/>
                <a:cs typeface="Calibri" pitchFamily="34" charset="0"/>
              </a:rPr>
              <a:t>(x,3) </a:t>
            </a:r>
            <a:r>
              <a:rPr lang="en-US" sz="140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{(x,P1), </a:t>
            </a:r>
            <a:r>
              <a:rPr lang="en-US" sz="1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+;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x,P2),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-; (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x,P3), 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-; (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x,P4), +}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To classify a new example x:</a:t>
            </a:r>
            <a:endParaRPr lang="en-US" sz="1600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Evaluate hypothesis on the 4 </a:t>
            </a:r>
            <a:r>
              <a:rPr lang="en-US" sz="1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binary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problems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{(x,P1) ,</a:t>
            </a:r>
            <a:r>
              <a:rPr lang="en-US" sz="1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(x,P2), (x,P3), (x,P4),} 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Choose label that is </a:t>
            </a:r>
            <a:r>
              <a:rPr lang="en-US" sz="1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most consistent 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with the results</a:t>
            </a:r>
            <a:r>
              <a:rPr lang="en-US" sz="1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2">
              <a:lnSpc>
                <a:spcPct val="80000"/>
              </a:lnSpc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Use Hamming distance (bit-wise distance)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Nice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theoretical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results as a function of the performance of the </a:t>
            </a:r>
            <a:r>
              <a:rPr lang="en-US" sz="1600" dirty="0" smtClean="0">
                <a:latin typeface="Calibri"/>
                <a:cs typeface="Calibri" pitchFamily="34" charset="0"/>
              </a:rPr>
              <a:t>P</a:t>
            </a:r>
            <a:r>
              <a:rPr lang="en-US" sz="1600" baseline="-25000" dirty="0" smtClean="0">
                <a:latin typeface="Calibri"/>
                <a:cs typeface="Calibri" pitchFamily="34" charset="0"/>
              </a:rPr>
              <a:t>i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(depending on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code &amp; 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size)</a:t>
            </a:r>
          </a:p>
          <a:p>
            <a:pPr>
              <a:lnSpc>
                <a:spcPct val="80000"/>
              </a:lnSpc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Potential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Problems? </a:t>
            </a:r>
          </a:p>
        </p:txBody>
      </p:sp>
      <p:graphicFrame>
        <p:nvGraphicFramePr>
          <p:cNvPr id="230484" name="Group 84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5943600" y="2895600"/>
          <a:ext cx="3200400" cy="268224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Label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5505062" y="3248607"/>
            <a:ext cx="35814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3370" y="5943600"/>
            <a:ext cx="3398238" cy="369332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Can you separate any dichotomy?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uiExpand="1" build="p"/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Decomposition methods: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145"/>
            <a:ext cx="8229600" cy="50707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General idea</a:t>
            </a:r>
          </a:p>
          <a:p>
            <a:pPr lvl="1"/>
            <a:r>
              <a:rPr lang="en-US" dirty="0" smtClean="0"/>
              <a:t>Decompose the multiclass problem into many binary problems</a:t>
            </a:r>
          </a:p>
          <a:p>
            <a:pPr lvl="1"/>
            <a:r>
              <a:rPr lang="en-US" dirty="0" smtClean="0"/>
              <a:t>We know how to train binary classifiers</a:t>
            </a:r>
          </a:p>
          <a:p>
            <a:pPr lvl="1"/>
            <a:r>
              <a:rPr lang="en-US" dirty="0" smtClean="0"/>
              <a:t>Prediction depends on the decomposition</a:t>
            </a:r>
          </a:p>
          <a:p>
            <a:pPr lvl="2"/>
            <a:r>
              <a:rPr lang="en-US" dirty="0" smtClean="0"/>
              <a:t>Constructs the multiclass label from the output of the binary classifiers</a:t>
            </a:r>
          </a:p>
          <a:p>
            <a:r>
              <a:rPr lang="en-US" dirty="0" smtClean="0"/>
              <a:t>Learning optimizes </a:t>
            </a:r>
            <a:r>
              <a:rPr lang="en-US" i="1" dirty="0" smtClean="0"/>
              <a:t>local correctness</a:t>
            </a:r>
          </a:p>
          <a:p>
            <a:pPr lvl="1"/>
            <a:r>
              <a:rPr lang="en-US" dirty="0" smtClean="0"/>
              <a:t>Each binary classifier does not need to be globally correct</a:t>
            </a:r>
          </a:p>
          <a:p>
            <a:pPr lvl="2"/>
            <a:r>
              <a:rPr lang="en-US" dirty="0" smtClean="0"/>
              <a:t>That is, the classifiers do not need to agree with each other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E.g., two classifiers might think that a given example “belongs” to them.</a:t>
            </a:r>
          </a:p>
          <a:p>
            <a:pPr lvl="1"/>
            <a:r>
              <a:rPr lang="en-US" dirty="0" smtClean="0"/>
              <a:t>The learning algorithm is not even aware of the prediction procedure!</a:t>
            </a:r>
          </a:p>
          <a:p>
            <a:r>
              <a:rPr lang="en-US" dirty="0" smtClean="0"/>
              <a:t>Poor decomposition gives poor performance</a:t>
            </a:r>
          </a:p>
          <a:p>
            <a:pPr lvl="1"/>
            <a:r>
              <a:rPr lang="en-US" dirty="0" smtClean="0"/>
              <a:t>Difficult local problems, can be “unnatural”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for ECOC, why should the binary problems be separable?</a:t>
            </a:r>
          </a:p>
          <a:p>
            <a:r>
              <a:rPr lang="en-US" dirty="0">
                <a:solidFill>
                  <a:srgbClr val="FF0000"/>
                </a:solidFill>
              </a:rPr>
              <a:t>Not clear how to generalize multi-class to problems with a very large # of output variables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Examples? What’s unique about these problems?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15857" y="13212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Questions?</a:t>
            </a:r>
            <a:endParaRPr lang="en-US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0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Stuff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1938-476A-4922-BE24-3B8F6A2854D9}" type="slidenum">
              <a:rPr lang="en-US" smtClean="0">
                <a:solidFill>
                  <a:srgbClr val="0F243E"/>
                </a:solidFill>
              </a:rPr>
              <a:pPr/>
              <a:t>2</a:t>
            </a:fld>
            <a:endParaRPr lang="en-US" dirty="0">
              <a:solidFill>
                <a:srgbClr val="0F243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153" y="1295141"/>
            <a:ext cx="7162800" cy="4800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hlinkClick r:id="rId2"/>
              </a:rPr>
              <a:t>Class web page </a:t>
            </a:r>
            <a:r>
              <a:rPr lang="en-US" sz="2000" dirty="0">
                <a:hlinkClick r:id="rId2"/>
              </a:rPr>
              <a:t>http://www.cis.upenn.edu/~danroth/Teaching/CIS-700-006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Piazza</a:t>
            </a:r>
          </a:p>
          <a:p>
            <a:endParaRPr lang="en-US" sz="2000" dirty="0" smtClean="0"/>
          </a:p>
          <a:p>
            <a:r>
              <a:rPr lang="en-US" sz="2000" dirty="0" smtClean="0"/>
              <a:t>HW0 ???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Combining binary classifiers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Error correcting </a:t>
            </a:r>
            <a:r>
              <a:rPr lang="en-US" dirty="0" smtClean="0"/>
              <a:t>codes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CC3333"/>
                </a:solidFill>
              </a:rPr>
              <a:t>Training a single classifier</a:t>
            </a:r>
          </a:p>
          <a:p>
            <a:pPr lvl="1">
              <a:lnSpc>
                <a:spcPct val="120000"/>
              </a:lnSpc>
            </a:pPr>
            <a:r>
              <a:rPr lang="en-US" u="sng" dirty="0" smtClean="0">
                <a:solidFill>
                  <a:srgbClr val="CC3333"/>
                </a:solidFill>
              </a:rPr>
              <a:t>Multiclass SVM</a:t>
            </a:r>
            <a:endParaRPr lang="en-US" u="sng" dirty="0">
              <a:solidFill>
                <a:srgbClr val="CC3333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CC3333"/>
                </a:solidFill>
              </a:rPr>
              <a:t>Constraint classification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Decomposition methods 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o not account for how the final predictor will be used</a:t>
            </a:r>
          </a:p>
          <a:p>
            <a:pPr lvl="1"/>
            <a:r>
              <a:rPr lang="en-US" dirty="0" smtClean="0"/>
              <a:t>Do not optimize any global measure of correctness</a:t>
            </a:r>
          </a:p>
          <a:p>
            <a:pPr lvl="1"/>
            <a:endParaRPr lang="en-US" dirty="0"/>
          </a:p>
          <a:p>
            <a:r>
              <a:rPr lang="en-US" dirty="0" smtClean="0"/>
              <a:t>Goal: To train a multiclass classifier that is “global”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Recall: Margin for binary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C3333"/>
                </a:solidFill>
              </a:rPr>
              <a:t>margin</a:t>
            </a:r>
            <a:r>
              <a:rPr lang="en-US" dirty="0" smtClean="0"/>
              <a:t> of a </a:t>
            </a:r>
            <a:r>
              <a:rPr lang="en-US" dirty="0" err="1" smtClean="0"/>
              <a:t>hyperplane</a:t>
            </a:r>
            <a:r>
              <a:rPr lang="en-US" dirty="0" smtClean="0"/>
              <a:t> for a dataset is the distance between the </a:t>
            </a:r>
            <a:r>
              <a:rPr lang="en-US" dirty="0" err="1" smtClean="0"/>
              <a:t>hyperplane</a:t>
            </a:r>
            <a:r>
              <a:rPr lang="en-US" dirty="0" smtClean="0"/>
              <a:t> and the data point nearest to it.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4E70-49F1-4D48-A830-2CD8E288FC71}" type="slidenum">
              <a:rPr lang="en-US" smtClean="0"/>
              <a:t>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45360" y="3470474"/>
            <a:ext cx="1469486" cy="1044952"/>
            <a:chOff x="4279516" y="2394188"/>
            <a:chExt cx="1469486" cy="1044952"/>
          </a:xfrm>
        </p:grpSpPr>
        <p:sp>
          <p:nvSpPr>
            <p:cNvPr id="33" name="TextBox 32"/>
            <p:cNvSpPr txBox="1"/>
            <p:nvPr/>
          </p:nvSpPr>
          <p:spPr>
            <a:xfrm>
              <a:off x="4673600" y="24587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79516" y="28947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800" y="257885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0800" y="29159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27600" y="24384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82324" y="239418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84800" y="255853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4800" y="28956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+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4401" y="3535006"/>
            <a:ext cx="1139937" cy="1725672"/>
            <a:chOff x="4514116" y="4353838"/>
            <a:chExt cx="1139937" cy="1725672"/>
          </a:xfrm>
        </p:grpSpPr>
        <p:sp>
          <p:nvSpPr>
            <p:cNvPr id="15" name="TextBox 14"/>
            <p:cNvSpPr txBox="1"/>
            <p:nvPr/>
          </p:nvSpPr>
          <p:spPr>
            <a:xfrm>
              <a:off x="4592320" y="43891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4116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0664" y="52514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54656" y="43538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41784" y="48785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6082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6516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49520" y="48463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23064" y="54038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07056" y="45062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94184" y="50309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7120" y="46939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18916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01920" y="499872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75464" y="5556290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59456" y="4658638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6584" y="5183386"/>
              <a:ext cx="294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CC3333"/>
                  </a:solidFill>
                </a:rPr>
                <a:t>-</a:t>
              </a: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4148304" y="3003530"/>
            <a:ext cx="0" cy="278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72160" y="4050921"/>
            <a:ext cx="6746240" cy="1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12067" y="2916834"/>
            <a:ext cx="1827377" cy="27490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529667" y="4300371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95689" y="4649281"/>
            <a:ext cx="3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 with respect to this </a:t>
            </a:r>
            <a:r>
              <a:rPr lang="en-US" dirty="0" err="1" smtClean="0"/>
              <a:t>hyperplane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flipH="1" flipV="1">
            <a:off x="4766733" y="4649281"/>
            <a:ext cx="328956" cy="18466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71758" y="2683719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69238" y="3195610"/>
            <a:ext cx="1827377" cy="2749014"/>
          </a:xfrm>
          <a:prstGeom prst="line">
            <a:avLst/>
          </a:prstGeom>
          <a:ln>
            <a:solidFill>
              <a:srgbClr val="3366CC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23025" y="3634820"/>
            <a:ext cx="448733" cy="306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4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Defined as the score difference between the highest scoring label and the second 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39369309"/>
              </p:ext>
            </p:extLst>
          </p:nvPr>
        </p:nvGraphicFramePr>
        <p:xfrm>
          <a:off x="1767840" y="2814320"/>
          <a:ext cx="5008880" cy="323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18640" y="44297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 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label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245554" y="2814320"/>
            <a:ext cx="4731012" cy="1219200"/>
            <a:chOff x="3245554" y="2814320"/>
            <a:chExt cx="4731012" cy="12192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245554" y="3332480"/>
              <a:ext cx="2105754" cy="101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927600" y="3342640"/>
              <a:ext cx="0" cy="69088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26480" y="2814320"/>
              <a:ext cx="18500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Multiclass Margin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4" idx="1"/>
            </p:cNvCxnSpPr>
            <p:nvPr/>
          </p:nvCxnSpPr>
          <p:spPr>
            <a:xfrm flipH="1">
              <a:off x="4927600" y="2998986"/>
              <a:ext cx="1198880" cy="689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55572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 (Intuition)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Recall: Binary SVM</a:t>
            </a:r>
          </a:p>
          <a:p>
            <a:pPr lvl="1"/>
            <a:r>
              <a:rPr lang="en-US" dirty="0" smtClean="0"/>
              <a:t>Maximize margin</a:t>
            </a:r>
          </a:p>
          <a:p>
            <a:pPr lvl="1"/>
            <a:r>
              <a:rPr lang="en-US" dirty="0" smtClean="0"/>
              <a:t>Equivalently, </a:t>
            </a:r>
          </a:p>
          <a:p>
            <a:pPr marL="914400" lvl="2" indent="0">
              <a:buNone/>
            </a:pPr>
            <a:r>
              <a:rPr lang="en-US" dirty="0" smtClean="0"/>
              <a:t>Minimize norm of weights such that the closest points to the </a:t>
            </a:r>
            <a:r>
              <a:rPr lang="en-US" dirty="0" err="1" smtClean="0"/>
              <a:t>hyperplane</a:t>
            </a:r>
            <a:r>
              <a:rPr lang="en-US" dirty="0" smtClean="0"/>
              <a:t> have a score </a:t>
            </a:r>
            <a:r>
              <a:rPr lang="en-US" dirty="0" smtClean="0">
                <a:latin typeface="cmsy10"/>
                <a:ea typeface="cmsy10"/>
                <a:cs typeface="cmsy10"/>
              </a:rPr>
              <a:t>§</a:t>
            </a:r>
            <a:r>
              <a:rPr lang="en-US" dirty="0" smtClean="0"/>
              <a:t>1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Multiclass SVM</a:t>
            </a:r>
          </a:p>
          <a:p>
            <a:pPr lvl="1"/>
            <a:r>
              <a:rPr lang="en-US" dirty="0" smtClean="0"/>
              <a:t>Each label has a different weight vector (like one-</a:t>
            </a:r>
            <a:r>
              <a:rPr lang="en-US" dirty="0" err="1" smtClean="0"/>
              <a:t>vs</a:t>
            </a:r>
            <a:r>
              <a:rPr lang="en-US" dirty="0" smtClean="0"/>
              <a:t>-all)</a:t>
            </a:r>
          </a:p>
          <a:p>
            <a:pPr lvl="1"/>
            <a:r>
              <a:rPr lang="en-US" dirty="0" smtClean="0"/>
              <a:t>Maximize multiclass margin</a:t>
            </a:r>
          </a:p>
          <a:p>
            <a:pPr lvl="1"/>
            <a:r>
              <a:rPr lang="en-US" dirty="0" smtClean="0"/>
              <a:t>Equivalently,</a:t>
            </a:r>
          </a:p>
          <a:p>
            <a:pPr marL="914400" lvl="2" indent="0">
              <a:buNone/>
            </a:pPr>
            <a:r>
              <a:rPr lang="en-US" dirty="0" smtClean="0"/>
              <a:t>Minimize total norm of the weights such that the true label is scored at least 1 more than the second best one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10" y="2619904"/>
            <a:ext cx="6614848" cy="1576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 in the separable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491770" y="2477197"/>
            <a:ext cx="2497643" cy="1719074"/>
            <a:chOff x="3491770" y="2467790"/>
            <a:chExt cx="2497643" cy="1719074"/>
          </a:xfrm>
        </p:grpSpPr>
        <p:sp>
          <p:nvSpPr>
            <p:cNvPr id="8" name="Rectangle 7"/>
            <p:cNvSpPr/>
            <p:nvPr/>
          </p:nvSpPr>
          <p:spPr>
            <a:xfrm>
              <a:off x="4008213" y="2467790"/>
              <a:ext cx="1981200" cy="726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91770" y="3883445"/>
              <a:ext cx="2359635" cy="3034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92275" y="3265718"/>
              <a:ext cx="449580" cy="269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5322" y="993500"/>
            <a:ext cx="2354581" cy="1118950"/>
            <a:chOff x="375322" y="993500"/>
            <a:chExt cx="2354581" cy="1118950"/>
          </a:xfrm>
        </p:grpSpPr>
        <p:pic>
          <p:nvPicPr>
            <p:cNvPr id="13" name="Picture 12" descr="Screen Region 2014-09-01 at 18.31.1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22" y="1362832"/>
              <a:ext cx="2083398" cy="74961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75322" y="993500"/>
              <a:ext cx="2354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Recall hard binary SVM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6794" y="3561077"/>
            <a:ext cx="4149632" cy="1546945"/>
            <a:chOff x="1798321" y="3742506"/>
            <a:chExt cx="4149632" cy="1546945"/>
          </a:xfrm>
        </p:grpSpPr>
        <p:sp>
          <p:nvSpPr>
            <p:cNvPr id="12" name="TextBox 11"/>
            <p:cNvSpPr txBox="1"/>
            <p:nvPr/>
          </p:nvSpPr>
          <p:spPr>
            <a:xfrm>
              <a:off x="1798321" y="4643120"/>
              <a:ext cx="397255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score for the true label is higher than the score for </a:t>
              </a:r>
              <a:r>
                <a:rPr lang="en-US" b="1" i="1" dirty="0" smtClean="0"/>
                <a:t>any</a:t>
              </a:r>
              <a:r>
                <a:rPr lang="en-US" dirty="0" smtClean="0"/>
                <a:t> other label by 1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999808" y="3767031"/>
              <a:ext cx="0" cy="8760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72919" y="3742506"/>
              <a:ext cx="1575034" cy="16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922813" y="1167469"/>
            <a:ext cx="2773680" cy="1452435"/>
            <a:chOff x="4337956" y="898517"/>
            <a:chExt cx="2773680" cy="1452435"/>
          </a:xfrm>
        </p:grpSpPr>
        <p:sp>
          <p:nvSpPr>
            <p:cNvPr id="6" name="Rectangle 5"/>
            <p:cNvSpPr/>
            <p:nvPr/>
          </p:nvSpPr>
          <p:spPr>
            <a:xfrm>
              <a:off x="4617356" y="898517"/>
              <a:ext cx="2494280" cy="568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of the weights. Effectively, </a:t>
              </a:r>
              <a:r>
                <a:rPr lang="en-US" dirty="0" err="1" smtClean="0"/>
                <a:t>regularizer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 flipV="1">
              <a:off x="4753429" y="1467477"/>
              <a:ext cx="1111067" cy="8834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37956" y="2350952"/>
              <a:ext cx="9960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2544436" y="2875286"/>
            <a:ext cx="212275" cy="26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10" y="2619904"/>
            <a:ext cx="6614848" cy="1576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SVM: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17620" y="2477533"/>
            <a:ext cx="1981200" cy="726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2317" y="3840478"/>
            <a:ext cx="2306320" cy="489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82868" y="3246904"/>
            <a:ext cx="449580" cy="269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922813" y="1167469"/>
            <a:ext cx="2773680" cy="1452435"/>
            <a:chOff x="4337956" y="898517"/>
            <a:chExt cx="2773680" cy="1452435"/>
          </a:xfrm>
        </p:grpSpPr>
        <p:sp>
          <p:nvSpPr>
            <p:cNvPr id="6" name="Rectangle 5"/>
            <p:cNvSpPr/>
            <p:nvPr/>
          </p:nvSpPr>
          <p:spPr>
            <a:xfrm>
              <a:off x="4617356" y="898517"/>
              <a:ext cx="2494280" cy="568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Size of the weights. Effectively, </a:t>
              </a:r>
              <a:r>
                <a:rPr lang="en-US" dirty="0" err="1" smtClean="0"/>
                <a:t>regularizer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6" idx="2"/>
            </p:cNvCxnSpPr>
            <p:nvPr/>
          </p:nvCxnSpPr>
          <p:spPr>
            <a:xfrm flipV="1">
              <a:off x="4753429" y="1467477"/>
              <a:ext cx="1111067" cy="8834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37956" y="2350952"/>
              <a:ext cx="99604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6794" y="3561077"/>
            <a:ext cx="4149632" cy="1546945"/>
            <a:chOff x="1798321" y="3742506"/>
            <a:chExt cx="4149632" cy="1546945"/>
          </a:xfrm>
        </p:grpSpPr>
        <p:sp>
          <p:nvSpPr>
            <p:cNvPr id="12" name="TextBox 11"/>
            <p:cNvSpPr txBox="1"/>
            <p:nvPr/>
          </p:nvSpPr>
          <p:spPr>
            <a:xfrm>
              <a:off x="1798321" y="4643120"/>
              <a:ext cx="397255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The score for the true label is higher than the score for </a:t>
              </a:r>
              <a:r>
                <a:rPr lang="en-US" b="1" i="1" dirty="0" smtClean="0"/>
                <a:t>any</a:t>
              </a:r>
              <a:r>
                <a:rPr lang="en-US" dirty="0" smtClean="0"/>
                <a:t> other label by 1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999808" y="3767031"/>
              <a:ext cx="0" cy="8760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72919" y="3742506"/>
              <a:ext cx="1575034" cy="16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4799149" y="4510162"/>
            <a:ext cx="2306320" cy="1117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variables. Not all examples need to satisfy  the margin constraint. 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8" idx="4"/>
          </p:cNvCxnSpPr>
          <p:nvPr/>
        </p:nvCxnSpPr>
        <p:spPr>
          <a:xfrm>
            <a:off x="5016923" y="3585602"/>
            <a:ext cx="382924" cy="9245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95003" y="3189362"/>
            <a:ext cx="243840" cy="3962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53843" y="2875286"/>
            <a:ext cx="212275" cy="26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53200" y="928669"/>
            <a:ext cx="2387600" cy="11339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slack. Effectively, don’t allow too many examples to violate the margin constraint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235992" y="2603133"/>
            <a:ext cx="1143365" cy="5910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79357" y="2062639"/>
            <a:ext cx="1173843" cy="5404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550163" y="2788918"/>
            <a:ext cx="243840" cy="3962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59760" y="5925139"/>
            <a:ext cx="2306320" cy="6262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 can only be positive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44504" y="3877972"/>
            <a:ext cx="686708" cy="2868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3642883" y="4891667"/>
            <a:ext cx="1839942" cy="227002"/>
          </a:xfrm>
          <a:prstGeom prst="bentConnector3">
            <a:avLst>
              <a:gd name="adj1" fmla="val -106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Region 2014-09-09 at 16.02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10" y="2619904"/>
            <a:ext cx="6614848" cy="157636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SVM: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6794" y="4461691"/>
            <a:ext cx="3972559" cy="92333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score for the true label is higher than the score for </a:t>
            </a:r>
            <a:r>
              <a:rPr lang="en-US" b="1" i="1" dirty="0" smtClean="0"/>
              <a:t>any</a:t>
            </a:r>
            <a:r>
              <a:rPr lang="en-US" dirty="0" smtClean="0"/>
              <a:t> other label by </a:t>
            </a:r>
          </a:p>
          <a:p>
            <a:r>
              <a:rPr lang="en-US" dirty="0" smtClean="0"/>
              <a:t>1 - </a:t>
            </a:r>
            <a:r>
              <a:rPr lang="en-US" dirty="0" smtClean="0">
                <a:latin typeface="cmmi10"/>
                <a:ea typeface="cmmi10"/>
                <a:cs typeface="cmmi10"/>
              </a:rPr>
              <a:t>»</a:t>
            </a:r>
            <a:r>
              <a:rPr lang="en-US" baseline="-25000" dirty="0" err="1" smtClean="0">
                <a:latin typeface="cmmi10"/>
                <a:ea typeface="cmmi10"/>
                <a:cs typeface="cmmi10"/>
              </a:rPr>
              <a:t>i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78281" y="3585602"/>
            <a:ext cx="0" cy="8760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02213" y="1167469"/>
            <a:ext cx="2494280" cy="56896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Size of the weights. Effectively, </a:t>
            </a:r>
            <a:r>
              <a:rPr lang="en-US" dirty="0" err="1" smtClean="0"/>
              <a:t>regularizer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6" idx="2"/>
          </p:cNvCxnSpPr>
          <p:nvPr/>
        </p:nvCxnSpPr>
        <p:spPr>
          <a:xfrm flipV="1">
            <a:off x="3518370" y="1736429"/>
            <a:ext cx="930983" cy="9540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99149" y="4510162"/>
            <a:ext cx="2306320" cy="1117600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variables. Not all examples need to satisfy  the margin constraint. 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553200" y="928669"/>
            <a:ext cx="2387600" cy="1133969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slack. Effectively, don’t allow too many examples to violate the margin constraint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159760" y="5925139"/>
            <a:ext cx="2306320" cy="626202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Slack variables can only be positive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998109" y="2062639"/>
            <a:ext cx="1555091" cy="6278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3604063" y="4852846"/>
            <a:ext cx="1917583" cy="227002"/>
          </a:xfrm>
          <a:prstGeom prst="bentConnector3">
            <a:avLst>
              <a:gd name="adj1" fmla="val -530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98109" y="3585602"/>
            <a:ext cx="382924" cy="924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Generalizes binary SVM algorithm</a:t>
            </a:r>
            <a:endParaRPr lang="en-US" dirty="0"/>
          </a:p>
          <a:p>
            <a:pPr lvl="1"/>
            <a:r>
              <a:rPr lang="en-US" dirty="0" smtClean="0"/>
              <a:t>If we have only two classes, this reduces to the binary (up to scale)</a:t>
            </a:r>
          </a:p>
          <a:p>
            <a:pPr lvl="1"/>
            <a:endParaRPr lang="en-US" dirty="0"/>
          </a:p>
          <a:p>
            <a:r>
              <a:rPr lang="en-US" dirty="0" smtClean="0"/>
              <a:t>Comes with similar generalization guarantees as the binary SVM</a:t>
            </a:r>
          </a:p>
          <a:p>
            <a:endParaRPr lang="en-US" dirty="0"/>
          </a:p>
          <a:p>
            <a:r>
              <a:rPr lang="en-US" dirty="0" smtClean="0"/>
              <a:t>Can be trained using different optimization methods</a:t>
            </a:r>
          </a:p>
          <a:p>
            <a:pPr lvl="1"/>
            <a:r>
              <a:rPr lang="en-US" dirty="0" smtClean="0"/>
              <a:t>Stochastic sub-gradient descent can be generalized 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Try as exercise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SVM: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Training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Optimize the “global” SVM objective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Prediction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Winner takes all</a:t>
            </a:r>
          </a:p>
          <a:p>
            <a:pPr marL="914400" lvl="2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rgmax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b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30000" dirty="0" err="1" smtClean="0"/>
              <a:t>T</a:t>
            </a:r>
            <a:r>
              <a:rPr lang="en-US" b="1" dirty="0" err="1" smtClean="0"/>
              <a:t>x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With K labels and inputs in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 smtClean="0"/>
              <a:t>n</a:t>
            </a:r>
            <a:r>
              <a:rPr lang="en-US" dirty="0" smtClean="0"/>
              <a:t>, we have </a:t>
            </a:r>
            <a:r>
              <a:rPr lang="en-US" dirty="0" err="1" smtClean="0"/>
              <a:t>nK</a:t>
            </a:r>
            <a:r>
              <a:rPr lang="en-US" dirty="0" smtClean="0"/>
              <a:t> weights in all</a:t>
            </a:r>
          </a:p>
          <a:p>
            <a:pPr lvl="1"/>
            <a:r>
              <a:rPr lang="en-US" dirty="0" smtClean="0"/>
              <a:t>Same as 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does it work?</a:t>
            </a:r>
          </a:p>
          <a:p>
            <a:pPr lvl="1"/>
            <a:r>
              <a:rPr lang="en-US" dirty="0" smtClean="0"/>
              <a:t>Why is this the “right” definition of multiclass margin?</a:t>
            </a:r>
          </a:p>
          <a:p>
            <a:endParaRPr lang="en-US" dirty="0" smtClean="0"/>
          </a:p>
          <a:p>
            <a:r>
              <a:rPr lang="en-US" dirty="0" smtClean="0"/>
              <a:t>A theoretical justification, along with extensions to other algorithms beyond SVM is given by “Constraint Classification”</a:t>
            </a:r>
          </a:p>
          <a:p>
            <a:pPr lvl="1"/>
            <a:r>
              <a:rPr lang="en-US" dirty="0" smtClean="0"/>
              <a:t>Applies also to multi-label problems, ranking problems, etc. 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Dav</a:t>
            </a:r>
            <a:r>
              <a:rPr lang="en-US" dirty="0" smtClean="0"/>
              <a:t> </a:t>
            </a:r>
            <a:r>
              <a:rPr lang="en-US" dirty="0" err="1" smtClean="0"/>
              <a:t>Zimak</a:t>
            </a:r>
            <a:r>
              <a:rPr lang="en-US" dirty="0" smtClean="0"/>
              <a:t>; with D. Roth and S. Har-Peled]</a:t>
            </a:r>
          </a:p>
          <a:p>
            <a:pPr marL="914400" lvl="2" indent="0">
              <a:buNone/>
            </a:pPr>
            <a:endParaRPr lang="en-US" b="1" dirty="0"/>
          </a:p>
          <a:p>
            <a:pPr marL="914400" lvl="2" indent="0">
              <a:buNone/>
            </a:pP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2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Combining binary classifiers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Error correcting </a:t>
            </a:r>
            <a:r>
              <a:rPr lang="en-US" dirty="0" smtClean="0"/>
              <a:t>codes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Training a single classifier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Multiclass SVM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Constraint classification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Combining binary classifiers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Error correcting </a:t>
            </a:r>
            <a:r>
              <a:rPr lang="en-US" dirty="0" smtClean="0"/>
              <a:t>codes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CC3333"/>
                </a:solidFill>
              </a:rPr>
              <a:t>Training a single classifier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CC3333"/>
                </a:solidFill>
              </a:rPr>
              <a:t>Multiclass SVM</a:t>
            </a:r>
            <a:endParaRPr lang="en-US" dirty="0">
              <a:solidFill>
                <a:srgbClr val="CC3333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u="sng" dirty="0" smtClean="0">
                <a:solidFill>
                  <a:srgbClr val="CC3333"/>
                </a:solidFill>
              </a:rPr>
              <a:t>Constraint classification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</a:t>
            </a:r>
          </a:p>
          <a:p>
            <a:pPr lvl="1"/>
            <a:r>
              <a:rPr lang="en-US" dirty="0" smtClean="0"/>
              <a:t>Create K binary classifiers </a:t>
            </a:r>
            <a:r>
              <a:rPr lang="en-US" b="1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b="1" dirty="0" err="1" smtClean="0"/>
              <a:t>w</a:t>
            </a:r>
            <a:r>
              <a:rPr lang="en-US" baseline="-25000" dirty="0" err="1"/>
              <a:t>K</a:t>
            </a:r>
            <a:endParaRPr lang="en-US" baseline="-25000" dirty="0" smtClean="0"/>
          </a:p>
          <a:p>
            <a:pPr lvl="1"/>
            <a:r>
              <a:rPr lang="en-US" b="1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separates class </a:t>
            </a:r>
            <a:r>
              <a:rPr lang="en-US" dirty="0" err="1" smtClean="0"/>
              <a:t>i</a:t>
            </a:r>
            <a:r>
              <a:rPr lang="en-US" dirty="0" smtClean="0"/>
              <a:t> from all others</a:t>
            </a:r>
          </a:p>
          <a:p>
            <a:r>
              <a:rPr lang="en-US" dirty="0" smtClean="0"/>
              <a:t>Prediction: </a:t>
            </a:r>
            <a:r>
              <a:rPr lang="en-US" sz="2400" dirty="0" err="1" smtClean="0"/>
              <a:t>argmax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x</a:t>
            </a:r>
            <a:endParaRPr lang="en-US" sz="2400" b="1" dirty="0"/>
          </a:p>
          <a:p>
            <a:pPr marL="342900" lvl="2" indent="-342900"/>
            <a:r>
              <a:rPr lang="en-US" sz="2400" dirty="0" smtClean="0"/>
              <a:t>Observations:</a:t>
            </a:r>
          </a:p>
          <a:p>
            <a:pPr marL="914400" lvl="3" indent="-457200">
              <a:buFont typeface="+mj-lt"/>
              <a:buAutoNum type="arabicPeriod"/>
            </a:pPr>
            <a:r>
              <a:rPr lang="en-US" sz="2200" dirty="0" smtClean="0"/>
              <a:t>At training time, we require </a:t>
            </a:r>
            <a:r>
              <a:rPr lang="en-US" sz="2200" b="1" dirty="0" err="1" smtClean="0"/>
              <a:t>w</a:t>
            </a:r>
            <a:r>
              <a:rPr lang="en-US" sz="2200" baseline="-25000" dirty="0" err="1" smtClean="0"/>
              <a:t>i</a:t>
            </a:r>
            <a:r>
              <a:rPr lang="en-US" sz="2200" baseline="30000" dirty="0" err="1" smtClean="0"/>
              <a:t>T</a:t>
            </a:r>
            <a:r>
              <a:rPr lang="en-US" sz="2200" b="1" dirty="0" err="1" smtClean="0"/>
              <a:t>x</a:t>
            </a:r>
            <a:r>
              <a:rPr lang="en-US" sz="2200" b="1" dirty="0" smtClean="0"/>
              <a:t> </a:t>
            </a:r>
            <a:r>
              <a:rPr lang="en-US" sz="2200" dirty="0" smtClean="0"/>
              <a:t>to be positive for examples of class </a:t>
            </a:r>
            <a:r>
              <a:rPr lang="en-US" sz="2200" dirty="0" err="1" smtClean="0"/>
              <a:t>i</a:t>
            </a:r>
            <a:r>
              <a:rPr lang="en-US" sz="2200" dirty="0" smtClean="0"/>
              <a:t>. </a:t>
            </a:r>
          </a:p>
          <a:p>
            <a:pPr marL="914400" lvl="3" indent="-457200">
              <a:buFont typeface="+mj-lt"/>
              <a:buAutoNum type="arabicPeriod"/>
            </a:pPr>
            <a:endParaRPr lang="en-US" sz="2200" dirty="0"/>
          </a:p>
          <a:p>
            <a:pPr marL="914400" lvl="3" indent="-457200">
              <a:buFont typeface="+mj-lt"/>
              <a:buAutoNum type="arabicPeriod"/>
            </a:pPr>
            <a:r>
              <a:rPr lang="en-US" sz="2200" dirty="0" smtClean="0"/>
              <a:t>Really, all we need is</a:t>
            </a:r>
            <a:r>
              <a:rPr lang="en-US" sz="2200" dirty="0"/>
              <a:t> </a:t>
            </a:r>
            <a:r>
              <a:rPr lang="en-US" sz="2200" dirty="0" smtClean="0"/>
              <a:t>for </a:t>
            </a:r>
            <a:r>
              <a:rPr lang="en-US" sz="2200" b="1" dirty="0" err="1" smtClean="0"/>
              <a:t>w</a:t>
            </a:r>
            <a:r>
              <a:rPr lang="en-US" sz="2200" baseline="-25000" dirty="0" err="1" smtClean="0"/>
              <a:t>i</a:t>
            </a:r>
            <a:r>
              <a:rPr lang="en-US" sz="2200" baseline="30000" dirty="0" err="1" smtClean="0"/>
              <a:t>T</a:t>
            </a:r>
            <a:r>
              <a:rPr lang="en-US" sz="2200" b="1" dirty="0" err="1" smtClean="0"/>
              <a:t>x</a:t>
            </a:r>
            <a:r>
              <a:rPr lang="en-US" sz="2200" dirty="0" smtClean="0"/>
              <a:t> to be larger than all other scores, not larger than zero</a:t>
            </a:r>
          </a:p>
          <a:p>
            <a:pPr marL="914400" lvl="3" indent="-457200">
              <a:buFont typeface="+mj-lt"/>
              <a:buAutoNum type="arabicPeriod"/>
            </a:pP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31</a:t>
            </a:fld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16200000" flipV="1">
            <a:off x="5456297" y="2991555"/>
            <a:ext cx="1194742" cy="856075"/>
          </a:xfrm>
          <a:prstGeom prst="bentConnector3">
            <a:avLst>
              <a:gd name="adj1" fmla="val 9881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182558" y="3311407"/>
            <a:ext cx="805220" cy="2041408"/>
          </a:xfrm>
          <a:custGeom>
            <a:avLst/>
            <a:gdLst>
              <a:gd name="connsiteX0" fmla="*/ 805220 w 805220"/>
              <a:gd name="connsiteY0" fmla="*/ 2041408 h 2041408"/>
              <a:gd name="connsiteX1" fmla="*/ 14998 w 805220"/>
              <a:gd name="connsiteY1" fmla="*/ 893704 h 2041408"/>
              <a:gd name="connsiteX2" fmla="*/ 363072 w 805220"/>
              <a:gd name="connsiteY2" fmla="*/ 0 h 204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220" h="2041408">
                <a:moveTo>
                  <a:pt x="805220" y="2041408"/>
                </a:moveTo>
                <a:cubicBezTo>
                  <a:pt x="446954" y="1637673"/>
                  <a:pt x="88689" y="1233939"/>
                  <a:pt x="14998" y="893704"/>
                </a:cubicBezTo>
                <a:cubicBezTo>
                  <a:pt x="-58693" y="553469"/>
                  <a:pt x="152189" y="276734"/>
                  <a:pt x="363072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Vs</a:t>
            </a:r>
            <a:r>
              <a:rPr lang="en-US" dirty="0" smtClean="0"/>
              <a:t> All:  Learning Architecture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4572000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/>
              <a:t> label nodes;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 input features, </a:t>
            </a:r>
            <a:r>
              <a:rPr lang="en-US" sz="2000" dirty="0" err="1" smtClean="0">
                <a:solidFill>
                  <a:srgbClr val="FF0000"/>
                </a:solidFill>
              </a:rPr>
              <a:t>nk</a:t>
            </a:r>
            <a:r>
              <a:rPr lang="en-US" sz="2000" dirty="0" smtClean="0"/>
              <a:t> weights.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Evaluation:</a:t>
            </a:r>
            <a:r>
              <a:rPr lang="en-US" sz="2000" dirty="0" smtClean="0"/>
              <a:t> Winner Take All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Training:</a:t>
            </a:r>
            <a:r>
              <a:rPr lang="en-US" sz="2000" dirty="0" smtClean="0"/>
              <a:t> Each set of 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 weights, corresponding to the </a:t>
            </a:r>
            <a:r>
              <a:rPr lang="en-US" sz="2000" dirty="0" err="1" smtClean="0">
                <a:solidFill>
                  <a:srgbClr val="FF0000"/>
                </a:solidFill>
              </a:rPr>
              <a:t>i-</a:t>
            </a:r>
            <a:r>
              <a:rPr lang="en-US" sz="2000" dirty="0" err="1" smtClean="0"/>
              <a:t>th</a:t>
            </a:r>
            <a:r>
              <a:rPr lang="en-US" sz="2000" dirty="0" smtClean="0"/>
              <a:t> label, is trained </a:t>
            </a:r>
          </a:p>
          <a:p>
            <a:pPr lvl="1"/>
            <a:r>
              <a:rPr lang="en-US" sz="1600" dirty="0" smtClean="0"/>
              <a:t>Independently, given </a:t>
            </a:r>
            <a:r>
              <a:rPr lang="en-US" sz="1600" dirty="0" smtClean="0">
                <a:solidFill>
                  <a:srgbClr val="FF0000"/>
                </a:solidFill>
              </a:rPr>
              <a:t>its</a:t>
            </a:r>
            <a:r>
              <a:rPr lang="en-US" sz="1600" dirty="0" smtClean="0"/>
              <a:t> performance on example </a:t>
            </a:r>
            <a:r>
              <a:rPr lang="en-US" sz="1600" dirty="0" smtClean="0">
                <a:solidFill>
                  <a:srgbClr val="FF0000"/>
                </a:solidFill>
              </a:rPr>
              <a:t>x,</a:t>
            </a:r>
            <a:r>
              <a:rPr lang="en-US" sz="1600" dirty="0" smtClean="0"/>
              <a:t> and 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</a:rPr>
              <a:t>Independently </a:t>
            </a:r>
            <a:r>
              <a:rPr lang="en-US" sz="1600" dirty="0" smtClean="0"/>
              <a:t>of the performance of label </a:t>
            </a:r>
            <a:r>
              <a:rPr lang="en-US" sz="1600" dirty="0" smtClean="0">
                <a:solidFill>
                  <a:srgbClr val="FF0000"/>
                </a:solidFill>
              </a:rPr>
              <a:t>j</a:t>
            </a:r>
            <a:r>
              <a:rPr lang="en-US" sz="1600" dirty="0" smtClean="0"/>
              <a:t> on </a:t>
            </a:r>
            <a:r>
              <a:rPr lang="en-US" sz="1600" dirty="0" smtClean="0">
                <a:solidFill>
                  <a:srgbClr val="FF0000"/>
                </a:solidFill>
              </a:rPr>
              <a:t>x</a:t>
            </a:r>
            <a:r>
              <a:rPr lang="en-US" sz="1600" dirty="0" smtClean="0"/>
              <a:t>. </a:t>
            </a:r>
          </a:p>
          <a:p>
            <a:r>
              <a:rPr lang="en-US" sz="2000" dirty="0" smtClean="0"/>
              <a:t>Hence: </a:t>
            </a:r>
            <a:r>
              <a:rPr lang="en-US" sz="2000" dirty="0" smtClean="0">
                <a:solidFill>
                  <a:srgbClr val="FF0000"/>
                </a:solidFill>
              </a:rPr>
              <a:t>Local learning</a:t>
            </a:r>
            <a:r>
              <a:rPr lang="en-US" sz="2000" dirty="0" smtClean="0"/>
              <a:t>; only the final decision is global,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W</a:t>
            </a:r>
            <a:r>
              <a:rPr lang="en-US" sz="2000" dirty="0" smtClean="0">
                <a:solidFill>
                  <a:srgbClr val="FF0000"/>
                </a:solidFill>
              </a:rPr>
              <a:t>inner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 smtClean="0">
                <a:solidFill>
                  <a:srgbClr val="FF0000"/>
                </a:solidFill>
              </a:rPr>
              <a:t>akes All (WTA)).</a:t>
            </a:r>
          </a:p>
          <a:p>
            <a:r>
              <a:rPr lang="en-US" sz="2000" dirty="0" smtClean="0"/>
              <a:t>However, this architecture allows multiple learning algorithms; e.g., see the implementation in the </a:t>
            </a:r>
            <a:r>
              <a:rPr lang="en-US" sz="2000" dirty="0" err="1" smtClean="0"/>
              <a:t>SNoW</a:t>
            </a:r>
            <a:r>
              <a:rPr lang="en-US" sz="2000" dirty="0" smtClean="0"/>
              <a:t> </a:t>
            </a:r>
            <a:r>
              <a:rPr lang="en-US" sz="2000" dirty="0"/>
              <a:t>Multi-class </a:t>
            </a:r>
            <a:r>
              <a:rPr lang="en-US" sz="2000" dirty="0" smtClean="0"/>
              <a:t>Classifier 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47226" y="3886200"/>
            <a:ext cx="7106174" cy="2603938"/>
            <a:chOff x="304800" y="1905000"/>
            <a:chExt cx="8305800" cy="3222625"/>
          </a:xfrm>
        </p:grpSpPr>
        <p:sp>
          <p:nvSpPr>
            <p:cNvPr id="202755" name="AutoShape 3"/>
            <p:cNvSpPr>
              <a:spLocks noChangeArrowheads="1"/>
            </p:cNvSpPr>
            <p:nvPr/>
          </p:nvSpPr>
          <p:spPr bwMode="auto">
            <a:xfrm>
              <a:off x="3581400" y="1981200"/>
              <a:ext cx="304800" cy="3048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6" name="AutoShape 4"/>
            <p:cNvSpPr>
              <a:spLocks noChangeArrowheads="1"/>
            </p:cNvSpPr>
            <p:nvPr/>
          </p:nvSpPr>
          <p:spPr bwMode="auto">
            <a:xfrm>
              <a:off x="5562600" y="1981200"/>
              <a:ext cx="304800" cy="3048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7" name="AutoShape 5"/>
            <p:cNvSpPr>
              <a:spLocks noChangeArrowheads="1"/>
            </p:cNvSpPr>
            <p:nvPr/>
          </p:nvSpPr>
          <p:spPr bwMode="auto">
            <a:xfrm>
              <a:off x="7543800" y="1981200"/>
              <a:ext cx="304800" cy="3048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8" name="Oval 6"/>
            <p:cNvSpPr>
              <a:spLocks noChangeArrowheads="1"/>
            </p:cNvSpPr>
            <p:nvPr/>
          </p:nvSpPr>
          <p:spPr bwMode="auto">
            <a:xfrm>
              <a:off x="29718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59" name="Oval 7"/>
            <p:cNvSpPr>
              <a:spLocks noChangeArrowheads="1"/>
            </p:cNvSpPr>
            <p:nvPr/>
          </p:nvSpPr>
          <p:spPr bwMode="auto">
            <a:xfrm>
              <a:off x="36576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0" name="Oval 8"/>
            <p:cNvSpPr>
              <a:spLocks noChangeArrowheads="1"/>
            </p:cNvSpPr>
            <p:nvPr/>
          </p:nvSpPr>
          <p:spPr bwMode="auto">
            <a:xfrm>
              <a:off x="43434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1" name="Oval 9"/>
            <p:cNvSpPr>
              <a:spLocks noChangeArrowheads="1"/>
            </p:cNvSpPr>
            <p:nvPr/>
          </p:nvSpPr>
          <p:spPr bwMode="auto">
            <a:xfrm>
              <a:off x="50292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2" name="Oval 10"/>
            <p:cNvSpPr>
              <a:spLocks noChangeArrowheads="1"/>
            </p:cNvSpPr>
            <p:nvPr/>
          </p:nvSpPr>
          <p:spPr bwMode="auto">
            <a:xfrm>
              <a:off x="57150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3" name="Oval 11"/>
            <p:cNvSpPr>
              <a:spLocks noChangeArrowheads="1"/>
            </p:cNvSpPr>
            <p:nvPr/>
          </p:nvSpPr>
          <p:spPr bwMode="auto">
            <a:xfrm>
              <a:off x="64008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4" name="Oval 12"/>
            <p:cNvSpPr>
              <a:spLocks noChangeArrowheads="1"/>
            </p:cNvSpPr>
            <p:nvPr/>
          </p:nvSpPr>
          <p:spPr bwMode="auto">
            <a:xfrm>
              <a:off x="70866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5" name="Oval 13"/>
            <p:cNvSpPr>
              <a:spLocks noChangeArrowheads="1"/>
            </p:cNvSpPr>
            <p:nvPr/>
          </p:nvSpPr>
          <p:spPr bwMode="auto">
            <a:xfrm>
              <a:off x="77724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766" name="Oval 14"/>
            <p:cNvSpPr>
              <a:spLocks noChangeArrowheads="1"/>
            </p:cNvSpPr>
            <p:nvPr/>
          </p:nvSpPr>
          <p:spPr bwMode="auto">
            <a:xfrm>
              <a:off x="8458200" y="4876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2767" name="AutoShape 15"/>
            <p:cNvCxnSpPr>
              <a:cxnSpLocks noChangeShapeType="1"/>
              <a:stCxn id="202755" idx="2"/>
              <a:endCxn id="202758" idx="0"/>
            </p:cNvCxnSpPr>
            <p:nvPr/>
          </p:nvCxnSpPr>
          <p:spPr bwMode="auto">
            <a:xfrm flipH="1">
              <a:off x="3048000" y="2286000"/>
              <a:ext cx="6858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68" name="AutoShape 16"/>
            <p:cNvCxnSpPr>
              <a:cxnSpLocks noChangeShapeType="1"/>
              <a:stCxn id="202755" idx="2"/>
              <a:endCxn id="202761" idx="0"/>
            </p:cNvCxnSpPr>
            <p:nvPr/>
          </p:nvCxnSpPr>
          <p:spPr bwMode="auto">
            <a:xfrm>
              <a:off x="3733800" y="2286000"/>
              <a:ext cx="13716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69" name="AutoShape 17"/>
            <p:cNvCxnSpPr>
              <a:cxnSpLocks noChangeShapeType="1"/>
              <a:stCxn id="202755" idx="2"/>
              <a:endCxn id="202763" idx="1"/>
            </p:cNvCxnSpPr>
            <p:nvPr/>
          </p:nvCxnSpPr>
          <p:spPr bwMode="auto">
            <a:xfrm>
              <a:off x="3733800" y="2286000"/>
              <a:ext cx="26892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0" name="AutoShape 18"/>
            <p:cNvCxnSpPr>
              <a:cxnSpLocks noChangeShapeType="1"/>
              <a:stCxn id="202755" idx="2"/>
              <a:endCxn id="202764" idx="1"/>
            </p:cNvCxnSpPr>
            <p:nvPr/>
          </p:nvCxnSpPr>
          <p:spPr bwMode="auto">
            <a:xfrm>
              <a:off x="3733800" y="2286000"/>
              <a:ext cx="33750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1" name="AutoShape 19"/>
            <p:cNvCxnSpPr>
              <a:cxnSpLocks noChangeShapeType="1"/>
              <a:stCxn id="202756" idx="2"/>
              <a:endCxn id="202759" idx="7"/>
            </p:cNvCxnSpPr>
            <p:nvPr/>
          </p:nvCxnSpPr>
          <p:spPr bwMode="auto">
            <a:xfrm flipH="1">
              <a:off x="3787775" y="2286000"/>
              <a:ext cx="19272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2" name="AutoShape 20"/>
            <p:cNvCxnSpPr>
              <a:cxnSpLocks noChangeShapeType="1"/>
              <a:stCxn id="202756" idx="2"/>
              <a:endCxn id="202765" idx="1"/>
            </p:cNvCxnSpPr>
            <p:nvPr/>
          </p:nvCxnSpPr>
          <p:spPr bwMode="auto">
            <a:xfrm>
              <a:off x="5715000" y="2286000"/>
              <a:ext cx="20796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3" name="AutoShape 21"/>
            <p:cNvCxnSpPr>
              <a:cxnSpLocks noChangeShapeType="1"/>
              <a:stCxn id="202756" idx="2"/>
              <a:endCxn id="202764" idx="0"/>
            </p:cNvCxnSpPr>
            <p:nvPr/>
          </p:nvCxnSpPr>
          <p:spPr bwMode="auto">
            <a:xfrm>
              <a:off x="5715000" y="2286000"/>
              <a:ext cx="14478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4" name="AutoShape 22"/>
            <p:cNvCxnSpPr>
              <a:cxnSpLocks noChangeShapeType="1"/>
              <a:stCxn id="202757" idx="2"/>
              <a:endCxn id="202763" idx="7"/>
            </p:cNvCxnSpPr>
            <p:nvPr/>
          </p:nvCxnSpPr>
          <p:spPr bwMode="auto">
            <a:xfrm flipH="1">
              <a:off x="6530975" y="2286000"/>
              <a:ext cx="11652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5" name="AutoShape 23"/>
            <p:cNvCxnSpPr>
              <a:cxnSpLocks noChangeShapeType="1"/>
              <a:stCxn id="202757" idx="2"/>
              <a:endCxn id="202761" idx="7"/>
            </p:cNvCxnSpPr>
            <p:nvPr/>
          </p:nvCxnSpPr>
          <p:spPr bwMode="auto">
            <a:xfrm flipH="1">
              <a:off x="5159375" y="2286000"/>
              <a:ext cx="25368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6" name="AutoShape 24"/>
            <p:cNvCxnSpPr>
              <a:cxnSpLocks noChangeShapeType="1"/>
              <a:stCxn id="202757" idx="2"/>
              <a:endCxn id="202762" idx="7"/>
            </p:cNvCxnSpPr>
            <p:nvPr/>
          </p:nvCxnSpPr>
          <p:spPr bwMode="auto">
            <a:xfrm flipH="1">
              <a:off x="5845175" y="2286000"/>
              <a:ext cx="1851025" cy="2613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777" name="AutoShape 25"/>
            <p:cNvCxnSpPr>
              <a:cxnSpLocks noChangeShapeType="1"/>
              <a:stCxn id="202757" idx="2"/>
              <a:endCxn id="202766" idx="0"/>
            </p:cNvCxnSpPr>
            <p:nvPr/>
          </p:nvCxnSpPr>
          <p:spPr bwMode="auto">
            <a:xfrm>
              <a:off x="7696200" y="2286000"/>
              <a:ext cx="838200" cy="2590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2778" name="Text Box 26"/>
            <p:cNvSpPr txBox="1">
              <a:spLocks noChangeArrowheads="1"/>
            </p:cNvSpPr>
            <p:nvPr/>
          </p:nvSpPr>
          <p:spPr bwMode="auto">
            <a:xfrm>
              <a:off x="304800" y="1905000"/>
              <a:ext cx="2584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ea typeface="ＭＳ Ｐゴシック" pitchFamily="20" charset="-128"/>
                </a:rPr>
                <a:t>Targets (each an LTU)</a:t>
              </a:r>
            </a:p>
          </p:txBody>
        </p:sp>
        <p:sp>
          <p:nvSpPr>
            <p:cNvPr id="202779" name="Text Box 27"/>
            <p:cNvSpPr txBox="1">
              <a:spLocks noChangeArrowheads="1"/>
            </p:cNvSpPr>
            <p:nvPr/>
          </p:nvSpPr>
          <p:spPr bwMode="auto">
            <a:xfrm>
              <a:off x="365125" y="4760913"/>
              <a:ext cx="1136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ea typeface="ＭＳ Ｐゴシック" pitchFamily="20" charset="-128"/>
                </a:rPr>
                <a:t>Features</a:t>
              </a:r>
            </a:p>
          </p:txBody>
        </p:sp>
        <p:sp>
          <p:nvSpPr>
            <p:cNvPr id="202780" name="Text Box 28"/>
            <p:cNvSpPr txBox="1">
              <a:spLocks noChangeArrowheads="1"/>
            </p:cNvSpPr>
            <p:nvPr/>
          </p:nvSpPr>
          <p:spPr bwMode="auto">
            <a:xfrm>
              <a:off x="304800" y="3200400"/>
              <a:ext cx="298767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b="1" dirty="0">
                  <a:ea typeface="ＭＳ Ｐゴシック" pitchFamily="20" charset="-128"/>
                </a:rPr>
                <a:t>Weighted edges (weight vectors)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9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Recall: Winnow’s Extensions</a:t>
            </a:r>
            <a:endParaRPr 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Winnow learns </a:t>
            </a:r>
            <a:r>
              <a:rPr lang="en-US" sz="2000" dirty="0">
                <a:solidFill>
                  <a:schemeClr val="hlink"/>
                </a:solidFill>
              </a:rPr>
              <a:t>monotone </a:t>
            </a:r>
            <a:r>
              <a:rPr lang="en-US" sz="2000" dirty="0" smtClean="0">
                <a:solidFill>
                  <a:schemeClr val="hlink"/>
                </a:solidFill>
              </a:rPr>
              <a:t>Boolean </a:t>
            </a:r>
            <a:r>
              <a:rPr lang="en-US" sz="2000" dirty="0">
                <a:solidFill>
                  <a:schemeClr val="hlink"/>
                </a:solidFill>
              </a:rPr>
              <a:t>functions</a:t>
            </a:r>
          </a:p>
          <a:p>
            <a:r>
              <a:rPr lang="en-US" sz="2000" dirty="0" smtClean="0"/>
              <a:t>We extended to general Boolean functions via</a:t>
            </a:r>
          </a:p>
          <a:p>
            <a:r>
              <a:rPr lang="en-US" sz="2200" dirty="0" smtClean="0"/>
              <a:t>“</a:t>
            </a:r>
            <a:r>
              <a:rPr lang="en-US" sz="2200" dirty="0"/>
              <a:t>Balanced Winnow”</a:t>
            </a:r>
          </a:p>
          <a:p>
            <a:pPr lvl="1"/>
            <a:r>
              <a:rPr lang="en-US" sz="1800" dirty="0"/>
              <a:t>2 weights per variable; </a:t>
            </a:r>
            <a:endParaRPr lang="en-US" sz="1800" dirty="0" smtClean="0"/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Decision:</a:t>
            </a:r>
            <a:r>
              <a:rPr lang="en-US" sz="1800" dirty="0" smtClean="0"/>
              <a:t> using the “effective weight”, 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the difference between w</a:t>
            </a:r>
            <a:r>
              <a:rPr lang="en-US" sz="1800" baseline="30000" dirty="0" smtClean="0"/>
              <a:t>+</a:t>
            </a:r>
            <a:r>
              <a:rPr lang="en-US" sz="1800" dirty="0" smtClean="0"/>
              <a:t> and </a:t>
            </a:r>
            <a:r>
              <a:rPr lang="en-US" sz="1800" dirty="0" smtClean="0">
                <a:latin typeface="Calibri"/>
              </a:rPr>
              <a:t>w</a:t>
            </a:r>
            <a:r>
              <a:rPr lang="en-US" sz="1800" baseline="30000" dirty="0" smtClean="0">
                <a:latin typeface="Calibri"/>
              </a:rPr>
              <a:t>-</a:t>
            </a:r>
            <a:endParaRPr lang="en-US" sz="1800" baseline="30000" dirty="0">
              <a:latin typeface="Calibri"/>
            </a:endParaRPr>
          </a:p>
          <a:p>
            <a:pPr lvl="1"/>
            <a:r>
              <a:rPr lang="en-US" sz="1800" dirty="0" smtClean="0"/>
              <a:t>This is equivalent to the Winner take all decision 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Learning: </a:t>
            </a:r>
            <a:r>
              <a:rPr lang="en-US" sz="1800" dirty="0" smtClean="0"/>
              <a:t>In principle, it is possible to use the 1-vs-all rule and update each set of n weights </a:t>
            </a:r>
            <a:r>
              <a:rPr lang="en-US" sz="1800" dirty="0" smtClean="0">
                <a:solidFill>
                  <a:srgbClr val="0000FF"/>
                </a:solidFill>
              </a:rPr>
              <a:t>separately</a:t>
            </a:r>
            <a:r>
              <a:rPr lang="en-US" sz="1800" dirty="0" smtClean="0"/>
              <a:t>, but we suggested the “balanced” Update rule that takes into account how both sets of </a:t>
            </a:r>
            <a:r>
              <a:rPr lang="en-US" sz="1800" dirty="0" smtClean="0">
                <a:solidFill>
                  <a:srgbClr val="FF0000"/>
                </a:solidFill>
              </a:rPr>
              <a:t>n</a:t>
            </a:r>
            <a:r>
              <a:rPr lang="en-US" sz="1800" dirty="0" smtClean="0"/>
              <a:t> weights predict on example 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605141"/>
              </p:ext>
            </p:extLst>
          </p:nvPr>
        </p:nvGraphicFramePr>
        <p:xfrm>
          <a:off x="152400" y="4953000"/>
          <a:ext cx="7112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משוואה" r:id="rId4" imgW="3530600" imgH="203200" progId="Equation.3">
                  <p:embed/>
                </p:oleObj>
              </mc:Choice>
              <mc:Fallback>
                <p:oleObj name="משוואה" r:id="rId4" imgW="3530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7112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744573" y="1371600"/>
            <a:ext cx="3170827" cy="2216554"/>
            <a:chOff x="3329025" y="3795371"/>
            <a:chExt cx="4237627" cy="2462838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3850579" y="3795371"/>
              <a:ext cx="260777" cy="246284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5545630" y="3795371"/>
              <a:ext cx="260777" cy="246284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329025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915773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4502522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5089270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5676018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6262767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6849515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7436263" y="6135067"/>
              <a:ext cx="130389" cy="12314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15"/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 flipH="1">
              <a:off x="3394219" y="4041655"/>
              <a:ext cx="586748" cy="2093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6"/>
            <p:cNvCxnSpPr>
              <a:cxnSpLocks noChangeShapeType="1"/>
              <a:stCxn id="6" idx="2"/>
              <a:endCxn id="12" idx="0"/>
            </p:cNvCxnSpPr>
            <p:nvPr/>
          </p:nvCxnSpPr>
          <p:spPr bwMode="auto">
            <a:xfrm>
              <a:off x="3980968" y="4041655"/>
              <a:ext cx="1173497" cy="2093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6" idx="2"/>
              <a:endCxn id="14" idx="1"/>
            </p:cNvCxnSpPr>
            <p:nvPr/>
          </p:nvCxnSpPr>
          <p:spPr bwMode="auto">
            <a:xfrm>
              <a:off x="3980968" y="4041655"/>
              <a:ext cx="2300814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6" idx="2"/>
              <a:endCxn id="15" idx="1"/>
            </p:cNvCxnSpPr>
            <p:nvPr/>
          </p:nvCxnSpPr>
          <p:spPr bwMode="auto">
            <a:xfrm>
              <a:off x="3980968" y="4041655"/>
              <a:ext cx="2887562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9"/>
            <p:cNvCxnSpPr>
              <a:cxnSpLocks noChangeShapeType="1"/>
              <a:stCxn id="7" idx="2"/>
              <a:endCxn id="10" idx="7"/>
            </p:cNvCxnSpPr>
            <p:nvPr/>
          </p:nvCxnSpPr>
          <p:spPr bwMode="auto">
            <a:xfrm flipH="1">
              <a:off x="4027147" y="4041655"/>
              <a:ext cx="1648871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0"/>
            <p:cNvCxnSpPr>
              <a:cxnSpLocks noChangeShapeType="1"/>
              <a:stCxn id="7" idx="2"/>
              <a:endCxn id="16" idx="1"/>
            </p:cNvCxnSpPr>
            <p:nvPr/>
          </p:nvCxnSpPr>
          <p:spPr bwMode="auto">
            <a:xfrm>
              <a:off x="5676018" y="4041655"/>
              <a:ext cx="1779260" cy="2111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1"/>
            <p:cNvCxnSpPr>
              <a:cxnSpLocks noChangeShapeType="1"/>
              <a:stCxn id="7" idx="2"/>
              <a:endCxn id="15" idx="0"/>
            </p:cNvCxnSpPr>
            <p:nvPr/>
          </p:nvCxnSpPr>
          <p:spPr bwMode="auto">
            <a:xfrm>
              <a:off x="5676018" y="4041655"/>
              <a:ext cx="1238691" cy="20934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6231250" y="1219200"/>
            <a:ext cx="1083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Positive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000" baseline="30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en-US" sz="2000" baseline="30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2400" y="1219200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Negative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w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  <a:cs typeface="Calibri" pitchFamily="34" charset="0"/>
              </a:rPr>
              <a:t>-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" y="5473547"/>
            <a:ext cx="3200400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Can this be generalized to the case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</a:rPr>
              <a:t> labels,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k &gt;2</a:t>
            </a:r>
            <a:r>
              <a:rPr lang="en-US" dirty="0">
                <a:latin typeface="Calibri" panose="020F0502020204030204" pitchFamily="34" charset="0"/>
              </a:rPr>
              <a:t>? </a:t>
            </a:r>
          </a:p>
        </p:txBody>
      </p:sp>
      <p:grpSp>
        <p:nvGrpSpPr>
          <p:cNvPr id="26" name="Group 84"/>
          <p:cNvGrpSpPr>
            <a:grpSpLocks/>
          </p:cNvGrpSpPr>
          <p:nvPr/>
        </p:nvGrpSpPr>
        <p:grpSpPr bwMode="auto">
          <a:xfrm>
            <a:off x="6850864" y="4953000"/>
            <a:ext cx="1981200" cy="1676400"/>
            <a:chOff x="1680" y="1632"/>
            <a:chExt cx="2304" cy="1920"/>
          </a:xfrm>
        </p:grpSpPr>
        <p:grpSp>
          <p:nvGrpSpPr>
            <p:cNvPr id="27" name="Group 85"/>
            <p:cNvGrpSpPr>
              <a:grpSpLocks/>
            </p:cNvGrpSpPr>
            <p:nvPr/>
          </p:nvGrpSpPr>
          <p:grpSpPr bwMode="auto">
            <a:xfrm>
              <a:off x="1680" y="1632"/>
              <a:ext cx="1920" cy="1920"/>
              <a:chOff x="3936" y="1008"/>
              <a:chExt cx="1200" cy="1200"/>
            </a:xfrm>
          </p:grpSpPr>
          <p:sp>
            <p:nvSpPr>
              <p:cNvPr id="46" name="Line 86"/>
              <p:cNvSpPr>
                <a:spLocks noChangeShapeType="1"/>
              </p:cNvSpPr>
              <p:nvPr/>
            </p:nvSpPr>
            <p:spPr bwMode="auto">
              <a:xfrm flipH="1">
                <a:off x="4320" y="1440"/>
                <a:ext cx="48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87"/>
              <p:cNvSpPr>
                <a:spLocks noChangeShapeType="1"/>
              </p:cNvSpPr>
              <p:nvPr/>
            </p:nvSpPr>
            <p:spPr bwMode="auto">
              <a:xfrm>
                <a:off x="4320" y="1632"/>
                <a:ext cx="48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88"/>
              <p:cNvSpPr>
                <a:spLocks noChangeShapeType="1"/>
              </p:cNvSpPr>
              <p:nvPr/>
            </p:nvSpPr>
            <p:spPr bwMode="auto">
              <a:xfrm>
                <a:off x="4800" y="1728"/>
                <a:ext cx="33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89"/>
              <p:cNvSpPr>
                <a:spLocks noChangeShapeType="1"/>
              </p:cNvSpPr>
              <p:nvPr/>
            </p:nvSpPr>
            <p:spPr bwMode="auto">
              <a:xfrm flipV="1">
                <a:off x="4800" y="1008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90"/>
              <p:cNvSpPr>
                <a:spLocks noChangeShapeType="1"/>
              </p:cNvSpPr>
              <p:nvPr/>
            </p:nvSpPr>
            <p:spPr bwMode="auto">
              <a:xfrm flipH="1">
                <a:off x="3936" y="163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91"/>
            <p:cNvGrpSpPr>
              <a:grpSpLocks/>
            </p:cNvGrpSpPr>
            <p:nvPr/>
          </p:nvGrpSpPr>
          <p:grpSpPr bwMode="auto">
            <a:xfrm>
              <a:off x="1757" y="1939"/>
              <a:ext cx="2227" cy="1536"/>
              <a:chOff x="1757" y="1939"/>
              <a:chExt cx="2227" cy="1536"/>
            </a:xfrm>
          </p:grpSpPr>
          <p:sp>
            <p:nvSpPr>
              <p:cNvPr id="29" name="Oval 92"/>
              <p:cNvSpPr>
                <a:spLocks noChangeArrowheads="1"/>
              </p:cNvSpPr>
              <p:nvPr/>
            </p:nvSpPr>
            <p:spPr bwMode="auto">
              <a:xfrm flipV="1">
                <a:off x="2295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Oval 93"/>
              <p:cNvSpPr>
                <a:spLocks noChangeArrowheads="1"/>
              </p:cNvSpPr>
              <p:nvPr/>
            </p:nvSpPr>
            <p:spPr bwMode="auto">
              <a:xfrm flipV="1">
                <a:off x="2525" y="1939"/>
                <a:ext cx="154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94"/>
              <p:cNvSpPr>
                <a:spLocks noChangeArrowheads="1"/>
              </p:cNvSpPr>
              <p:nvPr/>
            </p:nvSpPr>
            <p:spPr bwMode="auto">
              <a:xfrm flipV="1">
                <a:off x="2525" y="3168"/>
                <a:ext cx="154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95"/>
              <p:cNvSpPr>
                <a:spLocks noChangeArrowheads="1"/>
              </p:cNvSpPr>
              <p:nvPr/>
            </p:nvSpPr>
            <p:spPr bwMode="auto">
              <a:xfrm flipV="1">
                <a:off x="2755" y="2553"/>
                <a:ext cx="154" cy="15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96"/>
              <p:cNvSpPr>
                <a:spLocks noChangeArrowheads="1"/>
              </p:cNvSpPr>
              <p:nvPr/>
            </p:nvSpPr>
            <p:spPr bwMode="auto">
              <a:xfrm flipV="1">
                <a:off x="3600" y="2861"/>
                <a:ext cx="154" cy="153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Oval 97"/>
              <p:cNvSpPr>
                <a:spLocks noChangeArrowheads="1"/>
              </p:cNvSpPr>
              <p:nvPr/>
            </p:nvSpPr>
            <p:spPr bwMode="auto">
              <a:xfrm flipV="1">
                <a:off x="3754" y="2707"/>
                <a:ext cx="153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98"/>
              <p:cNvSpPr>
                <a:spLocks noChangeShapeType="1"/>
              </p:cNvSpPr>
              <p:nvPr/>
            </p:nvSpPr>
            <p:spPr bwMode="auto">
              <a:xfrm flipV="1">
                <a:off x="3062" y="2323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Oval 99"/>
              <p:cNvSpPr>
                <a:spLocks noChangeArrowheads="1"/>
              </p:cNvSpPr>
              <p:nvPr/>
            </p:nvSpPr>
            <p:spPr bwMode="auto">
              <a:xfrm flipV="1">
                <a:off x="2909" y="2861"/>
                <a:ext cx="153" cy="15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100"/>
              <p:cNvSpPr>
                <a:spLocks noChangeArrowheads="1"/>
              </p:cNvSpPr>
              <p:nvPr/>
            </p:nvSpPr>
            <p:spPr bwMode="auto">
              <a:xfrm flipV="1">
                <a:off x="3062" y="309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Oval 101"/>
              <p:cNvSpPr>
                <a:spLocks noChangeArrowheads="1"/>
              </p:cNvSpPr>
              <p:nvPr/>
            </p:nvSpPr>
            <p:spPr bwMode="auto">
              <a:xfrm flipV="1">
                <a:off x="3062" y="3321"/>
                <a:ext cx="154" cy="15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102"/>
              <p:cNvSpPr>
                <a:spLocks noChangeArrowheads="1"/>
              </p:cNvSpPr>
              <p:nvPr/>
            </p:nvSpPr>
            <p:spPr bwMode="auto">
              <a:xfrm flipV="1">
                <a:off x="3830" y="2937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103"/>
              <p:cNvSpPr>
                <a:spLocks noChangeArrowheads="1"/>
              </p:cNvSpPr>
              <p:nvPr/>
            </p:nvSpPr>
            <p:spPr bwMode="auto">
              <a:xfrm flipV="1">
                <a:off x="3523" y="2630"/>
                <a:ext cx="154" cy="15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04"/>
              <p:cNvSpPr>
                <a:spLocks noChangeArrowheads="1"/>
              </p:cNvSpPr>
              <p:nvPr/>
            </p:nvSpPr>
            <p:spPr bwMode="auto">
              <a:xfrm flipV="1">
                <a:off x="2832" y="2477"/>
                <a:ext cx="154" cy="15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05"/>
              <p:cNvSpPr>
                <a:spLocks noChangeArrowheads="1"/>
              </p:cNvSpPr>
              <p:nvPr/>
            </p:nvSpPr>
            <p:spPr bwMode="auto">
              <a:xfrm flipV="1">
                <a:off x="2679" y="2093"/>
                <a:ext cx="153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106"/>
              <p:cNvSpPr>
                <a:spLocks noChangeArrowheads="1"/>
              </p:cNvSpPr>
              <p:nvPr/>
            </p:nvSpPr>
            <p:spPr bwMode="auto">
              <a:xfrm flipV="1">
                <a:off x="2295" y="2323"/>
                <a:ext cx="153" cy="15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107"/>
              <p:cNvSpPr>
                <a:spLocks noChangeArrowheads="1"/>
              </p:cNvSpPr>
              <p:nvPr/>
            </p:nvSpPr>
            <p:spPr bwMode="auto">
              <a:xfrm flipV="1">
                <a:off x="1757" y="2400"/>
                <a:ext cx="154" cy="15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Rectangle 50"/>
          <p:cNvSpPr/>
          <p:nvPr/>
        </p:nvSpPr>
        <p:spPr>
          <a:xfrm>
            <a:off x="4572000" y="5623559"/>
            <a:ext cx="2030432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We need a “global” learning approach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Extending Balanced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dirty="0" smtClean="0"/>
              <a:t>a 1-vs-all training </a:t>
            </a:r>
            <a:r>
              <a:rPr lang="en-US" sz="2000" dirty="0"/>
              <a:t>you have a target node that represents </a:t>
            </a:r>
            <a:r>
              <a:rPr lang="en-US" sz="2000" dirty="0">
                <a:solidFill>
                  <a:srgbClr val="0000FF"/>
                </a:solidFill>
              </a:rPr>
              <a:t>positive</a:t>
            </a:r>
            <a:r>
              <a:rPr lang="en-US" sz="2000" dirty="0"/>
              <a:t> examples and target node that represents </a:t>
            </a:r>
            <a:r>
              <a:rPr lang="en-US" sz="2000" dirty="0">
                <a:solidFill>
                  <a:srgbClr val="FF0000"/>
                </a:solidFill>
              </a:rPr>
              <a:t>negative</a:t>
            </a:r>
            <a:r>
              <a:rPr lang="en-US" sz="2000" dirty="0"/>
              <a:t> examples. </a:t>
            </a:r>
          </a:p>
          <a:p>
            <a:r>
              <a:rPr lang="en-US" sz="2000" dirty="0"/>
              <a:t>Typically, we train each node separately (mine/not-mine example).</a:t>
            </a:r>
          </a:p>
          <a:p>
            <a:r>
              <a:rPr lang="en-US" sz="2000" dirty="0"/>
              <a:t>Rather, given an example we could say: this is more a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example than a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/>
              <a:t> example.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compared the activation of the different target nodes (classifiers) on a given example.  (This example is more class</a:t>
            </a:r>
            <a:r>
              <a:rPr lang="en-US" sz="2000" dirty="0">
                <a:solidFill>
                  <a:srgbClr val="FF0000"/>
                </a:solidFill>
              </a:rPr>
              <a:t> +</a:t>
            </a:r>
            <a:r>
              <a:rPr lang="en-US" sz="2000" dirty="0"/>
              <a:t> than class</a:t>
            </a:r>
            <a:r>
              <a:rPr lang="en-US" sz="2000" dirty="0">
                <a:solidFill>
                  <a:srgbClr val="FF0000"/>
                </a:solidFill>
              </a:rPr>
              <a:t> -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Can this be generalized to the case of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000" dirty="0"/>
              <a:t> labels, </a:t>
            </a:r>
            <a:r>
              <a:rPr lang="en-US" sz="2000" dirty="0">
                <a:solidFill>
                  <a:srgbClr val="FF0000"/>
                </a:solidFill>
              </a:rPr>
              <a:t>k &gt;2</a:t>
            </a:r>
            <a:r>
              <a:rPr lang="en-US" sz="2000" dirty="0"/>
              <a:t>? </a:t>
            </a:r>
            <a:endParaRPr lang="en-US" sz="2000" b="1" dirty="0">
              <a:sym typeface="Symbol" pitchFamily="18" charset="2"/>
            </a:endParaRP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9024902"/>
              </p:ext>
            </p:extLst>
          </p:nvPr>
        </p:nvGraphicFramePr>
        <p:xfrm>
          <a:off x="914400" y="3200400"/>
          <a:ext cx="7696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משוואה" r:id="rId4" imgW="3530600" imgH="203200" progId="Equation.3">
                  <p:embed/>
                </p:oleObj>
              </mc:Choice>
              <mc:Fallback>
                <p:oleObj name="משוואה" r:id="rId4" imgW="3530600" imgH="2032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7696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3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smtClean="0"/>
              <a:t>Constraint Classification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examples we give the learner are pairs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x,y</a:t>
            </a:r>
            <a:r>
              <a:rPr lang="en-US" sz="2000" dirty="0" smtClean="0">
                <a:solidFill>
                  <a:srgbClr val="FF0000"/>
                </a:solidFill>
              </a:rPr>
              <a:t>), y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{1,…k}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The “black box learner” we described might be thought of as a  function of </a:t>
            </a:r>
            <a:r>
              <a:rPr lang="en-US" sz="2000" dirty="0" smtClean="0">
                <a:solidFill>
                  <a:srgbClr val="FF0000"/>
                </a:solidFill>
              </a:rPr>
              <a:t>x</a:t>
            </a:r>
            <a:r>
              <a:rPr lang="en-US" sz="2000" dirty="0"/>
              <a:t> only but</a:t>
            </a:r>
            <a:r>
              <a:rPr lang="en-US" sz="2000" dirty="0" smtClean="0"/>
              <a:t>, actually, we made use of the labels </a:t>
            </a:r>
            <a:r>
              <a:rPr lang="en-US" sz="2000" dirty="0" smtClean="0">
                <a:solidFill>
                  <a:srgbClr val="FF0000"/>
                </a:solidFill>
              </a:rPr>
              <a:t>y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How is </a:t>
            </a:r>
            <a:r>
              <a:rPr lang="en-US" sz="2000" dirty="0" smtClean="0">
                <a:solidFill>
                  <a:srgbClr val="FF0000"/>
                </a:solidFill>
              </a:rPr>
              <a:t>y</a:t>
            </a:r>
            <a:r>
              <a:rPr lang="en-US" sz="2000" dirty="0" smtClean="0"/>
              <a:t> being used?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y</a:t>
            </a:r>
            <a:r>
              <a:rPr lang="en-US" sz="1800" dirty="0" smtClean="0"/>
              <a:t> decides what to do with the example </a:t>
            </a:r>
            <a:r>
              <a:rPr lang="en-US" sz="1800" dirty="0" smtClean="0">
                <a:solidFill>
                  <a:srgbClr val="FF0000"/>
                </a:solidFill>
              </a:rPr>
              <a:t>x</a:t>
            </a:r>
            <a:r>
              <a:rPr lang="en-US" sz="1800" dirty="0" smtClean="0"/>
              <a:t>; that is, which of the </a:t>
            </a:r>
            <a:r>
              <a:rPr lang="en-US" sz="1800" dirty="0" smtClean="0">
                <a:solidFill>
                  <a:srgbClr val="FF0000"/>
                </a:solidFill>
              </a:rPr>
              <a:t>k classifiers </a:t>
            </a:r>
            <a:r>
              <a:rPr lang="en-US" sz="1800" dirty="0" smtClean="0"/>
              <a:t>should take the example as a positive example (making it a negative to all the others).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How do we make decisions: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alibri"/>
              </a:rPr>
              <a:t>Let: </a:t>
            </a:r>
            <a:r>
              <a:rPr lang="en-US" sz="1800" dirty="0" err="1" smtClean="0">
                <a:solidFill>
                  <a:srgbClr val="FF0000"/>
                </a:solidFill>
                <a:latin typeface="Calibri"/>
              </a:rPr>
              <a:t>f</a:t>
            </a:r>
            <a:r>
              <a:rPr lang="en-US" sz="18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1800" dirty="0" smtClean="0">
                <a:solidFill>
                  <a:srgbClr val="FF0000"/>
                </a:solidFill>
                <a:latin typeface="Calibri"/>
              </a:rPr>
              <a:t>(x</a:t>
            </a:r>
            <a:r>
              <a:rPr lang="en-US" sz="1800" dirty="0" smtClean="0">
                <a:solidFill>
                  <a:srgbClr val="FF0000"/>
                </a:solidFill>
              </a:rPr>
              <a:t>) = </a:t>
            </a:r>
            <a:r>
              <a:rPr lang="en-US" sz="18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18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1800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1800" dirty="0" smtClean="0">
                <a:solidFill>
                  <a:srgbClr val="FF0000"/>
                </a:solidFill>
              </a:rPr>
              <a:t> x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Then, we predict using:    </a:t>
            </a:r>
            <a:r>
              <a:rPr lang="en-US" sz="1800" dirty="0" smtClean="0">
                <a:solidFill>
                  <a:srgbClr val="FF0000"/>
                </a:solidFill>
              </a:rPr>
              <a:t>y</a:t>
            </a:r>
            <a:r>
              <a:rPr lang="en-US" sz="1800" baseline="30000" dirty="0" smtClean="0">
                <a:solidFill>
                  <a:srgbClr val="FF0000"/>
                </a:solidFill>
              </a:rPr>
              <a:t>*</a:t>
            </a:r>
            <a:r>
              <a:rPr lang="en-US" sz="1800" dirty="0" smtClean="0"/>
              <a:t> =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y</a:t>
            </a:r>
            <a:r>
              <a:rPr lang="en-US" sz="1800" baseline="-25000" dirty="0" smtClean="0">
                <a:latin typeface="Calibri"/>
              </a:rPr>
              <a:t>=1,…k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Calibri"/>
              </a:rPr>
              <a:t>f</a:t>
            </a:r>
            <a:r>
              <a:rPr lang="en-US" sz="1800" baseline="-25000" dirty="0" err="1" smtClean="0">
                <a:latin typeface="Calibri"/>
              </a:rPr>
              <a:t>y</a:t>
            </a:r>
            <a:r>
              <a:rPr lang="en-US" sz="1800" dirty="0" smtClean="0">
                <a:latin typeface="Calibri"/>
              </a:rPr>
              <a:t>(x</a:t>
            </a:r>
            <a:r>
              <a:rPr lang="en-US" sz="1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Equivalently, we can say that we predict as follows: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Predict </a:t>
            </a:r>
            <a:r>
              <a:rPr lang="en-US" sz="1800" dirty="0" smtClean="0">
                <a:solidFill>
                  <a:srgbClr val="FF0000"/>
                </a:solidFill>
              </a:rPr>
              <a:t>y</a:t>
            </a:r>
            <a:r>
              <a:rPr lang="en-US" sz="1800" dirty="0" smtClean="0"/>
              <a:t> </a:t>
            </a:r>
            <a:r>
              <a:rPr lang="en-US" sz="1800" dirty="0" err="1" smtClean="0"/>
              <a:t>iff</a:t>
            </a:r>
            <a:r>
              <a:rPr lang="en-US" sz="1800" dirty="0" smtClean="0"/>
              <a:t>  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cmsy10"/>
              </a:rPr>
              <a:t>                    8</a:t>
            </a:r>
            <a:r>
              <a:rPr lang="en-US" sz="1800" dirty="0" smtClean="0"/>
              <a:t> y’ </a:t>
            </a:r>
            <a:r>
              <a:rPr lang="en-US" sz="1800" dirty="0" smtClean="0">
                <a:latin typeface="cmsy10"/>
              </a:rPr>
              <a:t>2</a:t>
            </a:r>
            <a:r>
              <a:rPr lang="en-US" sz="1800" dirty="0" smtClean="0"/>
              <a:t> {1,…k}, y’</a:t>
            </a:r>
            <a:r>
              <a:rPr lang="en-US" sz="1800" dirty="0" smtClean="0">
                <a:latin typeface="cmsy10"/>
              </a:rPr>
              <a:t>:</a:t>
            </a:r>
            <a:r>
              <a:rPr lang="en-US" sz="1800" dirty="0" smtClean="0"/>
              <a:t>=y     (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y</a:t>
            </a:r>
            <a:r>
              <a:rPr lang="en-US" sz="1800" baseline="30000" dirty="0" err="1" smtClean="0">
                <a:latin typeface="Calibri"/>
              </a:rPr>
              <a:t>T</a:t>
            </a:r>
            <a:r>
              <a:rPr lang="en-US" sz="1800" baseline="30000" dirty="0" smtClean="0">
                <a:latin typeface="Calibri"/>
              </a:rPr>
              <a:t> </a:t>
            </a:r>
            <a:r>
              <a:rPr lang="en-US" sz="1800" dirty="0" smtClean="0">
                <a:latin typeface="Calibri"/>
              </a:rPr>
              <a:t>– 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y’</a:t>
            </a:r>
            <a:r>
              <a:rPr lang="en-US" sz="1800" baseline="30000" dirty="0" err="1" smtClean="0">
                <a:latin typeface="Calibri"/>
              </a:rPr>
              <a:t>T</a:t>
            </a:r>
            <a:r>
              <a:rPr lang="en-US" sz="1800" baseline="30000" dirty="0" smtClean="0">
                <a:latin typeface="Calibri"/>
              </a:rPr>
              <a:t> </a:t>
            </a:r>
            <a:r>
              <a:rPr lang="en-US" sz="1800" dirty="0" smtClean="0"/>
              <a:t>) </a:t>
            </a:r>
            <a:r>
              <a:rPr lang="en-US" sz="1800" dirty="0" smtClean="0">
                <a:latin typeface="cmsy10"/>
              </a:rPr>
              <a:t>¢</a:t>
            </a:r>
            <a:r>
              <a:rPr lang="en-US" sz="1800" dirty="0" smtClean="0"/>
              <a:t> x </a:t>
            </a:r>
            <a:r>
              <a:rPr lang="en-US" sz="1800" dirty="0" smtClean="0">
                <a:latin typeface="cmsy10"/>
              </a:rPr>
              <a:t>¸</a:t>
            </a:r>
            <a:r>
              <a:rPr lang="en-US" sz="1800" dirty="0" smtClean="0"/>
              <a:t> 0    </a:t>
            </a:r>
            <a:r>
              <a:rPr lang="en-US" sz="1800" dirty="0" smtClean="0">
                <a:solidFill>
                  <a:srgbClr val="FF0000"/>
                </a:solidFill>
              </a:rPr>
              <a:t>(**)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So far, we did not say how we learn the 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/>
              <a:t> weight vectors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2000" dirty="0" smtClean="0"/>
              <a:t> (y = 1,…k)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Can we train in a way that </a:t>
            </a:r>
            <a:r>
              <a:rPr lang="en-US" sz="1600" dirty="0" smtClean="0">
                <a:solidFill>
                  <a:srgbClr val="0000FF"/>
                </a:solidFill>
              </a:rPr>
              <a:t>better fits the way we make decisions</a:t>
            </a:r>
            <a:r>
              <a:rPr lang="en-US" sz="1600" dirty="0" smtClean="0"/>
              <a:t>? 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What does it mean? </a:t>
            </a: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5562600" y="3505200"/>
            <a:ext cx="3164526" cy="313932"/>
          </a:xfrm>
          <a:prstGeom prst="rect">
            <a:avLst/>
          </a:prstGeom>
          <a:solidFill>
            <a:srgbClr val="FFFFCC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</a:rPr>
              <a:t>Is it better in any well defined way?</a:t>
            </a:r>
          </a:p>
        </p:txBody>
      </p:sp>
    </p:spTree>
    <p:extLst>
      <p:ext uri="{BB962C8B-B14F-4D97-AF65-F5344CB8AC3E}">
        <p14:creationId xmlns:p14="http://schemas.microsoft.com/office/powerpoint/2010/main" val="327876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990600" y="3696864"/>
            <a:ext cx="8001000" cy="11418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Linear Separability for Multiclass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We are learning </a:t>
            </a:r>
            <a:r>
              <a:rPr lang="en-US" sz="2000" dirty="0" smtClean="0">
                <a:solidFill>
                  <a:srgbClr val="0000FF"/>
                </a:solidFill>
              </a:rPr>
              <a:t>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n-dimensional</a:t>
            </a:r>
            <a:r>
              <a:rPr lang="en-US" sz="2000" dirty="0" smtClean="0"/>
              <a:t> weight vectors, so we can concatenate the </a:t>
            </a:r>
            <a:r>
              <a:rPr lang="en-US" sz="2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/>
              <a:t> weight vectors into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                              w</a:t>
            </a:r>
            <a:r>
              <a:rPr lang="en-US" sz="1800" dirty="0" smtClean="0"/>
              <a:t>= (</a:t>
            </a:r>
            <a:r>
              <a:rPr lang="en-US" sz="1800" dirty="0" smtClean="0">
                <a:latin typeface="Calibri"/>
              </a:rPr>
              <a:t>w</a:t>
            </a:r>
            <a:r>
              <a:rPr lang="en-US" sz="1800" baseline="-25000" dirty="0" smtClean="0">
                <a:latin typeface="Calibri"/>
              </a:rPr>
              <a:t>1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alibri"/>
              </a:rPr>
              <a:t>w</a:t>
            </a:r>
            <a:r>
              <a:rPr lang="en-US" sz="1800" baseline="-25000" dirty="0" smtClean="0">
                <a:latin typeface="Calibri"/>
              </a:rPr>
              <a:t>2</a:t>
            </a:r>
            <a:r>
              <a:rPr lang="en-US" sz="1800" dirty="0" smtClean="0"/>
              <a:t>,…</a:t>
            </a:r>
            <a:r>
              <a:rPr lang="en-US" sz="1800" dirty="0" err="1" smtClean="0">
                <a:latin typeface="Calibri"/>
              </a:rPr>
              <a:t>w</a:t>
            </a:r>
            <a:r>
              <a:rPr lang="en-US" sz="1800" baseline="-25000" dirty="0" err="1" smtClean="0">
                <a:latin typeface="Calibri"/>
              </a:rPr>
              <a:t>k</a:t>
            </a:r>
            <a:r>
              <a:rPr lang="en-US" sz="1800" dirty="0" smtClean="0"/>
              <a:t>) </a:t>
            </a:r>
            <a:r>
              <a:rPr lang="en-US" sz="1800" dirty="0" smtClean="0">
                <a:latin typeface="cmsy10"/>
              </a:rPr>
              <a:t>2</a:t>
            </a:r>
            <a:r>
              <a:rPr lang="en-US" sz="1800" dirty="0" smtClean="0"/>
              <a:t> </a:t>
            </a:r>
            <a:r>
              <a:rPr lang="en-US" sz="1800" dirty="0" err="1" smtClean="0">
                <a:latin typeface="Calibri"/>
              </a:rPr>
              <a:t>R</a:t>
            </a:r>
            <a:r>
              <a:rPr lang="en-US" sz="1800" baseline="30000" dirty="0" err="1" smtClean="0">
                <a:latin typeface="Calibri"/>
              </a:rPr>
              <a:t>nk</a:t>
            </a:r>
            <a:endParaRPr lang="en-US" sz="1800" baseline="30000" dirty="0" smtClean="0">
              <a:latin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baseline="30000" dirty="0" smtClean="0"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Key Construction: </a:t>
            </a:r>
            <a:r>
              <a:rPr lang="en-US" sz="1800" dirty="0" smtClean="0"/>
              <a:t>(</a:t>
            </a:r>
            <a:r>
              <a:rPr lang="en-US" sz="1800" dirty="0" err="1" smtClean="0"/>
              <a:t>Kesler</a:t>
            </a:r>
            <a:r>
              <a:rPr lang="en-US" sz="1800" dirty="0" smtClean="0"/>
              <a:t> Construction; </a:t>
            </a:r>
            <a:r>
              <a:rPr lang="en-US" sz="1800" dirty="0" err="1" smtClean="0"/>
              <a:t>Zimak’s</a:t>
            </a:r>
            <a:r>
              <a:rPr lang="en-US" sz="1800" dirty="0" smtClean="0"/>
              <a:t> Constraint Classification)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We will represent each example 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</a:rPr>
              <a:t>x,y</a:t>
            </a:r>
            <a:r>
              <a:rPr lang="en-US" sz="1600" dirty="0" smtClean="0">
                <a:solidFill>
                  <a:srgbClr val="FF0000"/>
                </a:solidFill>
              </a:rPr>
              <a:t>), </a:t>
            </a:r>
            <a:r>
              <a:rPr lang="en-US" sz="1600" dirty="0" smtClean="0"/>
              <a:t>as an </a:t>
            </a:r>
            <a:r>
              <a:rPr lang="en-US" sz="1600" dirty="0" err="1" smtClean="0">
                <a:solidFill>
                  <a:srgbClr val="FF0000"/>
                </a:solidFill>
              </a:rPr>
              <a:t>nk</a:t>
            </a:r>
            <a:r>
              <a:rPr lang="en-US" sz="1600" dirty="0"/>
              <a:t>-</a:t>
            </a:r>
            <a:r>
              <a:rPr lang="en-US" sz="1600" dirty="0" smtClean="0"/>
              <a:t>dimensional vector, </a:t>
            </a:r>
            <a:r>
              <a:rPr lang="en-US" sz="16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1600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sz="1600" dirty="0" smtClean="0">
                <a:solidFill>
                  <a:srgbClr val="FF0000"/>
                </a:solidFill>
              </a:rPr>
              <a:t>, </a:t>
            </a:r>
            <a:r>
              <a:rPr lang="en-US" sz="1600" dirty="0" smtClean="0"/>
              <a:t>with </a:t>
            </a:r>
            <a:r>
              <a:rPr lang="en-US" sz="1600" dirty="0" smtClean="0">
                <a:solidFill>
                  <a:srgbClr val="FF0000"/>
                </a:solidFill>
              </a:rPr>
              <a:t>x</a:t>
            </a:r>
            <a:r>
              <a:rPr lang="en-US" sz="1600" dirty="0" smtClean="0"/>
              <a:t> embedded in the </a:t>
            </a:r>
            <a:r>
              <a:rPr lang="en-US" sz="1600" dirty="0" smtClean="0">
                <a:solidFill>
                  <a:srgbClr val="FF0000"/>
                </a:solidFill>
              </a:rPr>
              <a:t>y</a:t>
            </a:r>
            <a:r>
              <a:rPr lang="en-US" sz="1600" dirty="0" smtClean="0"/>
              <a:t>-</a:t>
            </a:r>
            <a:r>
              <a:rPr lang="en-US" sz="1600" dirty="0" err="1" smtClean="0"/>
              <a:t>th</a:t>
            </a:r>
            <a:r>
              <a:rPr lang="en-US" sz="1600" dirty="0" smtClean="0"/>
              <a:t> part of it (y=1,2,…k) and the other coordinates are </a:t>
            </a:r>
            <a:r>
              <a:rPr lang="en-US" sz="1600" dirty="0" smtClean="0">
                <a:solidFill>
                  <a:srgbClr val="FF0000"/>
                </a:solidFill>
              </a:rPr>
              <a:t>0</a:t>
            </a:r>
            <a:r>
              <a:rPr lang="en-US" sz="16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Times New Roman" pitchFamily="18" charset="0"/>
                <a:ea typeface="ＭＳ Ｐゴシック" pitchFamily="20" charset="-128"/>
              </a:rPr>
              <a:t>                  </a:t>
            </a:r>
            <a:r>
              <a:rPr lang="en-US" sz="2000" b="1" dirty="0" smtClean="0">
                <a:ea typeface="ＭＳ Ｐゴシック" pitchFamily="20" charset="-128"/>
              </a:rPr>
              <a:t>E.g.,     </a:t>
            </a:r>
            <a:r>
              <a:rPr lang="en-US" sz="2000" b="1" dirty="0" err="1" smtClean="0">
                <a:ea typeface="ＭＳ Ｐゴシック" pitchFamily="20" charset="-128"/>
              </a:rPr>
              <a:t>x</a:t>
            </a:r>
            <a:r>
              <a:rPr lang="en-US" sz="2000" baseline="-25000" dirty="0" err="1" smtClean="0">
                <a:ea typeface="ＭＳ Ｐゴシック" pitchFamily="20" charset="-128"/>
              </a:rPr>
              <a:t>y</a:t>
            </a:r>
            <a:r>
              <a:rPr lang="en-US" sz="2000" dirty="0" smtClean="0">
                <a:ea typeface="ＭＳ Ｐゴシック" pitchFamily="20" charset="-128"/>
              </a:rPr>
              <a:t> </a:t>
            </a:r>
            <a:r>
              <a:rPr lang="en-US" sz="2000" dirty="0">
                <a:ea typeface="ＭＳ Ｐゴシック" pitchFamily="20" charset="-128"/>
              </a:rPr>
              <a:t>= (</a:t>
            </a:r>
            <a:r>
              <a:rPr lang="en-US" sz="2000" b="1" dirty="0">
                <a:ea typeface="ＭＳ Ｐゴシック" pitchFamily="20" charset="-128"/>
              </a:rPr>
              <a:t>0</a:t>
            </a:r>
            <a:r>
              <a:rPr lang="en-US" sz="2000" dirty="0">
                <a:ea typeface="ＭＳ Ｐゴシック" pitchFamily="20" charset="-128"/>
              </a:rPr>
              <a:t>,x,</a:t>
            </a:r>
            <a:r>
              <a:rPr lang="en-US" sz="2000" b="1" dirty="0">
                <a:ea typeface="ＭＳ Ｐゴシック" pitchFamily="20" charset="-128"/>
              </a:rPr>
              <a:t>0</a:t>
            </a:r>
            <a:r>
              <a:rPr lang="en-US" sz="2000" dirty="0">
                <a:ea typeface="ＭＳ Ｐゴシック" pitchFamily="20" charset="-128"/>
              </a:rPr>
              <a:t>,</a:t>
            </a:r>
            <a:r>
              <a:rPr lang="en-US" sz="2000" b="1" dirty="0">
                <a:ea typeface="ＭＳ Ｐゴシック" pitchFamily="20" charset="-128"/>
              </a:rPr>
              <a:t>0</a:t>
            </a:r>
            <a:r>
              <a:rPr lang="en-US" sz="2000" dirty="0">
                <a:ea typeface="ＭＳ Ｐゴシック" pitchFamily="20" charset="-128"/>
              </a:rPr>
              <a:t>) </a:t>
            </a:r>
            <a:r>
              <a:rPr lang="en-US" sz="2000" dirty="0">
                <a:ea typeface="ＭＳ Ｐゴシック" pitchFamily="20" charset="-128"/>
                <a:sym typeface="Symbol" pitchFamily="18" charset="2"/>
              </a:rPr>
              <a:t></a:t>
            </a:r>
            <a:r>
              <a:rPr lang="en-US" sz="2000" dirty="0">
                <a:ea typeface="ＭＳ Ｐゴシック" pitchFamily="20" charset="-128"/>
              </a:rPr>
              <a:t> </a:t>
            </a:r>
            <a:r>
              <a:rPr lang="en-US" sz="2000" b="1" dirty="0" err="1" smtClean="0">
                <a:ea typeface="ＭＳ Ｐゴシック" pitchFamily="20" charset="-128"/>
              </a:rPr>
              <a:t>R</a:t>
            </a:r>
            <a:r>
              <a:rPr lang="en-US" sz="2000" baseline="30000" dirty="0" err="1" smtClean="0">
                <a:ea typeface="ＭＳ Ｐゴシック" pitchFamily="20" charset="-128"/>
              </a:rPr>
              <a:t>kn</a:t>
            </a:r>
            <a:r>
              <a:rPr lang="en-US" sz="2000" baseline="30000" dirty="0" smtClean="0">
                <a:ea typeface="ＭＳ Ｐゴシック" pitchFamily="20" charset="-128"/>
              </a:rPr>
              <a:t>                     </a:t>
            </a:r>
            <a:r>
              <a:rPr lang="en-US" sz="2000" dirty="0" smtClean="0"/>
              <a:t>(here k=4, y=2)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Now we can understand the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-dimensional decision rule: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1800" dirty="0" smtClean="0"/>
              <a:t>Predict </a:t>
            </a:r>
            <a:r>
              <a:rPr lang="en-US" sz="1800" dirty="0">
                <a:solidFill>
                  <a:srgbClr val="FF0000"/>
                </a:solidFill>
              </a:rPr>
              <a:t>y</a:t>
            </a:r>
            <a:r>
              <a:rPr lang="en-US" sz="1800" dirty="0"/>
              <a:t> </a:t>
            </a:r>
            <a:r>
              <a:rPr lang="en-US" sz="1800" dirty="0" err="1"/>
              <a:t>iff</a:t>
            </a:r>
            <a:r>
              <a:rPr lang="en-US" sz="1800" dirty="0"/>
              <a:t>  </a:t>
            </a:r>
            <a:r>
              <a:rPr lang="en-US" sz="1800" dirty="0" smtClean="0"/>
              <a:t> </a:t>
            </a:r>
            <a:r>
              <a:rPr lang="en-US" sz="1600" dirty="0" smtClean="0">
                <a:latin typeface="cmsy10"/>
              </a:rPr>
              <a:t>                    8</a:t>
            </a:r>
            <a:r>
              <a:rPr lang="en-US" sz="1600" dirty="0" smtClean="0"/>
              <a:t> </a:t>
            </a:r>
            <a:r>
              <a:rPr lang="en-US" sz="1600" dirty="0"/>
              <a:t>y’ </a:t>
            </a:r>
            <a:r>
              <a:rPr lang="en-US" sz="1600" dirty="0">
                <a:latin typeface="cmsy10"/>
              </a:rPr>
              <a:t>2</a:t>
            </a:r>
            <a:r>
              <a:rPr lang="en-US" sz="1600" dirty="0"/>
              <a:t> {1,…k}, y’</a:t>
            </a:r>
            <a:r>
              <a:rPr lang="en-US" sz="1600" dirty="0">
                <a:latin typeface="cmsy10"/>
              </a:rPr>
              <a:t>:</a:t>
            </a:r>
            <a:r>
              <a:rPr lang="en-US" sz="1600" dirty="0"/>
              <a:t>=y  </a:t>
            </a:r>
            <a:r>
              <a:rPr lang="en-US" sz="1600" dirty="0" smtClean="0"/>
              <a:t>      </a:t>
            </a:r>
            <a:r>
              <a:rPr lang="en-US" sz="1600" dirty="0"/>
              <a:t>(</a:t>
            </a:r>
            <a:r>
              <a:rPr lang="en-US" sz="1600" dirty="0" err="1">
                <a:latin typeface="Calibri"/>
              </a:rPr>
              <a:t>w</a:t>
            </a:r>
            <a:r>
              <a:rPr lang="en-US" sz="1600" baseline="-25000" dirty="0" err="1">
                <a:latin typeface="Calibri"/>
              </a:rPr>
              <a:t>y</a:t>
            </a:r>
            <a:r>
              <a:rPr lang="en-US" sz="1600" baseline="30000" dirty="0" err="1">
                <a:latin typeface="Calibri"/>
              </a:rPr>
              <a:t>T</a:t>
            </a:r>
            <a:r>
              <a:rPr lang="en-US" sz="1600" baseline="30000" dirty="0">
                <a:latin typeface="Calibri"/>
              </a:rPr>
              <a:t> </a:t>
            </a:r>
            <a:r>
              <a:rPr lang="en-US" sz="1600" dirty="0">
                <a:latin typeface="Calibri"/>
              </a:rPr>
              <a:t>– </a:t>
            </a:r>
            <a:r>
              <a:rPr lang="en-US" sz="1600" dirty="0" err="1">
                <a:latin typeface="Calibri"/>
              </a:rPr>
              <a:t>w</a:t>
            </a:r>
            <a:r>
              <a:rPr lang="en-US" sz="1600" baseline="-25000" dirty="0" err="1">
                <a:latin typeface="Calibri"/>
              </a:rPr>
              <a:t>y’</a:t>
            </a:r>
            <a:r>
              <a:rPr lang="en-US" sz="1600" baseline="30000" dirty="0" err="1">
                <a:latin typeface="Calibri"/>
              </a:rPr>
              <a:t>T</a:t>
            </a:r>
            <a:r>
              <a:rPr lang="en-US" sz="1600" baseline="30000" dirty="0">
                <a:latin typeface="Calibri"/>
              </a:rPr>
              <a:t> </a:t>
            </a:r>
            <a:r>
              <a:rPr lang="en-US" sz="1600" dirty="0"/>
              <a:t>) </a:t>
            </a:r>
            <a:r>
              <a:rPr lang="en-US" sz="1600" dirty="0">
                <a:latin typeface="cmsy10"/>
              </a:rPr>
              <a:t>¢</a:t>
            </a:r>
            <a:r>
              <a:rPr lang="en-US" sz="1600" dirty="0"/>
              <a:t> x </a:t>
            </a:r>
            <a:r>
              <a:rPr lang="en-US" sz="1600" dirty="0">
                <a:latin typeface="cmsy10"/>
              </a:rPr>
              <a:t>¸</a:t>
            </a:r>
            <a:r>
              <a:rPr lang="en-US" sz="1600" dirty="0"/>
              <a:t> 0    </a:t>
            </a:r>
            <a:r>
              <a:rPr lang="en-US" sz="1600" dirty="0">
                <a:solidFill>
                  <a:srgbClr val="FF0000"/>
                </a:solidFill>
              </a:rPr>
              <a:t>(**)</a:t>
            </a: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In the </a:t>
            </a:r>
            <a:r>
              <a:rPr lang="en-US" dirty="0" err="1" smtClean="0">
                <a:solidFill>
                  <a:srgbClr val="FF0000"/>
                </a:solidFill>
              </a:rPr>
              <a:t>nk</a:t>
            </a:r>
            <a:r>
              <a:rPr lang="en-US" dirty="0" smtClean="0"/>
              <a:t>-dimensional space. </a:t>
            </a: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dirty="0" smtClean="0"/>
              <a:t>Predict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 </a:t>
            </a:r>
            <a:r>
              <a:rPr lang="en-US" dirty="0" smtClean="0">
                <a:latin typeface="cmsy10"/>
              </a:rPr>
              <a:t>           8</a:t>
            </a:r>
            <a:r>
              <a:rPr lang="en-US" dirty="0" smtClean="0"/>
              <a:t> </a:t>
            </a:r>
            <a:r>
              <a:rPr lang="en-US" dirty="0"/>
              <a:t>y’ </a:t>
            </a:r>
            <a:r>
              <a:rPr lang="en-US" dirty="0">
                <a:latin typeface="cmsy10"/>
              </a:rPr>
              <a:t>2</a:t>
            </a:r>
            <a:r>
              <a:rPr lang="en-US" dirty="0"/>
              <a:t> {1,…k}, y’</a:t>
            </a:r>
            <a:r>
              <a:rPr lang="en-US" dirty="0">
                <a:latin typeface="cmsy10"/>
              </a:rPr>
              <a:t>:</a:t>
            </a:r>
            <a:r>
              <a:rPr lang="en-US" dirty="0"/>
              <a:t>=y </a:t>
            </a:r>
            <a:r>
              <a:rPr lang="en-US" dirty="0" smtClean="0"/>
              <a:t>   </a:t>
            </a:r>
            <a:r>
              <a:rPr lang="en-US" sz="1600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aseline="30000" dirty="0" smtClean="0">
                <a:latin typeface="Calibri"/>
              </a:rPr>
              <a:t> </a:t>
            </a:r>
            <a:r>
              <a:rPr lang="en-US" sz="1600" dirty="0" smtClean="0"/>
              <a:t> </a:t>
            </a:r>
            <a:r>
              <a:rPr lang="en-US" sz="1600" dirty="0">
                <a:latin typeface="cmsy10"/>
              </a:rPr>
              <a:t>¢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>
                <a:latin typeface="Calibri"/>
              </a:rPr>
              <a:t>x</a:t>
            </a:r>
            <a:r>
              <a:rPr lang="en-US" sz="1600" baseline="-25000" dirty="0" err="1" smtClean="0">
                <a:latin typeface="Calibri"/>
              </a:rPr>
              <a:t>y</a:t>
            </a:r>
            <a:r>
              <a:rPr lang="en-US" sz="1600" dirty="0" smtClean="0"/>
              <a:t> – </a:t>
            </a:r>
            <a:r>
              <a:rPr lang="en-US" sz="1600" dirty="0" err="1" smtClean="0">
                <a:latin typeface="Calibri"/>
              </a:rPr>
              <a:t>x</a:t>
            </a:r>
            <a:r>
              <a:rPr lang="en-US" sz="1600" baseline="-25000" dirty="0" err="1" smtClean="0">
                <a:latin typeface="Calibri"/>
              </a:rPr>
              <a:t>y</a:t>
            </a:r>
            <a:r>
              <a:rPr lang="en-US" sz="1600" baseline="-25000" dirty="0" smtClean="0"/>
              <a:t>’</a:t>
            </a:r>
            <a:r>
              <a:rPr lang="en-US" sz="1600" dirty="0" smtClean="0"/>
              <a:t>)  </a:t>
            </a:r>
            <a:r>
              <a:rPr lang="en-US" sz="1600" dirty="0" smtClean="0">
                <a:sym typeface="Symbol"/>
              </a:rPr>
              <a:t> </a:t>
            </a:r>
            <a:r>
              <a:rPr lang="en-US" sz="1600" dirty="0" err="1" smtClean="0">
                <a:latin typeface="Calibri"/>
              </a:rPr>
              <a:t>w</a:t>
            </a:r>
            <a:r>
              <a:rPr lang="en-US" sz="1600" baseline="30000" dirty="0" err="1" smtClean="0">
                <a:latin typeface="Calibri"/>
              </a:rPr>
              <a:t>T</a:t>
            </a:r>
            <a:r>
              <a:rPr lang="en-US" sz="1600" baseline="30000" dirty="0" smtClean="0">
                <a:latin typeface="Calibri"/>
              </a:rPr>
              <a:t> </a:t>
            </a:r>
            <a:r>
              <a:rPr lang="en-US" sz="1600" dirty="0" smtClean="0"/>
              <a:t> </a:t>
            </a:r>
            <a:r>
              <a:rPr lang="en-US" sz="1600" dirty="0">
                <a:latin typeface="cmsy10"/>
              </a:rPr>
              <a:t>¢</a:t>
            </a:r>
            <a:r>
              <a:rPr lang="en-US" sz="1600" dirty="0"/>
              <a:t> </a:t>
            </a:r>
            <a:r>
              <a:rPr lang="en-US" sz="1600" dirty="0" err="1" smtClean="0">
                <a:latin typeface="Calibri"/>
              </a:rPr>
              <a:t>x</a:t>
            </a:r>
            <a:r>
              <a:rPr lang="en-US" sz="1600" baseline="-25000" dirty="0" err="1" smtClean="0">
                <a:latin typeface="Calibri"/>
              </a:rPr>
              <a:t>yy</a:t>
            </a:r>
            <a:r>
              <a:rPr lang="en-US" sz="1600" baseline="-25000" dirty="0" smtClean="0">
                <a:latin typeface="Calibri"/>
              </a:rPr>
              <a:t>’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msy10"/>
              </a:rPr>
              <a:t>¸</a:t>
            </a:r>
            <a:r>
              <a:rPr lang="en-US" sz="1600" dirty="0" smtClean="0"/>
              <a:t> 0  </a:t>
            </a:r>
          </a:p>
          <a:p>
            <a:pPr marL="0" indent="-400050">
              <a:lnSpc>
                <a:spcPct val="90000"/>
              </a:lnSpc>
            </a:pPr>
            <a:endParaRPr lang="en-US" sz="2000" dirty="0" smtClean="0">
              <a:solidFill>
                <a:srgbClr val="0000FF"/>
              </a:solidFill>
            </a:endParaRPr>
          </a:p>
          <a:p>
            <a:pPr marL="0" indent="-400050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Conclusion: </a:t>
            </a:r>
            <a:r>
              <a:rPr lang="en-US" sz="2000" dirty="0" smtClean="0"/>
              <a:t>The set </a:t>
            </a:r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0000FF"/>
                </a:solidFill>
                <a:latin typeface="Calibri"/>
              </a:rPr>
              <a:t>yy</a:t>
            </a:r>
            <a:r>
              <a:rPr lang="en-US" sz="2000" baseline="-25000" dirty="0">
                <a:solidFill>
                  <a:srgbClr val="0000FF"/>
                </a:solidFill>
                <a:latin typeface="Calibri"/>
              </a:rPr>
              <a:t>’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, + )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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baseline="-25000" dirty="0" err="1">
                <a:solidFill>
                  <a:srgbClr val="0000FF"/>
                </a:solidFill>
                <a:latin typeface="Calibri"/>
              </a:rPr>
              <a:t>y</a:t>
            </a:r>
            <a:r>
              <a:rPr lang="en-US" sz="2000" dirty="0">
                <a:solidFill>
                  <a:srgbClr val="0000FF"/>
                </a:solidFill>
              </a:rPr>
              <a:t> –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baseline="-25000" dirty="0" err="1">
                <a:solidFill>
                  <a:srgbClr val="0000FF"/>
                </a:solidFill>
                <a:latin typeface="Calibri"/>
              </a:rPr>
              <a:t>y</a:t>
            </a:r>
            <a:r>
              <a:rPr lang="en-US" sz="2000" baseline="-25000" dirty="0" smtClean="0">
                <a:solidFill>
                  <a:srgbClr val="0000FF"/>
                </a:solidFill>
              </a:rPr>
              <a:t>’</a:t>
            </a:r>
            <a:r>
              <a:rPr lang="en-US" sz="2000" dirty="0" smtClean="0">
                <a:solidFill>
                  <a:srgbClr val="0000FF"/>
                </a:solidFill>
              </a:rPr>
              <a:t> , +) </a:t>
            </a:r>
            <a:r>
              <a:rPr lang="en-US" sz="2000" dirty="0" smtClean="0"/>
              <a:t>is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linearly separable </a:t>
            </a:r>
            <a:r>
              <a:rPr lang="en-US" sz="2000" dirty="0" smtClean="0"/>
              <a:t>from the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set        </a:t>
            </a:r>
            <a:r>
              <a:rPr lang="en-US" sz="2000" dirty="0" smtClean="0">
                <a:solidFill>
                  <a:srgbClr val="FF0000"/>
                </a:solidFill>
              </a:rPr>
              <a:t>(-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yy</a:t>
            </a:r>
            <a:r>
              <a:rPr lang="en-US" sz="2000" baseline="-25000" dirty="0">
                <a:solidFill>
                  <a:srgbClr val="FF0000"/>
                </a:solidFill>
                <a:latin typeface="Calibri"/>
              </a:rPr>
              <a:t>’</a:t>
            </a:r>
            <a:r>
              <a:rPr lang="en-US" sz="2000" dirty="0">
                <a:solidFill>
                  <a:srgbClr val="FF0000"/>
                </a:solidFill>
              </a:rPr>
              <a:t> , </a:t>
            </a:r>
            <a:r>
              <a:rPr lang="en-US" sz="2000" dirty="0" smtClean="0">
                <a:solidFill>
                  <a:srgbClr val="FF0000"/>
                </a:solidFill>
              </a:rPr>
              <a:t>-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 smtClean="0"/>
              <a:t>using the linear separator </a:t>
            </a:r>
            <a:r>
              <a:rPr lang="en-US" sz="2000" dirty="0" smtClean="0">
                <a:solidFill>
                  <a:srgbClr val="FF0000"/>
                </a:solidFill>
              </a:rPr>
              <a:t>w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kn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aseline="-25000" dirty="0" smtClean="0">
                <a:latin typeface="Calibri"/>
              </a:rPr>
              <a:t>’</a:t>
            </a:r>
            <a:r>
              <a:rPr lang="en-US" sz="2000" dirty="0" smtClean="0"/>
              <a:t> 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400050" lvl="1" indent="-400050">
              <a:lnSpc>
                <a:spcPct val="90000"/>
              </a:lnSpc>
            </a:pPr>
            <a:r>
              <a:rPr lang="en-US" sz="1800" dirty="0" smtClean="0">
                <a:solidFill>
                  <a:srgbClr val="FF0000"/>
                </a:solidFill>
              </a:rPr>
              <a:t>We solved </a:t>
            </a:r>
            <a:r>
              <a:rPr lang="en-US" sz="1800" dirty="0" smtClean="0"/>
              <a:t>the </a:t>
            </a:r>
            <a:r>
              <a:rPr lang="en-US" sz="1800" dirty="0" err="1" smtClean="0"/>
              <a:t>voroni</a:t>
            </a:r>
            <a:r>
              <a:rPr lang="en-US" sz="1800" dirty="0" smtClean="0"/>
              <a:t> diagram challenge.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638800" y="1543050"/>
            <a:ext cx="3383902" cy="757130"/>
          </a:xfrm>
          <a:prstGeom prst="rect">
            <a:avLst/>
          </a:prstGeom>
          <a:solidFill>
            <a:srgbClr val="FFFFCC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Notice: </a:t>
            </a:r>
            <a:r>
              <a:rPr lang="en-US" sz="1600" dirty="0" smtClean="0">
                <a:latin typeface="Calibri" panose="020F0502020204030204" pitchFamily="34" charset="0"/>
              </a:rPr>
              <a:t>This is just a representational trick. We did not say how to learn the weight vectors. 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152400" y="17479"/>
            <a:ext cx="6705600" cy="533400"/>
          </a:xfrm>
          <a:prstGeom prst="wedgeRectCallout">
            <a:avLst>
              <a:gd name="adj1" fmla="val -26733"/>
              <a:gd name="adj2" fmla="val 4969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We showed: if pairs of labels are separable (a reasonable assumption) than in some higher dimensional space, the problem is linearly separable.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1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Training:</a:t>
            </a:r>
          </a:p>
          <a:p>
            <a:pPr lvl="1"/>
            <a:r>
              <a:rPr lang="en-US" dirty="0" smtClean="0"/>
              <a:t>Given a data set {(</a:t>
            </a:r>
            <a:r>
              <a:rPr lang="en-US" dirty="0" err="1" smtClean="0"/>
              <a:t>x,y</a:t>
            </a:r>
            <a:r>
              <a:rPr lang="en-US" dirty="0" smtClean="0"/>
              <a:t>)}, 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examples) with x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libri"/>
              </a:rPr>
              <a:t>R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n</a:t>
            </a:r>
            <a:r>
              <a:rPr lang="en-US" dirty="0" smtClean="0"/>
              <a:t>, y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{1,2,…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     create a binary classification task:</a:t>
            </a:r>
          </a:p>
          <a:p>
            <a:pPr marL="457200" lvl="1" indent="0">
              <a:buNone/>
            </a:pPr>
            <a:r>
              <a:rPr lang="en-US" dirty="0" smtClean="0"/>
              <a:t>     (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dirty="0" smtClean="0"/>
              <a:t> -  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baseline="-25000" dirty="0" smtClean="0">
                <a:latin typeface="Calibri"/>
              </a:rPr>
              <a:t>’</a:t>
            </a:r>
            <a:r>
              <a:rPr lang="en-US" dirty="0" smtClean="0"/>
              <a:t>, +), (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baseline="-25000" dirty="0" smtClean="0">
                <a:latin typeface="Calibri"/>
              </a:rPr>
              <a:t>’</a:t>
            </a:r>
            <a:r>
              <a:rPr lang="en-US" dirty="0" smtClean="0"/>
              <a:t> – 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dirty="0" smtClean="0"/>
              <a:t> -),  for all y’ </a:t>
            </a:r>
            <a:r>
              <a:rPr lang="en-US" dirty="0" smtClean="0">
                <a:latin typeface="cmsy10"/>
              </a:rPr>
              <a:t>:</a:t>
            </a:r>
            <a:r>
              <a:rPr lang="en-US" dirty="0" smtClean="0"/>
              <a:t> = y  (</a:t>
            </a:r>
            <a:r>
              <a:rPr lang="en-US" dirty="0" smtClean="0">
                <a:solidFill>
                  <a:srgbClr val="FF0000"/>
                </a:solidFill>
              </a:rPr>
              <a:t>2m(k-1)</a:t>
            </a:r>
            <a:r>
              <a:rPr lang="en-US" dirty="0" smtClean="0"/>
              <a:t> examples)</a:t>
            </a:r>
          </a:p>
          <a:p>
            <a:pPr marL="457200" lvl="1" indent="0">
              <a:buNone/>
            </a:pPr>
            <a:r>
              <a:rPr lang="en-US" dirty="0" smtClean="0"/>
              <a:t>     Here </a:t>
            </a:r>
            <a:r>
              <a:rPr lang="en-US" dirty="0" err="1" smtClean="0">
                <a:latin typeface="Calibri"/>
              </a:rPr>
              <a:t>x</a:t>
            </a:r>
            <a:r>
              <a:rPr lang="en-US" baseline="-25000" dirty="0" err="1" smtClean="0">
                <a:latin typeface="Calibri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kn</a:t>
            </a:r>
            <a:endParaRPr lang="en-US" baseline="30000" dirty="0" smtClean="0">
              <a:solidFill>
                <a:srgbClr val="FF0000"/>
              </a:solidFill>
              <a:latin typeface="Calibri"/>
            </a:endParaRPr>
          </a:p>
          <a:p>
            <a:pPr lvl="1"/>
            <a:r>
              <a:rPr lang="en-US" dirty="0" smtClean="0"/>
              <a:t>Use your favorite linear learning algorithm to train a binary classifier. </a:t>
            </a:r>
          </a:p>
          <a:p>
            <a:r>
              <a:rPr lang="en-US" b="1" dirty="0" smtClean="0"/>
              <a:t>Prediction: </a:t>
            </a:r>
          </a:p>
          <a:p>
            <a:pPr lvl="1"/>
            <a:r>
              <a:rPr lang="en-US" dirty="0" smtClean="0"/>
              <a:t>Given an </a:t>
            </a:r>
            <a:r>
              <a:rPr lang="en-US" dirty="0" err="1" smtClean="0">
                <a:solidFill>
                  <a:srgbClr val="0000FF"/>
                </a:solidFill>
              </a:rPr>
              <a:t>nk</a:t>
            </a:r>
            <a:r>
              <a:rPr lang="en-US" dirty="0" smtClean="0"/>
              <a:t> dimensional weight vector w and a new example x, predict:                     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argmax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55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y</a:t>
            </a:r>
            <a:endParaRPr lang="en-US" baseline="-25000" dirty="0">
              <a:solidFill>
                <a:srgbClr val="FF0000"/>
              </a:solidFill>
              <a:latin typeface="Calibri"/>
            </a:endParaRPr>
          </a:p>
          <a:p>
            <a:pPr marL="457200" lvl="1" indent="0">
              <a:buNone/>
            </a:pPr>
            <a:endParaRPr lang="en-US" baseline="30000" dirty="0" smtClean="0">
              <a:latin typeface="Calibri"/>
            </a:endParaRPr>
          </a:p>
          <a:p>
            <a:pPr marL="57150" indent="0">
              <a:buNone/>
            </a:pPr>
            <a:endParaRPr lang="en-US" baseline="30000" dirty="0">
              <a:latin typeface="Calibri"/>
            </a:endParaRPr>
          </a:p>
          <a:p>
            <a:pPr marL="57150" indent="0">
              <a:buNone/>
            </a:pPr>
            <a:endParaRPr lang="en-US" baseline="30000" dirty="0" smtClean="0">
              <a:latin typeface="Calibri"/>
            </a:endParaRP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Region 2014-09-08 at 11.54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40" y="2059214"/>
            <a:ext cx="2046763" cy="1678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err="1" smtClean="0"/>
              <a:t>Separability</a:t>
            </a:r>
            <a:r>
              <a:rPr lang="en-US" dirty="0" smtClean="0"/>
              <a:t> with </a:t>
            </a:r>
            <a:r>
              <a:rPr lang="en-US" dirty="0"/>
              <a:t>multiple classes </a:t>
            </a:r>
            <a:r>
              <a:rPr lang="en-US" sz="2200" dirty="0">
                <a:solidFill>
                  <a:srgbClr val="333333"/>
                </a:solidFill>
              </a:rPr>
              <a:t>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For examples with label </a:t>
            </a:r>
            <a:r>
              <a:rPr lang="en-US" i="1" dirty="0" err="1"/>
              <a:t>i</a:t>
            </a:r>
            <a:r>
              <a:rPr lang="en-US" i="1" dirty="0" smtClean="0"/>
              <a:t>, we want </a:t>
            </a:r>
            <a:r>
              <a:rPr lang="en-US" b="1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i="1" dirty="0" smtClean="0"/>
              <a:t> &gt; </a:t>
            </a:r>
            <a:r>
              <a:rPr lang="en-US" b="1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i="1" dirty="0" smtClean="0"/>
              <a:t> for all j</a:t>
            </a:r>
            <a:endParaRPr lang="en-US" b="1" i="1" dirty="0"/>
          </a:p>
          <a:p>
            <a:pPr marL="0" indent="0">
              <a:buNone/>
            </a:pPr>
            <a:r>
              <a:rPr lang="en-US" dirty="0" smtClean="0"/>
              <a:t>Rewrite inputs and weight vector</a:t>
            </a:r>
          </a:p>
          <a:p>
            <a:r>
              <a:rPr lang="en-US" sz="2400" dirty="0" smtClean="0"/>
              <a:t>Stack all weight vectors into an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nK</a:t>
            </a:r>
            <a:r>
              <a:rPr lang="en-US" sz="2400" dirty="0"/>
              <a:t>-</a:t>
            </a:r>
            <a:r>
              <a:rPr lang="en-US" sz="2400" dirty="0" smtClean="0"/>
              <a:t>dimensional vector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Define a feature vector for label </a:t>
            </a:r>
            <a:r>
              <a:rPr lang="en-US" sz="2400" dirty="0" err="1" smtClean="0"/>
              <a:t>i</a:t>
            </a:r>
            <a:r>
              <a:rPr lang="en-US" sz="2400" dirty="0" smtClean="0"/>
              <a:t> being associated to input </a:t>
            </a:r>
            <a:r>
              <a:rPr lang="en-US" sz="2400" b="1" dirty="0" smtClean="0"/>
              <a:t>x</a:t>
            </a:r>
            <a:r>
              <a:rPr lang="en-US" sz="2400" dirty="0" smtClean="0"/>
              <a:t>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 descr="Screen Region 2014-09-08 at 11.56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78" y="4371696"/>
            <a:ext cx="2276929" cy="1906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9107" y="485321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</a:t>
            </a:r>
            <a:r>
              <a:rPr lang="en-US" dirty="0" smtClean="0"/>
              <a:t>in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block, zeros </a:t>
            </a:r>
          </a:p>
          <a:p>
            <a:r>
              <a:rPr lang="en-US" dirty="0" smtClean="0"/>
              <a:t>everywhere else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23392" y="5161643"/>
            <a:ext cx="725715" cy="16328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err="1"/>
              <a:t>Separability</a:t>
            </a:r>
            <a:r>
              <a:rPr lang="en-US" dirty="0"/>
              <a:t> </a:t>
            </a:r>
            <a:r>
              <a:rPr lang="en-US" dirty="0" smtClean="0"/>
              <a:t>with multiple classes </a:t>
            </a:r>
            <a:r>
              <a:rPr lang="en-US" sz="2200" dirty="0" smtClean="0"/>
              <a:t>(2/</a:t>
            </a:r>
            <a:r>
              <a:rPr lang="en-US" sz="2200" dirty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For examples with label </a:t>
            </a:r>
            <a:r>
              <a:rPr lang="en-US" i="1" dirty="0" err="1"/>
              <a:t>i</a:t>
            </a:r>
            <a:r>
              <a:rPr lang="en-US" i="1" dirty="0" smtClean="0"/>
              <a:t>, we want </a:t>
            </a:r>
            <a:r>
              <a:rPr lang="en-US" b="1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i="1" dirty="0" smtClean="0"/>
              <a:t> &gt; </a:t>
            </a:r>
            <a:r>
              <a:rPr lang="en-US" b="1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b="1" i="1" dirty="0" smtClean="0"/>
              <a:t> </a:t>
            </a:r>
            <a:r>
              <a:rPr lang="en-US" i="1" dirty="0"/>
              <a:t>for all j</a:t>
            </a:r>
            <a:endParaRPr lang="en-US" b="1" i="1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 smtClean="0"/>
              <a:t>Equivalent requirement: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 descr="Screen Region 2014-09-08 at 11.54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69" y="2299608"/>
            <a:ext cx="2046763" cy="1678214"/>
          </a:xfrm>
          <a:prstGeom prst="rect">
            <a:avLst/>
          </a:prstGeom>
        </p:spPr>
      </p:pic>
      <p:pic>
        <p:nvPicPr>
          <p:cNvPr id="7" name="Picture 6" descr="Screen Region 2014-09-08 at 11.56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5" y="2204357"/>
            <a:ext cx="2276929" cy="19064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50644" y="266700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 </a:t>
            </a:r>
            <a:r>
              <a:rPr lang="en-US" dirty="0" smtClean="0"/>
              <a:t>in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block, zeros </a:t>
            </a:r>
          </a:p>
          <a:p>
            <a:r>
              <a:rPr lang="en-US" dirty="0" smtClean="0"/>
              <a:t>everywhere else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324929" y="2975429"/>
            <a:ext cx="725715" cy="16328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Screen Region 2014-09-08 at 12.03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43" y="4890779"/>
            <a:ext cx="2875643" cy="5865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4699" y="5625630"/>
            <a:ext cx="471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This is called the </a:t>
            </a:r>
            <a:r>
              <a:rPr lang="en-US" sz="2400" dirty="0" err="1" smtClean="0">
                <a:solidFill>
                  <a:schemeClr val="accent2"/>
                </a:solidFill>
              </a:rPr>
              <a:t>Kesler</a:t>
            </a:r>
            <a:r>
              <a:rPr lang="en-US" sz="2400" dirty="0" smtClean="0">
                <a:solidFill>
                  <a:schemeClr val="accent2"/>
                </a:solidFill>
              </a:rPr>
              <a:t> construction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multiclass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input can belong to one of K classes</a:t>
            </a:r>
          </a:p>
          <a:p>
            <a:endParaRPr lang="en-US" dirty="0"/>
          </a:p>
          <a:p>
            <a:r>
              <a:rPr lang="en-US" dirty="0" smtClean="0"/>
              <a:t>Training data: Input associated with class label (a number from 1 to K)</a:t>
            </a:r>
            <a:endParaRPr lang="en-US" dirty="0"/>
          </a:p>
          <a:p>
            <a:r>
              <a:rPr lang="en-US" dirty="0" smtClean="0"/>
              <a:t>Prediction: Given a new input, predict the class label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Each </a:t>
            </a:r>
            <a:r>
              <a:rPr lang="en-US" dirty="0">
                <a:solidFill>
                  <a:schemeClr val="accent2"/>
                </a:solidFill>
              </a:rPr>
              <a:t>input belongs to exactly one class. Not more, not less. 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Otherwise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dirty="0" smtClean="0">
                <a:solidFill>
                  <a:srgbClr val="333333"/>
                </a:solidFill>
              </a:rPr>
              <a:t>the problem is </a:t>
            </a:r>
            <a:r>
              <a:rPr lang="en-US" dirty="0">
                <a:solidFill>
                  <a:srgbClr val="333333"/>
                </a:solidFill>
              </a:rPr>
              <a:t>not multiclass </a:t>
            </a:r>
            <a:r>
              <a:rPr lang="en-US" dirty="0" smtClean="0">
                <a:solidFill>
                  <a:srgbClr val="333333"/>
                </a:solidFill>
              </a:rPr>
              <a:t>classification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If an input can be assigned multiple labels (think tags for emails rather than folders), it is called </a:t>
            </a:r>
            <a:r>
              <a:rPr lang="en-US" i="1" dirty="0" smtClean="0">
                <a:solidFill>
                  <a:srgbClr val="333333"/>
                </a:solidFill>
              </a:rPr>
              <a:t>multi-label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749" y="116746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For examples with label </a:t>
            </a:r>
            <a:r>
              <a:rPr lang="en-US" i="1" dirty="0" err="1"/>
              <a:t>i</a:t>
            </a:r>
            <a:r>
              <a:rPr lang="en-US" i="1" dirty="0"/>
              <a:t>, we want </a:t>
            </a:r>
            <a:r>
              <a:rPr lang="en-US" b="1" i="1" dirty="0" err="1"/>
              <a:t>w</a:t>
            </a:r>
            <a:r>
              <a:rPr lang="en-US" i="1" baseline="-25000" dirty="0" err="1"/>
              <a:t>i</a:t>
            </a:r>
            <a:r>
              <a:rPr lang="en-US" i="1" baseline="30000" dirty="0" err="1"/>
              <a:t>T</a:t>
            </a:r>
            <a:r>
              <a:rPr lang="en-US" b="1" i="1" dirty="0" err="1"/>
              <a:t>x</a:t>
            </a:r>
            <a:r>
              <a:rPr lang="en-US" i="1" dirty="0"/>
              <a:t> &gt; </a:t>
            </a:r>
            <a:r>
              <a:rPr lang="en-US" b="1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i="1" baseline="30000" dirty="0" err="1" smtClean="0"/>
              <a:t>T</a:t>
            </a:r>
            <a:r>
              <a:rPr lang="en-US" b="1" i="1" dirty="0" err="1" smtClean="0"/>
              <a:t>x</a:t>
            </a:r>
            <a:r>
              <a:rPr lang="en-US" b="1" i="1" dirty="0" smtClean="0"/>
              <a:t> </a:t>
            </a:r>
            <a:r>
              <a:rPr lang="en-US" i="1" dirty="0"/>
              <a:t>for all j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5" name="Picture 14" descr="Screen Region 2014-09-08 at 21.04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98" y="1742692"/>
            <a:ext cx="3276365" cy="798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err="1"/>
              <a:t>Separability</a:t>
            </a:r>
            <a:r>
              <a:rPr lang="en-US" dirty="0"/>
              <a:t> with multiple classes </a:t>
            </a:r>
            <a:r>
              <a:rPr lang="en-US" sz="2200" dirty="0" smtClean="0"/>
              <a:t>(3/</a:t>
            </a:r>
            <a:r>
              <a:rPr lang="en-US" sz="2200" dirty="0"/>
              <a:t>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Screen Region 2014-09-08 at 11.5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04" y="2141695"/>
            <a:ext cx="1598269" cy="131047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6047" y="4266629"/>
            <a:ext cx="2277584" cy="1488713"/>
            <a:chOff x="46047" y="3587246"/>
            <a:chExt cx="2277584" cy="1488713"/>
          </a:xfrm>
        </p:grpSpPr>
        <p:pic>
          <p:nvPicPr>
            <p:cNvPr id="6" name="Picture 5" descr="Screen Region 2014-09-08 at 11.56.2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7" y="3587246"/>
              <a:ext cx="1778000" cy="1488713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1258260" y="4333455"/>
              <a:ext cx="322184" cy="0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561631" y="4148789"/>
              <a:ext cx="76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i="1" baseline="30000" dirty="0" err="1" smtClean="0"/>
                <a:t>th</a:t>
              </a:r>
              <a:r>
                <a:rPr lang="en-US" dirty="0" smtClean="0"/>
                <a:t> block</a:t>
              </a:r>
              <a:endParaRPr lang="en-US" i="1" baseline="30000" dirty="0"/>
            </a:p>
          </p:txBody>
        </p:sp>
      </p:grpSp>
      <p:pic>
        <p:nvPicPr>
          <p:cNvPr id="16" name="Picture 15" descr="Screen Region 2014-09-08 at 21.05.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0" y="4459518"/>
            <a:ext cx="1950626" cy="425370"/>
          </a:xfrm>
          <a:prstGeom prst="rect">
            <a:avLst/>
          </a:prstGeom>
        </p:spPr>
      </p:pic>
      <p:pic>
        <p:nvPicPr>
          <p:cNvPr id="17" name="Picture 16" descr="Screen Region 2014-09-08 at 21.05.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69" y="4445339"/>
            <a:ext cx="2090390" cy="38283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61925" y="5557335"/>
            <a:ext cx="40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(x, </a:t>
            </a:r>
            <a:r>
              <a:rPr lang="en-US" dirty="0" err="1" smtClean="0"/>
              <a:t>i</a:t>
            </a:r>
            <a:r>
              <a:rPr lang="en-US" dirty="0" smtClean="0"/>
              <a:t>) in dataset, all other labels j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82195" y="3788742"/>
            <a:ext cx="185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examples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00975" y="3824884"/>
            <a:ext cx="195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examples</a:t>
            </a:r>
            <a:endParaRPr lang="en-US" dirty="0"/>
          </a:p>
        </p:txBody>
      </p:sp>
      <p:cxnSp>
        <p:nvCxnSpPr>
          <p:cNvPr id="22" name="Straight Connector 21"/>
          <p:cNvCxnSpPr>
            <a:stCxn id="28" idx="2"/>
          </p:cNvCxnSpPr>
          <p:nvPr/>
        </p:nvCxnSpPr>
        <p:spPr>
          <a:xfrm flipH="1">
            <a:off x="5286963" y="3504820"/>
            <a:ext cx="390407" cy="201732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949001" y="5257922"/>
            <a:ext cx="337962" cy="82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70669" y="5257922"/>
            <a:ext cx="3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45925" y="2796934"/>
            <a:ext cx="646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Equivalently, the following </a:t>
            </a:r>
            <a:r>
              <a:rPr lang="en-US" sz="2000" dirty="0"/>
              <a:t>binary task in </a:t>
            </a:r>
            <a:r>
              <a:rPr lang="en-US" sz="2000" dirty="0" err="1"/>
              <a:t>nK</a:t>
            </a:r>
            <a:r>
              <a:rPr lang="en-US" sz="2000" dirty="0"/>
              <a:t> dimensions that should be linearly separable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097852" y="2523163"/>
            <a:ext cx="658894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Training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Given a data set {&lt;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&gt;}, create a binary classification task as</a:t>
            </a:r>
          </a:p>
          <a:p>
            <a:pPr marL="914400" lvl="2" indent="0">
              <a:buNone/>
            </a:pPr>
            <a:r>
              <a:rPr lang="en-US" dirty="0" smtClean="0"/>
              <a:t>&lt;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) -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’), +1&gt;, &lt;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</a:t>
            </a:r>
            <a:r>
              <a:rPr lang="en-US" b="1" dirty="0" smtClean="0"/>
              <a:t> y</a:t>
            </a:r>
            <a:r>
              <a:rPr lang="en-US" dirty="0" smtClean="0"/>
              <a:t>’</a:t>
            </a:r>
            <a:r>
              <a:rPr lang="en-US" b="1" dirty="0" smtClean="0"/>
              <a:t>) - </a:t>
            </a:r>
            <a:r>
              <a:rPr lang="en-US" b="1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), -1&gt; for all </a:t>
            </a:r>
            <a:r>
              <a:rPr lang="en-US" b="1" dirty="0" smtClean="0"/>
              <a:t>y</a:t>
            </a:r>
            <a:r>
              <a:rPr lang="en-US" dirty="0" smtClean="0"/>
              <a:t>’ ≠ </a:t>
            </a:r>
            <a:r>
              <a:rPr lang="en-US" b="1" dirty="0" smtClean="0"/>
              <a:t>y</a:t>
            </a:r>
            <a:endParaRPr lang="en-US" b="1" dirty="0"/>
          </a:p>
          <a:p>
            <a:pPr lvl="1"/>
            <a:r>
              <a:rPr lang="en-US" dirty="0" smtClean="0"/>
              <a:t>Use your favorite algorithm to train a binary classifier</a:t>
            </a:r>
          </a:p>
          <a:p>
            <a:pPr lvl="2"/>
            <a:r>
              <a:rPr lang="en-US" dirty="0" smtClean="0">
                <a:solidFill>
                  <a:srgbClr val="CC3333"/>
                </a:solidFill>
              </a:rPr>
              <a:t>Exercise: What do the perceptron update rules look like in terms of the </a:t>
            </a:r>
            <a:r>
              <a:rPr lang="en-US" dirty="0" err="1" smtClean="0">
                <a:solidFill>
                  <a:srgbClr val="CC3333"/>
                </a:solidFill>
                <a:latin typeface="cmmi10"/>
                <a:ea typeface="cmmi10"/>
                <a:cs typeface="cmmi10"/>
              </a:rPr>
              <a:t>Ás</a:t>
            </a:r>
            <a:r>
              <a:rPr lang="en-US" dirty="0" smtClean="0">
                <a:solidFill>
                  <a:srgbClr val="CC3333"/>
                </a:solidFill>
              </a:rPr>
              <a:t>?</a:t>
            </a:r>
            <a:endParaRPr lang="en-US" dirty="0">
              <a:solidFill>
                <a:srgbClr val="CC3333"/>
              </a:solidFill>
            </a:endParaRPr>
          </a:p>
          <a:p>
            <a:pPr lvl="2"/>
            <a:endParaRPr lang="en-US" dirty="0" smtClean="0">
              <a:solidFill>
                <a:srgbClr val="CC3333"/>
              </a:solidFill>
            </a:endParaRPr>
          </a:p>
          <a:p>
            <a:r>
              <a:rPr lang="en-US" dirty="0" smtClean="0">
                <a:solidFill>
                  <a:srgbClr val="CC3333"/>
                </a:solidFill>
              </a:rPr>
              <a:t>Prediction</a:t>
            </a:r>
            <a:r>
              <a:rPr lang="en-US" dirty="0" smtClean="0"/>
              <a:t>: Given a </a:t>
            </a:r>
            <a:r>
              <a:rPr lang="en-US" dirty="0" err="1" smtClean="0"/>
              <a:t>nK</a:t>
            </a:r>
            <a:r>
              <a:rPr lang="en-US" dirty="0" smtClean="0"/>
              <a:t> dimensional weight vector </a:t>
            </a:r>
            <a:r>
              <a:rPr lang="en-US" b="1" dirty="0" smtClean="0"/>
              <a:t>w</a:t>
            </a:r>
            <a:r>
              <a:rPr lang="en-US" dirty="0" smtClean="0"/>
              <a:t> and a new example </a:t>
            </a:r>
            <a:r>
              <a:rPr lang="en-US" b="1" dirty="0" smtClean="0"/>
              <a:t>x</a:t>
            </a:r>
          </a:p>
          <a:p>
            <a:pPr marL="457200" lvl="1" indent="0">
              <a:buNone/>
            </a:pPr>
            <a:r>
              <a:rPr lang="en-US" dirty="0" smtClean="0">
                <a:latin typeface="Calibri"/>
              </a:rPr>
              <a:t>		</a:t>
            </a:r>
            <a:r>
              <a:rPr lang="en-US" dirty="0" err="1" smtClean="0">
                <a:latin typeface="Calibri"/>
              </a:rPr>
              <a:t>argmax</a:t>
            </a:r>
            <a:r>
              <a:rPr lang="en-US" b="1" baseline="-25000" dirty="0" err="1" smtClean="0">
                <a:latin typeface="Calibri"/>
              </a:rPr>
              <a:t>y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w</a:t>
            </a:r>
            <a:r>
              <a:rPr lang="en-US" baseline="30000" dirty="0" err="1" smtClean="0">
                <a:latin typeface="Calibri"/>
              </a:rPr>
              <a:t>T</a:t>
            </a:r>
            <a:r>
              <a:rPr lang="en-US" dirty="0" smtClean="0"/>
              <a:t> </a:t>
            </a:r>
            <a:r>
              <a:rPr lang="en-US" dirty="0" err="1" smtClean="0">
                <a:latin typeface="cmmi10"/>
                <a:ea typeface="cmmi10"/>
                <a:cs typeface="cmmi10"/>
              </a:rPr>
              <a:t>Á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i="1" dirty="0" smtClean="0"/>
              <a:t>Note</a:t>
            </a:r>
            <a:r>
              <a:rPr lang="en-US" dirty="0" smtClean="0"/>
              <a:t>: The binary classification task expresses preferences over label assignments</a:t>
            </a:r>
          </a:p>
          <a:p>
            <a:pPr lvl="1"/>
            <a:r>
              <a:rPr lang="en-US" dirty="0" smtClean="0"/>
              <a:t>Approach extends training a ranker, can use partial preferences too, more on this later…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Perceptron in </a:t>
            </a:r>
            <a:r>
              <a:rPr lang="en-US" dirty="0" err="1" smtClean="0"/>
              <a:t>Kesler</a:t>
            </a:r>
            <a:r>
              <a:rPr lang="en-US" dirty="0" smtClean="0"/>
              <a:t> Construction 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A perceptron update rule applied in the </a:t>
            </a:r>
            <a:r>
              <a:rPr lang="en-US" sz="2000" dirty="0" err="1" smtClean="0">
                <a:solidFill>
                  <a:srgbClr val="FF0000"/>
                </a:solidFill>
              </a:rPr>
              <a:t>nk</a:t>
            </a:r>
            <a:r>
              <a:rPr lang="en-US" sz="2000" dirty="0" smtClean="0">
                <a:solidFill>
                  <a:srgbClr val="FF0000"/>
                </a:solidFill>
              </a:rPr>
              <a:t>-dimensional space</a:t>
            </a:r>
            <a:r>
              <a:rPr lang="en-US" sz="2000" dirty="0" smtClean="0">
                <a:sym typeface="Wingdings" pitchFamily="2" charset="2"/>
              </a:rPr>
              <a:t> due to a mistake in </a:t>
            </a:r>
            <a:r>
              <a:rPr lang="en-US" sz="2000" dirty="0" smtClean="0">
                <a:latin typeface="Calibri"/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000" dirty="0">
                <a:solidFill>
                  <a:srgbClr val="FF0000"/>
                </a:solidFill>
              </a:rPr>
              <a:t> 0              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/>
              <a:t>Or, equivalently to 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–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>
                <a:solidFill>
                  <a:srgbClr val="FF0000"/>
                </a:solidFill>
              </a:rPr>
              <a:t> x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¸</a:t>
            </a:r>
            <a:r>
              <a:rPr lang="en-US" sz="2000" dirty="0">
                <a:solidFill>
                  <a:srgbClr val="FF0000"/>
                </a:solidFill>
              </a:rPr>
              <a:t> 0  </a:t>
            </a:r>
            <a:r>
              <a:rPr lang="en-US" sz="2000" dirty="0"/>
              <a:t>(in the </a:t>
            </a:r>
            <a:r>
              <a:rPr lang="en-US" sz="2000" dirty="0">
                <a:solidFill>
                  <a:srgbClr val="FF0000"/>
                </a:solidFill>
              </a:rPr>
              <a:t>n-dimensional </a:t>
            </a:r>
            <a:r>
              <a:rPr lang="en-US" sz="2000" dirty="0"/>
              <a:t>space)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Implies the following update: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Given example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x,i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/>
              <a:t>(example </a:t>
            </a:r>
            <a:r>
              <a:rPr lang="en-US" sz="2000" dirty="0" smtClean="0">
                <a:solidFill>
                  <a:srgbClr val="FF0000"/>
                </a:solidFill>
              </a:rPr>
              <a:t>x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n</a:t>
            </a:r>
            <a:r>
              <a:rPr lang="en-US" sz="2000" dirty="0" smtClean="0"/>
              <a:t>, labeled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  <a:latin typeface="cmsy10"/>
              </a:rPr>
              <a:t>8</a:t>
            </a:r>
            <a:r>
              <a:rPr lang="en-US" sz="1600" dirty="0" smtClean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 err="1" smtClean="0">
                <a:solidFill>
                  <a:srgbClr val="FF0000"/>
                </a:solidFill>
              </a:rPr>
              <a:t>,j</a:t>
            </a:r>
            <a:r>
              <a:rPr lang="en-US" sz="1600" dirty="0" smtClean="0">
                <a:solidFill>
                  <a:srgbClr val="FF0000"/>
                </a:solidFill>
              </a:rPr>
              <a:t>), </a:t>
            </a:r>
            <a:r>
              <a:rPr lang="en-US" sz="1600" dirty="0" err="1" smtClean="0"/>
              <a:t>i,j</a:t>
            </a:r>
            <a:r>
              <a:rPr lang="en-US" sz="1600" dirty="0" smtClean="0"/>
              <a:t> = 1,…k,  </a:t>
            </a:r>
            <a:r>
              <a:rPr lang="en-US" sz="1600" dirty="0" err="1" smtClean="0"/>
              <a:t>i</a:t>
            </a:r>
            <a:r>
              <a:rPr lang="en-US" sz="1600" dirty="0" smtClean="0"/>
              <a:t>  </a:t>
            </a:r>
            <a:r>
              <a:rPr lang="en-US" sz="1600" dirty="0" smtClean="0">
                <a:latin typeface="cmsy10"/>
              </a:rPr>
              <a:t>:</a:t>
            </a:r>
            <a:r>
              <a:rPr lang="en-US" sz="1600" dirty="0" smtClean="0"/>
              <a:t>= j                      (***)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If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-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j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>
                <a:solidFill>
                  <a:srgbClr val="FF0000"/>
                </a:solidFill>
              </a:rPr>
              <a:t> x </a:t>
            </a:r>
            <a:r>
              <a:rPr lang="en-US" sz="2000" dirty="0" smtClean="0">
                <a:solidFill>
                  <a:srgbClr val="FF0000"/>
                </a:solidFill>
              </a:rPr>
              <a:t>&lt; 0  </a:t>
            </a:r>
            <a:r>
              <a:rPr lang="en-US" sz="2000" dirty="0" smtClean="0"/>
              <a:t>(mistaken </a:t>
            </a:r>
            <a:r>
              <a:rPr lang="en-US" sz="2000" dirty="0" err="1" smtClean="0"/>
              <a:t>prediction;equivalent</a:t>
            </a:r>
            <a:r>
              <a:rPr lang="en-US" sz="2000" dirty="0" smtClean="0"/>
              <a:t> to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+x </a:t>
            </a:r>
            <a:r>
              <a:rPr lang="en-US" dirty="0" smtClean="0">
                <a:sym typeface="Wingdings" pitchFamily="2" charset="2"/>
              </a:rPr>
              <a:t>(promotion)  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and</a:t>
            </a:r>
            <a:r>
              <a:rPr lang="en-US" dirty="0" smtClean="0">
                <a:sym typeface="Wingdings" pitchFamily="2" charset="2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– x </a:t>
            </a:r>
            <a:r>
              <a:rPr lang="en-US" dirty="0" smtClean="0">
                <a:sym typeface="Wingdings" pitchFamily="2" charset="2"/>
              </a:rPr>
              <a:t>(demotion)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Note that this is a generalization of balanced Winnow rule.</a:t>
            </a:r>
          </a:p>
          <a:p>
            <a:pPr>
              <a:lnSpc>
                <a:spcPct val="90000"/>
              </a:lnSpc>
            </a:pPr>
            <a:endParaRPr lang="en-US" sz="20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ym typeface="Wingdings" pitchFamily="2" charset="2"/>
              </a:rPr>
              <a:t>Note that we promote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and demote (up to)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k-1 </a:t>
            </a:r>
            <a:r>
              <a:rPr lang="en-US" sz="2000" dirty="0" smtClean="0">
                <a:sym typeface="Wingdings" pitchFamily="2" charset="2"/>
              </a:rPr>
              <a:t>weight vectors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endParaRPr lang="en-US" sz="2000" baseline="-25000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019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Conservative update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The general scheme suggests: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Given example 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x,i</a:t>
            </a:r>
            <a:r>
              <a:rPr lang="en-US" sz="2000" dirty="0" smtClean="0">
                <a:solidFill>
                  <a:srgbClr val="FF0000"/>
                </a:solidFill>
              </a:rPr>
              <a:t>) </a:t>
            </a:r>
            <a:r>
              <a:rPr lang="en-US" sz="2000" dirty="0" smtClean="0"/>
              <a:t>(example </a:t>
            </a:r>
            <a:r>
              <a:rPr lang="en-US" sz="2000" dirty="0" smtClean="0">
                <a:solidFill>
                  <a:srgbClr val="FF0000"/>
                </a:solidFill>
              </a:rPr>
              <a:t>x </a:t>
            </a:r>
            <a:r>
              <a:rPr lang="en-US" sz="2000" dirty="0" smtClean="0">
                <a:solidFill>
                  <a:srgbClr val="FF000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R</a:t>
            </a:r>
            <a:r>
              <a:rPr lang="en-US" sz="2000" baseline="30000" dirty="0" err="1" smtClean="0">
                <a:solidFill>
                  <a:srgbClr val="FF0000"/>
                </a:solidFill>
                <a:latin typeface="Calibri"/>
              </a:rPr>
              <a:t>n</a:t>
            </a:r>
            <a:r>
              <a:rPr lang="en-US" sz="2000" dirty="0" smtClean="0"/>
              <a:t>, labeled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  <a:latin typeface="cmsy10"/>
              </a:rPr>
              <a:t>8</a:t>
            </a:r>
            <a:r>
              <a:rPr lang="en-US" sz="1600" dirty="0" smtClean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i</a:t>
            </a:r>
            <a:r>
              <a:rPr lang="en-US" sz="1600" dirty="0" err="1" smtClean="0">
                <a:solidFill>
                  <a:srgbClr val="FF0000"/>
                </a:solidFill>
              </a:rPr>
              <a:t>,j</a:t>
            </a:r>
            <a:r>
              <a:rPr lang="en-US" sz="1600" dirty="0" smtClean="0">
                <a:solidFill>
                  <a:srgbClr val="FF0000"/>
                </a:solidFill>
              </a:rPr>
              <a:t>), </a:t>
            </a:r>
            <a:r>
              <a:rPr lang="en-US" sz="1600" dirty="0" err="1" smtClean="0"/>
              <a:t>i,j</a:t>
            </a:r>
            <a:r>
              <a:rPr lang="en-US" sz="1600" dirty="0" smtClean="0"/>
              <a:t> = 1,…k,  </a:t>
            </a:r>
            <a:r>
              <a:rPr lang="en-US" sz="1600" dirty="0" err="1" smtClean="0"/>
              <a:t>i</a:t>
            </a:r>
            <a:r>
              <a:rPr lang="en-US" sz="1600" dirty="0" smtClean="0"/>
              <a:t>  </a:t>
            </a:r>
            <a:r>
              <a:rPr lang="en-US" sz="1600" dirty="0" smtClean="0">
                <a:latin typeface="cmsy10"/>
              </a:rPr>
              <a:t>:</a:t>
            </a:r>
            <a:r>
              <a:rPr lang="en-US" sz="1600" dirty="0" smtClean="0"/>
              <a:t>= j                      (***)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If 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-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sz="2000" baseline="-25000" dirty="0" err="1">
                <a:solidFill>
                  <a:srgbClr val="FF0000"/>
                </a:solidFill>
                <a:latin typeface="Calibri"/>
              </a:rPr>
              <a:t>j</a:t>
            </a:r>
            <a:r>
              <a:rPr lang="en-US" sz="2000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sz="2000" dirty="0">
                <a:solidFill>
                  <a:srgbClr val="FF0000"/>
                </a:solidFill>
              </a:rPr>
              <a:t> x </a:t>
            </a:r>
            <a:r>
              <a:rPr lang="en-US" sz="2000" dirty="0" smtClean="0">
                <a:solidFill>
                  <a:srgbClr val="FF0000"/>
                </a:solidFill>
              </a:rPr>
              <a:t>&lt; 0  </a:t>
            </a:r>
            <a:r>
              <a:rPr lang="en-US" sz="2000" dirty="0" smtClean="0"/>
              <a:t>(mistaken prediction; equivalent to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>
                <a:solidFill>
                  <a:srgbClr val="FF0000"/>
                </a:solidFill>
              </a:rPr>
              <a:t> &lt;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 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+x </a:t>
            </a:r>
            <a:r>
              <a:rPr lang="en-US" dirty="0" smtClean="0">
                <a:sym typeface="Wingdings" pitchFamily="2" charset="2"/>
              </a:rPr>
              <a:t>(promotion)          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and</a:t>
            </a:r>
            <a:r>
              <a:rPr lang="en-US" dirty="0" smtClean="0">
                <a:sym typeface="Wingdings" pitchFamily="2" charset="2"/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– x </a:t>
            </a:r>
            <a:r>
              <a:rPr lang="en-US" dirty="0" smtClean="0">
                <a:sym typeface="Wingdings" pitchFamily="2" charset="2"/>
              </a:rPr>
              <a:t>(demotion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ym typeface="Wingdings" pitchFamily="2" charset="2"/>
              </a:rPr>
              <a:t>Promote </a:t>
            </a:r>
            <a:r>
              <a:rPr lang="en-US" sz="1600" dirty="0" err="1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sz="1600" baseline="-250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and demote (up to)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k-1 </a:t>
            </a:r>
            <a:r>
              <a:rPr lang="en-US" sz="1600" dirty="0">
                <a:sym typeface="Wingdings" pitchFamily="2" charset="2"/>
              </a:rPr>
              <a:t>weight vectors </a:t>
            </a:r>
            <a:r>
              <a:rPr lang="en-US" sz="1600" dirty="0" err="1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sz="1600" baseline="-25000" dirty="0" err="1">
                <a:solidFill>
                  <a:srgbClr val="FF0000"/>
                </a:solidFill>
                <a:sym typeface="Wingdings" pitchFamily="2" charset="2"/>
              </a:rPr>
              <a:t>j</a:t>
            </a:r>
            <a:endParaRPr lang="en-US" sz="1600" baseline="-25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100" dirty="0" smtClean="0">
                <a:sym typeface="Wingdings" pitchFamily="2" charset="2"/>
              </a:rPr>
              <a:t>This can also be written, in the </a:t>
            </a:r>
            <a:r>
              <a:rPr lang="en-US" sz="2100" dirty="0" err="1" smtClean="0">
                <a:sym typeface="Wingdings" pitchFamily="2" charset="2"/>
              </a:rPr>
              <a:t>nk</a:t>
            </a:r>
            <a:r>
              <a:rPr lang="en-US" sz="2100" dirty="0" smtClean="0">
                <a:sym typeface="Wingdings" pitchFamily="2" charset="2"/>
              </a:rPr>
              <a:t> dimensional space as:</a:t>
            </a:r>
            <a:endParaRPr lang="en-US" sz="21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                                                                    </a:t>
            </a:r>
            <a:r>
              <a:rPr lang="en-US" sz="1600" dirty="0" smtClean="0"/>
              <a:t>  w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 smtClean="0">
                <a:sym typeface="Wingdings" pitchFamily="2" charset="2"/>
              </a:rPr>
              <a:t>w + </a:t>
            </a:r>
            <a:r>
              <a:rPr lang="en-US" sz="1600" dirty="0">
                <a:latin typeface="cmmi10"/>
                <a:ea typeface="cmmi10"/>
                <a:cs typeface="cmmi10"/>
              </a:rPr>
              <a:t>Á</a:t>
            </a:r>
            <a:r>
              <a:rPr lang="en-US" sz="1600" dirty="0"/>
              <a:t>(</a:t>
            </a:r>
            <a:r>
              <a:rPr lang="en-US" sz="1600" b="1" dirty="0"/>
              <a:t>x</a:t>
            </a:r>
            <a:r>
              <a:rPr lang="en-US" sz="1600" dirty="0"/>
              <a:t>, </a:t>
            </a:r>
            <a:r>
              <a:rPr lang="en-US" sz="1600" b="1" dirty="0" err="1" smtClean="0"/>
              <a:t>y</a:t>
            </a:r>
            <a:r>
              <a:rPr lang="en-US" sz="1600" b="1" baseline="-25000" dirty="0" err="1" smtClean="0"/>
              <a:t>i</a:t>
            </a:r>
            <a:r>
              <a:rPr lang="en-US" sz="1600" dirty="0" smtClean="0"/>
              <a:t>) </a:t>
            </a:r>
            <a:r>
              <a:rPr lang="en-US" sz="1600" dirty="0"/>
              <a:t>- </a:t>
            </a:r>
            <a:r>
              <a:rPr lang="en-US" sz="1600" dirty="0">
                <a:latin typeface="cmmi10"/>
                <a:ea typeface="cmmi10"/>
                <a:cs typeface="cmmi10"/>
              </a:rPr>
              <a:t>Á</a:t>
            </a:r>
            <a:r>
              <a:rPr lang="en-US" sz="1600" dirty="0"/>
              <a:t>(</a:t>
            </a:r>
            <a:r>
              <a:rPr lang="en-US" sz="1600" b="1" dirty="0"/>
              <a:t>x</a:t>
            </a:r>
            <a:r>
              <a:rPr lang="en-US" sz="1600" dirty="0"/>
              <a:t>, </a:t>
            </a:r>
            <a:r>
              <a:rPr lang="en-US" sz="1600" b="1" dirty="0" err="1" smtClean="0"/>
              <a:t>y</a:t>
            </a:r>
            <a:r>
              <a:rPr lang="en-US" sz="1600" b="1" baseline="-25000" dirty="0" err="1" smtClean="0"/>
              <a:t>j</a:t>
            </a:r>
            <a:r>
              <a:rPr lang="en-US" sz="1600" dirty="0" smtClean="0"/>
              <a:t>),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 </a:t>
            </a:r>
            <a:r>
              <a:rPr lang="en-US" sz="2000" dirty="0" smtClean="0">
                <a:solidFill>
                  <a:srgbClr val="0000FF"/>
                </a:solidFill>
              </a:rPr>
              <a:t>conservative update: </a:t>
            </a:r>
            <a:r>
              <a:rPr lang="en-US" sz="2000" dirty="0" smtClean="0"/>
              <a:t>(</a:t>
            </a:r>
            <a:r>
              <a:rPr lang="en-US" sz="2000" dirty="0" err="1" smtClean="0"/>
              <a:t>LBJava’s</a:t>
            </a:r>
            <a:r>
              <a:rPr lang="en-US" sz="2000" dirty="0" smtClean="0"/>
              <a:t> implementation):</a:t>
            </a:r>
            <a:endParaRPr lang="en-US" sz="2000" dirty="0"/>
          </a:p>
          <a:p>
            <a:pPr lvl="1"/>
            <a:r>
              <a:rPr lang="en-US" sz="1800" dirty="0" smtClean="0"/>
              <a:t>In case of a mistake: only the weights corresponding to the target node </a:t>
            </a:r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/>
              <a:t> and 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closest</a:t>
            </a:r>
            <a:r>
              <a:rPr lang="en-US" sz="1800" dirty="0" smtClean="0"/>
              <a:t> node </a:t>
            </a:r>
            <a:r>
              <a:rPr lang="en-US" sz="1800" dirty="0">
                <a:solidFill>
                  <a:srgbClr val="FF0000"/>
                </a:solidFill>
              </a:rPr>
              <a:t>j</a:t>
            </a:r>
            <a:r>
              <a:rPr lang="en-US" sz="1800" dirty="0"/>
              <a:t> are </a:t>
            </a:r>
            <a:r>
              <a:rPr lang="en-US" sz="1800" dirty="0" smtClean="0"/>
              <a:t>updated. </a:t>
            </a:r>
          </a:p>
          <a:p>
            <a:pPr lvl="1"/>
            <a:r>
              <a:rPr lang="en-US" sz="1800" dirty="0" smtClean="0"/>
              <a:t>Let: j* = </a:t>
            </a:r>
            <a:r>
              <a:rPr lang="en-US" sz="1800" dirty="0" err="1" smtClean="0">
                <a:latin typeface="Calibri"/>
              </a:rPr>
              <a:t>argmax</a:t>
            </a:r>
            <a:r>
              <a:rPr lang="en-US" sz="1800" baseline="-25000" dirty="0" err="1" smtClean="0">
                <a:latin typeface="Calibri"/>
              </a:rPr>
              <a:t>j</a:t>
            </a:r>
            <a:r>
              <a:rPr lang="en-US" sz="1800" baseline="-25000" dirty="0" smtClean="0">
                <a:latin typeface="Calibri"/>
              </a:rPr>
              <a:t>=1</a:t>
            </a:r>
            <a:r>
              <a:rPr lang="en-US" sz="1800" baseline="-25000" dirty="0" smtClean="0"/>
              <a:t>,…k</a:t>
            </a:r>
            <a:r>
              <a:rPr lang="en-US" sz="1800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 </a:t>
            </a:r>
            <a:r>
              <a:rPr lang="en-US" dirty="0" smtClean="0">
                <a:solidFill>
                  <a:srgbClr val="FF0000"/>
                </a:solidFill>
              </a:rPr>
              <a:t> (highest activation among competing labels)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If 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–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</a:rPr>
              <a:t>*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x &lt; 0  </a:t>
            </a:r>
            <a:r>
              <a:rPr lang="en-US" dirty="0"/>
              <a:t>(mistaken </a:t>
            </a:r>
            <a:r>
              <a:rPr lang="en-US" dirty="0" smtClean="0"/>
              <a:t>prediction)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+x </a:t>
            </a:r>
            <a:r>
              <a:rPr lang="en-US" dirty="0">
                <a:sym typeface="Wingdings" pitchFamily="2" charset="2"/>
              </a:rPr>
              <a:t>(promotion)          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and</a:t>
            </a:r>
            <a:r>
              <a:rPr lang="en-US" dirty="0">
                <a:sym typeface="Wingdings" pitchFamily="2" charset="2"/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*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w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j</a:t>
            </a:r>
            <a:r>
              <a:rPr lang="en-US" baseline="-25000" dirty="0" smtClean="0">
                <a:solidFill>
                  <a:srgbClr val="FF0000"/>
                </a:solidFill>
                <a:latin typeface="Calibri"/>
                <a:sym typeface="Wingdings" pitchFamily="2" charset="2"/>
              </a:rPr>
              <a:t>*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– x </a:t>
            </a:r>
            <a:r>
              <a:rPr lang="en-US" dirty="0">
                <a:sym typeface="Wingdings" pitchFamily="2" charset="2"/>
              </a:rPr>
              <a:t>(demotion)</a:t>
            </a:r>
          </a:p>
          <a:p>
            <a:pPr lvl="1"/>
            <a:r>
              <a:rPr lang="en-US" sz="2000" dirty="0" smtClean="0"/>
              <a:t>Other weight vectors are not being updated.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8642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smtClean="0"/>
              <a:t>Significance  </a:t>
            </a:r>
            <a:endParaRPr lang="en-US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hypothesis learned above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more expressive </a:t>
            </a:r>
            <a:r>
              <a:rPr lang="en-US" sz="2000" dirty="0"/>
              <a:t>than when the </a:t>
            </a:r>
            <a:r>
              <a:rPr lang="en-US" sz="2000" dirty="0" err="1"/>
              <a:t>OvA</a:t>
            </a:r>
            <a:r>
              <a:rPr lang="en-US" sz="2000" dirty="0"/>
              <a:t> assumption is used. </a:t>
            </a:r>
            <a:endParaRPr lang="en-US" sz="2000" dirty="0" smtClean="0"/>
          </a:p>
          <a:p>
            <a:r>
              <a:rPr lang="en-US" sz="2000" dirty="0" smtClean="0"/>
              <a:t>Any </a:t>
            </a:r>
            <a:r>
              <a:rPr lang="en-US" sz="2000" dirty="0" smtClean="0">
                <a:solidFill>
                  <a:srgbClr val="FF0000"/>
                </a:solidFill>
              </a:rPr>
              <a:t>linear learning algorithm </a:t>
            </a:r>
            <a:r>
              <a:rPr lang="en-US" sz="2000" dirty="0" smtClean="0"/>
              <a:t>can be used, and algorithmic-specific </a:t>
            </a:r>
            <a:r>
              <a:rPr lang="en-US" sz="2000" dirty="0"/>
              <a:t>properties are maintained </a:t>
            </a:r>
            <a:r>
              <a:rPr lang="en-US" sz="2000" dirty="0" smtClean="0"/>
              <a:t>(e.g., attribute </a:t>
            </a:r>
            <a:r>
              <a:rPr lang="en-US" sz="2000" dirty="0"/>
              <a:t>efficiency </a:t>
            </a:r>
            <a:r>
              <a:rPr lang="en-US" sz="2000" dirty="0" smtClean="0"/>
              <a:t>if using winnow.)</a:t>
            </a:r>
            <a:endParaRPr lang="en-US" sz="2000" dirty="0"/>
          </a:p>
          <a:p>
            <a:r>
              <a:rPr lang="en-US" sz="2000" dirty="0" smtClean="0"/>
              <a:t>E.g., the </a:t>
            </a:r>
            <a:r>
              <a:rPr lang="en-US" sz="2000" dirty="0"/>
              <a:t>multiclass support vector machine can be implemented by learning </a:t>
            </a:r>
            <a:r>
              <a:rPr lang="en-US" sz="2000" dirty="0" smtClean="0"/>
              <a:t>a hyperplane </a:t>
            </a:r>
            <a:r>
              <a:rPr lang="en-US" sz="2000" dirty="0"/>
              <a:t>to separate P(S) with maximal margin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As a byproduct of the linear separability observation, we get a natural notion of a </a:t>
            </a:r>
            <a:r>
              <a:rPr lang="en-US" sz="2000" dirty="0" smtClean="0">
                <a:solidFill>
                  <a:srgbClr val="0000FF"/>
                </a:solidFill>
              </a:rPr>
              <a:t>margin in the multi-class case</a:t>
            </a:r>
            <a:r>
              <a:rPr lang="en-US" sz="2000" dirty="0" smtClean="0"/>
              <a:t>, inherited from the  binary separability in the </a:t>
            </a:r>
            <a:r>
              <a:rPr lang="en-US" sz="2000" dirty="0" err="1" smtClean="0"/>
              <a:t>nk</a:t>
            </a:r>
            <a:r>
              <a:rPr lang="en-US" sz="2000" dirty="0" smtClean="0"/>
              <a:t>-dimensional space.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Given example  </a:t>
            </a:r>
            <a:r>
              <a:rPr lang="en-US" sz="2000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sz="2000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latin typeface="cmsy10"/>
              </a:rPr>
              <a:t>2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alibri"/>
              </a:rPr>
              <a:t>R</a:t>
            </a:r>
            <a:r>
              <a:rPr lang="en-US" sz="2000" baseline="30000" dirty="0" err="1" smtClean="0">
                <a:latin typeface="Calibri"/>
              </a:rPr>
              <a:t>nk</a:t>
            </a:r>
            <a:r>
              <a:rPr lang="en-US" sz="2000" dirty="0" smtClean="0"/>
              <a:t>,         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margin(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,w</a:t>
            </a:r>
            <a:r>
              <a:rPr lang="en-US" dirty="0">
                <a:solidFill>
                  <a:srgbClr val="FF0000"/>
                </a:solidFill>
              </a:rPr>
              <a:t>) =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min</a:t>
            </a:r>
            <a:r>
              <a:rPr lang="en-US" baseline="-50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30000" dirty="0" err="1" smtClean="0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  <a:latin typeface="Calibri"/>
              </a:rPr>
              <a:t>ij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Consequently, given </a:t>
            </a:r>
            <a:r>
              <a:rPr lang="en-US" sz="2000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msy10"/>
              </a:rPr>
              <a:t>2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alibri"/>
              </a:rPr>
              <a:t>R</a:t>
            </a:r>
            <a:r>
              <a:rPr lang="en-US" sz="2000" baseline="30000" dirty="0" err="1" smtClean="0">
                <a:latin typeface="Calibri"/>
              </a:rPr>
              <a:t>n</a:t>
            </a:r>
            <a:r>
              <a:rPr lang="en-US" sz="2000" dirty="0" smtClean="0"/>
              <a:t>, labeled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600" dirty="0" smtClean="0"/>
              <a:t>                                                                       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margin(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x,w</a:t>
            </a:r>
            <a:r>
              <a:rPr lang="en-US" dirty="0" smtClean="0">
                <a:solidFill>
                  <a:srgbClr val="FF0000"/>
                </a:solidFill>
              </a:rPr>
              <a:t>) =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min</a:t>
            </a:r>
            <a:r>
              <a:rPr lang="en-US" baseline="-50000" dirty="0" err="1" smtClean="0">
                <a:solidFill>
                  <a:srgbClr val="FF0000"/>
                </a:solidFill>
                <a:latin typeface="Calibri"/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i</a:t>
            </a:r>
            <a:r>
              <a:rPr lang="en-US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- </a:t>
            </a:r>
            <a:r>
              <a:rPr lang="en-US" dirty="0" err="1">
                <a:solidFill>
                  <a:srgbClr val="FF0000"/>
                </a:solidFill>
                <a:latin typeface="Calibri"/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Calibri"/>
              </a:rPr>
              <a:t>j</a:t>
            </a:r>
            <a:r>
              <a:rPr lang="en-US" baseline="30000" dirty="0" err="1">
                <a:solidFill>
                  <a:srgbClr val="FF0000"/>
                </a:solidFill>
                <a:latin typeface="Calibri"/>
              </a:rPr>
              <a:t>T</a:t>
            </a:r>
            <a:r>
              <a:rPr lang="en-US" baseline="300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  <a:latin typeface="cmsy10"/>
              </a:rPr>
              <a:t>¢</a:t>
            </a:r>
            <a:r>
              <a:rPr lang="en-US" dirty="0">
                <a:solidFill>
                  <a:srgbClr val="FF0000"/>
                </a:solidFill>
              </a:rPr>
              <a:t> x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5177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look at the multiclass margin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45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7840" y="142509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Defined as the score difference between the highest scoring label and the second one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703104279"/>
              </p:ext>
            </p:extLst>
          </p:nvPr>
        </p:nvGraphicFramePr>
        <p:xfrm>
          <a:off x="638951" y="2444988"/>
          <a:ext cx="5008880" cy="323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116665" y="2440659"/>
            <a:ext cx="4731012" cy="1219200"/>
            <a:chOff x="3245554" y="2814320"/>
            <a:chExt cx="4731012" cy="1219200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245554" y="3323073"/>
              <a:ext cx="2105754" cy="101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927600" y="3342640"/>
              <a:ext cx="0" cy="69088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26480" y="2814320"/>
              <a:ext cx="185008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Multiclass Margin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>
              <a:off x="4927600" y="2998986"/>
              <a:ext cx="1198880" cy="689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pic>
        <p:nvPicPr>
          <p:cNvPr id="20" name="Picture 19" descr="Screen Region 2014-09-08 at 21.26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756" y="3659859"/>
            <a:ext cx="2601684" cy="566353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endCxn id="20" idx="0"/>
          </p:cNvCxnSpPr>
          <p:nvPr/>
        </p:nvCxnSpPr>
        <p:spPr>
          <a:xfrm>
            <a:off x="6553200" y="2809991"/>
            <a:ext cx="873398" cy="849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7031487" y="2625325"/>
            <a:ext cx="195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terms of </a:t>
            </a:r>
            <a:r>
              <a:rPr lang="en-US" dirty="0" err="1" smtClean="0"/>
              <a:t>Kesler</a:t>
            </a:r>
            <a:r>
              <a:rPr lang="en-US" dirty="0" smtClean="0"/>
              <a:t> construction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4148" y="4336815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</a:t>
            </a:r>
            <a:r>
              <a:rPr lang="en-US" b="1" dirty="0" smtClean="0"/>
              <a:t>y</a:t>
            </a:r>
            <a:r>
              <a:rPr lang="en-US" dirty="0" smtClean="0"/>
              <a:t> is the label that has the highest score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173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Region 2014-09-08 at 11.06.0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0" t="53742" r="48751" b="24042"/>
          <a:stretch/>
        </p:blipFill>
        <p:spPr>
          <a:xfrm>
            <a:off x="2699924" y="3621847"/>
            <a:ext cx="2088445" cy="366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the number of weights for multiclass SVM and constraint classification?</a:t>
            </a:r>
          </a:p>
          <a:p>
            <a:pPr lvl="1"/>
            <a:r>
              <a:rPr lang="en-US" dirty="0" err="1" smtClean="0">
                <a:solidFill>
                  <a:srgbClr val="CC3333"/>
                </a:solidFill>
              </a:rPr>
              <a:t>nK</a:t>
            </a:r>
            <a:r>
              <a:rPr lang="en-US" dirty="0" smtClean="0"/>
              <a:t>. Same as One-</a:t>
            </a:r>
            <a:r>
              <a:rPr lang="en-US" dirty="0" err="1" smtClean="0"/>
              <a:t>vs</a:t>
            </a:r>
            <a:r>
              <a:rPr lang="en-US" dirty="0" smtClean="0"/>
              <a:t>-all, much less than all-</a:t>
            </a:r>
            <a:r>
              <a:rPr lang="en-US" dirty="0" err="1" smtClean="0"/>
              <a:t>vs</a:t>
            </a:r>
            <a:r>
              <a:rPr lang="en-US" dirty="0" smtClean="0"/>
              <a:t>-all K(K-1)/2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both still account for all pairwise label preferences </a:t>
            </a:r>
          </a:p>
          <a:p>
            <a:pPr lvl="1"/>
            <a:r>
              <a:rPr lang="en-US" dirty="0" smtClean="0"/>
              <a:t>Multiclass SVM via the definition of the learning objective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Constraint classification by constructing a binary classification problem</a:t>
            </a:r>
          </a:p>
          <a:p>
            <a:endParaRPr lang="en-US" dirty="0" smtClean="0"/>
          </a:p>
          <a:p>
            <a:r>
              <a:rPr lang="en-US" dirty="0" smtClean="0"/>
              <a:t>Both come with theoretical guarantees for generalization</a:t>
            </a:r>
          </a:p>
          <a:p>
            <a:endParaRPr lang="en-US" dirty="0" smtClean="0"/>
          </a:p>
          <a:p>
            <a:r>
              <a:rPr lang="en-US" dirty="0" smtClean="0"/>
              <a:t>Important idea that is applicable when we move to arbitrary structures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78296" y="61340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Questions?</a:t>
            </a:r>
            <a:endParaRPr lang="en-US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Classification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The scheme presented can be generalized to provide a uniform view for multiple types of problems: multi-class</a:t>
            </a:r>
            <a:r>
              <a:rPr lang="en-US" sz="2000" dirty="0"/>
              <a:t>, multi-label, category-ranking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Reduces learning to a </a:t>
            </a:r>
            <a:r>
              <a:rPr lang="en-US" sz="2000" i="1" dirty="0"/>
              <a:t>single</a:t>
            </a:r>
            <a:r>
              <a:rPr lang="en-US" sz="2000" dirty="0"/>
              <a:t> binary learning task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Captures theoretical properties of binary algorithm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Experimentally verified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Naturally extends Perceptron, SVM, etc...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i="1" dirty="0" smtClean="0"/>
              <a:t>It is called “</a:t>
            </a:r>
            <a:r>
              <a:rPr lang="en-US" sz="2000" i="1" dirty="0" smtClean="0">
                <a:solidFill>
                  <a:srgbClr val="FF0000"/>
                </a:solidFill>
              </a:rPr>
              <a:t>constraint classification</a:t>
            </a:r>
            <a:r>
              <a:rPr lang="en-US" sz="2000" i="1" dirty="0" smtClean="0"/>
              <a:t>” since it does it all by </a:t>
            </a:r>
            <a:r>
              <a:rPr lang="en-US" sz="2000" i="1" dirty="0"/>
              <a:t>representing labels as a set of </a:t>
            </a:r>
            <a:r>
              <a:rPr lang="en-US" sz="2000" i="1" dirty="0">
                <a:solidFill>
                  <a:srgbClr val="FF0000"/>
                </a:solidFill>
              </a:rPr>
              <a:t>constraints</a:t>
            </a:r>
            <a:r>
              <a:rPr lang="en-US" sz="2000" i="1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preferences</a:t>
            </a:r>
            <a:r>
              <a:rPr lang="en-US" sz="2000" i="1" dirty="0"/>
              <a:t> among output labels.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Multi-category </a:t>
            </a:r>
            <a:r>
              <a:rPr lang="en-US" sz="3200" dirty="0" smtClean="0"/>
              <a:t>with </a:t>
            </a:r>
            <a:r>
              <a:rPr lang="en-US" sz="3200" dirty="0">
                <a:sym typeface="Wingdings" pitchFamily="2" charset="2"/>
              </a:rPr>
              <a:t>Constraint Classification</a:t>
            </a:r>
            <a:endParaRPr lang="en-US" sz="32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unified formulation is clear from the following examples:</a:t>
            </a:r>
          </a:p>
          <a:p>
            <a:r>
              <a:rPr lang="en-US" sz="2000" dirty="0" smtClean="0"/>
              <a:t>Multiclass</a:t>
            </a:r>
            <a:endParaRPr lang="en-US" sz="2000" dirty="0"/>
          </a:p>
          <a:p>
            <a:pPr lvl="1"/>
            <a:r>
              <a:rPr lang="en-US" sz="1800" dirty="0"/>
              <a:t>(x,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)       		</a:t>
            </a:r>
            <a:r>
              <a:rPr lang="en-US" sz="1800" dirty="0">
                <a:sym typeface="Symbol" pitchFamily="18" charset="2"/>
              </a:rPr>
              <a:t> (x, (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) )</a:t>
            </a:r>
          </a:p>
          <a:p>
            <a:r>
              <a:rPr lang="en-US" sz="2000" dirty="0" err="1"/>
              <a:t>Multilabel</a:t>
            </a:r>
            <a:endParaRPr lang="en-US" sz="2000" dirty="0"/>
          </a:p>
          <a:p>
            <a:pPr lvl="1"/>
            <a:r>
              <a:rPr lang="en-US" sz="1800" dirty="0"/>
              <a:t>(x, (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>
                <a:solidFill>
                  <a:schemeClr val="accent2"/>
                </a:solidFill>
              </a:rPr>
              <a:t>, B</a:t>
            </a:r>
            <a:r>
              <a:rPr lang="en-US" sz="1800" dirty="0"/>
              <a:t>)) 		</a:t>
            </a:r>
            <a:r>
              <a:rPr lang="en-US" sz="1800" dirty="0">
                <a:sym typeface="Symbol" pitchFamily="18" charset="2"/>
              </a:rPr>
              <a:t> (x, ( (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en-US" sz="1800" dirty="0">
                <a:sym typeface="Symbol" pitchFamily="18" charset="2"/>
              </a:rPr>
              <a:t>) ) 	</a:t>
            </a:r>
          </a:p>
          <a:p>
            <a:r>
              <a:rPr lang="en-US" sz="2000" dirty="0">
                <a:sym typeface="Symbol" pitchFamily="18" charset="2"/>
              </a:rPr>
              <a:t>Label Ranking</a:t>
            </a:r>
          </a:p>
          <a:p>
            <a:pPr lvl="1"/>
            <a:r>
              <a:rPr lang="en-US" sz="1800" dirty="0">
                <a:sym typeface="Symbol" pitchFamily="18" charset="2"/>
              </a:rPr>
              <a:t>(x, (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5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3&gt;2&gt;1</a:t>
            </a:r>
            <a:r>
              <a:rPr lang="en-US" sz="1800" dirty="0">
                <a:sym typeface="Symbol" pitchFamily="18" charset="2"/>
              </a:rPr>
              <a:t>))    (x, ( (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5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1800" dirty="0">
                <a:sym typeface="Symbol" pitchFamily="18" charset="2"/>
              </a:rPr>
              <a:t>, 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4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3, 3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2, 2</a:t>
            </a:r>
            <a:r>
              <a:rPr lang="en-US" sz="1800" dirty="0">
                <a:cs typeface="Times New Roman" pitchFamily="18" charset="0"/>
                <a:sym typeface="MT Extra" pitchFamily="18" charset="2"/>
              </a:rPr>
              <a:t>&gt;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sz="1800" dirty="0">
                <a:sym typeface="Symbol" pitchFamily="18" charset="2"/>
              </a:rPr>
              <a:t>) )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In all cases, we have </a:t>
            </a:r>
            <a:r>
              <a:rPr lang="en-US" sz="2000" dirty="0"/>
              <a:t>e</a:t>
            </a:r>
            <a:r>
              <a:rPr lang="en-US" sz="2000" dirty="0" smtClean="0"/>
              <a:t>xamples 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 smtClean="0"/>
              <a:t>)  with  y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dirty="0"/>
              <a:t> </a:t>
            </a:r>
            <a:r>
              <a:rPr lang="en-US" sz="2000" b="1" dirty="0" err="1"/>
              <a:t>S</a:t>
            </a:r>
            <a:r>
              <a:rPr lang="en-US" sz="2000" b="1" baseline="-25000" dirty="0" err="1"/>
              <a:t>k</a:t>
            </a:r>
            <a:endParaRPr lang="en-US" sz="2000" b="1" baseline="-25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Where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</a:t>
            </a:r>
            <a:r>
              <a:rPr lang="en-US" sz="2000" b="1" baseline="-25000" dirty="0" err="1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: partial order over class labels {1,...,k}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defines “</a:t>
            </a:r>
            <a:r>
              <a:rPr lang="en-US" sz="1800" i="1" dirty="0"/>
              <a:t>preference</a:t>
            </a:r>
            <a:r>
              <a:rPr lang="en-US" sz="1800" dirty="0"/>
              <a:t>” relation ( </a:t>
            </a:r>
            <a:r>
              <a:rPr lang="en-US" dirty="0">
                <a:cs typeface="Times New Roman" pitchFamily="18" charset="0"/>
                <a:sym typeface="MT Extra" pitchFamily="18" charset="2"/>
              </a:rPr>
              <a:t>&gt; </a:t>
            </a:r>
            <a:r>
              <a:rPr lang="en-US" sz="1800" dirty="0"/>
              <a:t>) for class labeling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Consequently, the Constraint Classifier is:  h</a:t>
            </a:r>
            <a:r>
              <a:rPr lang="en-US" sz="2000" dirty="0"/>
              <a:t>: </a:t>
            </a:r>
            <a:r>
              <a:rPr lang="en-US" sz="2000" b="1" dirty="0"/>
              <a:t>X</a:t>
            </a:r>
            <a:r>
              <a:rPr lang="en-US" sz="20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b="1" dirty="0" err="1" smtClean="0"/>
              <a:t>S</a:t>
            </a:r>
            <a:r>
              <a:rPr lang="en-US" sz="2000" b="1" baseline="-25000" dirty="0" err="1" smtClean="0"/>
              <a:t>k</a:t>
            </a:r>
            <a:endParaRPr lang="en-US" sz="2000" b="1" baseline="-25000" dirty="0" smtClean="0"/>
          </a:p>
          <a:p>
            <a:pPr lvl="1"/>
            <a:r>
              <a:rPr lang="en-US" dirty="0" smtClean="0"/>
              <a:t>h(x</a:t>
            </a:r>
            <a:r>
              <a:rPr lang="en-US" dirty="0"/>
              <a:t>) is a partial order</a:t>
            </a:r>
          </a:p>
          <a:p>
            <a:pPr lvl="1"/>
            <a:r>
              <a:rPr lang="en-US" dirty="0" smtClean="0"/>
              <a:t>h(x</a:t>
            </a:r>
            <a:r>
              <a:rPr lang="en-US" dirty="0"/>
              <a:t>) is </a:t>
            </a:r>
            <a:r>
              <a:rPr lang="en-US" i="1" dirty="0"/>
              <a:t>consistent</a:t>
            </a:r>
            <a:r>
              <a:rPr lang="en-US" dirty="0"/>
              <a:t> with y if (</a:t>
            </a:r>
            <a:r>
              <a:rPr lang="en-US" dirty="0" err="1"/>
              <a:t>i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&lt;</a:t>
            </a:r>
            <a:r>
              <a:rPr lang="en-US" dirty="0"/>
              <a:t>j) </a:t>
            </a:r>
            <a:r>
              <a:rPr lang="en-US" dirty="0">
                <a:sym typeface="Symbol" pitchFamily="18" charset="2"/>
              </a:rPr>
              <a:t> y </a:t>
            </a:r>
            <a:r>
              <a:rPr lang="en-US" dirty="0">
                <a:sym typeface="Wingdings" pitchFamily="2" charset="2"/>
              </a:rPr>
              <a:t> (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sz="2400" dirty="0">
                <a:cs typeface="Times New Roman" pitchFamily="18" charset="0"/>
                <a:sym typeface="MT Extra" pitchFamily="18" charset="2"/>
              </a:rPr>
              <a:t>&lt;</a:t>
            </a:r>
            <a:r>
              <a:rPr lang="en-US" dirty="0">
                <a:sym typeface="Wingdings" pitchFamily="2" charset="2"/>
              </a:rPr>
              <a:t>j) </a:t>
            </a:r>
            <a:r>
              <a:rPr lang="en-US" dirty="0" smtClean="0">
                <a:sym typeface="Symbol" pitchFamily="18" charset="2"/>
              </a:rPr>
              <a:t>h(x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000" b="1" baseline="-25000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019800" y="1506512"/>
            <a:ext cx="2895600" cy="1878714"/>
          </a:xfrm>
          <a:prstGeom prst="wedgeRectCallout">
            <a:avLst>
              <a:gd name="adj1" fmla="val -17220"/>
              <a:gd name="adj2" fmla="val 4972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Just like in the multiclass we learn one </a:t>
            </a:r>
            <a:r>
              <a:rPr lang="en-US" dirty="0" err="1" smtClean="0">
                <a:latin typeface="Calibri"/>
                <a:cs typeface="Calibri" pitchFamily="34" charset="0"/>
              </a:rPr>
              <a:t>w</a:t>
            </a:r>
            <a:r>
              <a:rPr lang="en-US" baseline="-25000" dirty="0" err="1" smtClean="0">
                <a:latin typeface="Calibri"/>
                <a:cs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msy1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/>
                <a:cs typeface="Calibri" pitchFamily="34" charset="0"/>
              </a:rPr>
              <a:t>R</a:t>
            </a:r>
            <a:r>
              <a:rPr lang="en-US" baseline="30000" dirty="0" smtClean="0">
                <a:latin typeface="Calibri"/>
                <a:cs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for each label, the same is done for multi-label and ranking. The weight vectors are updated according with the requirements from y </a:t>
            </a:r>
            <a:r>
              <a:rPr lang="en-US" dirty="0" smtClean="0">
                <a:latin typeface="cmsy10"/>
                <a:cs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/>
                <a:cs typeface="Calibri" pitchFamily="34" charset="0"/>
              </a:rPr>
              <a:t>S</a:t>
            </a:r>
            <a:r>
              <a:rPr lang="en-US" baseline="-25000" dirty="0" err="1" smtClean="0">
                <a:latin typeface="Calibri"/>
                <a:cs typeface="Calibri" pitchFamily="34" charset="0"/>
              </a:rPr>
              <a:t>k</a:t>
            </a:r>
            <a:endParaRPr lang="en-US" baseline="-25000" dirty="0" smtClean="0">
              <a:latin typeface="Calibri"/>
              <a:cs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</a:pPr>
            <a:endParaRPr lang="en-US" baseline="-25000" dirty="0" smtClean="0">
              <a:latin typeface="Calibri"/>
              <a:cs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24145" y="3537626"/>
            <a:ext cx="3117715" cy="1467255"/>
          </a:xfrm>
          <a:prstGeom prst="wedgeRectCallout">
            <a:avLst>
              <a:gd name="adj1" fmla="val -17220"/>
              <a:gd name="adj2" fmla="val 49726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Research Question: 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Can this be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generalized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to general Boolean formulae on the labels? </a:t>
            </a: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What are natural examples? </a:t>
            </a:r>
            <a:endParaRPr lang="en-US" baseline="-25000" dirty="0" smtClean="0">
              <a:latin typeface="Calibri"/>
              <a:cs typeface="Calibri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AutoNum type="arabicPeriod"/>
            </a:pPr>
            <a:endParaRPr lang="en-US" baseline="-25000" dirty="0" smtClean="0">
              <a:latin typeface="Calibri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8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 multiclass classifiers</a:t>
            </a:r>
            <a:r>
              <a:rPr lang="en-US" smtClean="0"/>
              <a:t>: Wrap-up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Label belongs to a set that has more than two elements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Methods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Decomposition into a collection </a:t>
            </a:r>
            <a:r>
              <a:rPr lang="en-US" dirty="0"/>
              <a:t>of binary (</a:t>
            </a:r>
            <a:r>
              <a:rPr lang="en-US" i="1" dirty="0">
                <a:solidFill>
                  <a:srgbClr val="CC3333"/>
                </a:solidFill>
              </a:rPr>
              <a:t>local</a:t>
            </a:r>
            <a:r>
              <a:rPr lang="en-US" dirty="0"/>
              <a:t>) decisions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	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Error correcting </a:t>
            </a:r>
            <a:r>
              <a:rPr lang="en-US" dirty="0" smtClean="0"/>
              <a:t>codes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Training a single </a:t>
            </a:r>
            <a:r>
              <a:rPr lang="en-US" dirty="0"/>
              <a:t>(</a:t>
            </a:r>
            <a:r>
              <a:rPr lang="en-US" i="1" dirty="0">
                <a:solidFill>
                  <a:srgbClr val="CC3333"/>
                </a:solidFill>
              </a:rPr>
              <a:t>global</a:t>
            </a:r>
            <a:r>
              <a:rPr lang="en-US" dirty="0" smtClean="0"/>
              <a:t>) classifier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Multiclass SVM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Constraint classification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if the size of the label space is huge?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if there is an interesting structure on the label space?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49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163588" y="3388890"/>
            <a:ext cx="1606995" cy="1465793"/>
            <a:chOff x="725103" y="1137708"/>
            <a:chExt cx="1606995" cy="1465793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177482" y="1490234"/>
              <a:ext cx="560089" cy="3726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96877" y="1844760"/>
              <a:ext cx="871967" cy="4887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37571" y="1490234"/>
              <a:ext cx="331273" cy="8433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68844" y="2317065"/>
              <a:ext cx="263254" cy="2864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746627" y="1137708"/>
              <a:ext cx="50470" cy="3687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5103" y="1842348"/>
              <a:ext cx="459834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327704" y="3473095"/>
            <a:ext cx="1442879" cy="1165107"/>
            <a:chOff x="1514188" y="1266209"/>
            <a:chExt cx="1442879" cy="1165107"/>
          </a:xfrm>
        </p:grpSpPr>
        <p:sp>
          <p:nvSpPr>
            <p:cNvPr id="20" name="Oval 19"/>
            <p:cNvSpPr/>
            <p:nvPr/>
          </p:nvSpPr>
          <p:spPr>
            <a:xfrm>
              <a:off x="1880278" y="1373156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987225" y="126620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723970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040698" y="1480103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880278" y="1638879"/>
              <a:ext cx="106947" cy="1069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101225" y="17992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255593" y="1745825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586866" y="17458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255593" y="1951699"/>
              <a:ext cx="106947" cy="1069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315119" y="2324369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670496" y="2005173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943477" y="2114918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514188" y="2112120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124875" y="2270895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670496" y="2270896"/>
              <a:ext cx="106947" cy="10694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850120" y="189822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743174" y="1373156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79919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796647" y="1587050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636227" y="1585405"/>
              <a:ext cx="106947" cy="10694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678296" y="61340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33"/>
                </a:solidFill>
              </a:rPr>
              <a:t>Questions?</a:t>
            </a:r>
            <a:endParaRPr lang="en-US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0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applications: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i="1" dirty="0" smtClean="0"/>
              <a:t>Input</a:t>
            </a:r>
            <a:r>
              <a:rPr lang="en-US" dirty="0" smtClean="0"/>
              <a:t>: hand-written character; </a:t>
            </a:r>
            <a:r>
              <a:rPr lang="en-US" i="1" dirty="0" smtClean="0"/>
              <a:t>Output</a:t>
            </a:r>
            <a:r>
              <a:rPr lang="en-US" dirty="0" smtClean="0"/>
              <a:t>: which character?</a:t>
            </a:r>
          </a:p>
          <a:p>
            <a:pPr lvl="4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i="1" dirty="0" smtClean="0"/>
              <a:t>Input</a:t>
            </a:r>
            <a:r>
              <a:rPr lang="en-US" dirty="0" smtClean="0"/>
              <a:t>: a photograph of an object; </a:t>
            </a:r>
            <a:r>
              <a:rPr lang="en-US" i="1" dirty="0" smtClean="0"/>
              <a:t>Output</a:t>
            </a:r>
            <a:r>
              <a:rPr lang="en-US" dirty="0" smtClean="0"/>
              <a:t>: which of a set of categories of objects is it? 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the Caltech 256 dataset</a:t>
            </a:r>
          </a:p>
          <a:p>
            <a:endParaRPr lang="en-US" dirty="0" smtClean="0"/>
          </a:p>
          <a:p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Screen Region 2014-09-04 at 00.34.0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0" y="2667354"/>
            <a:ext cx="2569635" cy="573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80560" y="2871708"/>
            <a:ext cx="223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map to the letter A</a:t>
            </a:r>
            <a:endParaRPr lang="en-US" dirty="0"/>
          </a:p>
        </p:txBody>
      </p:sp>
      <p:pic>
        <p:nvPicPr>
          <p:cNvPr id="7" name="Picture 6" descr="031_00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" y="4655662"/>
            <a:ext cx="1524000" cy="1016000"/>
          </a:xfrm>
          <a:prstGeom prst="rect">
            <a:avLst/>
          </a:prstGeom>
        </p:spPr>
      </p:pic>
      <p:pic>
        <p:nvPicPr>
          <p:cNvPr id="8" name="Picture 7" descr="031_000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67" y="4584542"/>
            <a:ext cx="1158240" cy="1158240"/>
          </a:xfrm>
          <a:prstGeom prst="rect">
            <a:avLst/>
          </a:prstGeom>
        </p:spPr>
      </p:pic>
      <p:pic>
        <p:nvPicPr>
          <p:cNvPr id="9" name="Picture 8" descr="060_000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414" y="4665822"/>
            <a:ext cx="711200" cy="995680"/>
          </a:xfrm>
          <a:prstGeom prst="rect">
            <a:avLst/>
          </a:prstGeom>
        </p:spPr>
      </p:pic>
      <p:pic>
        <p:nvPicPr>
          <p:cNvPr id="10" name="Picture 9" descr="127_000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20" y="4617562"/>
            <a:ext cx="1524000" cy="109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280" y="5742466"/>
            <a:ext cx="8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tire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42640" y="5756832"/>
            <a:ext cx="8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 tire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27414" y="5671662"/>
            <a:ext cx="650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08614" y="5671662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7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52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Build up to structured prediction</a:t>
            </a:r>
          </a:p>
          <a:p>
            <a:pPr lvl="1"/>
            <a:r>
              <a:rPr lang="en-US" dirty="0" smtClean="0"/>
              <a:t>Multiclass is really a simple structure</a:t>
            </a:r>
          </a:p>
          <a:p>
            <a:pPr lvl="1"/>
            <a:r>
              <a:rPr lang="en-US" dirty="0" smtClean="0"/>
              <a:t>But that framework we developed is really structured prediction</a:t>
            </a:r>
          </a:p>
          <a:p>
            <a:pPr lvl="1"/>
            <a:endParaRPr lang="en-US" dirty="0"/>
          </a:p>
          <a:p>
            <a:r>
              <a:rPr lang="en-US" dirty="0" smtClean="0"/>
              <a:t>Different aspects of structured prediction</a:t>
            </a:r>
          </a:p>
          <a:p>
            <a:pPr lvl="1"/>
            <a:r>
              <a:rPr lang="en-US" dirty="0" smtClean="0"/>
              <a:t>Deciding the structure, training, inference</a:t>
            </a:r>
          </a:p>
          <a:p>
            <a:pPr lvl="2"/>
            <a:r>
              <a:rPr lang="en-US" dirty="0" smtClean="0"/>
              <a:t>The functions </a:t>
            </a:r>
            <a:r>
              <a:rPr lang="en-US" b="1" dirty="0">
                <a:latin typeface="cmmi10"/>
                <a:ea typeface="cmmi10"/>
                <a:cs typeface="cmmi10"/>
              </a:rPr>
              <a:t>Á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 smtClean="0"/>
              <a:t>) will be more involved</a:t>
            </a:r>
          </a:p>
          <a:p>
            <a:pPr lvl="2"/>
            <a:r>
              <a:rPr lang="en-US" dirty="0" smtClean="0"/>
              <a:t>The prediction step (inference; </a:t>
            </a:r>
            <a:r>
              <a:rPr lang="en-US" dirty="0" err="1" smtClean="0"/>
              <a:t>argmax</a:t>
            </a:r>
            <a:r>
              <a:rPr lang="en-US" dirty="0" smtClean="0"/>
              <a:t> ) will be more involved</a:t>
            </a:r>
          </a:p>
          <a:p>
            <a:endParaRPr lang="en-US" dirty="0"/>
          </a:p>
          <a:p>
            <a:r>
              <a:rPr lang="en-US" dirty="0" smtClean="0"/>
              <a:t>Next: Sequence models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applications: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Input</a:t>
            </a:r>
            <a:r>
              <a:rPr lang="en-US" dirty="0" smtClean="0"/>
              <a:t>: a news article; </a:t>
            </a:r>
            <a:r>
              <a:rPr lang="en-US" i="1" dirty="0" smtClean="0"/>
              <a:t>Output</a:t>
            </a:r>
            <a:r>
              <a:rPr lang="en-US" dirty="0" smtClean="0"/>
              <a:t>: which section of the newspaper should it belong to?</a:t>
            </a:r>
          </a:p>
          <a:p>
            <a:endParaRPr lang="en-US" dirty="0" smtClean="0"/>
          </a:p>
          <a:p>
            <a:r>
              <a:rPr lang="en-US" i="1" dirty="0" smtClean="0"/>
              <a:t>Input</a:t>
            </a:r>
            <a:r>
              <a:rPr lang="en-US" dirty="0" smtClean="0"/>
              <a:t>: an email; </a:t>
            </a:r>
            <a:r>
              <a:rPr lang="en-US" i="1" dirty="0" smtClean="0"/>
              <a:t>Output</a:t>
            </a:r>
            <a:r>
              <a:rPr lang="en-US" dirty="0" smtClean="0"/>
              <a:t>: which folder should an email be placed into?</a:t>
            </a:r>
          </a:p>
          <a:p>
            <a:endParaRPr lang="en-US" dirty="0" smtClean="0">
              <a:solidFill>
                <a:srgbClr val="333333"/>
              </a:solidFill>
            </a:endParaRPr>
          </a:p>
          <a:p>
            <a:r>
              <a:rPr lang="en-US" i="1" dirty="0" smtClean="0">
                <a:solidFill>
                  <a:srgbClr val="333333"/>
                </a:solidFill>
              </a:rPr>
              <a:t>Input</a:t>
            </a:r>
            <a:r>
              <a:rPr lang="en-US" dirty="0" smtClean="0">
                <a:solidFill>
                  <a:srgbClr val="333333"/>
                </a:solidFill>
              </a:rPr>
              <a:t>: an audio command given to a car; </a:t>
            </a:r>
            <a:r>
              <a:rPr lang="en-US" i="1" dirty="0" smtClean="0">
                <a:solidFill>
                  <a:srgbClr val="333333"/>
                </a:solidFill>
              </a:rPr>
              <a:t>Output</a:t>
            </a:r>
            <a:r>
              <a:rPr lang="en-US" dirty="0" smtClean="0">
                <a:solidFill>
                  <a:srgbClr val="333333"/>
                </a:solidFill>
              </a:rPr>
              <a:t>: which of a set of actions should be executed?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Combining binary classifiers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One-</a:t>
            </a:r>
            <a:r>
              <a:rPr lang="en-US" dirty="0" err="1" smtClean="0">
                <a:solidFill>
                  <a:schemeClr val="accent2"/>
                </a:solidFill>
              </a:rPr>
              <a:t>vs</a:t>
            </a:r>
            <a:r>
              <a:rPr lang="en-US" dirty="0" smtClean="0">
                <a:solidFill>
                  <a:schemeClr val="accent2"/>
                </a:solidFill>
              </a:rPr>
              <a:t>-all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All-</a:t>
            </a:r>
            <a:r>
              <a:rPr lang="en-US" dirty="0" err="1" smtClean="0">
                <a:solidFill>
                  <a:schemeClr val="accent2"/>
                </a:solidFill>
              </a:rPr>
              <a:t>vs</a:t>
            </a:r>
            <a:r>
              <a:rPr lang="en-US" dirty="0" smtClean="0">
                <a:solidFill>
                  <a:schemeClr val="accent2"/>
                </a:solidFill>
              </a:rPr>
              <a:t>-all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accent2"/>
                </a:solidFill>
              </a:rPr>
              <a:t>Error correcting </a:t>
            </a:r>
            <a:r>
              <a:rPr lang="en-US" dirty="0" smtClean="0">
                <a:solidFill>
                  <a:schemeClr val="accent2"/>
                </a:solidFill>
              </a:rPr>
              <a:t>codes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Training a single classifier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Multiclass SVM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Constraint classification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to multiclass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use a binary classifier to construct a multiclass classifier?</a:t>
            </a:r>
            <a:endParaRPr lang="en-US" dirty="0"/>
          </a:p>
          <a:p>
            <a:pPr lvl="1"/>
            <a:r>
              <a:rPr lang="en-US" dirty="0" smtClean="0"/>
              <a:t>Decompose the prediction into multiple binary decisions</a:t>
            </a:r>
          </a:p>
          <a:p>
            <a:endParaRPr lang="en-US" dirty="0"/>
          </a:p>
          <a:p>
            <a:r>
              <a:rPr lang="en-US" dirty="0" smtClean="0"/>
              <a:t>How to decompose?</a:t>
            </a:r>
          </a:p>
          <a:p>
            <a:pPr lvl="1"/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/>
            <a:r>
              <a:rPr lang="en-US" dirty="0" smtClean="0"/>
              <a:t>All-</a:t>
            </a:r>
            <a:r>
              <a:rPr lang="en-US" dirty="0" err="1" smtClean="0"/>
              <a:t>vs</a:t>
            </a:r>
            <a:r>
              <a:rPr lang="en-US" dirty="0" smtClean="0"/>
              <a:t>-all</a:t>
            </a:r>
          </a:p>
          <a:p>
            <a:pPr lvl="1"/>
            <a:r>
              <a:rPr lang="en-US" dirty="0" smtClean="0"/>
              <a:t>Error correcting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&lt;</a:t>
            </a:r>
            <a:r>
              <a:rPr lang="en-US" baseline="30000" dirty="0" smtClean="0"/>
              <a:t>n</a:t>
            </a:r>
          </a:p>
          <a:p>
            <a:pPr lvl="1"/>
            <a:r>
              <a:rPr lang="en-US" dirty="0" smtClean="0"/>
              <a:t>The inputs are represented by their feature vectors</a:t>
            </a:r>
            <a:endParaRPr lang="en-US" dirty="0"/>
          </a:p>
          <a:p>
            <a:r>
              <a:rPr lang="en-US" dirty="0" smtClean="0"/>
              <a:t>Output </a:t>
            </a:r>
            <a:r>
              <a:rPr lang="en-US" b="1" dirty="0" smtClean="0"/>
              <a:t>y </a:t>
            </a:r>
            <a:r>
              <a:rPr lang="en-US" b="1" dirty="0" smtClean="0">
                <a:latin typeface="cmsy10"/>
                <a:ea typeface="cmsy10"/>
                <a:cs typeface="cmsy10"/>
              </a:rPr>
              <a:t>2</a:t>
            </a:r>
            <a:r>
              <a:rPr lang="en-US" dirty="0" smtClean="0"/>
              <a:t> {1, 2, </a:t>
            </a:r>
            <a:r>
              <a:rPr lang="en-US" dirty="0" smtClean="0">
                <a:latin typeface="MT Extra"/>
                <a:sym typeface="MT Extra"/>
              </a:rPr>
              <a:t></a:t>
            </a:r>
            <a:r>
              <a:rPr lang="en-US" dirty="0" smtClean="0"/>
              <a:t>, K}</a:t>
            </a:r>
          </a:p>
          <a:p>
            <a:pPr lvl="1"/>
            <a:r>
              <a:rPr lang="en-US" dirty="0" smtClean="0"/>
              <a:t>These classes represent domain-specific labels</a:t>
            </a:r>
          </a:p>
          <a:p>
            <a:endParaRPr lang="en-US" dirty="0" smtClean="0">
              <a:solidFill>
                <a:srgbClr val="CC3333"/>
              </a:solidFill>
            </a:endParaRPr>
          </a:p>
          <a:p>
            <a:r>
              <a:rPr lang="en-US" dirty="0" smtClean="0">
                <a:solidFill>
                  <a:srgbClr val="CC3333"/>
                </a:solidFill>
              </a:rPr>
              <a:t>Learning</a:t>
            </a:r>
            <a:r>
              <a:rPr lang="en-US" dirty="0" smtClean="0"/>
              <a:t>: Given a </a:t>
            </a:r>
            <a:r>
              <a:rPr lang="en-US" dirty="0"/>
              <a:t>dataset D = {&lt;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en-US" b="1" dirty="0" smtClean="0"/>
              <a:t>,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&gt;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Need to specify a learning algorithm that takes uses D to construct a function that can predict </a:t>
            </a:r>
            <a:r>
              <a:rPr lang="en-US" b="1" dirty="0" smtClean="0"/>
              <a:t>y</a:t>
            </a:r>
            <a:r>
              <a:rPr lang="en-US" dirty="0" smtClean="0"/>
              <a:t> given </a:t>
            </a:r>
            <a:r>
              <a:rPr lang="en-US" b="1" dirty="0" smtClean="0"/>
              <a:t>x</a:t>
            </a:r>
            <a:endParaRPr lang="en-US" dirty="0" smtClean="0"/>
          </a:p>
          <a:p>
            <a:pPr lvl="1"/>
            <a:r>
              <a:rPr lang="en-US" dirty="0" smtClean="0"/>
              <a:t>Goal: find a predictor that does well on the training data and has low generalization error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CC3333"/>
                </a:solidFill>
              </a:rPr>
              <a:t>Prediction/Inference</a:t>
            </a:r>
            <a:r>
              <a:rPr lang="en-US" dirty="0" smtClean="0"/>
              <a:t>: Given an example </a:t>
            </a:r>
            <a:r>
              <a:rPr lang="en-US" b="1" dirty="0" smtClean="0"/>
              <a:t>x</a:t>
            </a:r>
            <a:r>
              <a:rPr lang="en-US" dirty="0" smtClean="0"/>
              <a:t> and the learned function (often also called the model)</a:t>
            </a:r>
            <a:endParaRPr lang="en-US" b="1" dirty="0" smtClean="0"/>
          </a:p>
          <a:p>
            <a:pPr lvl="1"/>
            <a:r>
              <a:rPr lang="en-US" dirty="0" smtClean="0"/>
              <a:t>Using the learned function, compute the class label for </a:t>
            </a:r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07CF-84E0-A549-BBF2-3CB035FBC7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VIVEK@C02N61JYG3QT3PP7" val="5353"/>
  <p:tag name="FIRSTVIVEK@C1MHFPMQDV1T3PP7" val="4513"/>
</p:tagLst>
</file>

<file path=ppt/theme/theme1.xml><?xml version="1.0" encoding="utf-8"?>
<a:theme xmlns:a="http://schemas.openxmlformats.org/drawingml/2006/main" name="lectures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lectures.thmx</Template>
  <TotalTime>6024</TotalTime>
  <Words>4226</Words>
  <Application>Microsoft Office PowerPoint</Application>
  <PresentationFormat>On-screen Show (4:3)</PresentationFormat>
  <Paragraphs>815</Paragraphs>
  <Slides>50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Arial Unicode MS</vt:lpstr>
      <vt:lpstr>PMingLiU</vt:lpstr>
      <vt:lpstr>Arial</vt:lpstr>
      <vt:lpstr>Calibri</vt:lpstr>
      <vt:lpstr>cmmi10</vt:lpstr>
      <vt:lpstr>cmsy10</vt:lpstr>
      <vt:lpstr>MS PGothic</vt:lpstr>
      <vt:lpstr>MT Extra</vt:lpstr>
      <vt:lpstr>Open Sans</vt:lpstr>
      <vt:lpstr>Symbol</vt:lpstr>
      <vt:lpstr>Times New Roman</vt:lpstr>
      <vt:lpstr>Wingdings</vt:lpstr>
      <vt:lpstr>lectures</vt:lpstr>
      <vt:lpstr>Equation</vt:lpstr>
      <vt:lpstr>משוואה</vt:lpstr>
      <vt:lpstr>CIS 700 Advanced Machine Learning for NLP  Multiclass classification: Local and Global Views</vt:lpstr>
      <vt:lpstr>Admin Stuff</vt:lpstr>
      <vt:lpstr>Multiclass classification</vt:lpstr>
      <vt:lpstr>What is multiclass classification?</vt:lpstr>
      <vt:lpstr>Example applications: Images</vt:lpstr>
      <vt:lpstr>Example applications: Language</vt:lpstr>
      <vt:lpstr>Where are we?</vt:lpstr>
      <vt:lpstr>Binary to multiclass</vt:lpstr>
      <vt:lpstr>General setting</vt:lpstr>
      <vt:lpstr>1. One-vs-all classification</vt:lpstr>
      <vt:lpstr>Visualizing One-vs-all</vt:lpstr>
      <vt:lpstr>One-vs-all may not always work</vt:lpstr>
      <vt:lpstr>One-vs-all classification: Summary</vt:lpstr>
      <vt:lpstr>2. All-vs-all classification</vt:lpstr>
      <vt:lpstr>All-vs-all classification</vt:lpstr>
      <vt:lpstr>Summary: One-vs-All vs. All vs. All</vt:lpstr>
      <vt:lpstr>A Challenge: One-vs-All vs. All vs. All</vt:lpstr>
      <vt:lpstr>Error Correcting Codes Decomposition</vt:lpstr>
      <vt:lpstr>Decomposition methods: Summary</vt:lpstr>
      <vt:lpstr>Where are we?</vt:lpstr>
      <vt:lpstr>Motivation</vt:lpstr>
      <vt:lpstr>Recall: Margin for binary classifiers</vt:lpstr>
      <vt:lpstr>Multiclass margin</vt:lpstr>
      <vt:lpstr>Multiclass SVM (Intuition)</vt:lpstr>
      <vt:lpstr>Multiclass SVM in the separable case</vt:lpstr>
      <vt:lpstr>Multiclass SVM: General case</vt:lpstr>
      <vt:lpstr>Multiclass SVM: General case</vt:lpstr>
      <vt:lpstr>Multiclass SVM</vt:lpstr>
      <vt:lpstr>Multiclass SVM: Summary</vt:lpstr>
      <vt:lpstr>Where are we?</vt:lpstr>
      <vt:lpstr>One-vs-all again</vt:lpstr>
      <vt:lpstr>1 Vs All:  Learning Architecture</vt:lpstr>
      <vt:lpstr>Recall: Winnow’s Extensions</vt:lpstr>
      <vt:lpstr>Extending Balanced</vt:lpstr>
      <vt:lpstr>Constraint Classification</vt:lpstr>
      <vt:lpstr>Linear Separability for Multiclass</vt:lpstr>
      <vt:lpstr>Constraint Classification</vt:lpstr>
      <vt:lpstr>Linear Separability with multiple classes (1/3)</vt:lpstr>
      <vt:lpstr>Linear Separability with multiple classes (2/3)</vt:lpstr>
      <vt:lpstr>Linear Separability with multiple classes (3/3)</vt:lpstr>
      <vt:lpstr>Constraint Classification</vt:lpstr>
      <vt:lpstr>Perceptron in Kesler Construction </vt:lpstr>
      <vt:lpstr>Conservative update</vt:lpstr>
      <vt:lpstr>Significance  </vt:lpstr>
      <vt:lpstr>A second look at the multiclass margin</vt:lpstr>
      <vt:lpstr>Discussion</vt:lpstr>
      <vt:lpstr>Constraint Classification</vt:lpstr>
      <vt:lpstr>Multi-category with Constraint Classification</vt:lpstr>
      <vt:lpstr>Training multiclass classifiers: Wrap-up</vt:lpstr>
      <vt:lpstr>Next steps…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Srikumar</dc:creator>
  <cp:lastModifiedBy>Roth, Dan</cp:lastModifiedBy>
  <cp:revision>799</cp:revision>
  <dcterms:created xsi:type="dcterms:W3CDTF">2014-08-28T20:42:31Z</dcterms:created>
  <dcterms:modified xsi:type="dcterms:W3CDTF">2017-09-19T21:26:20Z</dcterms:modified>
</cp:coreProperties>
</file>