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4" r:id="rId4"/>
    <p:sldId id="262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67" r:id="rId14"/>
    <p:sldId id="276" r:id="rId15"/>
    <p:sldId id="268" r:id="rId16"/>
    <p:sldId id="277" r:id="rId17"/>
    <p:sldId id="278" r:id="rId18"/>
    <p:sldId id="275" r:id="rId19"/>
    <p:sldId id="279" r:id="rId20"/>
    <p:sldId id="286" r:id="rId21"/>
    <p:sldId id="285" r:id="rId22"/>
    <p:sldId id="289" r:id="rId23"/>
    <p:sldId id="287" r:id="rId24"/>
    <p:sldId id="288" r:id="rId25"/>
    <p:sldId id="290" r:id="rId26"/>
    <p:sldId id="291" r:id="rId27"/>
    <p:sldId id="295" r:id="rId28"/>
    <p:sldId id="292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6E12-4307-3C49-A985-58A139A4C42B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93DC-DA70-2241-87AD-BC5D2090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note- this is not part of the </a:t>
            </a:r>
            <a:r>
              <a:rPr lang="en-US" dirty="0" err="1" smtClean="0"/>
              <a:t>pegasos</a:t>
            </a:r>
            <a:r>
              <a:rPr lang="en-US" baseline="0" dirty="0" smtClean="0"/>
              <a:t> algorithm per-se. This was chosen for simplicity in the assignment.</a:t>
            </a:r>
          </a:p>
          <a:p>
            <a:r>
              <a:rPr lang="en-US" baseline="0" dirty="0" smtClean="0"/>
              <a:t>We’ll talk about how to choose T as we go forward.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93DC-DA70-2241-87AD-BC5D20906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redefinition</a:t>
            </a:r>
            <a:r>
              <a:rPr lang="en-US" baseline="0" dirty="0" smtClean="0"/>
              <a:t> of w0 in this context</a:t>
            </a:r>
            <a:endParaRPr lang="en-US" dirty="0" smtClean="0"/>
          </a:p>
          <a:p>
            <a:r>
              <a:rPr lang="en-US" dirty="0" smtClean="0"/>
              <a:t>There’s actually one more layer</a:t>
            </a:r>
            <a:r>
              <a:rPr lang="en-US" baseline="0" dirty="0" smtClean="0"/>
              <a:t> of error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93DC-DA70-2241-87AD-BC5D20906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w0 is NOT the initialization w0=0</a:t>
            </a:r>
          </a:p>
          <a:p>
            <a:r>
              <a:rPr lang="en-US" baseline="0" dirty="0" smtClean="0"/>
              <a:t>it’s w0 = </a:t>
            </a:r>
            <a:r>
              <a:rPr lang="en-US" baseline="0" dirty="0" err="1" smtClean="0"/>
              <a:t>argmin</a:t>
            </a:r>
            <a:r>
              <a:rPr lang="en-US" baseline="0" dirty="0" smtClean="0"/>
              <a:t>… from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93DC-DA70-2241-87AD-BC5D20906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2FDD-3E5D-8848-AABC-7C9A619BE086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C0BF-18CA-7946-BAFB-1CD85E80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hyperlink" Target="http://ttic.uchicago.edu/~nati/Publications/SSSICML08slid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session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45" y="1363900"/>
            <a:ext cx="5505255" cy="90457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541619"/>
            <a:ext cx="5014660" cy="81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60" y="1417638"/>
            <a:ext cx="237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60" y="2629643"/>
            <a:ext cx="45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Stochastic </a:t>
            </a:r>
            <a:r>
              <a:rPr lang="en-US" sz="2800" b="1" dirty="0" err="1" smtClean="0"/>
              <a:t>Approx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1535" y="3430201"/>
            <a:ext cx="229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(sub)gradient:</a:t>
            </a:r>
            <a:endParaRPr lang="en-US" sz="2800" b="1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0" y="3953421"/>
            <a:ext cx="6350000" cy="9525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005041" y="5287720"/>
            <a:ext cx="2011743" cy="73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33468" y="5287720"/>
            <a:ext cx="2275783" cy="73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93986" y="5272096"/>
            <a:ext cx="0" cy="75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47" y="4990034"/>
            <a:ext cx="880877" cy="1904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4480" y="5103054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2719" y="5070788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7799" y="5407854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=1</a:t>
            </a:r>
            <a:endParaRPr lang="en-US" sz="2400" dirty="0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76" y="6285915"/>
            <a:ext cx="1079500" cy="3048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39" y="6235490"/>
            <a:ext cx="203200" cy="330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86" y="6222790"/>
            <a:ext cx="203200" cy="330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161792" y="1005987"/>
            <a:ext cx="4525007" cy="28201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16784" y="2125147"/>
            <a:ext cx="2363798" cy="888801"/>
            <a:chOff x="5016784" y="2125147"/>
            <a:chExt cx="2363798" cy="88880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16784" y="2125147"/>
              <a:ext cx="894960" cy="88880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11744" y="3013948"/>
              <a:ext cx="1468838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4953547" y="3013948"/>
            <a:ext cx="242703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11744" y="1940858"/>
            <a:ext cx="0" cy="141307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60914" y="3456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33764" y="3444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7961" y="28306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28" y="2933176"/>
            <a:ext cx="1234172" cy="26684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48925" y="2963648"/>
            <a:ext cx="150830" cy="138915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45" y="1363900"/>
            <a:ext cx="5505255" cy="90457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541619"/>
            <a:ext cx="5014660" cy="81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60" y="1417638"/>
            <a:ext cx="237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60" y="2629643"/>
            <a:ext cx="45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Stochastic </a:t>
            </a:r>
            <a:r>
              <a:rPr lang="en-US" sz="2800" b="1" dirty="0" err="1" smtClean="0"/>
              <a:t>Approx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1535" y="3430201"/>
            <a:ext cx="229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(sub)gradient:</a:t>
            </a:r>
            <a:endParaRPr lang="en-US" sz="2800" b="1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15" y="4440760"/>
            <a:ext cx="2667000" cy="431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74" y="5203477"/>
            <a:ext cx="698500" cy="330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95" y="4453460"/>
            <a:ext cx="1892300" cy="4191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80" y="5203477"/>
            <a:ext cx="1358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iter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1,2,…,20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smtClean="0">
                <a:cs typeface="Apple Symbols"/>
              </a:rPr>
              <a:t>For 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j=1,2,…,|data|</a:t>
            </a:r>
          </a:p>
          <a:p>
            <a:r>
              <a:rPr lang="en-US" dirty="0" smtClean="0">
                <a:cs typeface="Apple Symbols"/>
              </a:rPr>
              <a:t>		t = t+1</a:t>
            </a:r>
          </a:p>
          <a:p>
            <a:r>
              <a:rPr lang="en-US" b="1" dirty="0">
                <a:cs typeface="Apple Symbols"/>
              </a:rPr>
              <a:t>	</a:t>
            </a:r>
            <a:r>
              <a:rPr lang="en-US" b="1" dirty="0" smtClean="0">
                <a:cs typeface="Apple Symbols"/>
              </a:rPr>
              <a:t>	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= 1/(</a:t>
            </a:r>
            <a:r>
              <a:rPr lang="en-US" dirty="0" err="1" smtClean="0">
                <a:cs typeface="Apple Symbols"/>
              </a:rPr>
              <a:t>tλ</a:t>
            </a:r>
            <a:r>
              <a:rPr lang="en-US" dirty="0" smtClean="0">
                <a:cs typeface="Apple Symbols"/>
              </a:rPr>
              <a:t>)</a:t>
            </a: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If 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y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w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t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x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) &lt; 1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– 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λw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t</a:t>
            </a:r>
            <a:r>
              <a:rPr lang="en-US" b="1" dirty="0">
                <a:solidFill>
                  <a:srgbClr val="008000"/>
                </a:solidFill>
                <a:cs typeface="Apple Symbols"/>
              </a:rPr>
              <a:t>-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y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x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cs typeface="Apple Symbols"/>
              </a:rPr>
              <a:t>Else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baseline="-25000" dirty="0" smtClean="0">
                <a:cs typeface="Apple Symbols"/>
              </a:rPr>
              <a:t> </a:t>
            </a:r>
            <a:r>
              <a:rPr lang="en-US" dirty="0" smtClean="0">
                <a:cs typeface="Apple Symbols"/>
              </a:rPr>
              <a:t>– 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b="1" dirty="0">
                <a:solidFill>
                  <a:srgbClr val="008000"/>
                </a:solidFill>
                <a:cs typeface="Apple Symbols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λwt</a:t>
            </a:r>
            <a:r>
              <a:rPr lang="en-US" b="1" baseline="-25000" dirty="0" smtClean="0">
                <a:solidFill>
                  <a:srgbClr val="008000"/>
                </a:solidFill>
                <a:cs typeface="Apple Symbol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+ 0)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+mj-lt"/>
                <a:cs typeface="Apple Symbols"/>
              </a:rPr>
              <a:t>	Choose a direction, </a:t>
            </a:r>
            <a:r>
              <a:rPr lang="en-US" b="1" i="1" dirty="0" err="1" smtClean="0">
                <a:solidFill>
                  <a:srgbClr val="008000"/>
                </a:solidFill>
                <a:latin typeface="+mj-lt"/>
                <a:cs typeface="Apple Symbols"/>
              </a:rPr>
              <a:t>p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+mj-lt"/>
                <a:cs typeface="Apple Symbols"/>
              </a:rPr>
              <a:t>t</a:t>
            </a:r>
            <a:endParaRPr lang="en-US" b="1" i="1" baseline="-25000" dirty="0" smtClean="0">
              <a:solidFill>
                <a:srgbClr val="008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769" y="4885535"/>
            <a:ext cx="89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Direction choice: 	Stochastic </a:t>
            </a:r>
            <a:r>
              <a:rPr lang="en-US" sz="2800" b="1" dirty="0" err="1" smtClean="0">
                <a:solidFill>
                  <a:srgbClr val="008000"/>
                </a:solidFill>
              </a:rPr>
              <a:t>approx</a:t>
            </a:r>
            <a:r>
              <a:rPr lang="en-US" sz="2800" b="1" dirty="0" smtClean="0">
                <a:solidFill>
                  <a:srgbClr val="008000"/>
                </a:solidFill>
              </a:rPr>
              <a:t> to the </a:t>
            </a:r>
            <a:r>
              <a:rPr lang="en-US" sz="2800" b="1" dirty="0" err="1" smtClean="0">
                <a:solidFill>
                  <a:srgbClr val="008000"/>
                </a:solidFill>
              </a:rPr>
              <a:t>subgradient</a:t>
            </a:r>
            <a:endParaRPr lang="en-US" sz="2800" b="1" dirty="0" smtClean="0">
              <a:solidFill>
                <a:srgbClr val="008000"/>
              </a:solidFill>
              <a:cs typeface="Apple Symbol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15" y="5408755"/>
            <a:ext cx="2667000" cy="431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74" y="6171472"/>
            <a:ext cx="698500" cy="330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95" y="5421455"/>
            <a:ext cx="1892300" cy="419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80" y="6171472"/>
            <a:ext cx="1358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iter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1,2,…,20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For j=1,2,…,|data|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t = t+1</a:t>
            </a:r>
          </a:p>
          <a:p>
            <a:r>
              <a:rPr lang="en-US" b="1" dirty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1/(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tλ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If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 &lt; 1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b="1" baseline="-25000" dirty="0" smtClean="0">
                <a:solidFill>
                  <a:srgbClr val="F79646"/>
                </a:solidFill>
                <a:cs typeface="Apple Symbols"/>
              </a:rPr>
              <a:t>t+1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 = </a:t>
            </a:r>
            <a:r>
              <a:rPr lang="en-US" b="1" dirty="0" err="1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b="1" baseline="-25000" dirty="0" err="1" smtClean="0">
                <a:solidFill>
                  <a:srgbClr val="F79646"/>
                </a:solidFill>
                <a:cs typeface="Apple Symbols"/>
              </a:rPr>
              <a:t>t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 – </a:t>
            </a:r>
            <a:r>
              <a:rPr lang="en-US" b="1" dirty="0" err="1" smtClean="0">
                <a:solidFill>
                  <a:schemeClr val="accent1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chemeClr val="accent1"/>
                </a:solidFill>
                <a:cs typeface="Apple Symbols"/>
              </a:rPr>
              <a:t>t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λw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t</a:t>
            </a:r>
            <a:r>
              <a:rPr lang="en-US" b="1" dirty="0">
                <a:solidFill>
                  <a:srgbClr val="008000"/>
                </a:solidFill>
                <a:cs typeface="Apple Symbols"/>
              </a:rPr>
              <a:t>-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y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x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j</a:t>
            </a:r>
            <a:r>
              <a:rPr lang="en-US" b="1" dirty="0" smtClean="0">
                <a:solidFill>
                  <a:srgbClr val="008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b="1" baseline="-25000" dirty="0" smtClean="0">
                <a:solidFill>
                  <a:srgbClr val="F79646"/>
                </a:solidFill>
                <a:cs typeface="Apple Symbols"/>
              </a:rPr>
              <a:t>t+1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 = </a:t>
            </a:r>
            <a:r>
              <a:rPr lang="en-US" b="1" dirty="0" err="1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b="1" baseline="-25000" dirty="0" err="1" smtClean="0">
                <a:solidFill>
                  <a:srgbClr val="F79646"/>
                </a:solidFill>
                <a:cs typeface="Apple Symbols"/>
              </a:rPr>
              <a:t>t</a:t>
            </a:r>
            <a:r>
              <a:rPr lang="en-US" b="1" dirty="0">
                <a:solidFill>
                  <a:srgbClr val="F79646"/>
                </a:solidFill>
                <a:cs typeface="Apple Symbols"/>
              </a:rPr>
              <a:t> </a:t>
            </a:r>
            <a:r>
              <a:rPr lang="en-US" b="1" dirty="0" smtClean="0">
                <a:solidFill>
                  <a:srgbClr val="F79646"/>
                </a:solidFill>
                <a:cs typeface="Apple Symbols"/>
              </a:rPr>
              <a:t>– </a:t>
            </a:r>
            <a:r>
              <a:rPr lang="en-US" b="1" dirty="0" err="1" smtClean="0">
                <a:solidFill>
                  <a:schemeClr val="accent1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chemeClr val="accent1"/>
                </a:solidFill>
                <a:cs typeface="Apple Symbols"/>
              </a:rPr>
              <a:t>t</a:t>
            </a:r>
            <a:r>
              <a:rPr lang="en-US" b="1" dirty="0" err="1" smtClean="0">
                <a:solidFill>
                  <a:srgbClr val="008000"/>
                </a:solidFill>
                <a:cs typeface="Apple Symbols"/>
              </a:rPr>
              <a:t>λw</a:t>
            </a:r>
            <a:r>
              <a:rPr lang="en-US" b="1" baseline="-25000" dirty="0" err="1" smtClean="0">
                <a:solidFill>
                  <a:srgbClr val="008000"/>
                </a:solidFill>
                <a:cs typeface="Apple Symbols"/>
              </a:rPr>
              <a:t>t</a:t>
            </a:r>
            <a:endParaRPr lang="en-US" b="1" dirty="0" smtClean="0">
              <a:solidFill>
                <a:srgbClr val="008000"/>
              </a:solidFill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Choose a direction, 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  <a:cs typeface="Apple Symbols"/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  <a:latin typeface="+mj-lt"/>
                <a:cs typeface="Apple Symbols"/>
              </a:rPr>
              <a:t>t</a:t>
            </a:r>
            <a:endParaRPr lang="en-US" i="1" baseline="-25000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b="1" dirty="0" smtClean="0">
                <a:solidFill>
                  <a:schemeClr val="accent6"/>
                </a:solidFill>
                <a:latin typeface="+mj-lt"/>
                <a:cs typeface="Apple Symbols"/>
              </a:rPr>
              <a:t>Go!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6665" y="4885535"/>
            <a:ext cx="6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Go:  update </a:t>
            </a:r>
            <a:r>
              <a:rPr lang="en-US" sz="2800" b="1" dirty="0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sz="2800" b="1" baseline="-25000" dirty="0" smtClean="0">
                <a:solidFill>
                  <a:srgbClr val="F79646"/>
                </a:solidFill>
                <a:cs typeface="Apple Symbols"/>
              </a:rPr>
              <a:t>t+1</a:t>
            </a:r>
            <a:r>
              <a:rPr lang="en-US" sz="2800" b="1" dirty="0" smtClean="0">
                <a:solidFill>
                  <a:srgbClr val="F79646"/>
                </a:solidFill>
                <a:cs typeface="Apple Symbols"/>
              </a:rPr>
              <a:t> = </a:t>
            </a:r>
            <a:r>
              <a:rPr lang="en-US" sz="2800" b="1" dirty="0" err="1" smtClean="0">
                <a:solidFill>
                  <a:srgbClr val="F79646"/>
                </a:solidFill>
                <a:cs typeface="Apple Symbols"/>
              </a:rPr>
              <a:t>w</a:t>
            </a:r>
            <a:r>
              <a:rPr lang="en-US" sz="2800" b="1" baseline="-25000" dirty="0" err="1" smtClean="0">
                <a:solidFill>
                  <a:srgbClr val="F79646"/>
                </a:solidFill>
                <a:cs typeface="Apple Symbols"/>
              </a:rPr>
              <a:t>t</a:t>
            </a:r>
            <a:r>
              <a:rPr lang="en-US" sz="2800" b="1" dirty="0" smtClean="0">
                <a:solidFill>
                  <a:srgbClr val="F79646"/>
                </a:solidFill>
                <a:cs typeface="Apple Symbols"/>
              </a:rPr>
              <a:t> - </a:t>
            </a:r>
            <a:r>
              <a:rPr lang="en-US" sz="2800" b="1" dirty="0" err="1" smtClean="0">
                <a:solidFill>
                  <a:srgbClr val="4F81BD"/>
                </a:solidFill>
                <a:cs typeface="Apple Symbols"/>
              </a:rPr>
              <a:t>η</a:t>
            </a:r>
            <a:r>
              <a:rPr lang="en-US" sz="2800" b="1" baseline="-25000" dirty="0" err="1" smtClean="0">
                <a:solidFill>
                  <a:srgbClr val="4F81BD"/>
                </a:solidFill>
                <a:cs typeface="Apple Symbols"/>
              </a:rPr>
              <a:t>t</a:t>
            </a:r>
            <a:r>
              <a:rPr lang="en-US" sz="2800" b="1" dirty="0" err="1" smtClean="0">
                <a:solidFill>
                  <a:srgbClr val="008000"/>
                </a:solidFill>
                <a:cs typeface="Apple Symbols"/>
              </a:rPr>
              <a:t>p</a:t>
            </a:r>
            <a:endParaRPr lang="en-US" sz="2800" b="1" dirty="0" smtClean="0">
              <a:solidFill>
                <a:srgbClr val="008000"/>
              </a:solidFill>
              <a:cs typeface="Apple Symbol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algorithm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implement, state of the art results.</a:t>
            </a:r>
          </a:p>
          <a:p>
            <a:endParaRPr lang="en-US" dirty="0" smtClean="0"/>
          </a:p>
          <a:p>
            <a:r>
              <a:rPr lang="en-US" dirty="0" smtClean="0"/>
              <a:t>Approximate algorithm, its guarantees are probabilistic.</a:t>
            </a:r>
          </a:p>
          <a:p>
            <a:endParaRPr lang="en-US" dirty="0" smtClean="0"/>
          </a:p>
          <a:p>
            <a:r>
              <a:rPr lang="en-US" dirty="0" smtClean="0"/>
              <a:t>Highlights interesting tradeoffs between running time and data.</a:t>
            </a:r>
          </a:p>
        </p:txBody>
      </p:sp>
    </p:spTree>
    <p:extLst>
      <p:ext uri="{BB962C8B-B14F-4D97-AF65-F5344CB8AC3E}">
        <p14:creationId xmlns:p14="http://schemas.microsoft.com/office/powerpoint/2010/main" val="29868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algorithms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687" t="20440" r="16968" b="5960"/>
          <a:stretch/>
        </p:blipFill>
        <p:spPr>
          <a:xfrm>
            <a:off x="364629" y="1307783"/>
            <a:ext cx="6362137" cy="4730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7200" y="6093546"/>
            <a:ext cx="42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ICML’08 presentation (available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29" y="1443997"/>
            <a:ext cx="182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Shalev</a:t>
            </a:r>
            <a:r>
              <a:rPr lang="en-US" dirty="0" smtClean="0"/>
              <a:t> Schwartz,</a:t>
            </a:r>
          </a:p>
          <a:p>
            <a:r>
              <a:rPr lang="en-US" dirty="0" err="1" smtClean="0"/>
              <a:t>Srebro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</a:p>
        </p:txBody>
      </p:sp>
    </p:spTree>
    <p:extLst>
      <p:ext uri="{BB962C8B-B14F-4D97-AF65-F5344CB8AC3E}">
        <p14:creationId xmlns:p14="http://schemas.microsoft.com/office/powerpoint/2010/main" val="5213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algorithms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687" t="20440" r="16968" b="5960"/>
          <a:stretch/>
        </p:blipFill>
        <p:spPr>
          <a:xfrm>
            <a:off x="364629" y="1307783"/>
            <a:ext cx="6362137" cy="4730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287519" y="2074847"/>
            <a:ext cx="4928769" cy="4388618"/>
          </a:xfrm>
          <a:prstGeom prst="rect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8245" y="2213171"/>
            <a:ext cx="313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err="1" smtClean="0"/>
              <a:t>Pegasos</a:t>
            </a:r>
            <a:r>
              <a:rPr lang="en-US" sz="2800" u="sng" dirty="0" smtClean="0"/>
              <a:t> Guarantees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84022" y="3068259"/>
            <a:ext cx="44431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/>
              <a:t> </a:t>
            </a:r>
            <a:r>
              <a:rPr lang="en-US" sz="2400" dirty="0" smtClean="0"/>
              <a:t>               			   iterations: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		err(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&lt; err(w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+ </a:t>
            </a:r>
          </a:p>
          <a:p>
            <a:endParaRPr lang="en-US" sz="2400" baseline="-25000" dirty="0"/>
          </a:p>
          <a:p>
            <a:endParaRPr lang="en-US" sz="2400" dirty="0" smtClean="0"/>
          </a:p>
          <a:p>
            <a:r>
              <a:rPr lang="en-US" sz="2400" dirty="0" smtClean="0"/>
              <a:t>With probability 1-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22" y="4323615"/>
            <a:ext cx="165100" cy="21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8" y="5185429"/>
            <a:ext cx="190500" cy="342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67" y="2942511"/>
            <a:ext cx="1824045" cy="7381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4629" y="1443997"/>
            <a:ext cx="182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Shalev</a:t>
            </a:r>
            <a:r>
              <a:rPr lang="en-US" dirty="0" smtClean="0"/>
              <a:t> Schwartz,</a:t>
            </a:r>
          </a:p>
          <a:p>
            <a:r>
              <a:rPr lang="en-US" dirty="0" err="1" smtClean="0"/>
              <a:t>Srebro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</a:p>
        </p:txBody>
      </p:sp>
    </p:spTree>
    <p:extLst>
      <p:ext uri="{BB962C8B-B14F-4D97-AF65-F5344CB8AC3E}">
        <p14:creationId xmlns:p14="http://schemas.microsoft.com/office/powerpoint/2010/main" val="23360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algorithms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687" t="20440" r="16968" b="5960"/>
          <a:stretch/>
        </p:blipFill>
        <p:spPr>
          <a:xfrm>
            <a:off x="364629" y="1307783"/>
            <a:ext cx="6362137" cy="4730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287519" y="2074847"/>
            <a:ext cx="4928769" cy="4388618"/>
          </a:xfrm>
          <a:prstGeom prst="rect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8245" y="2213171"/>
            <a:ext cx="313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err="1" smtClean="0"/>
              <a:t>Pegasos</a:t>
            </a:r>
            <a:r>
              <a:rPr lang="en-US" sz="2800" u="sng" dirty="0" smtClean="0"/>
              <a:t> Guarantees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84022" y="3068259"/>
            <a:ext cx="44431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/>
              <a:t> </a:t>
            </a:r>
            <a:r>
              <a:rPr lang="en-US" sz="2400" dirty="0" smtClean="0"/>
              <a:t>               			   iterations: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		err(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&lt; err(w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+ </a:t>
            </a:r>
          </a:p>
          <a:p>
            <a:endParaRPr lang="en-US" sz="2400" baseline="-25000" dirty="0"/>
          </a:p>
          <a:p>
            <a:endParaRPr lang="en-US" sz="2400" dirty="0" smtClean="0"/>
          </a:p>
          <a:p>
            <a:r>
              <a:rPr lang="en-US" sz="2400" dirty="0" smtClean="0"/>
              <a:t>With probability 1-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22" y="4323615"/>
            <a:ext cx="165100" cy="21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8" y="5185429"/>
            <a:ext cx="190500" cy="3429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8096" y="2736391"/>
            <a:ext cx="1483660" cy="12246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" y="3420354"/>
            <a:ext cx="4287519" cy="304698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Running time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depend on:</a:t>
            </a:r>
          </a:p>
          <a:p>
            <a:r>
              <a:rPr lang="en-US" sz="2400" b="1" dirty="0" smtClean="0"/>
              <a:t>	-# training examples!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b="1" dirty="0" smtClean="0"/>
              <a:t>DOES</a:t>
            </a:r>
            <a:r>
              <a:rPr lang="en-US" sz="2400" dirty="0" smtClean="0"/>
              <a:t> depend on:</a:t>
            </a:r>
          </a:p>
          <a:p>
            <a:r>
              <a:rPr lang="en-US" sz="2400" dirty="0" smtClean="0"/>
              <a:t>	- Dimensionality </a:t>
            </a:r>
            <a:r>
              <a:rPr lang="en-US" sz="2400" i="1" dirty="0" smtClean="0"/>
              <a:t>d </a:t>
            </a:r>
            <a:r>
              <a:rPr lang="en-US" sz="2400" dirty="0" smtClean="0"/>
              <a:t>(why?)</a:t>
            </a:r>
          </a:p>
          <a:p>
            <a:r>
              <a:rPr lang="en-US" sz="2400" i="1" dirty="0" smtClean="0"/>
              <a:t>	- </a:t>
            </a:r>
            <a:r>
              <a:rPr lang="en-US" sz="2400" dirty="0" smtClean="0"/>
              <a:t>Approximation      and </a:t>
            </a:r>
          </a:p>
          <a:p>
            <a:r>
              <a:rPr lang="en-US" sz="2400" dirty="0" smtClean="0"/>
              <a:t>	- Difficulty of problem</a:t>
            </a:r>
            <a:endParaRPr lang="en-US" sz="2400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50" y="5739608"/>
            <a:ext cx="165100" cy="2159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8" y="5644816"/>
            <a:ext cx="190500" cy="3429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67" y="2942511"/>
            <a:ext cx="1824045" cy="738102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16" y="6111368"/>
            <a:ext cx="157749" cy="215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629" y="1443997"/>
            <a:ext cx="182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Shalev</a:t>
            </a:r>
            <a:r>
              <a:rPr lang="en-US" dirty="0" smtClean="0"/>
              <a:t> Schwartz,</a:t>
            </a:r>
          </a:p>
          <a:p>
            <a:r>
              <a:rPr lang="en-US" dirty="0" err="1" smtClean="0"/>
              <a:t>Srebro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</a:p>
        </p:txBody>
      </p:sp>
    </p:spTree>
    <p:extLst>
      <p:ext uri="{BB962C8B-B14F-4D97-AF65-F5344CB8AC3E}">
        <p14:creationId xmlns:p14="http://schemas.microsoft.com/office/powerpoint/2010/main" val="392854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16" y="161464"/>
            <a:ext cx="7816093" cy="1143000"/>
          </a:xfrm>
        </p:spPr>
        <p:txBody>
          <a:bodyPr/>
          <a:lstStyle/>
          <a:p>
            <a:r>
              <a:rPr lang="en-US" dirty="0" smtClean="0"/>
              <a:t>But how is that possible?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09" t="21032" r="28247" b="44096"/>
          <a:stretch/>
        </p:blipFill>
        <p:spPr>
          <a:xfrm>
            <a:off x="2175197" y="1417639"/>
            <a:ext cx="4844734" cy="2656608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6968" y="4497129"/>
            <a:ext cx="771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 the dataset grows, our approximations can be worse to get the same error!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99448" y="2982108"/>
            <a:ext cx="182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Shalev</a:t>
            </a:r>
            <a:r>
              <a:rPr lang="en-US" dirty="0" smtClean="0"/>
              <a:t> Schwartz,</a:t>
            </a:r>
          </a:p>
          <a:p>
            <a:r>
              <a:rPr lang="en-US" dirty="0" err="1" smtClean="0"/>
              <a:t>Srebro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</a:p>
        </p:txBody>
      </p:sp>
    </p:spTree>
    <p:extLst>
      <p:ext uri="{BB962C8B-B14F-4D97-AF65-F5344CB8AC3E}">
        <p14:creationId xmlns:p14="http://schemas.microsoft.com/office/powerpoint/2010/main" val="235846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fact…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431" y="4809413"/>
            <a:ext cx="63031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Pegasos</a:t>
            </a:r>
            <a:r>
              <a:rPr lang="en-US" sz="3200" dirty="0" smtClean="0"/>
              <a:t> gets FASTER with more data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309" r="8666" b="6023"/>
          <a:stretch/>
        </p:blipFill>
        <p:spPr>
          <a:xfrm>
            <a:off x="779167" y="1417638"/>
            <a:ext cx="6909911" cy="319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8408" y="3038553"/>
            <a:ext cx="18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Shalev</a:t>
            </a:r>
            <a:r>
              <a:rPr lang="en-US" dirty="0" smtClean="0"/>
              <a:t> Schwartz,</a:t>
            </a:r>
          </a:p>
          <a:p>
            <a:r>
              <a:rPr lang="en-US" dirty="0" err="1" smtClean="0"/>
              <a:t>Srebro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</a:p>
        </p:txBody>
      </p:sp>
    </p:spTree>
    <p:extLst>
      <p:ext uri="{BB962C8B-B14F-4D97-AF65-F5344CB8AC3E}">
        <p14:creationId xmlns:p14="http://schemas.microsoft.com/office/powerpoint/2010/main" val="413458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Pegasos</a:t>
            </a:r>
            <a:r>
              <a:rPr lang="en-US" u="sng" dirty="0" smtClean="0"/>
              <a:t> Algorithm (from homework)</a:t>
            </a:r>
          </a:p>
          <a:p>
            <a:r>
              <a:rPr lang="en-US" b="1" dirty="0" smtClean="0">
                <a:cs typeface="Apple Symbols"/>
              </a:rPr>
              <a:t>Initialize: </a:t>
            </a:r>
            <a:r>
              <a:rPr lang="en-US" dirty="0" smtClean="0">
                <a:cs typeface="Apple Symbols"/>
              </a:rPr>
              <a:t>w</a:t>
            </a:r>
            <a:r>
              <a:rPr lang="en-US" baseline="-25000" dirty="0" smtClean="0">
                <a:cs typeface="Apple Symbols"/>
              </a:rPr>
              <a:t>1</a:t>
            </a:r>
            <a:r>
              <a:rPr lang="en-US" dirty="0" smtClean="0">
                <a:cs typeface="Apple Symbols"/>
              </a:rPr>
              <a:t> = 0, t=0</a:t>
            </a:r>
          </a:p>
          <a:p>
            <a:r>
              <a:rPr lang="en-US" b="1" dirty="0" smtClean="0">
                <a:cs typeface="Apple Symbols"/>
              </a:rPr>
              <a:t>For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iter</a:t>
            </a:r>
            <a:r>
              <a:rPr lang="en-US" dirty="0" smtClean="0">
                <a:cs typeface="Apple Symbols"/>
              </a:rPr>
              <a:t> = 1,2,…,20</a:t>
            </a:r>
          </a:p>
          <a:p>
            <a:r>
              <a:rPr lang="en-US" dirty="0" smtClean="0">
                <a:cs typeface="Apple Symbols"/>
              </a:rPr>
              <a:t>	</a:t>
            </a:r>
            <a:r>
              <a:rPr lang="en-US" b="1" dirty="0" smtClean="0">
                <a:cs typeface="Apple Symbols"/>
              </a:rPr>
              <a:t>For</a:t>
            </a:r>
            <a:r>
              <a:rPr lang="en-US" dirty="0" smtClean="0">
                <a:cs typeface="Apple Symbols"/>
              </a:rPr>
              <a:t> j=1,2,…,|data|</a:t>
            </a:r>
          </a:p>
          <a:p>
            <a:r>
              <a:rPr lang="en-US" dirty="0" smtClean="0">
                <a:cs typeface="Apple Symbols"/>
              </a:rPr>
              <a:t>		t = t+1</a:t>
            </a:r>
          </a:p>
          <a:p>
            <a:r>
              <a:rPr lang="en-US" b="1" dirty="0">
                <a:solidFill>
                  <a:srgbClr val="1F497D"/>
                </a:solidFill>
                <a:cs typeface="Apple Symbols"/>
              </a:rPr>
              <a:t>	</a:t>
            </a:r>
            <a:r>
              <a:rPr lang="en-US" b="1" dirty="0" smtClean="0">
                <a:solidFill>
                  <a:srgbClr val="1F497D"/>
                </a:solidFill>
                <a:cs typeface="Apple Symbol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1/(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tλ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cs typeface="Apple Symbols"/>
              </a:rPr>
              <a:t>If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y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(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x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) &lt; 1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(1-η</a:t>
            </a:r>
            <a:r>
              <a:rPr lang="en-US" baseline="-25000" dirty="0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λ)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+ 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y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x</a:t>
            </a:r>
            <a:r>
              <a:rPr lang="en-US" baseline="-25000" dirty="0" err="1" smtClean="0">
                <a:cs typeface="Apple Symbols"/>
              </a:rPr>
              <a:t>j</a:t>
            </a:r>
            <a:endParaRPr lang="en-US" dirty="0" smtClean="0">
              <a:cs typeface="Apple Symbols"/>
            </a:endParaRP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cs typeface="Apple Symbols"/>
              </a:rPr>
              <a:t>Else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(1-η</a:t>
            </a:r>
            <a:r>
              <a:rPr lang="en-US" baseline="-25000" dirty="0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λ)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endParaRPr lang="en-US" dirty="0" smtClean="0">
              <a:cs typeface="Apple Symbols"/>
            </a:endParaRPr>
          </a:p>
          <a:p>
            <a:r>
              <a:rPr lang="en-US" b="1" dirty="0" smtClean="0">
                <a:cs typeface="Apple Symbols"/>
              </a:rPr>
              <a:t>Output:</a:t>
            </a:r>
            <a:r>
              <a:rPr lang="en-US" dirty="0" smtClean="0">
                <a:cs typeface="Apple Symbols"/>
              </a:rPr>
              <a:t> wt+1</a:t>
            </a:r>
            <a:endParaRPr lang="en-US" dirty="0"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Choose a direction, 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  <a:cs typeface="Apple Symbols"/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  <a:latin typeface="+mj-lt"/>
                <a:cs typeface="Apple Symbols"/>
              </a:rPr>
              <a:t>t</a:t>
            </a:r>
            <a:endParaRPr lang="en-US" i="1" baseline="-25000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0687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implementations</a:t>
            </a:r>
          </a:p>
          <a:p>
            <a:r>
              <a:rPr lang="en-US" dirty="0" smtClean="0"/>
              <a:t>Scaling your data</a:t>
            </a:r>
          </a:p>
          <a:p>
            <a:r>
              <a:rPr lang="en-US" dirty="0" smtClean="0"/>
              <a:t>RBF kernels</a:t>
            </a:r>
          </a:p>
          <a:p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55" y="3815460"/>
            <a:ext cx="3993363" cy="501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0755" y="4542693"/>
            <a:ext cx="25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Scaling matters!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9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implementations</a:t>
            </a:r>
          </a:p>
          <a:p>
            <a:r>
              <a:rPr lang="en-US" dirty="0" smtClean="0"/>
              <a:t>Scaling your data</a:t>
            </a:r>
          </a:p>
          <a:p>
            <a:r>
              <a:rPr lang="en-US" dirty="0" smtClean="0"/>
              <a:t>RBF kernels</a:t>
            </a:r>
          </a:p>
          <a:p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55" y="3815460"/>
            <a:ext cx="3993363" cy="501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0755" y="4542693"/>
            <a:ext cx="25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Scaling matters!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8847" y="5090964"/>
            <a:ext cx="6447692" cy="138499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Rule of thumb for choosing the scale: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 smtClean="0"/>
              <a:t>gamma = 1/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features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(why?)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80301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implementations</a:t>
            </a:r>
          </a:p>
          <a:p>
            <a:r>
              <a:rPr lang="en-US" dirty="0" smtClean="0"/>
              <a:t>Scaling your data</a:t>
            </a:r>
          </a:p>
          <a:p>
            <a:r>
              <a:rPr lang="en-US" dirty="0" smtClean="0"/>
              <a:t>RBF kernels</a:t>
            </a:r>
          </a:p>
          <a:p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55" y="3815460"/>
            <a:ext cx="3993363" cy="501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0755" y="4542693"/>
            <a:ext cx="25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Scaling matters!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8847" y="5090964"/>
            <a:ext cx="6447692" cy="138499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Rule of thumb for choosing the scale: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 smtClean="0"/>
              <a:t>gamma = 1/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features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(why?)</a:t>
            </a:r>
            <a:endParaRPr lang="en-US" sz="2800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1231" y="4997528"/>
            <a:ext cx="7932616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My suggestion:</a:t>
            </a:r>
          </a:p>
          <a:p>
            <a:r>
              <a:rPr lang="en-US" sz="3200" b="1" dirty="0" smtClean="0"/>
              <a:t>Always use cross validation if at all feasible.</a:t>
            </a:r>
          </a:p>
          <a:p>
            <a:r>
              <a:rPr lang="en-US" b="1" dirty="0" smtClean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271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661" y="1459244"/>
            <a:ext cx="837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Setting: Lots of possible features, many of which are irrelevant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7075" y="2110154"/>
            <a:ext cx="7698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r>
              <a:rPr lang="en-US" sz="2000" dirty="0" smtClean="0"/>
              <a:t>When studying depression in teens, a researcher distributes a questionnaire of 250 different questions, many of them related or irrelevant. </a:t>
            </a:r>
          </a:p>
          <a:p>
            <a:endParaRPr lang="en-US" sz="2000" dirty="0" smtClean="0"/>
          </a:p>
          <a:p>
            <a:r>
              <a:rPr lang="en-US" sz="2000" dirty="0" smtClean="0"/>
              <a:t>Goal: Find a </a:t>
            </a:r>
            <a:r>
              <a:rPr lang="en-US" sz="2000" i="1" dirty="0" smtClean="0"/>
              <a:t>small set</a:t>
            </a:r>
            <a:r>
              <a:rPr lang="en-US" sz="2000" dirty="0" smtClean="0"/>
              <a:t> of questions that can be used to quickly determine whether or not a teen is depressed.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123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661" y="1459244"/>
            <a:ext cx="837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Setting: Lots of possible features, many of which are irrelevant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7075" y="2110154"/>
            <a:ext cx="7698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r>
              <a:rPr lang="en-US" sz="2000" dirty="0" smtClean="0"/>
              <a:t>When studying depression in teens, a researcher distributes a questionnaire of 250 different questions, many of them related or irrelevant. </a:t>
            </a:r>
          </a:p>
          <a:p>
            <a:endParaRPr lang="en-US" sz="2000" dirty="0" smtClean="0"/>
          </a:p>
          <a:p>
            <a:r>
              <a:rPr lang="en-US" sz="2000" dirty="0" smtClean="0"/>
              <a:t>Goal: Find a </a:t>
            </a:r>
            <a:r>
              <a:rPr lang="en-US" sz="2000" i="1" dirty="0" smtClean="0"/>
              <a:t>small set</a:t>
            </a:r>
            <a:r>
              <a:rPr lang="en-US" sz="2000" dirty="0" smtClean="0"/>
              <a:t> of questions that can be used to quickly determine whether or not a teen is depressed.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46385" y="4992077"/>
            <a:ext cx="170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Mathematically: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61409"/>
            <a:ext cx="8458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661" y="1459244"/>
            <a:ext cx="837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Setting: Lots of possible features, many of which are irrelevant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7075" y="2110154"/>
            <a:ext cx="7698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r>
              <a:rPr lang="en-US" sz="2000" dirty="0" smtClean="0"/>
              <a:t>When studying depression in teens, a researcher distributes a questionnaire of 250 different questions, many of them related or irrelevant. </a:t>
            </a:r>
          </a:p>
          <a:p>
            <a:endParaRPr lang="en-US" sz="2000" dirty="0" smtClean="0"/>
          </a:p>
          <a:p>
            <a:r>
              <a:rPr lang="en-US" sz="2000" dirty="0" smtClean="0"/>
              <a:t>Goal: Find a </a:t>
            </a:r>
            <a:r>
              <a:rPr lang="en-US" sz="2000" i="1" dirty="0" smtClean="0"/>
              <a:t>small set</a:t>
            </a:r>
            <a:r>
              <a:rPr lang="en-US" sz="2000" dirty="0" smtClean="0"/>
              <a:t> of questions that can be used to quickly determine whether or not a teen is depressed.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46385" y="4992077"/>
            <a:ext cx="170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Mathematically: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49077" y="5910385"/>
            <a:ext cx="4679462" cy="19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61409"/>
            <a:ext cx="8458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Penalizing the L1 norm of the weight vector leads to </a:t>
            </a:r>
            <a:r>
              <a:rPr lang="en-US" i="1" dirty="0" smtClean="0"/>
              <a:t>sparse</a:t>
            </a:r>
            <a:r>
              <a:rPr lang="en-US" dirty="0" smtClean="0"/>
              <a:t> (read: many 0’s) solutions for </a:t>
            </a:r>
            <a:r>
              <a:rPr lang="en-US" i="1" dirty="0" smtClean="0"/>
              <a:t>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66" y="3155462"/>
            <a:ext cx="4102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Penalizing the L1 norm of the weight vector leads to </a:t>
            </a:r>
            <a:r>
              <a:rPr lang="en-US" i="1" dirty="0" smtClean="0"/>
              <a:t>sparse</a:t>
            </a:r>
            <a:r>
              <a:rPr lang="en-US" dirty="0" smtClean="0"/>
              <a:t> (read: many 0’s) solutions for </a:t>
            </a:r>
            <a:r>
              <a:rPr lang="en-US" i="1" dirty="0" smtClean="0"/>
              <a:t>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66" y="3155462"/>
            <a:ext cx="4102100" cy="63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155462"/>
            <a:ext cx="8229600" cy="3507153"/>
          </a:xfrm>
          <a:prstGeom prst="rect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2667" y="3200453"/>
            <a:ext cx="2751667" cy="2168769"/>
            <a:chOff x="592667" y="4493846"/>
            <a:chExt cx="2751667" cy="216876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22778" y="4493846"/>
              <a:ext cx="0" cy="2168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92667" y="5588000"/>
              <a:ext cx="27516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74890" y="4910667"/>
              <a:ext cx="1563566" cy="13424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86995" y="3591547"/>
            <a:ext cx="1563566" cy="1342496"/>
            <a:chOff x="5508991" y="3603164"/>
            <a:chExt cx="1563566" cy="13424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290774" y="3603164"/>
              <a:ext cx="781783" cy="6712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290774" y="4274412"/>
              <a:ext cx="781783" cy="6712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508991" y="4274412"/>
              <a:ext cx="781783" cy="6712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2" idx="2"/>
            </p:cNvCxnSpPr>
            <p:nvPr/>
          </p:nvCxnSpPr>
          <p:spPr>
            <a:xfrm flipH="1">
              <a:off x="5559778" y="3603164"/>
              <a:ext cx="747888" cy="6712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48530" y="3321266"/>
            <a:ext cx="2300056" cy="1946682"/>
            <a:chOff x="5305833" y="4600222"/>
            <a:chExt cx="2300056" cy="19466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307666" y="4600222"/>
              <a:ext cx="28277" cy="19466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305833" y="5542844"/>
              <a:ext cx="23000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668889" y="3230019"/>
            <a:ext cx="194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this: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30626" y="5520797"/>
            <a:ext cx="2781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</a:t>
            </a:r>
          </a:p>
          <a:p>
            <a:r>
              <a:rPr lang="en-US" sz="2800" dirty="0" smtClean="0"/>
              <a:t>Constant L1 norm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31250" y="3169573"/>
            <a:ext cx="1340555" cy="522111"/>
            <a:chOff x="1909288" y="4600222"/>
            <a:chExt cx="1340555" cy="522111"/>
          </a:xfrm>
        </p:grpSpPr>
        <p:sp>
          <p:nvSpPr>
            <p:cNvPr id="39" name="Oval 38"/>
            <p:cNvSpPr/>
            <p:nvPr/>
          </p:nvSpPr>
          <p:spPr>
            <a:xfrm>
              <a:off x="1909288" y="4600222"/>
              <a:ext cx="1340555" cy="522111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061689" y="4670781"/>
              <a:ext cx="1042756" cy="378176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28200" y="4699001"/>
              <a:ext cx="692800" cy="276579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8778" y="3240132"/>
            <a:ext cx="1340555" cy="522111"/>
            <a:chOff x="1909288" y="4600222"/>
            <a:chExt cx="1340555" cy="522111"/>
          </a:xfrm>
        </p:grpSpPr>
        <p:sp>
          <p:nvSpPr>
            <p:cNvPr id="29" name="Oval 28"/>
            <p:cNvSpPr/>
            <p:nvPr/>
          </p:nvSpPr>
          <p:spPr>
            <a:xfrm>
              <a:off x="1909288" y="4600222"/>
              <a:ext cx="1340555" cy="522111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61689" y="4670781"/>
              <a:ext cx="1042756" cy="378176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228200" y="4699001"/>
              <a:ext cx="692800" cy="276579"/>
            </a:xfrm>
            <a:prstGeom prst="ellipse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2971805" y="3423577"/>
            <a:ext cx="6970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0" idx="3"/>
          </p:cNvCxnSpPr>
          <p:nvPr/>
        </p:nvCxnSpPr>
        <p:spPr>
          <a:xfrm>
            <a:off x="5618611" y="3460852"/>
            <a:ext cx="80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5176" y="5521327"/>
            <a:ext cx="2781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</a:t>
            </a:r>
          </a:p>
          <a:p>
            <a:r>
              <a:rPr lang="en-US" sz="2800" dirty="0" smtClean="0"/>
              <a:t>Constant L2 norm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86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86185"/>
          </a:xfrm>
        </p:spPr>
        <p:txBody>
          <a:bodyPr/>
          <a:lstStyle/>
          <a:p>
            <a:r>
              <a:rPr lang="en-US" dirty="0" smtClean="0"/>
              <a:t>Penalizing the L1 norm of the weight vector leads to </a:t>
            </a:r>
            <a:r>
              <a:rPr lang="en-US" i="1" dirty="0" smtClean="0"/>
              <a:t>sparse</a:t>
            </a:r>
            <a:r>
              <a:rPr lang="en-US" dirty="0" smtClean="0"/>
              <a:t> (read: many 0’s) solutions for </a:t>
            </a:r>
            <a:r>
              <a:rPr lang="en-US" i="1" dirty="0" smtClean="0"/>
              <a:t>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66" y="3155462"/>
            <a:ext cx="4102100" cy="635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3155462"/>
            <a:ext cx="8229600" cy="3507153"/>
          </a:xfrm>
          <a:prstGeom prst="rect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333" y="3228425"/>
            <a:ext cx="544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Intuition #2 – </a:t>
            </a:r>
            <a:r>
              <a:rPr lang="en-US" sz="2800" dirty="0" err="1" smtClean="0"/>
              <a:t>w.w.g.d.d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(What would gradient descent do?)</a:t>
            </a:r>
            <a:endParaRPr lang="en-US" sz="28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88" y="4238976"/>
            <a:ext cx="2630365" cy="935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8556" y="5475111"/>
            <a:ext cx="1023110" cy="94544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81667" y="5475111"/>
            <a:ext cx="1054044" cy="94544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40556" y="4126089"/>
            <a:ext cx="2836334" cy="2353084"/>
            <a:chOff x="1439333" y="4868333"/>
            <a:chExt cx="2102556" cy="1667283"/>
          </a:xfrm>
        </p:grpSpPr>
        <p:sp>
          <p:nvSpPr>
            <p:cNvPr id="29" name="Oval 28"/>
            <p:cNvSpPr/>
            <p:nvPr/>
          </p:nvSpPr>
          <p:spPr>
            <a:xfrm>
              <a:off x="1721556" y="4978817"/>
              <a:ext cx="1086555" cy="1556799"/>
            </a:xfrm>
            <a:prstGeom prst="ellipse">
              <a:avLst/>
            </a:prstGeom>
            <a:solidFill>
              <a:srgbClr val="FFFFFF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9333" y="4868333"/>
              <a:ext cx="2102556" cy="9595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7" y="4182532"/>
            <a:ext cx="3416151" cy="9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86185"/>
          </a:xfrm>
        </p:spPr>
        <p:txBody>
          <a:bodyPr/>
          <a:lstStyle/>
          <a:p>
            <a:r>
              <a:rPr lang="en-US" dirty="0" smtClean="0"/>
              <a:t>Penalizing the L1 norm of the weight vector leads to </a:t>
            </a:r>
            <a:r>
              <a:rPr lang="en-US" i="1" dirty="0" smtClean="0"/>
              <a:t>sparse</a:t>
            </a:r>
            <a:r>
              <a:rPr lang="en-US" dirty="0" smtClean="0"/>
              <a:t> (read: many 0’s) solutions for </a:t>
            </a:r>
            <a:r>
              <a:rPr lang="en-US" i="1" dirty="0" smtClean="0"/>
              <a:t>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66" y="3155462"/>
            <a:ext cx="4102100" cy="635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3155462"/>
            <a:ext cx="8229600" cy="3507153"/>
          </a:xfrm>
          <a:prstGeom prst="rect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333" y="3228425"/>
            <a:ext cx="544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Intuition #2 – </a:t>
            </a:r>
            <a:r>
              <a:rPr lang="en-US" sz="2800" dirty="0" err="1" smtClean="0"/>
              <a:t>w.w.g.d.d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(What would gradient descent do?)</a:t>
            </a:r>
            <a:endParaRPr lang="en-US" sz="28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88" y="4238976"/>
            <a:ext cx="2630365" cy="935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8556" y="5475111"/>
            <a:ext cx="1023110" cy="94544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81667" y="5475111"/>
            <a:ext cx="1054044" cy="94544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40556" y="4126089"/>
            <a:ext cx="2836334" cy="2353084"/>
            <a:chOff x="1439333" y="4868333"/>
            <a:chExt cx="2102556" cy="1667283"/>
          </a:xfrm>
        </p:grpSpPr>
        <p:sp>
          <p:nvSpPr>
            <p:cNvPr id="29" name="Oval 28"/>
            <p:cNvSpPr/>
            <p:nvPr/>
          </p:nvSpPr>
          <p:spPr>
            <a:xfrm>
              <a:off x="1721556" y="4978817"/>
              <a:ext cx="1086555" cy="1556799"/>
            </a:xfrm>
            <a:prstGeom prst="ellipse">
              <a:avLst/>
            </a:prstGeom>
            <a:solidFill>
              <a:srgbClr val="FFFFFF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9333" y="4868333"/>
              <a:ext cx="2102556" cy="9595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7" y="4182532"/>
            <a:ext cx="3416151" cy="9232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20157" y="5520225"/>
            <a:ext cx="1735666" cy="12003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The push towards 0 gets weaker as </a:t>
            </a:r>
            <a:r>
              <a:rPr lang="en-US" b="1" dirty="0" err="1" smtClean="0">
                <a:solidFill>
                  <a:srgbClr val="C0504D"/>
                </a:solidFill>
              </a:rPr>
              <a:t>wi</a:t>
            </a:r>
            <a:r>
              <a:rPr lang="en-US" b="1" dirty="0" smtClean="0">
                <a:solidFill>
                  <a:srgbClr val="C0504D"/>
                </a:solidFill>
              </a:rPr>
              <a:t> gets smaller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9757" y="5510792"/>
            <a:ext cx="1504244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Always pushes elements of </a:t>
            </a:r>
            <a:r>
              <a:rPr lang="en-US" b="1" dirty="0" err="1" smtClean="0">
                <a:solidFill>
                  <a:srgbClr val="008000"/>
                </a:solidFill>
              </a:rPr>
              <a:t>wi</a:t>
            </a:r>
            <a:r>
              <a:rPr lang="en-US" b="1" dirty="0" smtClean="0">
                <a:solidFill>
                  <a:srgbClr val="008000"/>
                </a:solidFill>
              </a:rPr>
              <a:t> towards 0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iter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1,2,…,20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j=1,2,…,|data|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t = t+1</a:t>
            </a:r>
          </a:p>
          <a:p>
            <a:r>
              <a:rPr lang="en-US" dirty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1/(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tλ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If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 &lt; 1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-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Choose a direction, 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  <a:cs typeface="Apple Symbols"/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  <a:latin typeface="+mj-lt"/>
                <a:cs typeface="Apple Symbols"/>
              </a:rPr>
              <a:t>t</a:t>
            </a:r>
            <a:endParaRPr lang="en-US" i="1" baseline="-25000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FF0000"/>
                </a:solidFill>
                <a:cs typeface="Apple Symbols"/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  <a:cs typeface="Apple Symbols"/>
              </a:rPr>
              <a:t>iter</a:t>
            </a:r>
            <a:r>
              <a:rPr lang="en-US" b="1" dirty="0" smtClean="0">
                <a:solidFill>
                  <a:srgbClr val="FF0000"/>
                </a:solidFill>
                <a:cs typeface="Apple Symbols"/>
              </a:rPr>
              <a:t> = 1,2,…,20</a:t>
            </a:r>
          </a:p>
          <a:p>
            <a:r>
              <a:rPr lang="en-US" b="1" dirty="0" smtClean="0">
                <a:solidFill>
                  <a:srgbClr val="FF0000"/>
                </a:solidFill>
                <a:cs typeface="Apple Symbols"/>
              </a:rPr>
              <a:t>	For j=1,2,…,|data|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t = t+1</a:t>
            </a:r>
          </a:p>
          <a:p>
            <a:r>
              <a:rPr lang="en-US" b="1" dirty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1/(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tλ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If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 &lt; 1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-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961" y="5423003"/>
            <a:ext cx="736892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Convergence choice : Fixed number of iterations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						T=20*|data|</a:t>
            </a:r>
          </a:p>
          <a:p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Choose a direction, 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  <a:cs typeface="Apple Symbols"/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  <a:latin typeface="+mj-lt"/>
                <a:cs typeface="Apple Symbols"/>
              </a:rPr>
              <a:t>t</a:t>
            </a:r>
            <a:endParaRPr lang="en-US" i="1" baseline="-25000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Apple Symbols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9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iter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1,2,…,20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For j=1,2,…,|data|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t = t+1</a:t>
            </a:r>
          </a:p>
          <a:p>
            <a:r>
              <a:rPr lang="en-US" b="1" dirty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rgbClr val="4F81BD"/>
                </a:solidFill>
                <a:cs typeface="Apple Symbols"/>
              </a:rPr>
              <a:t>t</a:t>
            </a:r>
            <a:r>
              <a:rPr lang="en-US" b="1" dirty="0" smtClean="0">
                <a:solidFill>
                  <a:srgbClr val="4F81BD"/>
                </a:solidFill>
                <a:cs typeface="Apple Symbols"/>
              </a:rPr>
              <a:t> = 1/(</a:t>
            </a:r>
            <a:r>
              <a:rPr lang="en-US" b="1" dirty="0" err="1" smtClean="0">
                <a:solidFill>
                  <a:srgbClr val="4F81BD"/>
                </a:solidFill>
                <a:cs typeface="Apple Symbols"/>
              </a:rPr>
              <a:t>tλ</a:t>
            </a:r>
            <a:r>
              <a:rPr lang="en-US" b="1" dirty="0" smtClean="0">
                <a:solidFill>
                  <a:srgbClr val="1F497D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If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 &lt; 1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– </a:t>
            </a:r>
            <a:r>
              <a:rPr lang="en-US" b="1" dirty="0" err="1" smtClean="0">
                <a:solidFill>
                  <a:srgbClr val="4F81BD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rgbClr val="4F81BD"/>
                </a:solidFill>
                <a:cs typeface="Apple Symbols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-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y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j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		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t+1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– </a:t>
            </a:r>
            <a:r>
              <a:rPr lang="en-US" b="1" dirty="0" err="1" smtClean="0">
                <a:solidFill>
                  <a:srgbClr val="4F81BD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rgbClr val="4F81BD"/>
                </a:solidFill>
                <a:cs typeface="Apple Symbols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λw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4F81BD"/>
                </a:solidFill>
                <a:latin typeface="+mj-lt"/>
                <a:cs typeface="Apple Symbols"/>
              </a:rPr>
              <a:t>	</a:t>
            </a:r>
            <a:r>
              <a:rPr lang="en-US" b="1" dirty="0">
                <a:solidFill>
                  <a:srgbClr val="4F81BD"/>
                </a:solidFill>
                <a:cs typeface="Apple Symbols"/>
              </a:rPr>
              <a:t>Choose a </a:t>
            </a:r>
            <a:r>
              <a:rPr lang="en-US" b="1" dirty="0" err="1">
                <a:solidFill>
                  <a:srgbClr val="4F81BD"/>
                </a:solidFill>
                <a:cs typeface="Apple Symbols"/>
              </a:rPr>
              <a:t>stepsize</a:t>
            </a:r>
            <a:r>
              <a:rPr lang="en-US" b="1" dirty="0">
                <a:solidFill>
                  <a:srgbClr val="4F81BD"/>
                </a:solidFill>
                <a:cs typeface="Apple Symbols"/>
              </a:rPr>
              <a:t>, </a:t>
            </a:r>
            <a:r>
              <a:rPr lang="en-US" b="1" dirty="0" err="1" smtClean="0">
                <a:solidFill>
                  <a:srgbClr val="4F81BD"/>
                </a:solidFill>
                <a:cs typeface="Apple Symbols"/>
              </a:rPr>
              <a:t>η</a:t>
            </a:r>
            <a:r>
              <a:rPr lang="en-US" b="1" baseline="-25000" dirty="0" err="1" smtClean="0">
                <a:solidFill>
                  <a:srgbClr val="4F81BD"/>
                </a:solidFill>
                <a:cs typeface="Apple Symbols"/>
              </a:rPr>
              <a:t>t</a:t>
            </a:r>
            <a:endParaRPr lang="en-US" b="1" dirty="0" smtClean="0">
              <a:solidFill>
                <a:srgbClr val="4F81BD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Choose a direction, 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  <a:cs typeface="Apple Symbols"/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  <a:latin typeface="+mj-lt"/>
                <a:cs typeface="Apple Symbols"/>
              </a:rPr>
              <a:t>t</a:t>
            </a:r>
            <a:endParaRPr lang="en-US" i="1" baseline="-25000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101" y="5401103"/>
            <a:ext cx="66969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F81BD"/>
                </a:solidFill>
              </a:rPr>
              <a:t>Stepsize</a:t>
            </a:r>
            <a:r>
              <a:rPr lang="en-US" sz="2800" b="1" dirty="0">
                <a:solidFill>
                  <a:srgbClr val="4F81BD"/>
                </a:solidFill>
              </a:rPr>
              <a:t> </a:t>
            </a:r>
            <a:r>
              <a:rPr lang="en-US" sz="2800" b="1" dirty="0" smtClean="0">
                <a:solidFill>
                  <a:srgbClr val="4F81BD"/>
                </a:solidFill>
              </a:rPr>
              <a:t>choice: - Initialize with 1/</a:t>
            </a:r>
            <a:r>
              <a:rPr lang="en-US" sz="2800" b="1" dirty="0" err="1" smtClean="0">
                <a:solidFill>
                  <a:srgbClr val="4F81BD"/>
                </a:solidFill>
                <a:cs typeface="Apple Symbols"/>
              </a:rPr>
              <a:t>λ</a:t>
            </a:r>
            <a:r>
              <a:rPr lang="en-US" sz="2800" b="1" dirty="0" smtClean="0">
                <a:solidFill>
                  <a:srgbClr val="4F81BD"/>
                </a:solidFill>
                <a:cs typeface="Apple Symbols"/>
              </a:rPr>
              <a:t> </a:t>
            </a:r>
          </a:p>
          <a:p>
            <a:r>
              <a:rPr lang="en-US" sz="2800" b="1" dirty="0">
                <a:solidFill>
                  <a:srgbClr val="4F81BD"/>
                </a:solidFill>
                <a:cs typeface="Apple Symbols"/>
              </a:rPr>
              <a:t>	</a:t>
            </a:r>
            <a:r>
              <a:rPr lang="en-US" sz="2800" b="1" dirty="0" smtClean="0">
                <a:solidFill>
                  <a:srgbClr val="4F81BD"/>
                </a:solidFill>
                <a:cs typeface="Apple Symbols"/>
              </a:rPr>
              <a:t>				  - </a:t>
            </a:r>
            <a:r>
              <a:rPr lang="en-US" sz="2800" b="1" dirty="0" smtClean="0">
                <a:solidFill>
                  <a:srgbClr val="4F81BD"/>
                </a:solidFill>
              </a:rPr>
              <a:t>Decays with 1/t</a:t>
            </a:r>
          </a:p>
          <a:p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450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0000"/>
                </a:solidFill>
              </a:rPr>
              <a:t>Pegasos</a:t>
            </a:r>
            <a:r>
              <a:rPr lang="en-US" u="sng" dirty="0" smtClean="0">
                <a:solidFill>
                  <a:srgbClr val="000000"/>
                </a:solidFill>
              </a:rPr>
              <a:t> Algorithm (from homework)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0, t=0</a:t>
            </a: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iter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= 1,2,…,20</a:t>
            </a:r>
          </a:p>
          <a:p>
            <a:r>
              <a:rPr lang="en-US" dirty="0" smtClean="0">
                <a:solidFill>
                  <a:srgbClr val="000000"/>
                </a:solidFill>
                <a:cs typeface="Apple Symbols"/>
              </a:rPr>
              <a:t>	</a:t>
            </a:r>
            <a:r>
              <a:rPr lang="en-US" dirty="0" smtClean="0">
                <a:cs typeface="Apple Symbols"/>
              </a:rPr>
              <a:t>For j=1,2,…,|data|</a:t>
            </a:r>
          </a:p>
          <a:p>
            <a:r>
              <a:rPr lang="en-US" dirty="0" smtClean="0">
                <a:cs typeface="Apple Symbols"/>
              </a:rPr>
              <a:t>		t = t+1</a:t>
            </a:r>
          </a:p>
          <a:p>
            <a:r>
              <a:rPr lang="en-US" b="1" dirty="0">
                <a:cs typeface="Apple Symbols"/>
              </a:rPr>
              <a:t>	</a:t>
            </a:r>
            <a:r>
              <a:rPr lang="en-US" b="1" dirty="0" smtClean="0">
                <a:cs typeface="Apple Symbols"/>
              </a:rPr>
              <a:t>	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= 1/(</a:t>
            </a:r>
            <a:r>
              <a:rPr lang="en-US" dirty="0" err="1" smtClean="0">
                <a:cs typeface="Apple Symbols"/>
              </a:rPr>
              <a:t>tλ</a:t>
            </a:r>
            <a:r>
              <a:rPr lang="en-US" dirty="0" smtClean="0">
                <a:cs typeface="Apple Symbols"/>
              </a:rPr>
              <a:t>)</a:t>
            </a: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cs typeface="Apple Symbols"/>
              </a:rPr>
              <a:t>If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y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(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</a:t>
            </a:r>
            <a:r>
              <a:rPr lang="en-US" dirty="0" err="1" smtClean="0">
                <a:cs typeface="Apple Symbols"/>
              </a:rPr>
              <a:t>x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) &lt; 1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 – 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smtClean="0">
                <a:cs typeface="Apple Symbols"/>
              </a:rPr>
              <a:t>(</a:t>
            </a:r>
            <a:r>
              <a:rPr lang="en-US" dirty="0" err="1" smtClean="0">
                <a:cs typeface="Apple Symbols"/>
              </a:rPr>
              <a:t>λw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>
                <a:cs typeface="Apple Symbols"/>
              </a:rPr>
              <a:t>-</a:t>
            </a:r>
            <a:r>
              <a:rPr lang="en-US" dirty="0" smtClean="0">
                <a:cs typeface="Apple Symbols"/>
              </a:rPr>
              <a:t>  </a:t>
            </a:r>
            <a:r>
              <a:rPr lang="en-US" dirty="0" err="1" smtClean="0">
                <a:cs typeface="Apple Symbols"/>
              </a:rPr>
              <a:t>y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err="1" smtClean="0">
                <a:cs typeface="Apple Symbols"/>
              </a:rPr>
              <a:t>x</a:t>
            </a:r>
            <a:r>
              <a:rPr lang="en-US" baseline="-25000" dirty="0" err="1" smtClean="0">
                <a:cs typeface="Apple Symbols"/>
              </a:rPr>
              <a:t>j</a:t>
            </a:r>
            <a:r>
              <a:rPr lang="en-US" dirty="0" smtClean="0">
                <a:cs typeface="Apple Symbols"/>
              </a:rPr>
              <a:t>)</a:t>
            </a:r>
          </a:p>
          <a:p>
            <a:r>
              <a:rPr lang="en-US" dirty="0" smtClean="0">
                <a:cs typeface="Apple Symbols"/>
              </a:rPr>
              <a:t>		</a:t>
            </a:r>
            <a:r>
              <a:rPr lang="en-US" b="1" dirty="0" smtClean="0">
                <a:cs typeface="Apple Symbols"/>
              </a:rPr>
              <a:t>Else</a:t>
            </a:r>
          </a:p>
          <a:p>
            <a:r>
              <a:rPr lang="en-US" dirty="0" smtClean="0">
                <a:cs typeface="Apple Symbols"/>
              </a:rPr>
              <a:t>			w</a:t>
            </a:r>
            <a:r>
              <a:rPr lang="en-US" baseline="-25000" dirty="0" smtClean="0">
                <a:cs typeface="Apple Symbols"/>
              </a:rPr>
              <a:t>t+1</a:t>
            </a:r>
            <a:r>
              <a:rPr lang="en-US" dirty="0" smtClean="0">
                <a:cs typeface="Apple Symbols"/>
              </a:rPr>
              <a:t> = </a:t>
            </a:r>
            <a:r>
              <a:rPr lang="en-US" dirty="0" err="1" smtClean="0">
                <a:cs typeface="Apple Symbols"/>
              </a:rPr>
              <a:t>w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baseline="-25000" dirty="0" smtClean="0">
                <a:cs typeface="Apple Symbols"/>
              </a:rPr>
              <a:t> </a:t>
            </a:r>
            <a:r>
              <a:rPr lang="en-US" dirty="0" smtClean="0">
                <a:cs typeface="Apple Symbols"/>
              </a:rPr>
              <a:t>– </a:t>
            </a:r>
            <a:r>
              <a:rPr lang="en-US" dirty="0" err="1" smtClean="0">
                <a:cs typeface="Apple Symbols"/>
              </a:rPr>
              <a:t>η</a:t>
            </a:r>
            <a:r>
              <a:rPr lang="en-US" baseline="-25000" dirty="0" err="1" smtClean="0">
                <a:cs typeface="Apple Symbols"/>
              </a:rPr>
              <a:t>t</a:t>
            </a:r>
            <a:r>
              <a:rPr lang="en-US" dirty="0" err="1" smtClean="0">
                <a:cs typeface="Apple Symbols"/>
              </a:rPr>
              <a:t>λw</a:t>
            </a:r>
            <a:r>
              <a:rPr lang="en-US" baseline="-25000" dirty="0" err="1" smtClean="0">
                <a:cs typeface="Apple Symbols"/>
              </a:rPr>
              <a:t>t</a:t>
            </a:r>
            <a:endParaRPr lang="en-US" dirty="0" smtClean="0"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cs typeface="Apple Symbol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01" y="1508980"/>
            <a:ext cx="4174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General framework (from lab)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Initialize: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  <a:cs typeface="Apple Symbol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= 0, t=0</a:t>
            </a:r>
          </a:p>
          <a:p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While not converged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t = t+1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Choose a </a:t>
            </a:r>
            <a:r>
              <a:rPr lang="en-US" dirty="0" err="1">
                <a:solidFill>
                  <a:srgbClr val="000000"/>
                </a:solidFill>
                <a:cs typeface="Apple Symbols"/>
              </a:rPr>
              <a:t>stepsize</a:t>
            </a:r>
            <a:r>
              <a:rPr lang="en-US" dirty="0">
                <a:solidFill>
                  <a:srgbClr val="000000"/>
                </a:solidFill>
                <a:cs typeface="Apple Symbol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pple Symbols"/>
              </a:rPr>
              <a:t>η</a:t>
            </a:r>
            <a:r>
              <a:rPr lang="en-US" baseline="-25000" dirty="0" err="1" smtClean="0">
                <a:solidFill>
                  <a:srgbClr val="000000"/>
                </a:solidFill>
                <a:cs typeface="Apple Symbols"/>
              </a:rPr>
              <a:t>t</a:t>
            </a:r>
            <a:endParaRPr lang="en-US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+mj-lt"/>
                <a:cs typeface="Apple Symbols"/>
              </a:rPr>
              <a:t>	Choose a direction, </a:t>
            </a:r>
            <a:r>
              <a:rPr lang="en-US" b="1" i="1" dirty="0" err="1" smtClean="0">
                <a:solidFill>
                  <a:srgbClr val="008000"/>
                </a:solidFill>
                <a:latin typeface="+mj-lt"/>
                <a:cs typeface="Apple Symbols"/>
              </a:rPr>
              <a:t>p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+mj-lt"/>
                <a:cs typeface="Apple Symbols"/>
              </a:rPr>
              <a:t>t</a:t>
            </a:r>
            <a:endParaRPr lang="en-US" b="1" i="1" baseline="-25000" dirty="0" smtClean="0">
              <a:solidFill>
                <a:srgbClr val="008000"/>
              </a:solidFill>
              <a:latin typeface="+mj-lt"/>
              <a:cs typeface="Apple Symbols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Go!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Apple Symbol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Test for convergence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  <a:cs typeface="Apple Symbol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  <a:cs typeface="Apple Symbols"/>
              </a:rPr>
              <a:t>Output: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pple Symbols"/>
              </a:rPr>
              <a:t> wt+1</a:t>
            </a:r>
            <a:endParaRPr lang="en-US" dirty="0">
              <a:solidFill>
                <a:srgbClr val="000000"/>
              </a:solidFill>
              <a:latin typeface="+mj-lt"/>
              <a:cs typeface="Apple Symbol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769" y="4885535"/>
            <a:ext cx="89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Direction choice: 	Stochastic </a:t>
            </a:r>
            <a:r>
              <a:rPr lang="en-US" sz="2800" b="1" dirty="0" err="1" smtClean="0">
                <a:solidFill>
                  <a:srgbClr val="008000"/>
                </a:solidFill>
              </a:rPr>
              <a:t>approx</a:t>
            </a:r>
            <a:r>
              <a:rPr lang="en-US" sz="2800" b="1" dirty="0" smtClean="0">
                <a:solidFill>
                  <a:srgbClr val="008000"/>
                </a:solidFill>
              </a:rPr>
              <a:t> to the </a:t>
            </a:r>
            <a:r>
              <a:rPr lang="en-US" sz="2800" b="1" dirty="0" err="1" smtClean="0">
                <a:solidFill>
                  <a:srgbClr val="008000"/>
                </a:solidFill>
              </a:rPr>
              <a:t>subgradient</a:t>
            </a:r>
            <a:endParaRPr lang="en-US" sz="2800" b="1" dirty="0" smtClean="0">
              <a:solidFill>
                <a:srgbClr val="008000"/>
              </a:solidFill>
              <a:cs typeface="Apple Symbol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Pegasos</a:t>
            </a:r>
            <a:r>
              <a:rPr lang="en-US" dirty="0" smtClean="0"/>
              <a:t> Algorithm: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45" y="1363900"/>
            <a:ext cx="5505255" cy="90457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541619"/>
            <a:ext cx="5014660" cy="81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60" y="1417638"/>
            <a:ext cx="237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60" y="2629643"/>
            <a:ext cx="45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Stochastic </a:t>
            </a:r>
            <a:r>
              <a:rPr lang="en-US" sz="2800" b="1" dirty="0" err="1" smtClean="0"/>
              <a:t>Approx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30533" y="3416803"/>
            <a:ext cx="5544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 randomly chosen data point </a:t>
            </a:r>
            <a:r>
              <a:rPr lang="en-US" sz="2800" i="1" dirty="0" err="1" smtClean="0"/>
              <a:t>i</a:t>
            </a:r>
            <a:endParaRPr lang="en-US" sz="2800" i="1" dirty="0" smtClean="0"/>
          </a:p>
          <a:p>
            <a:endParaRPr lang="en-US" sz="2800" i="1" dirty="0"/>
          </a:p>
        </p:txBody>
      </p:sp>
      <p:sp>
        <p:nvSpPr>
          <p:cNvPr id="13" name="Rectangle 12"/>
          <p:cNvSpPr/>
          <p:nvPr/>
        </p:nvSpPr>
        <p:spPr>
          <a:xfrm>
            <a:off x="751103" y="476182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</a:rPr>
              <a:t>(in the assignment </a:t>
            </a:r>
            <a:r>
              <a:rPr lang="en-US" sz="2800" i="1" dirty="0" smtClean="0">
                <a:solidFill>
                  <a:prstClr val="black"/>
                </a:solidFill>
              </a:rPr>
              <a:t>the choice of </a:t>
            </a:r>
            <a:r>
              <a:rPr lang="en-US" sz="2800" i="1" dirty="0" err="1" smtClean="0">
                <a:solidFill>
                  <a:prstClr val="black"/>
                </a:solidFill>
              </a:rPr>
              <a:t>i</a:t>
            </a:r>
            <a:r>
              <a:rPr lang="en-US" sz="2800" i="1" dirty="0" smtClean="0">
                <a:solidFill>
                  <a:prstClr val="black"/>
                </a:solidFill>
              </a:rPr>
              <a:t> is </a:t>
            </a:r>
            <a:r>
              <a:rPr lang="en-US" sz="2800" b="1" i="1" dirty="0">
                <a:solidFill>
                  <a:prstClr val="black"/>
                </a:solidFill>
              </a:rPr>
              <a:t>not </a:t>
            </a:r>
            <a:r>
              <a:rPr lang="en-US" sz="2800" b="1" i="1" dirty="0" smtClean="0">
                <a:solidFill>
                  <a:prstClr val="black"/>
                </a:solidFill>
              </a:rPr>
              <a:t>random - </a:t>
            </a:r>
            <a:r>
              <a:rPr lang="en-US" sz="2800" i="1" dirty="0" smtClean="0">
                <a:solidFill>
                  <a:prstClr val="black"/>
                </a:solidFill>
              </a:rPr>
              <a:t>easier to debug and compare between students)</a:t>
            </a:r>
            <a:r>
              <a:rPr lang="en-US" sz="2800" i="1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30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45" y="1363900"/>
            <a:ext cx="5505255" cy="90457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541619"/>
            <a:ext cx="5014660" cy="81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60" y="1417638"/>
            <a:ext cx="237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60" y="2629643"/>
            <a:ext cx="45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Stochastic </a:t>
            </a:r>
            <a:r>
              <a:rPr lang="en-US" sz="2800" b="1" dirty="0" err="1" smtClean="0"/>
              <a:t>Approx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1535" y="3430201"/>
            <a:ext cx="229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(sub)gradient:</a:t>
            </a:r>
            <a:endParaRPr lang="en-US" sz="2800" b="1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0" y="3953421"/>
            <a:ext cx="635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45" y="1363900"/>
            <a:ext cx="5505255" cy="90457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541619"/>
            <a:ext cx="5014660" cy="81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60" y="1417638"/>
            <a:ext cx="237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1760" y="2629643"/>
            <a:ext cx="45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Stochastic </a:t>
            </a:r>
            <a:r>
              <a:rPr lang="en-US" sz="2800" b="1" dirty="0" err="1" smtClean="0"/>
              <a:t>Approx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1535" y="3430201"/>
            <a:ext cx="229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(sub)gradient:</a:t>
            </a:r>
            <a:endParaRPr lang="en-US" sz="2800" b="1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0" y="3953421"/>
            <a:ext cx="6350000" cy="9525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005041" y="5287720"/>
            <a:ext cx="2011743" cy="73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33468" y="5287720"/>
            <a:ext cx="2275783" cy="73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93986" y="5272096"/>
            <a:ext cx="0" cy="75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47" y="4990034"/>
            <a:ext cx="880877" cy="1904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4480" y="5103054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2719" y="5070788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7799" y="5407854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=1</a:t>
            </a:r>
            <a:endParaRPr lang="en-US" sz="2400" dirty="0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76" y="6285915"/>
            <a:ext cx="1079500" cy="3048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39" y="6235490"/>
            <a:ext cx="203200" cy="3302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61792" y="1005987"/>
            <a:ext cx="4525007" cy="28201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016784" y="2125147"/>
            <a:ext cx="2363798" cy="888801"/>
            <a:chOff x="5016784" y="2125147"/>
            <a:chExt cx="2363798" cy="88880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016784" y="2125147"/>
              <a:ext cx="894960" cy="88880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11744" y="3013948"/>
              <a:ext cx="1468838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4953547" y="3013948"/>
            <a:ext cx="242703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11744" y="1940858"/>
            <a:ext cx="0" cy="141307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60914" y="3456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33764" y="3444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67961" y="28306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28" y="2933176"/>
            <a:ext cx="1234172" cy="2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7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1105</Words>
  <Application>Microsoft Macintosh PowerPoint</Application>
  <PresentationFormat>On-screen Show (4:3)</PresentationFormat>
  <Paragraphs>332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Lab session #4</vt:lpstr>
      <vt:lpstr>The Pegasos Algorithm: Review</vt:lpstr>
      <vt:lpstr>The Pegasos Algorithm: Review</vt:lpstr>
      <vt:lpstr>The Pegasos Algorithm: Review</vt:lpstr>
      <vt:lpstr>The Pegasos Algorithm: Review</vt:lpstr>
      <vt:lpstr>The Pegasos Algorithm: Review</vt:lpstr>
      <vt:lpstr>Subgradient calculation</vt:lpstr>
      <vt:lpstr>Subgradient calculation</vt:lpstr>
      <vt:lpstr>Subgradient calculation</vt:lpstr>
      <vt:lpstr>Subgradient calculation</vt:lpstr>
      <vt:lpstr>Subgradient calculation</vt:lpstr>
      <vt:lpstr>The Pegasos Algorithm: Review</vt:lpstr>
      <vt:lpstr>The Pegasos Algorithm: Review</vt:lpstr>
      <vt:lpstr>Why is this algorithm interesting?</vt:lpstr>
      <vt:lpstr>Approximate algorithms</vt:lpstr>
      <vt:lpstr>Approximate algorithms</vt:lpstr>
      <vt:lpstr>Approximate algorithms</vt:lpstr>
      <vt:lpstr>But how is that possible?</vt:lpstr>
      <vt:lpstr>In fact…</vt:lpstr>
      <vt:lpstr>Dealing with data</vt:lpstr>
      <vt:lpstr>Dealing with data</vt:lpstr>
      <vt:lpstr>Dealing with data</vt:lpstr>
      <vt:lpstr>Feature Selection</vt:lpstr>
      <vt:lpstr>Feature Selection</vt:lpstr>
      <vt:lpstr>Feature Selection</vt:lpstr>
      <vt:lpstr>L1 regularization</vt:lpstr>
      <vt:lpstr>L1 regularization</vt:lpstr>
      <vt:lpstr>L1 regularization</vt:lpstr>
      <vt:lpstr>L1 regularization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Yoni Halpern</dc:creator>
  <cp:lastModifiedBy>Yonatan  Halpern</cp:lastModifiedBy>
  <cp:revision>31</cp:revision>
  <dcterms:created xsi:type="dcterms:W3CDTF">2014-02-19T16:08:37Z</dcterms:created>
  <dcterms:modified xsi:type="dcterms:W3CDTF">2014-04-23T19:57:18Z</dcterms:modified>
</cp:coreProperties>
</file>