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97" r:id="rId3"/>
    <p:sldId id="29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56"/>
  </p:normalViewPr>
  <p:slideViewPr>
    <p:cSldViewPr>
      <p:cViewPr varScale="1">
        <p:scale>
          <a:sx n="89" d="100"/>
          <a:sy n="89" d="100"/>
        </p:scale>
        <p:origin x="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D8C1F-DDE2-44D9-9D58-41B22DCC68F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06055-E0DA-43B0-B555-D05C6C80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473361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23062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372764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22466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fld id="{50B2C2EE-43E4-4826-8779-67E73E3DA063}" type="slidenum">
              <a:rPr lang="en-US" sz="120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713"/>
            <a:ext cx="5028161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0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473361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23062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372764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22466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fld id="{944E5C83-9DCB-482E-920D-85426C6E4CDA}" type="slidenum">
              <a:rPr lang="en-US" sz="1200">
                <a:solidFill>
                  <a:schemeClr val="tx1"/>
                </a:solidFill>
                <a:latin typeface="Times New Roman" pitchFamily="18" charset="0"/>
              </a:rPr>
              <a:pPr/>
              <a:t>20</a:t>
            </a:fld>
            <a:endParaRPr 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713"/>
            <a:ext cx="5028161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1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473361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23062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372764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22466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fld id="{99629FD4-556C-4C69-9AF5-868913B184AD}" type="slidenum">
              <a:rPr lang="en-US" sz="1200">
                <a:solidFill>
                  <a:schemeClr val="tx1"/>
                </a:solidFill>
                <a:latin typeface="Times New Roman" pitchFamily="18" charset="0"/>
              </a:rPr>
              <a:pPr/>
              <a:t>28</a:t>
            </a:fld>
            <a:endParaRPr 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2150"/>
            <a:ext cx="5028161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3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473361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23062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372764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22466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fld id="{EFB8348D-32CF-42EE-ABA5-5B6FE33EFEBA}" type="slidenum">
              <a:rPr lang="en-US" sz="1200">
                <a:solidFill>
                  <a:schemeClr val="tx1"/>
                </a:solidFill>
                <a:latin typeface="Times New Roman" pitchFamily="18" charset="0"/>
              </a:rPr>
              <a:pPr/>
              <a:t>29</a:t>
            </a:fld>
            <a:endParaRPr 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2150"/>
            <a:ext cx="5028161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473361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23062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372764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22466" indent="-224851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fld id="{93FD94D2-3BD2-4500-876C-73A6863E3753}" type="slidenum">
              <a:rPr lang="en-US" sz="1200">
                <a:solidFill>
                  <a:schemeClr val="tx1"/>
                </a:solidFill>
                <a:latin typeface="Times New Roman" pitchFamily="18" charset="0"/>
              </a:rPr>
              <a:pPr/>
              <a:t>32</a:t>
            </a:fld>
            <a:endParaRPr 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2150"/>
            <a:ext cx="5028161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3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2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5951-8977-47D5-828F-375652B6A2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769A-1879-4A94-914E-2E61EB5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IPsec/IKE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Thanks to </a:t>
            </a:r>
            <a:r>
              <a:rPr lang="en-US" dirty="0" err="1">
                <a:solidFill>
                  <a:schemeClr val="tx1"/>
                </a:solidFill>
              </a:rPr>
              <a:t>Vitaly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Shmatikov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slides</a:t>
            </a:r>
          </a:p>
        </p:txBody>
      </p:sp>
    </p:spTree>
    <p:extLst>
      <p:ext uri="{BB962C8B-B14F-4D97-AF65-F5344CB8AC3E}">
        <p14:creationId xmlns:p14="http://schemas.microsoft.com/office/powerpoint/2010/main" val="91911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67403A2E-B1E3-4A18-B216-27387FAE4EB1}" type="slidenum">
              <a:rPr lang="en-US" sz="1200">
                <a:latin typeface="Arial" charset="0"/>
              </a:rPr>
              <a:pPr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Tunnel Mode Illustration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r="2875" b="9259"/>
          <a:stretch>
            <a:fillRect/>
          </a:stretch>
        </p:blipFill>
        <p:spPr bwMode="auto">
          <a:xfrm>
            <a:off x="914400" y="1676400"/>
            <a:ext cx="7239000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3352800" y="4343400"/>
            <a:ext cx="2286000" cy="13716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611313" y="5911850"/>
            <a:ext cx="6116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sz="1600">
                <a:solidFill>
                  <a:schemeClr val="hlink"/>
                </a:solidFill>
              </a:rPr>
              <a:t>IPsec protects communication on the insecure part of the network</a:t>
            </a:r>
          </a:p>
        </p:txBody>
      </p:sp>
      <p:sp>
        <p:nvSpPr>
          <p:cNvPr id="11271" name="AutoShape 6"/>
          <p:cNvSpPr>
            <a:spLocks noChangeArrowheads="1"/>
          </p:cNvSpPr>
          <p:nvPr/>
        </p:nvSpPr>
        <p:spPr bwMode="auto">
          <a:xfrm>
            <a:off x="4108450" y="2895600"/>
            <a:ext cx="996950" cy="506413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12700" algn="ctr">
            <a:solidFill>
              <a:schemeClr val="hlink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sz="1200">
                <a:solidFill>
                  <a:schemeClr val="hlink"/>
                </a:solidFill>
              </a:rPr>
              <a:t>Implements</a:t>
            </a:r>
          </a:p>
          <a:p>
            <a:pPr algn="ctr">
              <a:buFontTx/>
              <a:buNone/>
            </a:pPr>
            <a:r>
              <a:rPr lang="en-US" sz="1200">
                <a:solidFill>
                  <a:schemeClr val="hlink"/>
                </a:solidFill>
              </a:rPr>
              <a:t>IPsec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6013450" y="2895600"/>
            <a:ext cx="996950" cy="506413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12700" algn="ctr">
            <a:solidFill>
              <a:schemeClr val="hlink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sz="1200">
                <a:solidFill>
                  <a:schemeClr val="hlink"/>
                </a:solidFill>
              </a:rPr>
              <a:t>Implements</a:t>
            </a:r>
          </a:p>
          <a:p>
            <a:pPr algn="ctr">
              <a:buFontTx/>
              <a:buNone/>
            </a:pPr>
            <a:r>
              <a:rPr lang="en-US" sz="1200">
                <a:solidFill>
                  <a:schemeClr val="hlink"/>
                </a:solidFill>
              </a:rPr>
              <a:t>IPsec</a:t>
            </a:r>
          </a:p>
        </p:txBody>
      </p:sp>
    </p:spTree>
    <p:extLst>
      <p:ext uri="{BB962C8B-B14F-4D97-AF65-F5344CB8AC3E}">
        <p14:creationId xmlns:p14="http://schemas.microsoft.com/office/powerpoint/2010/main" val="321199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560EFA22-ED81-4E4B-8C56-1B20A8908086}" type="slidenum">
              <a:rPr lang="en-US" sz="1200">
                <a:latin typeface="Arial" charset="0"/>
              </a:rPr>
              <a:pPr/>
              <a:t>11</a:t>
            </a:fld>
            <a:endParaRPr lang="en-US" sz="12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57700"/>
          </a:xfrm>
        </p:spPr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Transport mode</a:t>
            </a:r>
            <a:r>
              <a:rPr lang="en-US"/>
              <a:t> secures packet payload and leaves IP header unchanged</a:t>
            </a:r>
          </a:p>
          <a:p>
            <a:pPr lvl="1"/>
            <a:endParaRPr lang="en-US"/>
          </a:p>
          <a:p>
            <a:pPr lvl="1">
              <a:lnSpc>
                <a:spcPct val="180000"/>
              </a:lnSpc>
              <a:buFontTx/>
              <a:buNone/>
            </a:pPr>
            <a:endParaRPr lang="en-US"/>
          </a:p>
          <a:p>
            <a:r>
              <a:rPr lang="en-US">
                <a:solidFill>
                  <a:schemeClr val="hlink"/>
                </a:solidFill>
              </a:rPr>
              <a:t>Tunnel mode</a:t>
            </a:r>
            <a:r>
              <a:rPr lang="en-US"/>
              <a:t> “wraps” (encapsulates) entire IP packet (header and payload) into IPsec packet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Mode vs. Tunnel Mode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00200" y="2819400"/>
            <a:ext cx="14478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IP header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(real dest)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048000" y="2819400"/>
            <a:ext cx="14478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IPsec header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495800" y="2819400"/>
            <a:ext cx="23622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TCP/UDP header + data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1295400" y="5334000"/>
            <a:ext cx="14478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IP header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(gateway)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2743200" y="5334000"/>
            <a:ext cx="14478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IPsec header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5257800" y="5334000"/>
            <a:ext cx="23622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TCP/UDP header + data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4191000" y="5334000"/>
            <a:ext cx="10668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IP header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(real dest)</a:t>
            </a:r>
          </a:p>
        </p:txBody>
      </p:sp>
    </p:spTree>
    <p:extLst>
      <p:ext uri="{BB962C8B-B14F-4D97-AF65-F5344CB8AC3E}">
        <p14:creationId xmlns:p14="http://schemas.microsoft.com/office/powerpoint/2010/main" val="217575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0B30B046-EE28-4623-B7BC-A396294A15E7}" type="slidenum">
              <a:rPr lang="en-US" sz="1200">
                <a:latin typeface="Arial" charset="0"/>
              </a:rPr>
              <a:pPr/>
              <a:t>12</a:t>
            </a:fld>
            <a:endParaRPr lang="en-US" sz="120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Association (SA)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/>
          </a:bodyPr>
          <a:lstStyle/>
          <a:p>
            <a:r>
              <a:rPr lang="en-US" dirty="0"/>
              <a:t>SA determines </a:t>
            </a:r>
            <a:r>
              <a:rPr lang="en-US" dirty="0">
                <a:highlight>
                  <a:srgbClr val="FFFF00"/>
                </a:highlight>
              </a:rPr>
              <a:t>how packets are processed</a:t>
            </a:r>
          </a:p>
          <a:p>
            <a:pPr lvl="1"/>
            <a:r>
              <a:rPr lang="en-US" dirty="0"/>
              <a:t>Cryptographic algorithms, keys, IVs, lifetimes, sequence numbers, mode (transport or tunnel) – read textbook!</a:t>
            </a:r>
          </a:p>
          <a:p>
            <a:r>
              <a:rPr lang="en-US" dirty="0"/>
              <a:t>One-way sender-recipient relationship, thus </a:t>
            </a:r>
            <a:r>
              <a:rPr lang="en-US" dirty="0">
                <a:solidFill>
                  <a:srgbClr val="FF0000"/>
                </a:solidFill>
              </a:rPr>
              <a:t>two SAs required for a two-way conversation</a:t>
            </a:r>
          </a:p>
          <a:p>
            <a:r>
              <a:rPr lang="en-US" dirty="0"/>
              <a:t>SA is uniquely identified by SPI (Security Parameters Index)…</a:t>
            </a:r>
          </a:p>
          <a:p>
            <a:pPr lvl="1"/>
            <a:r>
              <a:rPr lang="en-US" dirty="0"/>
              <a:t>Each IPsec implementation keeps a database of SAs</a:t>
            </a:r>
          </a:p>
          <a:p>
            <a:pPr lvl="1"/>
            <a:r>
              <a:rPr lang="en-US" dirty="0"/>
              <a:t>SPI is sent with packet, tells recipient which SA to use</a:t>
            </a:r>
          </a:p>
          <a:p>
            <a:r>
              <a:rPr lang="en-US" dirty="0"/>
              <a:t>…destination IP + protocol identifier (AH or ESP)</a:t>
            </a:r>
          </a:p>
        </p:txBody>
      </p:sp>
    </p:spTree>
    <p:extLst>
      <p:ext uri="{BB962C8B-B14F-4D97-AF65-F5344CB8AC3E}">
        <p14:creationId xmlns:p14="http://schemas.microsoft.com/office/powerpoint/2010/main" val="197362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8FF5903E-B7E5-4840-B678-0A40239C5095}" type="slidenum">
              <a:rPr lang="en-US" sz="1200">
                <a:latin typeface="Arial" charset="0"/>
              </a:rPr>
              <a:pPr/>
              <a:t>13</a:t>
            </a:fld>
            <a:endParaRPr lang="en-US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Headers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990600" y="2133600"/>
            <a:ext cx="7696200" cy="838200"/>
            <a:chOff x="432" y="1824"/>
            <a:chExt cx="4032" cy="528"/>
          </a:xfrm>
        </p:grpSpPr>
        <p:sp>
          <p:nvSpPr>
            <p:cNvPr id="14357" name="Rectangle 4"/>
            <p:cNvSpPr>
              <a:spLocks noChangeArrowheads="1"/>
            </p:cNvSpPr>
            <p:nvPr/>
          </p:nvSpPr>
          <p:spPr bwMode="auto">
            <a:xfrm>
              <a:off x="432" y="1824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Version</a:t>
              </a:r>
            </a:p>
          </p:txBody>
        </p:sp>
        <p:sp>
          <p:nvSpPr>
            <p:cNvPr id="14358" name="Rectangle 5"/>
            <p:cNvSpPr>
              <a:spLocks noChangeArrowheads="1"/>
            </p:cNvSpPr>
            <p:nvPr/>
          </p:nvSpPr>
          <p:spPr bwMode="auto">
            <a:xfrm>
              <a:off x="1104" y="1824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Header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 Length</a:t>
              </a:r>
            </a:p>
          </p:txBody>
        </p:sp>
        <p:sp>
          <p:nvSpPr>
            <p:cNvPr id="14359" name="Rectangle 6"/>
            <p:cNvSpPr>
              <a:spLocks noChangeArrowheads="1"/>
            </p:cNvSpPr>
            <p:nvPr/>
          </p:nvSpPr>
          <p:spPr bwMode="auto">
            <a:xfrm>
              <a:off x="1776" y="1824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TOS</a:t>
              </a:r>
            </a:p>
          </p:txBody>
        </p:sp>
        <p:sp>
          <p:nvSpPr>
            <p:cNvPr id="14360" name="Rectangle 7"/>
            <p:cNvSpPr>
              <a:spLocks noChangeArrowheads="1"/>
            </p:cNvSpPr>
            <p:nvPr/>
          </p:nvSpPr>
          <p:spPr bwMode="auto">
            <a:xfrm>
              <a:off x="2448" y="1824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Packet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length</a:t>
              </a:r>
            </a:p>
          </p:txBody>
        </p:sp>
        <p:sp>
          <p:nvSpPr>
            <p:cNvPr id="14361" name="Rectangle 8"/>
            <p:cNvSpPr>
              <a:spLocks noChangeArrowheads="1"/>
            </p:cNvSpPr>
            <p:nvPr/>
          </p:nvSpPr>
          <p:spPr bwMode="auto">
            <a:xfrm>
              <a:off x="3120" y="1824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Packet Id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4362" name="Rectangle 9"/>
            <p:cNvSpPr>
              <a:spLocks noChangeArrowheads="1"/>
            </p:cNvSpPr>
            <p:nvPr/>
          </p:nvSpPr>
          <p:spPr bwMode="auto">
            <a:xfrm>
              <a:off x="3792" y="1824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Flags </a:t>
              </a:r>
            </a:p>
          </p:txBody>
        </p:sp>
      </p:grp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228600" y="3810000"/>
            <a:ext cx="8458200" cy="838200"/>
            <a:chOff x="432" y="3072"/>
            <a:chExt cx="4704" cy="528"/>
          </a:xfrm>
        </p:grpSpPr>
        <p:sp>
          <p:nvSpPr>
            <p:cNvPr id="14350" name="Rectangle 11"/>
            <p:cNvSpPr>
              <a:spLocks noChangeArrowheads="1"/>
            </p:cNvSpPr>
            <p:nvPr/>
          </p:nvSpPr>
          <p:spPr bwMode="auto">
            <a:xfrm>
              <a:off x="432" y="3072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Fragment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4351" name="Rectangle 12"/>
            <p:cNvSpPr>
              <a:spLocks noChangeArrowheads="1"/>
            </p:cNvSpPr>
            <p:nvPr/>
          </p:nvSpPr>
          <p:spPr bwMode="auto">
            <a:xfrm>
              <a:off x="1104" y="3072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TTL</a:t>
              </a:r>
            </a:p>
          </p:txBody>
        </p:sp>
        <p:sp>
          <p:nvSpPr>
            <p:cNvPr id="14352" name="Rectangle 13"/>
            <p:cNvSpPr>
              <a:spLocks noChangeArrowheads="1"/>
            </p:cNvSpPr>
            <p:nvPr/>
          </p:nvSpPr>
          <p:spPr bwMode="auto">
            <a:xfrm>
              <a:off x="1776" y="3072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Protocol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 number</a:t>
              </a:r>
            </a:p>
          </p:txBody>
        </p:sp>
        <p:sp>
          <p:nvSpPr>
            <p:cNvPr id="14353" name="Rectangle 14"/>
            <p:cNvSpPr>
              <a:spLocks noChangeArrowheads="1"/>
            </p:cNvSpPr>
            <p:nvPr/>
          </p:nvSpPr>
          <p:spPr bwMode="auto">
            <a:xfrm>
              <a:off x="2448" y="3072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Checksum</a:t>
              </a:r>
            </a:p>
          </p:txBody>
        </p:sp>
        <p:sp>
          <p:nvSpPr>
            <p:cNvPr id="14354" name="Rectangle 15"/>
            <p:cNvSpPr>
              <a:spLocks noChangeArrowheads="1"/>
            </p:cNvSpPr>
            <p:nvPr/>
          </p:nvSpPr>
          <p:spPr bwMode="auto">
            <a:xfrm>
              <a:off x="3120" y="3072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Source IP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address</a:t>
              </a:r>
            </a:p>
          </p:txBody>
        </p:sp>
        <p:sp>
          <p:nvSpPr>
            <p:cNvPr id="14355" name="Rectangle 16"/>
            <p:cNvSpPr>
              <a:spLocks noChangeArrowheads="1"/>
            </p:cNvSpPr>
            <p:nvPr/>
          </p:nvSpPr>
          <p:spPr bwMode="auto">
            <a:xfrm>
              <a:off x="3792" y="3072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Destination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IP address</a:t>
              </a:r>
            </a:p>
          </p:txBody>
        </p:sp>
        <p:sp>
          <p:nvSpPr>
            <p:cNvPr id="14356" name="Rectangle 17"/>
            <p:cNvSpPr>
              <a:spLocks noChangeArrowheads="1"/>
            </p:cNvSpPr>
            <p:nvPr/>
          </p:nvSpPr>
          <p:spPr bwMode="auto">
            <a:xfrm>
              <a:off x="4464" y="3072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</a:rPr>
                <a:t>Options</a:t>
              </a:r>
            </a:p>
          </p:txBody>
        </p:sp>
      </p:grpSp>
      <p:sp>
        <p:nvSpPr>
          <p:cNvPr id="14342" name="Line 18"/>
          <p:cNvSpPr>
            <a:spLocks noChangeShapeType="1"/>
          </p:cNvSpPr>
          <p:nvPr/>
        </p:nvSpPr>
        <p:spPr bwMode="auto">
          <a:xfrm>
            <a:off x="29718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19"/>
          <p:cNvSpPr>
            <a:spLocks noChangeShapeType="1"/>
          </p:cNvSpPr>
          <p:nvPr/>
        </p:nvSpPr>
        <p:spPr bwMode="auto">
          <a:xfrm>
            <a:off x="46482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20"/>
          <p:cNvSpPr>
            <a:spLocks noChangeShapeType="1"/>
          </p:cNvSpPr>
          <p:nvPr/>
        </p:nvSpPr>
        <p:spPr bwMode="auto">
          <a:xfrm>
            <a:off x="57912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22"/>
          <p:cNvSpPr txBox="1">
            <a:spLocks noChangeArrowheads="1"/>
          </p:cNvSpPr>
          <p:nvPr/>
        </p:nvSpPr>
        <p:spPr bwMode="auto">
          <a:xfrm>
            <a:off x="5943600" y="3268663"/>
            <a:ext cx="166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Predictable</a:t>
            </a:r>
          </a:p>
        </p:txBody>
      </p:sp>
      <p:sp>
        <p:nvSpPr>
          <p:cNvPr id="14346" name="Text Box 23"/>
          <p:cNvSpPr txBox="1">
            <a:spLocks noChangeArrowheads="1"/>
          </p:cNvSpPr>
          <p:nvPr/>
        </p:nvSpPr>
        <p:spPr bwMode="auto">
          <a:xfrm>
            <a:off x="2971800" y="3268663"/>
            <a:ext cx="163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Immutable</a:t>
            </a:r>
          </a:p>
        </p:txBody>
      </p:sp>
      <p:sp>
        <p:nvSpPr>
          <p:cNvPr id="14347" name="Line 24"/>
          <p:cNvSpPr>
            <a:spLocks noChangeShapeType="1"/>
          </p:cNvSpPr>
          <p:nvPr/>
        </p:nvSpPr>
        <p:spPr bwMode="auto">
          <a:xfrm>
            <a:off x="18288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Text Box 25"/>
          <p:cNvSpPr txBox="1">
            <a:spLocks noChangeArrowheads="1"/>
          </p:cNvSpPr>
          <p:nvPr/>
        </p:nvSpPr>
        <p:spPr bwMode="auto">
          <a:xfrm>
            <a:off x="533400" y="33528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Mutable</a:t>
            </a:r>
          </a:p>
        </p:txBody>
      </p:sp>
      <p:sp>
        <p:nvSpPr>
          <p:cNvPr id="14349" name="Text Box 26"/>
          <p:cNvSpPr txBox="1">
            <a:spLocks noChangeArrowheads="1"/>
          </p:cNvSpPr>
          <p:nvPr/>
        </p:nvSpPr>
        <p:spPr bwMode="auto">
          <a:xfrm>
            <a:off x="609600" y="49530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C00000"/>
                </a:solidFill>
              </a:rPr>
              <a:t>AH (Authentication Header) </a:t>
            </a:r>
            <a:r>
              <a:rPr lang="en-US">
                <a:solidFill>
                  <a:schemeClr val="tx1"/>
                </a:solidFill>
              </a:rPr>
              <a:t>sets mutable fields to zero and predictable fields to final value and then uses this header plus packet contents as input to HMAC </a:t>
            </a:r>
          </a:p>
        </p:txBody>
      </p:sp>
    </p:spTree>
    <p:extLst>
      <p:ext uri="{BB962C8B-B14F-4D97-AF65-F5344CB8AC3E}">
        <p14:creationId xmlns:p14="http://schemas.microsoft.com/office/powerpoint/2010/main" val="161849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FBF210C6-9128-4D6D-801F-858B2FC24FE2}" type="slidenum">
              <a:rPr lang="en-US" sz="1200">
                <a:latin typeface="Arial" charset="0"/>
              </a:rPr>
              <a:pPr/>
              <a:t>14</a:t>
            </a:fld>
            <a:endParaRPr lang="en-US" sz="12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2438400"/>
          </a:xfrm>
        </p:spPr>
        <p:txBody>
          <a:bodyPr/>
          <a:lstStyle/>
          <a:p>
            <a:r>
              <a:rPr lang="en-US" dirty="0"/>
              <a:t>Authentication for the source of the packet</a:t>
            </a:r>
          </a:p>
          <a:p>
            <a:r>
              <a:rPr lang="en-US" dirty="0"/>
              <a:t>Integrity for payload and parts of IP header</a:t>
            </a:r>
          </a:p>
          <a:p>
            <a:r>
              <a:rPr lang="en-US" dirty="0"/>
              <a:t>Anti-replay service (to counter denial of service)</a:t>
            </a:r>
          </a:p>
          <a:p>
            <a:r>
              <a:rPr lang="en-US" dirty="0">
                <a:solidFill>
                  <a:schemeClr val="hlink"/>
                </a:solidFill>
                <a:highlight>
                  <a:srgbClr val="FFFF00"/>
                </a:highlight>
              </a:rPr>
              <a:t>No confidentiality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AH: Authentication Header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990600" y="3962400"/>
            <a:ext cx="14478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Next header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(TCP)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2438400" y="3962400"/>
            <a:ext cx="14478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Payload length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886200" y="3962400"/>
            <a:ext cx="27432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 i="1">
                <a:solidFill>
                  <a:srgbClr val="000000"/>
                </a:solidFill>
              </a:rPr>
              <a:t>Reserved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990600" y="4572000"/>
            <a:ext cx="5638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Security parameters index (SPI)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990600" y="5029200"/>
            <a:ext cx="5638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990600" y="5486400"/>
            <a:ext cx="56388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ICV: Integrity Check Value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(HMAC of parts of IP header, TCP payload)</a:t>
            </a:r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6781800" y="4038600"/>
            <a:ext cx="2057400" cy="762000"/>
          </a:xfrm>
          <a:prstGeom prst="wedgeRectCallout">
            <a:avLst>
              <a:gd name="adj1" fmla="val -71449"/>
              <a:gd name="adj2" fmla="val 51458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Identifies security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association (shared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keys and algorithms)</a:t>
            </a: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6858000" y="5105400"/>
            <a:ext cx="1219200" cy="304800"/>
          </a:xfrm>
          <a:prstGeom prst="wedgeRectCallout">
            <a:avLst>
              <a:gd name="adj1" fmla="val -79690"/>
              <a:gd name="adj2" fmla="val 21356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Anti-replay</a:t>
            </a:r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6781800" y="5562600"/>
            <a:ext cx="2057400" cy="762000"/>
          </a:xfrm>
          <a:prstGeom prst="wedgeRectCallout">
            <a:avLst>
              <a:gd name="adj1" fmla="val -64352"/>
              <a:gd name="adj2" fmla="val -18958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Authenticates source,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verifies integrity of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payload and header</a:t>
            </a:r>
          </a:p>
        </p:txBody>
      </p:sp>
    </p:spTree>
    <p:extLst>
      <p:ext uri="{BB962C8B-B14F-4D97-AF65-F5344CB8AC3E}">
        <p14:creationId xmlns:p14="http://schemas.microsoft.com/office/powerpoint/2010/main" val="385892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62D3B9DA-D760-4807-8967-925906DD8923}" type="slidenum">
              <a:rPr lang="en-US" sz="1200">
                <a:latin typeface="Arial" charset="0"/>
              </a:rPr>
              <a:pPr/>
              <a:t>15</a:t>
            </a:fld>
            <a:endParaRPr lang="en-US" sz="12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r>
              <a:rPr lang="en-US"/>
              <a:t>AH in Transport Mode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8478838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4648200" y="3810000"/>
            <a:ext cx="685800" cy="6096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3733800" y="5562600"/>
            <a:ext cx="685800" cy="6096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/>
          <a:stretch>
            <a:fillRect/>
          </a:stretch>
        </p:blipFill>
        <p:spPr bwMode="auto">
          <a:xfrm>
            <a:off x="152400" y="1447800"/>
            <a:ext cx="419362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AutoShape 7"/>
          <p:cNvSpPr>
            <a:spLocks/>
          </p:cNvSpPr>
          <p:nvPr/>
        </p:nvSpPr>
        <p:spPr bwMode="auto">
          <a:xfrm>
            <a:off x="4191000" y="1866900"/>
            <a:ext cx="381000" cy="952500"/>
          </a:xfrm>
          <a:prstGeom prst="rightBrace">
            <a:avLst>
              <a:gd name="adj1" fmla="val 20833"/>
              <a:gd name="adj2" fmla="val 50000"/>
            </a:avLst>
          </a:prstGeom>
          <a:ln>
            <a:headEnd type="non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4724400" y="2178050"/>
            <a:ext cx="199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sz="1600" dirty="0">
                <a:solidFill>
                  <a:schemeClr val="tx2"/>
                </a:solidFill>
              </a:rPr>
              <a:t>Before AH is applied</a:t>
            </a:r>
          </a:p>
        </p:txBody>
      </p:sp>
    </p:spTree>
    <p:extLst>
      <p:ext uri="{BB962C8B-B14F-4D97-AF65-F5344CB8AC3E}">
        <p14:creationId xmlns:p14="http://schemas.microsoft.com/office/powerpoint/2010/main" val="411126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415A16E1-1BCD-49C6-A2D0-E2AE168193EB}" type="slidenum">
              <a:rPr lang="en-US" sz="1200">
                <a:latin typeface="Arial" charset="0"/>
              </a:rPr>
              <a:pPr/>
              <a:t>16</a:t>
            </a:fld>
            <a:endParaRPr lang="en-US" sz="1200">
              <a:latin typeface="Arial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2296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r>
              <a:rPr lang="en-US"/>
              <a:t>AH in Tunnel Mode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3505200" y="3573463"/>
            <a:ext cx="1447800" cy="9906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1066800" y="5173663"/>
            <a:ext cx="2667000" cy="9906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/>
          <a:stretch>
            <a:fillRect/>
          </a:stretch>
        </p:blipFill>
        <p:spPr bwMode="auto">
          <a:xfrm>
            <a:off x="203638" y="1466850"/>
            <a:ext cx="4393324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AutoShape 7"/>
          <p:cNvSpPr>
            <a:spLocks/>
          </p:cNvSpPr>
          <p:nvPr/>
        </p:nvSpPr>
        <p:spPr bwMode="auto">
          <a:xfrm>
            <a:off x="4343400" y="1943100"/>
            <a:ext cx="381000" cy="952500"/>
          </a:xfrm>
          <a:prstGeom prst="rightBrace">
            <a:avLst>
              <a:gd name="adj1" fmla="val 20833"/>
              <a:gd name="adj2" fmla="val 50000"/>
            </a:avLst>
          </a:prstGeom>
          <a:ln>
            <a:headEnd type="non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800600" y="2254250"/>
            <a:ext cx="199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sz="1600" dirty="0">
                <a:solidFill>
                  <a:schemeClr val="tx2"/>
                </a:solidFill>
              </a:rPr>
              <a:t>Before AH is applied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A9A88-66D8-4175-947E-21629BE7C4A1}"/>
              </a:ext>
            </a:extLst>
          </p:cNvPr>
          <p:cNvSpPr txBox="1"/>
          <p:nvPr/>
        </p:nvSpPr>
        <p:spPr>
          <a:xfrm>
            <a:off x="762000" y="4495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confidential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8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64A4187A-6210-4CC0-89BD-C5A761F138B6}" type="slidenum">
              <a:rPr lang="en-US" sz="1200">
                <a:latin typeface="Arial" charset="0"/>
              </a:rPr>
              <a:pPr/>
              <a:t>17</a:t>
            </a:fld>
            <a:endParaRPr lang="en-US" sz="12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Prevention of Replay Attacks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9700"/>
            <a:ext cx="8229600" cy="3162300"/>
          </a:xfrm>
        </p:spPr>
        <p:txBody>
          <a:bodyPr>
            <a:normAutofit fontScale="92500"/>
          </a:bodyPr>
          <a:lstStyle/>
          <a:p>
            <a:r>
              <a:rPr lang="en-US" dirty="0"/>
              <a:t>When SA is established, sender initializes 32-bit counter to 0, increments by 1 for each packet</a:t>
            </a:r>
          </a:p>
          <a:p>
            <a:pPr lvl="1"/>
            <a:r>
              <a:rPr lang="en-US" dirty="0"/>
              <a:t>If wraps around 2</a:t>
            </a:r>
            <a:r>
              <a:rPr lang="en-US" baseline="30000" dirty="0"/>
              <a:t>32</a:t>
            </a:r>
            <a:r>
              <a:rPr lang="en-US" dirty="0"/>
              <a:t>-1, new SA must be established</a:t>
            </a:r>
          </a:p>
          <a:p>
            <a:r>
              <a:rPr lang="en-US" dirty="0"/>
              <a:t>Recipient maintains a sliding 32-bit window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a packet with high sequence number is received, do not advance window until packet is authenticated</a:t>
            </a:r>
          </a:p>
        </p:txBody>
      </p:sp>
      <p:pic>
        <p:nvPicPr>
          <p:cNvPr id="18437" name="Picture 4" descr="ipsecre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6" t="8788" r="12122" b="46086"/>
          <a:stretch>
            <a:fillRect/>
          </a:stretch>
        </p:blipFill>
        <p:spPr bwMode="auto">
          <a:xfrm>
            <a:off x="1676400" y="4419600"/>
            <a:ext cx="533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1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51739640-17F1-46C6-9A85-2F1F8FF1F566}" type="slidenum">
              <a:rPr lang="en-US" sz="1200">
                <a:latin typeface="Arial" charset="0"/>
              </a:rPr>
              <a:pPr/>
              <a:t>18</a:t>
            </a:fld>
            <a:endParaRPr lang="en-US" sz="1200">
              <a:latin typeface="Arial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5715000"/>
            <a:ext cx="990600" cy="609600"/>
          </a:xfrm>
          <a:prstGeom prst="rect">
            <a:avLst/>
          </a:prstGeom>
          <a:solidFill>
            <a:srgbClr val="808080"/>
          </a:solid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New IP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header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191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hlink"/>
                </a:solidFill>
              </a:rPr>
              <a:t>Confidentiality</a:t>
            </a:r>
            <a:r>
              <a:rPr lang="en-US" dirty="0"/>
              <a:t> and integrity for packet payload</a:t>
            </a:r>
          </a:p>
          <a:p>
            <a:pPr lvl="1"/>
            <a:r>
              <a:rPr lang="en-US" dirty="0"/>
              <a:t>Symmetric cipher negotiated as part of security </a:t>
            </a:r>
            <a:r>
              <a:rPr lang="en-US" dirty="0" err="1"/>
              <a:t>assoc</a:t>
            </a:r>
            <a:endParaRPr lang="en-US" dirty="0"/>
          </a:p>
          <a:p>
            <a:r>
              <a:rPr lang="en-US" u="sng" dirty="0"/>
              <a:t>Optionally</a:t>
            </a:r>
            <a:r>
              <a:rPr lang="en-US" dirty="0"/>
              <a:t> provides </a:t>
            </a:r>
            <a:r>
              <a:rPr lang="en-US" dirty="0">
                <a:solidFill>
                  <a:schemeClr val="hlink"/>
                </a:solidFill>
              </a:rPr>
              <a:t>authentication</a:t>
            </a:r>
            <a:r>
              <a:rPr lang="en-US" dirty="0"/>
              <a:t> (similar to AH)</a:t>
            </a:r>
          </a:p>
          <a:p>
            <a:r>
              <a:rPr lang="en-US" dirty="0"/>
              <a:t>Can work in transport…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…or tunnel mode</a:t>
            </a:r>
            <a:endParaRPr lang="en-US" dirty="0">
              <a:solidFill>
                <a:schemeClr val="hlink"/>
              </a:solidFill>
            </a:endParaRP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r>
              <a:rPr lang="en-US"/>
              <a:t>ESP: Encapsulating Security Payload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143000" y="3962400"/>
            <a:ext cx="1447800" cy="609600"/>
          </a:xfrm>
          <a:prstGeom prst="rect">
            <a:avLst/>
          </a:prstGeom>
          <a:solidFill>
            <a:srgbClr val="808080"/>
          </a:solid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Original IP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header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590800" y="3962400"/>
            <a:ext cx="1447800" cy="609600"/>
          </a:xfrm>
          <a:prstGeom prst="rect">
            <a:avLst/>
          </a:prstGeom>
          <a:solidFill>
            <a:srgbClr val="00FF00"/>
          </a:solid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ESP header</a:t>
            </a:r>
          </a:p>
        </p:txBody>
      </p:sp>
      <p:sp>
        <p:nvSpPr>
          <p:cNvPr id="19464" name="Rectangle 7" descr="60%"/>
          <p:cNvSpPr>
            <a:spLocks noChangeArrowheads="1"/>
          </p:cNvSpPr>
          <p:nvPr/>
        </p:nvSpPr>
        <p:spPr bwMode="auto">
          <a:xfrm>
            <a:off x="4038600" y="3962400"/>
            <a:ext cx="2209800" cy="6096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00FF00"/>
            </a:bgClr>
          </a:patt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TCP/UDP segment</a:t>
            </a:r>
          </a:p>
        </p:txBody>
      </p:sp>
      <p:sp>
        <p:nvSpPr>
          <p:cNvPr id="19465" name="Rectangle 8" descr="60%"/>
          <p:cNvSpPr>
            <a:spLocks noChangeArrowheads="1"/>
          </p:cNvSpPr>
          <p:nvPr/>
        </p:nvSpPr>
        <p:spPr bwMode="auto">
          <a:xfrm>
            <a:off x="6248400" y="3962400"/>
            <a:ext cx="1219200" cy="6096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00FF00"/>
            </a:bgClr>
          </a:patt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ESP trailer</a:t>
            </a: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7467600" y="3962400"/>
            <a:ext cx="1371600" cy="609600"/>
          </a:xfrm>
          <a:prstGeom prst="rect">
            <a:avLst/>
          </a:prstGeom>
          <a:solidFill>
            <a:srgbClr val="808080"/>
          </a:solid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ESP auth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3962400" y="3886200"/>
            <a:ext cx="3581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5257800" y="3413125"/>
            <a:ext cx="1293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chemeClr val="hlink"/>
                </a:solidFill>
              </a:rPr>
              <a:t>encrypted</a:t>
            </a:r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2514600" y="3810000"/>
            <a:ext cx="5181600" cy="990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5143500" y="4784725"/>
            <a:ext cx="171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rgbClr val="00FF00"/>
                </a:solidFill>
              </a:rPr>
              <a:t>authenticated</a:t>
            </a:r>
          </a:p>
        </p:txBody>
      </p:sp>
      <p:sp>
        <p:nvSpPr>
          <p:cNvPr id="19471" name="Rectangle 14" descr="60%"/>
          <p:cNvSpPr>
            <a:spLocks noChangeArrowheads="1"/>
          </p:cNvSpPr>
          <p:nvPr/>
        </p:nvSpPr>
        <p:spPr bwMode="auto">
          <a:xfrm>
            <a:off x="2895600" y="5715000"/>
            <a:ext cx="1066800" cy="6096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00FF00"/>
            </a:bgClr>
          </a:patt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Original IP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header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1447800" y="5715000"/>
            <a:ext cx="1447800" cy="609600"/>
          </a:xfrm>
          <a:prstGeom prst="rect">
            <a:avLst/>
          </a:prstGeom>
          <a:solidFill>
            <a:srgbClr val="00FF00"/>
          </a:solid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ESP header</a:t>
            </a:r>
          </a:p>
        </p:txBody>
      </p:sp>
      <p:sp>
        <p:nvSpPr>
          <p:cNvPr id="19473" name="Rectangle 16" descr="60%"/>
          <p:cNvSpPr>
            <a:spLocks noChangeArrowheads="1"/>
          </p:cNvSpPr>
          <p:nvPr/>
        </p:nvSpPr>
        <p:spPr bwMode="auto">
          <a:xfrm>
            <a:off x="3962400" y="5715000"/>
            <a:ext cx="2209800" cy="6096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00FF00"/>
            </a:bgClr>
          </a:patt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TCP/UDP segment</a:t>
            </a:r>
          </a:p>
        </p:txBody>
      </p:sp>
      <p:sp>
        <p:nvSpPr>
          <p:cNvPr id="19474" name="Rectangle 17" descr="60%"/>
          <p:cNvSpPr>
            <a:spLocks noChangeArrowheads="1"/>
          </p:cNvSpPr>
          <p:nvPr/>
        </p:nvSpPr>
        <p:spPr bwMode="auto">
          <a:xfrm>
            <a:off x="6172200" y="5715000"/>
            <a:ext cx="1219200" cy="6096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00FF00"/>
            </a:bgClr>
          </a:patt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ESP trailer</a:t>
            </a:r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7391400" y="5715000"/>
            <a:ext cx="1371600" cy="609600"/>
          </a:xfrm>
          <a:prstGeom prst="rect">
            <a:avLst/>
          </a:prstGeom>
          <a:solidFill>
            <a:srgbClr val="808080"/>
          </a:solid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ESP auth</a:t>
            </a:r>
          </a:p>
        </p:txBody>
      </p:sp>
      <p:sp>
        <p:nvSpPr>
          <p:cNvPr id="19476" name="Rectangle 19"/>
          <p:cNvSpPr>
            <a:spLocks noChangeArrowheads="1"/>
          </p:cNvSpPr>
          <p:nvPr/>
        </p:nvSpPr>
        <p:spPr bwMode="auto">
          <a:xfrm>
            <a:off x="2743200" y="5638800"/>
            <a:ext cx="472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20"/>
          <p:cNvSpPr>
            <a:spLocks noChangeArrowheads="1"/>
          </p:cNvSpPr>
          <p:nvPr/>
        </p:nvSpPr>
        <p:spPr bwMode="auto">
          <a:xfrm>
            <a:off x="1371600" y="5562600"/>
            <a:ext cx="6248400" cy="990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0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BD4E000B-AD81-441E-A68A-F7E01522D2F5}" type="slidenum">
              <a:rPr lang="en-US" sz="1200">
                <a:latin typeface="Arial" charset="0"/>
              </a:rPr>
              <a:pPr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Packet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74"/>
          <a:stretch>
            <a:fillRect/>
          </a:stretch>
        </p:blipFill>
        <p:spPr bwMode="auto">
          <a:xfrm>
            <a:off x="304800" y="2057400"/>
            <a:ext cx="58435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6172200" y="1752600"/>
            <a:ext cx="2057400" cy="762000"/>
          </a:xfrm>
          <a:prstGeom prst="wedgeRectCallout">
            <a:avLst>
              <a:gd name="adj1" fmla="val -73301"/>
              <a:gd name="adj2" fmla="val 67708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Identifies security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association (shared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keys and algorithms)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6096000" y="2667000"/>
            <a:ext cx="1219200" cy="304800"/>
          </a:xfrm>
          <a:prstGeom prst="wedgeRectCallout">
            <a:avLst>
              <a:gd name="adj1" fmla="val -79690"/>
              <a:gd name="adj2" fmla="val 21356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Anti-replay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6019800" y="3276600"/>
            <a:ext cx="2743200" cy="685800"/>
          </a:xfrm>
          <a:prstGeom prst="wedgeRectCallout">
            <a:avLst>
              <a:gd name="adj1" fmla="val -63194"/>
              <a:gd name="adj2" fmla="val -18287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TCP segment (transport mode)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or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entire IP packet (tunnel mode)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6019800" y="4267200"/>
            <a:ext cx="2743200" cy="457200"/>
          </a:xfrm>
          <a:prstGeom prst="wedgeRectCallout">
            <a:avLst>
              <a:gd name="adj1" fmla="val -62500"/>
              <a:gd name="adj2" fmla="val -23264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Pad to block size for cipher,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also hide actual payload length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6096000" y="4800600"/>
            <a:ext cx="1524000" cy="304800"/>
          </a:xfrm>
          <a:prstGeom prst="wedgeRectCallout">
            <a:avLst>
              <a:gd name="adj1" fmla="val -72500"/>
              <a:gd name="adj2" fmla="val -56773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Type of payload</a:t>
            </a: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6019800" y="5257800"/>
            <a:ext cx="2514600" cy="457200"/>
          </a:xfrm>
          <a:prstGeom prst="wedgeRectCallout">
            <a:avLst>
              <a:gd name="adj1" fmla="val -63634"/>
              <a:gd name="adj2" fmla="val -54514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HMAC-based Integrity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Check Value (similar to AH)</a:t>
            </a:r>
          </a:p>
        </p:txBody>
      </p:sp>
    </p:spTree>
    <p:extLst>
      <p:ext uri="{BB962C8B-B14F-4D97-AF65-F5344CB8AC3E}">
        <p14:creationId xmlns:p14="http://schemas.microsoft.com/office/powerpoint/2010/main" val="274676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2 Due next week before class</a:t>
            </a:r>
          </a:p>
          <a:p>
            <a:endParaRPr lang="en-US" dirty="0"/>
          </a:p>
          <a:p>
            <a:r>
              <a:rPr lang="en-US" dirty="0"/>
              <a:t>Extra Credit talk assignment</a:t>
            </a:r>
          </a:p>
          <a:p>
            <a:pPr lvl="1"/>
            <a:r>
              <a:rPr lang="en-US" dirty="0"/>
              <a:t>Giulia Fanti </a:t>
            </a:r>
          </a:p>
          <a:p>
            <a:pPr lvl="1"/>
            <a:r>
              <a:rPr lang="en-US" dirty="0"/>
              <a:t>Compounding of Wealth in Proof-of-Stake Cryptocurrencies</a:t>
            </a:r>
          </a:p>
          <a:p>
            <a:pPr lvl="1"/>
            <a:r>
              <a:rPr lang="en-US" dirty="0"/>
              <a:t>March 8th at 11:00 a.m.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MetroTech</a:t>
            </a:r>
            <a:r>
              <a:rPr lang="en-US" dirty="0"/>
              <a:t> Center, 10th floor, room 10.099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5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D1E83D4E-5554-4723-A0C8-9F73AC973E96}" type="slidenum">
              <a:rPr lang="en-US" sz="1200">
                <a:latin typeface="Arial" charset="0"/>
              </a:rPr>
              <a:pPr/>
              <a:t>20</a:t>
            </a:fld>
            <a:endParaRPr lang="en-US" sz="1200">
              <a:latin typeface="Arial" charset="0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Private Networks (VPN)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ESP is often used to implement a VPN </a:t>
            </a:r>
          </a:p>
          <a:p>
            <a:pPr lvl="1"/>
            <a:r>
              <a:rPr lang="en-US" dirty="0"/>
              <a:t>Packets go from internal network to a gateway with TCP / IP headers for address in another network</a:t>
            </a:r>
          </a:p>
          <a:p>
            <a:pPr lvl="1"/>
            <a:r>
              <a:rPr lang="en-US" dirty="0"/>
              <a:t>Entire packet hidden by encryption</a:t>
            </a:r>
          </a:p>
          <a:p>
            <a:pPr lvl="2"/>
            <a:r>
              <a:rPr lang="en-US" dirty="0"/>
              <a:t>Including original headers so destination addresses are hidden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Receiving gateway decrypts packet and forwards original IP packet to receiving address in the network that it protects</a:t>
            </a:r>
          </a:p>
          <a:p>
            <a:r>
              <a:rPr lang="en-US" dirty="0"/>
              <a:t>This is known as a </a:t>
            </a:r>
            <a:r>
              <a:rPr lang="en-US" dirty="0">
                <a:solidFill>
                  <a:schemeClr val="hlink"/>
                </a:solidFill>
              </a:rPr>
              <a:t>VPN tunnel</a:t>
            </a:r>
            <a:endParaRPr lang="en-US" dirty="0"/>
          </a:p>
          <a:p>
            <a:pPr lvl="1"/>
            <a:r>
              <a:rPr lang="en-US" dirty="0"/>
              <a:t>Secure communication between parts of the same organization over public untrusted Internet</a:t>
            </a:r>
          </a:p>
        </p:txBody>
      </p:sp>
    </p:spTree>
    <p:extLst>
      <p:ext uri="{BB962C8B-B14F-4D97-AF65-F5344CB8AC3E}">
        <p14:creationId xmlns:p14="http://schemas.microsoft.com/office/powerpoint/2010/main" val="116399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2BBD3CAF-1435-4471-9985-084F51BBCE9E}" type="slidenum">
              <a:rPr lang="en-US" sz="1200">
                <a:latin typeface="Arial" charset="0"/>
              </a:rPr>
              <a:pPr/>
              <a:t>21</a:t>
            </a:fld>
            <a:endParaRPr lang="en-US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914400"/>
          </a:xfrm>
        </p:spPr>
        <p:txBody>
          <a:bodyPr/>
          <a:lstStyle/>
          <a:p>
            <a:r>
              <a:rPr lang="en-US"/>
              <a:t>Secure Key Establishment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Goal: generate and agree on a session key using some public initial information</a:t>
            </a:r>
          </a:p>
          <a:p>
            <a:r>
              <a:rPr lang="en-US" dirty="0"/>
              <a:t>What properties are needed?</a:t>
            </a:r>
          </a:p>
          <a:p>
            <a:pPr lvl="1"/>
            <a:r>
              <a:rPr lang="en-US" dirty="0"/>
              <a:t>Authentication (know identity of other party)</a:t>
            </a:r>
          </a:p>
          <a:p>
            <a:pPr lvl="1"/>
            <a:r>
              <a:rPr lang="en-US" dirty="0"/>
              <a:t>Secrecy (generated key not known to any others)</a:t>
            </a:r>
          </a:p>
          <a:p>
            <a:pPr lvl="1"/>
            <a:r>
              <a:rPr lang="en-US" dirty="0">
                <a:solidFill>
                  <a:schemeClr val="hlink"/>
                </a:solidFill>
              </a:rPr>
              <a:t>Forward secrecy</a:t>
            </a:r>
            <a:r>
              <a:rPr lang="en-US" dirty="0"/>
              <a:t> (compromise of one session key does not compromise keys in other sessions)</a:t>
            </a:r>
          </a:p>
          <a:p>
            <a:pPr lvl="1"/>
            <a:r>
              <a:rPr lang="en-US" dirty="0"/>
              <a:t>Prevent replay of old key material</a:t>
            </a:r>
          </a:p>
          <a:p>
            <a:pPr lvl="1"/>
            <a:r>
              <a:rPr lang="en-US" dirty="0"/>
              <a:t>Prevent denial of service</a:t>
            </a:r>
          </a:p>
          <a:p>
            <a:pPr lvl="1"/>
            <a:r>
              <a:rPr lang="en-US" dirty="0"/>
              <a:t>Protect identities from eavesdroppers</a:t>
            </a:r>
          </a:p>
          <a:p>
            <a:pPr lvl="1"/>
            <a:r>
              <a:rPr lang="en-US" dirty="0"/>
              <a:t>Agreement (both parties agree on the value of key)</a:t>
            </a:r>
          </a:p>
        </p:txBody>
      </p:sp>
    </p:spTree>
    <p:extLst>
      <p:ext uri="{BB962C8B-B14F-4D97-AF65-F5344CB8AC3E}">
        <p14:creationId xmlns:p14="http://schemas.microsoft.com/office/powerpoint/2010/main" val="3959710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856401B0-4774-45AD-BA8C-D6505A65E11E}" type="slidenum">
              <a:rPr lang="en-US" sz="1200">
                <a:latin typeface="Arial" charset="0"/>
              </a:rPr>
              <a:pPr/>
              <a:t>22</a:t>
            </a:fld>
            <a:endParaRPr lang="en-US" sz="1200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914400"/>
          </a:xfrm>
        </p:spPr>
        <p:txBody>
          <a:bodyPr/>
          <a:lstStyle/>
          <a:p>
            <a:r>
              <a:rPr lang="en-US"/>
              <a:t>Key Management in IPsec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Manual key management</a:t>
            </a:r>
          </a:p>
          <a:p>
            <a:pPr lvl="1"/>
            <a:r>
              <a:rPr lang="en-US"/>
              <a:t>Keys and parameters of crypto algorithms exchanged offline (for example, by phone), security associations established by hand</a:t>
            </a:r>
          </a:p>
          <a:p>
            <a:r>
              <a:rPr lang="en-US"/>
              <a:t>Pre-shared symmetric keys</a:t>
            </a:r>
          </a:p>
          <a:p>
            <a:pPr lvl="1"/>
            <a:r>
              <a:rPr lang="en-US"/>
              <a:t>New session key derived for each session by hashing pre-shared key with session-specific nonces</a:t>
            </a:r>
          </a:p>
          <a:p>
            <a:pPr lvl="1"/>
            <a:r>
              <a:rPr lang="en-US"/>
              <a:t>Standard symmetric-key authentication and encryption</a:t>
            </a:r>
          </a:p>
          <a:p>
            <a:r>
              <a:rPr lang="en-US"/>
              <a:t>Online key establishment</a:t>
            </a:r>
          </a:p>
          <a:p>
            <a:pPr lvl="1"/>
            <a:r>
              <a:rPr lang="en-US"/>
              <a:t>Internet Key Exchange (IKE) protocol</a:t>
            </a:r>
          </a:p>
          <a:p>
            <a:pPr lvl="1"/>
            <a:r>
              <a:rPr lang="en-US"/>
              <a:t>Use Diffie-Hellman to derive shared symmetric key</a:t>
            </a:r>
          </a:p>
        </p:txBody>
      </p:sp>
    </p:spTree>
    <p:extLst>
      <p:ext uri="{BB962C8B-B14F-4D97-AF65-F5344CB8AC3E}">
        <p14:creationId xmlns:p14="http://schemas.microsoft.com/office/powerpoint/2010/main" val="297931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DFBE15F1-4C8C-4062-B186-B7B8FEA1C9A1}" type="slidenum">
              <a:rPr lang="en-US" sz="1200">
                <a:latin typeface="Arial" charset="0"/>
              </a:rPr>
              <a:pPr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25603" name="Oval 2"/>
          <p:cNvSpPr>
            <a:spLocks noChangeArrowheads="1"/>
          </p:cNvSpPr>
          <p:nvPr/>
        </p:nvSpPr>
        <p:spPr bwMode="auto">
          <a:xfrm>
            <a:off x="622300" y="3962400"/>
            <a:ext cx="1054100" cy="1465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Diffie-Hellman Key Exchange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2382838"/>
          </a:xfrm>
        </p:spPr>
        <p:txBody>
          <a:bodyPr>
            <a:normAutofit/>
          </a:bodyPr>
          <a:lstStyle/>
          <a:p>
            <a:r>
              <a:rPr lang="en-US"/>
              <a:t>Assume finite group G = </a:t>
            </a:r>
            <a:r>
              <a:rPr lang="en-US">
                <a:sym typeface="Symbol" pitchFamily="18" charset="2"/>
              </a:rPr>
              <a:t>S, </a:t>
            </a:r>
            <a:r>
              <a:rPr lang="en-US" sz="2000">
                <a:sym typeface="Symbol" pitchFamily="18" charset="2"/>
              </a:rPr>
              <a:t></a:t>
            </a:r>
            <a:r>
              <a:rPr lang="en-US">
                <a:sym typeface="Symbol" pitchFamily="18" charset="2"/>
              </a:rPr>
              <a:t></a:t>
            </a:r>
          </a:p>
          <a:p>
            <a:pPr lvl="1"/>
            <a:r>
              <a:rPr lang="en-US">
                <a:sym typeface="Symbol" pitchFamily="18" charset="2"/>
              </a:rPr>
              <a:t>Choose generator g so every xS is x = g</a:t>
            </a:r>
            <a:r>
              <a:rPr lang="en-US" baseline="30000">
                <a:sym typeface="Symbol" pitchFamily="18" charset="2"/>
              </a:rPr>
              <a:t>i  </a:t>
            </a:r>
            <a:r>
              <a:rPr lang="en-US">
                <a:sym typeface="Symbol" pitchFamily="18" charset="2"/>
              </a:rPr>
              <a:t>for some i</a:t>
            </a:r>
            <a:r>
              <a:rPr lang="en-US" baseline="30000">
                <a:sym typeface="Symbol" pitchFamily="18" charset="2"/>
              </a:rPr>
              <a:t> </a:t>
            </a:r>
          </a:p>
          <a:p>
            <a:pPr lvl="1"/>
            <a:r>
              <a:rPr lang="en-US">
                <a:sym typeface="Symbol" pitchFamily="18" charset="2"/>
              </a:rPr>
              <a:t>Example: squares modulo prime p (even i)</a:t>
            </a: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Protocol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611313" y="3657600"/>
            <a:ext cx="48990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>
              <a:lnSpc>
                <a:spcPct val="200000"/>
              </a:lnSpc>
              <a:buFont typeface="Monotype Sorts" pitchFamily="2" charset="2"/>
              <a:buNone/>
            </a:pPr>
            <a:r>
              <a:rPr kumimoji="1" lang="en-US" sz="2000">
                <a:solidFill>
                  <a:schemeClr val="tx2"/>
                </a:solidFill>
              </a:rPr>
              <a:t>g</a:t>
            </a:r>
            <a:r>
              <a:rPr kumimoji="1" lang="en-US" sz="3200" baseline="30000">
                <a:solidFill>
                  <a:schemeClr val="tx2"/>
                </a:solidFill>
              </a:rPr>
              <a:t>a </a:t>
            </a:r>
            <a:r>
              <a:rPr kumimoji="1" lang="en-US" sz="2000">
                <a:solidFill>
                  <a:schemeClr val="tx2"/>
                </a:solidFill>
              </a:rPr>
              <a:t>mod p</a:t>
            </a:r>
            <a:r>
              <a:rPr kumimoji="1" lang="en-US" sz="2000">
                <a:solidFill>
                  <a:schemeClr val="folHlink"/>
                </a:solidFill>
              </a:rPr>
              <a:t> </a:t>
            </a:r>
            <a:endParaRPr kumimoji="1" lang="en-US" sz="200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220000"/>
              </a:lnSpc>
              <a:buFont typeface="Monotype Sorts" pitchFamily="2" charset="2"/>
              <a:buNone/>
            </a:pPr>
            <a:r>
              <a:rPr kumimoji="1" lang="en-US" sz="2000">
                <a:solidFill>
                  <a:schemeClr val="accent2"/>
                </a:solidFill>
              </a:rPr>
              <a:t>g</a:t>
            </a:r>
            <a:r>
              <a:rPr kumimoji="1" lang="en-US" sz="3200" baseline="30000">
                <a:solidFill>
                  <a:schemeClr val="accent2"/>
                </a:solidFill>
              </a:rPr>
              <a:t>b </a:t>
            </a:r>
            <a:r>
              <a:rPr kumimoji="1" lang="en-US" sz="2000">
                <a:solidFill>
                  <a:schemeClr val="accent2"/>
                </a:solidFill>
              </a:rPr>
              <a:t>mod p</a:t>
            </a:r>
            <a:endParaRPr kumimoji="1" lang="en-US" sz="3200" baseline="3000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200000"/>
              </a:lnSpc>
              <a:buFont typeface="Monotype Sorts" pitchFamily="2" charset="2"/>
              <a:buNone/>
            </a:pPr>
            <a:endParaRPr kumimoji="1" lang="en-US" sz="2000">
              <a:solidFill>
                <a:schemeClr val="tx1"/>
              </a:solidFill>
            </a:endParaRP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6858000" y="3975100"/>
            <a:ext cx="1054100" cy="1465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892175" y="4311650"/>
            <a:ext cx="519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7140575" y="4343400"/>
            <a:ext cx="473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1670050" y="4343400"/>
            <a:ext cx="5181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1670050" y="5181600"/>
            <a:ext cx="5105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685800" y="5867400"/>
            <a:ext cx="762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2"/>
                </a:solidFill>
              </a:rPr>
              <a:t>Alice, Bob share </a:t>
            </a:r>
            <a:r>
              <a:rPr lang="en-US">
                <a:solidFill>
                  <a:schemeClr val="hlink"/>
                </a:solidFill>
              </a:rPr>
              <a:t>g</a:t>
            </a:r>
            <a:r>
              <a:rPr lang="en-US" sz="3600" baseline="30000">
                <a:solidFill>
                  <a:schemeClr val="hlink"/>
                </a:solidFill>
              </a:rPr>
              <a:t>ab</a:t>
            </a:r>
            <a:r>
              <a:rPr lang="en-US">
                <a:solidFill>
                  <a:schemeClr val="hlink"/>
                </a:solidFill>
              </a:rPr>
              <a:t> mod p</a:t>
            </a:r>
            <a:r>
              <a:rPr lang="en-US">
                <a:solidFill>
                  <a:schemeClr val="tx2"/>
                </a:solidFill>
              </a:rPr>
              <a:t> not known to anyone else</a:t>
            </a:r>
          </a:p>
        </p:txBody>
      </p:sp>
    </p:spTree>
    <p:extLst>
      <p:ext uri="{BB962C8B-B14F-4D97-AF65-F5344CB8AC3E}">
        <p14:creationId xmlns:p14="http://schemas.microsoft.com/office/powerpoint/2010/main" val="1134221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21207DDA-FE32-4DEE-A4C6-7D428E864E83}" type="slidenum">
              <a:rPr lang="en-US" sz="1200">
                <a:latin typeface="Arial" charset="0"/>
              </a:rPr>
              <a:pPr/>
              <a:t>24</a:t>
            </a:fld>
            <a:endParaRPr lang="en-US" sz="12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IKE Genealogy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762000" y="1752600"/>
            <a:ext cx="1828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Diffie-Hellman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965325" y="2178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>
                <a:solidFill>
                  <a:schemeClr val="tx2"/>
                </a:solidFill>
              </a:rPr>
              <a:t>1976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5165725" y="1752600"/>
            <a:ext cx="2365375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Station-to-Station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702300" y="2178050"/>
            <a:ext cx="328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 err="1">
                <a:solidFill>
                  <a:schemeClr val="tx2"/>
                </a:solidFill>
              </a:rPr>
              <a:t>Diffie</a:t>
            </a:r>
            <a:r>
              <a:rPr lang="en-US" sz="1600" i="1" dirty="0">
                <a:solidFill>
                  <a:schemeClr val="tx2"/>
                </a:solidFill>
              </a:rPr>
              <a:t>, van </a:t>
            </a:r>
            <a:r>
              <a:rPr lang="en-US" sz="1600" i="1" dirty="0" err="1">
                <a:solidFill>
                  <a:schemeClr val="tx2"/>
                </a:solidFill>
              </a:rPr>
              <a:t>Oorschot</a:t>
            </a:r>
            <a:r>
              <a:rPr lang="en-US" sz="1600" i="1" dirty="0">
                <a:solidFill>
                  <a:schemeClr val="tx2"/>
                </a:solidFill>
              </a:rPr>
              <a:t>, Wiener  1992</a:t>
            </a:r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2590800" y="19812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2879725" y="2133600"/>
            <a:ext cx="23018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+ authentication,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identity protection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257800" y="3429000"/>
            <a:ext cx="15240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Photuris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5794375" y="3854450"/>
            <a:ext cx="234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 err="1">
                <a:solidFill>
                  <a:schemeClr val="tx2"/>
                </a:solidFill>
              </a:rPr>
              <a:t>Karn</a:t>
            </a:r>
            <a:r>
              <a:rPr lang="en-US" sz="1600" i="1" dirty="0">
                <a:solidFill>
                  <a:schemeClr val="tx2"/>
                </a:solidFill>
              </a:rPr>
              <a:t>, Simpson  1994-99</a:t>
            </a:r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5410200" y="2209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5486400" y="2590800"/>
            <a:ext cx="20351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+ defense against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denial of service</a:t>
            </a:r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914400" y="3048000"/>
            <a:ext cx="15240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ISAKMP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1693863" y="3473450"/>
            <a:ext cx="1125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>
                <a:solidFill>
                  <a:schemeClr val="tx2"/>
                </a:solidFill>
              </a:rPr>
              <a:t>NSA  1998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762000" y="3833813"/>
            <a:ext cx="3581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“generic” protocol for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establishing security associations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+ defense against replay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5334000" y="4800600"/>
            <a:ext cx="15240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Oakley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6113463" y="5226050"/>
            <a:ext cx="1363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 err="1">
                <a:solidFill>
                  <a:schemeClr val="tx2"/>
                </a:solidFill>
              </a:rPr>
              <a:t>Orman</a:t>
            </a:r>
            <a:r>
              <a:rPr lang="en-US" sz="1600" i="1" dirty="0">
                <a:solidFill>
                  <a:schemeClr val="tx2"/>
                </a:solidFill>
              </a:rPr>
              <a:t>  1998</a:t>
            </a:r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>
            <a:off x="5410200" y="3886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5486400" y="4267200"/>
            <a:ext cx="3048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+ compatibility with ISAKMP</a:t>
            </a:r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3276600" y="4876800"/>
            <a:ext cx="1066800" cy="457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IKE</a:t>
            </a:r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3733800" y="530225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>
                <a:solidFill>
                  <a:schemeClr val="tx2"/>
                </a:solidFill>
              </a:rPr>
              <a:t>Cisco  1998</a:t>
            </a:r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>
            <a:off x="1905000" y="47244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3"/>
          <p:cNvSpPr>
            <a:spLocks noChangeShapeType="1"/>
          </p:cNvSpPr>
          <p:nvPr/>
        </p:nvSpPr>
        <p:spPr bwMode="auto">
          <a:xfrm flipH="1">
            <a:off x="4343400" y="5029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Rectangle 24"/>
          <p:cNvSpPr>
            <a:spLocks noChangeArrowheads="1"/>
          </p:cNvSpPr>
          <p:nvPr/>
        </p:nvSpPr>
        <p:spPr bwMode="auto">
          <a:xfrm>
            <a:off x="3276600" y="5715000"/>
            <a:ext cx="1066800" cy="457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IKEv2</a:t>
            </a: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3740150" y="6140450"/>
            <a:ext cx="3297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>
                <a:solidFill>
                  <a:schemeClr val="tx2"/>
                </a:solidFill>
              </a:rPr>
              <a:t>Internet standard  December 2005</a:t>
            </a:r>
          </a:p>
        </p:txBody>
      </p:sp>
      <p:sp>
        <p:nvSpPr>
          <p:cNvPr id="26651" name="Line 26"/>
          <p:cNvSpPr>
            <a:spLocks noChangeShapeType="1"/>
          </p:cNvSpPr>
          <p:nvPr/>
        </p:nvSpPr>
        <p:spPr bwMode="auto">
          <a:xfrm>
            <a:off x="3581400" y="5334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0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2EE8F7D9-5408-424F-B0A7-F46742FFE562}" type="slidenum">
              <a:rPr lang="en-US" sz="1200">
                <a:latin typeface="Arial" charset="0"/>
              </a:rPr>
              <a:pPr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r>
              <a:rPr lang="en-US"/>
              <a:t>Design Objectives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Shared secret</a:t>
            </a:r>
          </a:p>
          <a:p>
            <a:pPr lvl="1"/>
            <a:r>
              <a:rPr lang="en-US"/>
              <a:t>Create and agree on a secret which is known only to protocol participants</a:t>
            </a:r>
          </a:p>
          <a:p>
            <a:r>
              <a:rPr lang="en-US"/>
              <a:t>Authentication </a:t>
            </a:r>
          </a:p>
          <a:p>
            <a:pPr lvl="1"/>
            <a:r>
              <a:rPr lang="en-US"/>
              <a:t>Participants need to verify each other’s identity</a:t>
            </a:r>
          </a:p>
          <a:p>
            <a:r>
              <a:rPr lang="en-US"/>
              <a:t>Identity protection </a:t>
            </a:r>
          </a:p>
          <a:p>
            <a:pPr lvl="1"/>
            <a:r>
              <a:rPr lang="en-US"/>
              <a:t>Eavesdropper should not be able to infer participants’ identities by observing protocol execution</a:t>
            </a:r>
          </a:p>
          <a:p>
            <a:r>
              <a:rPr lang="en-US"/>
              <a:t>Protection against denial of service</a:t>
            </a:r>
          </a:p>
          <a:p>
            <a:pPr lvl="1"/>
            <a:r>
              <a:rPr lang="en-US"/>
              <a:t>Malicious participant should not be able to exploit the protocol to cause the other party to waste resources</a:t>
            </a:r>
          </a:p>
        </p:txBody>
      </p:sp>
    </p:spTree>
    <p:extLst>
      <p:ext uri="{BB962C8B-B14F-4D97-AF65-F5344CB8AC3E}">
        <p14:creationId xmlns:p14="http://schemas.microsoft.com/office/powerpoint/2010/main" val="4285447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8E4841C0-B369-4144-9F93-D5A6D70D9636}" type="slidenum">
              <a:rPr lang="en-US" sz="1200">
                <a:latin typeface="Arial" charset="0"/>
              </a:rPr>
              <a:pPr/>
              <a:t>26</a:t>
            </a:fld>
            <a:endParaRPr lang="en-US" sz="12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1: Diffie-Hellman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 sz="3200" dirty="0"/>
          </a:p>
          <a:p>
            <a:pPr>
              <a:buFont typeface="Monotype Sorts" pitchFamily="2" charset="2"/>
              <a:buNone/>
            </a:pPr>
            <a:r>
              <a:rPr lang="en-US" dirty="0"/>
              <a:t>            	A 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 B:   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endParaRPr lang="en-US" baseline="30000" dirty="0"/>
          </a:p>
          <a:p>
            <a:pPr>
              <a:buFont typeface="Monotype Sorts" pitchFamily="2" charset="2"/>
              <a:buNone/>
            </a:pPr>
            <a:r>
              <a:rPr lang="en-US" dirty="0"/>
              <a:t>            	B 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/>
              <a:t> A:  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endParaRPr lang="en-US" baseline="30000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Shared secret is g</a:t>
            </a:r>
            <a:r>
              <a:rPr lang="en-US" baseline="30000" dirty="0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, compute key as k=hash(</a:t>
            </a:r>
            <a:r>
              <a:rPr lang="en-US" dirty="0" err="1">
                <a:solidFill>
                  <a:srgbClr val="FF0000"/>
                </a:solidFill>
              </a:rPr>
              <a:t>rand,g</a:t>
            </a:r>
            <a:r>
              <a:rPr lang="en-US" baseline="30000" dirty="0" err="1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Diffie-Hellman guarantees perfect forward secrecy</a:t>
            </a:r>
            <a:r>
              <a:rPr lang="en-US" u="sng" dirty="0"/>
              <a:t>(</a:t>
            </a:r>
            <a:r>
              <a:rPr lang="zh-CN" altLang="en-US" u="sng" dirty="0"/>
              <a:t> </a:t>
            </a:r>
            <a:r>
              <a:rPr lang="en-US" altLang="zh-CN" u="sng" dirty="0"/>
              <a:t>someone break the pervious key, they cannot break the future one.)</a:t>
            </a:r>
            <a:endParaRPr lang="en-US" u="sng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969696"/>
                </a:solidFill>
              </a:rPr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969696"/>
                </a:solidFill>
              </a:rPr>
              <a:t>Identity protection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969696"/>
                </a:solidFill>
              </a:rPr>
              <a:t>DoS protection</a:t>
            </a:r>
          </a:p>
        </p:txBody>
      </p:sp>
    </p:spTree>
    <p:extLst>
      <p:ext uri="{BB962C8B-B14F-4D97-AF65-F5344CB8AC3E}">
        <p14:creationId xmlns:p14="http://schemas.microsoft.com/office/powerpoint/2010/main" val="1927217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B9C17629-58A4-4C81-90ED-0F16EDB36CDF}" type="slidenum">
              <a:rPr lang="en-US" sz="1200">
                <a:latin typeface="Arial" charset="0"/>
              </a:rPr>
              <a:pPr/>
              <a:t>27</a:t>
            </a:fld>
            <a:endParaRPr lang="en-US" sz="12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914400"/>
          </a:xfrm>
        </p:spPr>
        <p:txBody>
          <a:bodyPr/>
          <a:lstStyle/>
          <a:p>
            <a:r>
              <a:rPr lang="en-US"/>
              <a:t>Ingredient 2: Challenge-Response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51054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endParaRPr lang="en-US" sz="3200" dirty="0"/>
          </a:p>
          <a:p>
            <a:pPr>
              <a:buFont typeface="Monotype Sorts" pitchFamily="2" charset="2"/>
              <a:buNone/>
            </a:pPr>
            <a:r>
              <a:rPr lang="en-US" dirty="0"/>
              <a:t>  			A 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 B:  m, A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			B 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 A:  n, </a:t>
            </a:r>
            <a:r>
              <a:rPr lang="en-US" dirty="0" err="1"/>
              <a:t>sig</a:t>
            </a:r>
            <a:r>
              <a:rPr lang="en-US" baseline="-25000" dirty="0" err="1"/>
              <a:t>B</a:t>
            </a:r>
            <a:r>
              <a:rPr lang="en-US" dirty="0"/>
              <a:t>(m, n, A)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			A 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 B:  </a:t>
            </a:r>
            <a:r>
              <a:rPr lang="en-US" dirty="0" err="1"/>
              <a:t>sig</a:t>
            </a:r>
            <a:r>
              <a:rPr lang="en-US" baseline="-25000" dirty="0" err="1"/>
              <a:t>A</a:t>
            </a:r>
            <a:r>
              <a:rPr lang="en-US" dirty="0"/>
              <a:t>(m, n, B)</a:t>
            </a:r>
            <a:endParaRPr lang="el-GR" dirty="0"/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96969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969696"/>
                </a:solidFill>
              </a:rPr>
              <a:t>Shared secret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Authentication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receives his own number m </a:t>
            </a:r>
            <a:r>
              <a:rPr lang="en-US" dirty="0">
                <a:solidFill>
                  <a:srgbClr val="FF0000"/>
                </a:solidFill>
              </a:rPr>
              <a:t>signed by B’s private key </a:t>
            </a:r>
            <a:r>
              <a:rPr lang="en-US" dirty="0"/>
              <a:t>and deduces that B is on the other end; similar for 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969696"/>
                </a:solidFill>
              </a:rPr>
              <a:t>Identity protection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969696"/>
                </a:solidFill>
              </a:rPr>
              <a:t>DoS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27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B094E1E0-4DF1-4DFC-A6B6-A0E056176DAF}" type="slidenum">
              <a:rPr lang="en-US" sz="1200">
                <a:latin typeface="Arial" charset="0"/>
              </a:rPr>
              <a:pPr/>
              <a:t>28</a:t>
            </a:fld>
            <a:endParaRPr lang="en-US" sz="12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 + Challenge-Response </a:t>
            </a:r>
            <a:endParaRPr lang="en-US">
              <a:sym typeface="Symbol" pitchFamily="18" charset="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ISO 9798-3 protocol: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  			</a:t>
            </a:r>
            <a:r>
              <a:rPr lang="en-US"/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B:  </a:t>
            </a:r>
            <a:r>
              <a:rPr lang="en-US">
                <a:solidFill>
                  <a:schemeClr val="hlink"/>
                </a:solidFill>
              </a:rPr>
              <a:t>g</a:t>
            </a:r>
            <a:r>
              <a:rPr lang="en-US" baseline="30000">
                <a:solidFill>
                  <a:schemeClr val="hlink"/>
                </a:solidFill>
              </a:rPr>
              <a:t>a</a:t>
            </a:r>
            <a:r>
              <a:rPr lang="en-US"/>
              <a:t>, A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			B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A:  </a:t>
            </a:r>
            <a:r>
              <a:rPr lang="en-US">
                <a:solidFill>
                  <a:schemeClr val="hlink"/>
                </a:solidFill>
              </a:rPr>
              <a:t>g</a:t>
            </a:r>
            <a:r>
              <a:rPr lang="en-US" baseline="30000">
                <a:solidFill>
                  <a:schemeClr val="hlink"/>
                </a:solidFill>
              </a:rPr>
              <a:t>b</a:t>
            </a:r>
            <a:r>
              <a:rPr lang="en-US"/>
              <a:t>, sig</a:t>
            </a:r>
            <a:r>
              <a:rPr lang="en-US" baseline="-25000"/>
              <a:t>B</a:t>
            </a:r>
            <a:r>
              <a:rPr lang="en-US"/>
              <a:t>(</a:t>
            </a:r>
            <a:r>
              <a:rPr lang="en-US">
                <a:solidFill>
                  <a:schemeClr val="hlink"/>
                </a:solidFill>
              </a:rPr>
              <a:t>g</a:t>
            </a:r>
            <a:r>
              <a:rPr lang="en-US" baseline="30000">
                <a:solidFill>
                  <a:schemeClr val="hlink"/>
                </a:solidFill>
              </a:rPr>
              <a:t>a</a:t>
            </a:r>
            <a:r>
              <a:rPr lang="en-US"/>
              <a:t>, </a:t>
            </a:r>
            <a:r>
              <a:rPr lang="en-US">
                <a:solidFill>
                  <a:schemeClr val="hlink"/>
                </a:solidFill>
              </a:rPr>
              <a:t>g</a:t>
            </a:r>
            <a:r>
              <a:rPr lang="en-US" baseline="30000">
                <a:solidFill>
                  <a:schemeClr val="hlink"/>
                </a:solidFill>
              </a:rPr>
              <a:t>b</a:t>
            </a:r>
            <a:r>
              <a:rPr lang="en-US"/>
              <a:t>, A)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			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B:  sig</a:t>
            </a:r>
            <a:r>
              <a:rPr lang="en-US" baseline="-25000"/>
              <a:t>A</a:t>
            </a:r>
            <a:r>
              <a:rPr lang="en-US"/>
              <a:t>(</a:t>
            </a:r>
            <a:r>
              <a:rPr lang="en-US">
                <a:solidFill>
                  <a:schemeClr val="hlink"/>
                </a:solidFill>
              </a:rPr>
              <a:t>g</a:t>
            </a:r>
            <a:r>
              <a:rPr lang="en-US" baseline="30000">
                <a:solidFill>
                  <a:schemeClr val="hlink"/>
                </a:solidFill>
              </a:rPr>
              <a:t>a</a:t>
            </a:r>
            <a:r>
              <a:rPr lang="en-US"/>
              <a:t>, </a:t>
            </a:r>
            <a:r>
              <a:rPr lang="en-US">
                <a:solidFill>
                  <a:schemeClr val="hlink"/>
                </a:solidFill>
              </a:rPr>
              <a:t>g</a:t>
            </a:r>
            <a:r>
              <a:rPr lang="en-US" baseline="30000">
                <a:solidFill>
                  <a:schemeClr val="hlink"/>
                </a:solidFill>
              </a:rPr>
              <a:t>b</a:t>
            </a:r>
            <a:r>
              <a:rPr lang="en-US"/>
              <a:t>, B)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Shared secret: g</a:t>
            </a:r>
            <a:r>
              <a:rPr lang="en-US" baseline="30000"/>
              <a:t>ab</a:t>
            </a:r>
          </a:p>
          <a:p>
            <a:pPr lvl="1">
              <a:lnSpc>
                <a:spcPct val="90000"/>
              </a:lnSpc>
            </a:pPr>
            <a:r>
              <a:rPr lang="en-US"/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969696"/>
                </a:solidFill>
              </a:rPr>
              <a:t>Identity protection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969696"/>
                </a:solidFill>
              </a:rPr>
              <a:t>DoS protection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7315200" y="2057400"/>
            <a:ext cx="13716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m := </a:t>
            </a:r>
            <a:r>
              <a:rPr lang="en-US">
                <a:solidFill>
                  <a:schemeClr val="hlink"/>
                </a:solidFill>
              </a:rPr>
              <a:t>g</a:t>
            </a:r>
            <a:r>
              <a:rPr lang="en-US" baseline="30000">
                <a:solidFill>
                  <a:schemeClr val="hlink"/>
                </a:solidFill>
              </a:rPr>
              <a:t>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n  := </a:t>
            </a:r>
            <a:r>
              <a:rPr lang="en-US">
                <a:solidFill>
                  <a:schemeClr val="hlink"/>
                </a:solidFill>
              </a:rPr>
              <a:t>g</a:t>
            </a:r>
            <a:r>
              <a:rPr lang="en-US" baseline="30000">
                <a:solidFill>
                  <a:schemeClr val="hlink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55507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00961943-F985-4577-B304-49FFB2A8F570}" type="slidenum">
              <a:rPr lang="en-US" sz="1200">
                <a:latin typeface="Arial" charset="0"/>
              </a:rPr>
              <a:pPr/>
              <a:t>29</a:t>
            </a:fld>
            <a:endParaRPr lang="en-US" sz="12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Ingredient 3: Encryption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Encrypt signatures to protect identities: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  		</a:t>
            </a:r>
            <a:r>
              <a:rPr lang="en-US"/>
              <a:t>	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B:  g</a:t>
            </a:r>
            <a:r>
              <a:rPr lang="en-US" baseline="30000"/>
              <a:t>a</a:t>
            </a:r>
            <a:r>
              <a:rPr lang="en-US"/>
              <a:t>, A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			B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A:  g</a:t>
            </a:r>
            <a:r>
              <a:rPr lang="en-US" baseline="30000"/>
              <a:t>b</a:t>
            </a:r>
            <a:r>
              <a:rPr lang="en-US"/>
              <a:t>, </a:t>
            </a:r>
            <a:r>
              <a:rPr lang="en-US">
                <a:solidFill>
                  <a:schemeClr val="hlink"/>
                </a:solidFill>
              </a:rPr>
              <a:t>Enc</a:t>
            </a:r>
            <a:r>
              <a:rPr lang="en-US" baseline="-25000">
                <a:solidFill>
                  <a:schemeClr val="hlink"/>
                </a:solidFill>
              </a:rPr>
              <a:t>PK(A)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/>
              <a:t>sig</a:t>
            </a:r>
            <a:r>
              <a:rPr lang="en-US" baseline="-25000"/>
              <a:t>B</a:t>
            </a:r>
            <a:r>
              <a:rPr lang="en-US"/>
              <a:t>(g</a:t>
            </a:r>
            <a:r>
              <a:rPr lang="en-US" baseline="30000"/>
              <a:t>a</a:t>
            </a:r>
            <a:r>
              <a:rPr lang="en-US"/>
              <a:t>, g</a:t>
            </a:r>
            <a:r>
              <a:rPr lang="en-US" baseline="30000"/>
              <a:t>b</a:t>
            </a:r>
            <a:r>
              <a:rPr lang="en-US"/>
              <a:t>, A)</a:t>
            </a:r>
            <a:r>
              <a:rPr lang="en-US">
                <a:solidFill>
                  <a:schemeClr val="hlink"/>
                </a:solidFill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			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B:  </a:t>
            </a:r>
            <a:r>
              <a:rPr lang="en-US">
                <a:solidFill>
                  <a:schemeClr val="hlink"/>
                </a:solidFill>
              </a:rPr>
              <a:t>Enc</a:t>
            </a:r>
            <a:r>
              <a:rPr lang="en-US" baseline="-25000">
                <a:solidFill>
                  <a:schemeClr val="hlink"/>
                </a:solidFill>
              </a:rPr>
              <a:t>PK(B)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/>
              <a:t>sig</a:t>
            </a:r>
            <a:r>
              <a:rPr lang="en-US" baseline="-25000"/>
              <a:t>A</a:t>
            </a:r>
            <a:r>
              <a:rPr lang="en-US"/>
              <a:t>(g</a:t>
            </a:r>
            <a:r>
              <a:rPr lang="en-US" baseline="30000"/>
              <a:t>a</a:t>
            </a:r>
            <a:r>
              <a:rPr lang="en-US"/>
              <a:t>, g</a:t>
            </a:r>
            <a:r>
              <a:rPr lang="en-US" baseline="30000"/>
              <a:t>b</a:t>
            </a:r>
            <a:r>
              <a:rPr lang="en-US"/>
              <a:t>, B)</a:t>
            </a:r>
            <a:r>
              <a:rPr lang="en-US">
                <a:solidFill>
                  <a:schemeClr val="hlink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Shared secret: g</a:t>
            </a:r>
            <a:r>
              <a:rPr lang="en-US" baseline="30000"/>
              <a:t>ab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/>
              <a:t>Identity protection (for responder only!)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969696"/>
                </a:solidFill>
              </a:rPr>
              <a:t>DoS protection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0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31002EA-937C-484D-8D13-3DE516C883C8}" type="slidenum">
              <a:rPr lang="en-US" sz="1400" smtClean="0">
                <a:latin typeface="Times New Roman" pitchFamily="18" charset="0"/>
              </a:rPr>
              <a:pPr/>
              <a:t>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Security at different layers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066800"/>
            <a:ext cx="7772400" cy="198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Link layer: WEP / 802.11i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Application layer: PGP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Transport layer: SSL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Network layer: IPsec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IPsec approach:</a:t>
            </a:r>
            <a:r>
              <a:rPr lang="en-US" sz="2400" dirty="0"/>
              <a:t> 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3308350" y="3017838"/>
            <a:ext cx="3276600" cy="2133600"/>
            <a:chOff x="1680" y="2592"/>
            <a:chExt cx="2064" cy="1344"/>
          </a:xfrm>
        </p:grpSpPr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1680" y="3456"/>
              <a:ext cx="2064" cy="4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Text Box 6"/>
            <p:cNvSpPr txBox="1">
              <a:spLocks noChangeArrowheads="1"/>
            </p:cNvSpPr>
            <p:nvPr/>
          </p:nvSpPr>
          <p:spPr bwMode="auto">
            <a:xfrm>
              <a:off x="2400" y="3515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IPsec</a:t>
              </a: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1680" y="3024"/>
              <a:ext cx="2064" cy="4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Text Box 8"/>
            <p:cNvSpPr txBox="1">
              <a:spLocks noChangeArrowheads="1"/>
            </p:cNvSpPr>
            <p:nvPr/>
          </p:nvSpPr>
          <p:spPr bwMode="auto">
            <a:xfrm>
              <a:off x="2064" y="3083"/>
              <a:ext cx="12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TCP/UDP/ICMP</a:t>
              </a: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1680" y="2592"/>
              <a:ext cx="2064" cy="43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0"/>
            <p:cNvSpPr txBox="1">
              <a:spLocks noChangeArrowheads="1"/>
            </p:cNvSpPr>
            <p:nvPr/>
          </p:nvSpPr>
          <p:spPr bwMode="auto">
            <a:xfrm>
              <a:off x="2438" y="2747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/>
            </a:p>
          </p:txBody>
        </p:sp>
        <p:sp>
          <p:nvSpPr>
            <p:cNvPr id="11277" name="Text Box 11"/>
            <p:cNvSpPr txBox="1">
              <a:spLocks noChangeArrowheads="1"/>
            </p:cNvSpPr>
            <p:nvPr/>
          </p:nvSpPr>
          <p:spPr bwMode="auto">
            <a:xfrm>
              <a:off x="2006" y="2651"/>
              <a:ext cx="1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HTTP/SMTP/IM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356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7FB98B5C-C9BA-4605-A9AD-A25CDBD3D685}" type="slidenum">
              <a:rPr lang="en-US" sz="1200">
                <a:latin typeface="Arial" charset="0"/>
              </a:rPr>
              <a:pPr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Refresher: Anti-DoS Cookie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Denial of service </a:t>
            </a:r>
            <a:r>
              <a:rPr lang="en-US" dirty="0"/>
              <a:t>due to resource clogging </a:t>
            </a:r>
          </a:p>
          <a:p>
            <a:pPr lvl="1"/>
            <a:r>
              <a:rPr lang="en-US" dirty="0"/>
              <a:t>If responder opens a state for each connection attempt, attacker can initiate </a:t>
            </a:r>
            <a:r>
              <a:rPr lang="en-US" dirty="0">
                <a:solidFill>
                  <a:srgbClr val="FF0000"/>
                </a:solidFill>
              </a:rPr>
              <a:t>thousands of connections </a:t>
            </a:r>
            <a:r>
              <a:rPr lang="en-US" dirty="0"/>
              <a:t>from bogus or forged IP addresses</a:t>
            </a:r>
          </a:p>
          <a:p>
            <a:r>
              <a:rPr lang="en-US" dirty="0">
                <a:solidFill>
                  <a:schemeClr val="hlink"/>
                </a:solidFill>
              </a:rPr>
              <a:t>Cookies</a:t>
            </a:r>
            <a:r>
              <a:rPr lang="en-US" dirty="0"/>
              <a:t> ensure that the responder is stateless until initiator produced at least two messages</a:t>
            </a:r>
          </a:p>
          <a:p>
            <a:pPr lvl="1"/>
            <a:r>
              <a:rPr lang="en-US" dirty="0"/>
              <a:t>Responder’s state (IP addresses and ports) is stored in an unforgeable cookie and sent to initiator</a:t>
            </a:r>
          </a:p>
          <a:p>
            <a:pPr lvl="1"/>
            <a:r>
              <a:rPr lang="en-US" dirty="0"/>
              <a:t>After initiator responds, cookie is regenerated and compared with the cookie returned by the initiator</a:t>
            </a:r>
          </a:p>
          <a:p>
            <a:pPr lvl="1"/>
            <a:r>
              <a:rPr lang="en-US" dirty="0"/>
              <a:t>The cost is two extra messages in each execution</a:t>
            </a:r>
          </a:p>
        </p:txBody>
      </p:sp>
    </p:spTree>
    <p:extLst>
      <p:ext uri="{BB962C8B-B14F-4D97-AF65-F5344CB8AC3E}">
        <p14:creationId xmlns:p14="http://schemas.microsoft.com/office/powerpoint/2010/main" val="3059936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9F860A1B-A853-44C8-852E-263F9792B8D0}" type="slidenum">
              <a:rPr lang="en-US" sz="1200">
                <a:latin typeface="Arial" charset="0"/>
              </a:rPr>
              <a:pPr/>
              <a:t>31</a:t>
            </a:fld>
            <a:endParaRPr lang="en-US" sz="12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Refresher: DoS Prevention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/>
          </a:bodyPr>
          <a:lstStyle/>
          <a:p>
            <a:r>
              <a:rPr lang="en-US" dirty="0"/>
              <a:t>Typical protocol:</a:t>
            </a:r>
          </a:p>
          <a:p>
            <a:pPr lvl="1"/>
            <a:r>
              <a:rPr lang="en-US" dirty="0"/>
              <a:t>Client sends request (message #1) to server</a:t>
            </a:r>
          </a:p>
          <a:p>
            <a:pPr lvl="1"/>
            <a:r>
              <a:rPr lang="en-US" dirty="0"/>
              <a:t>Server sets up connection, responds with message #2</a:t>
            </a:r>
          </a:p>
          <a:p>
            <a:pPr lvl="1"/>
            <a:r>
              <a:rPr lang="en-US" dirty="0"/>
              <a:t>Client may complete session or not (potential DoS)</a:t>
            </a:r>
          </a:p>
          <a:p>
            <a:r>
              <a:rPr lang="en-US" dirty="0"/>
              <a:t>Cookie version:</a:t>
            </a:r>
          </a:p>
          <a:p>
            <a:pPr lvl="1"/>
            <a:r>
              <a:rPr lang="en-US" dirty="0"/>
              <a:t>Client sends request to server</a:t>
            </a:r>
          </a:p>
          <a:p>
            <a:pPr lvl="1"/>
            <a:r>
              <a:rPr lang="en-US" dirty="0"/>
              <a:t>Server </a:t>
            </a:r>
            <a:r>
              <a:rPr lang="en-US" dirty="0">
                <a:solidFill>
                  <a:srgbClr val="FF0000"/>
                </a:solidFill>
              </a:rPr>
              <a:t>sends hashed connection data back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Send message #2 later, after client confirms his address</a:t>
            </a:r>
          </a:p>
          <a:p>
            <a:pPr lvl="1"/>
            <a:r>
              <a:rPr lang="en-US" dirty="0"/>
              <a:t>Client confirms by returning hashed data</a:t>
            </a:r>
          </a:p>
          <a:p>
            <a:pPr lvl="1"/>
            <a:r>
              <a:rPr lang="en-US" dirty="0"/>
              <a:t>Need an extra step to send postponed message #2</a:t>
            </a:r>
          </a:p>
        </p:txBody>
      </p:sp>
    </p:spTree>
    <p:extLst>
      <p:ext uri="{BB962C8B-B14F-4D97-AF65-F5344CB8AC3E}">
        <p14:creationId xmlns:p14="http://schemas.microsoft.com/office/powerpoint/2010/main" val="2660585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B62BAB2C-3284-4683-9E0D-30F66949E077}" type="slidenum">
              <a:rPr lang="en-US" sz="1200">
                <a:latin typeface="Arial" charset="0"/>
              </a:rPr>
              <a:pPr/>
              <a:t>32</a:t>
            </a:fld>
            <a:endParaRPr lang="en-US" sz="1200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Ingredient 4: Anti-DoS Cookie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51054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3200" dirty="0"/>
              <a:t>“Almost-IKE” protocol:</a:t>
            </a:r>
          </a:p>
          <a:p>
            <a:pPr>
              <a:lnSpc>
                <a:spcPct val="0"/>
              </a:lnSpc>
              <a:buFont typeface="Monotype Sorts" pitchFamily="2" charset="2"/>
              <a:buNone/>
            </a:pPr>
            <a:endParaRPr lang="en-US" sz="3200" dirty="0"/>
          </a:p>
          <a:p>
            <a:pPr>
              <a:buFont typeface="Monotype Sorts" pitchFamily="2" charset="2"/>
              <a:buNone/>
            </a:pPr>
            <a:r>
              <a:rPr lang="en-US" sz="2400" dirty="0"/>
              <a:t>	</a:t>
            </a:r>
            <a:r>
              <a:rPr lang="en-US" dirty="0"/>
              <a:t>	</a:t>
            </a: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B:  </a:t>
            </a:r>
            <a:r>
              <a:rPr lang="en-US" sz="2400" dirty="0" err="1"/>
              <a:t>g</a:t>
            </a:r>
            <a:r>
              <a:rPr lang="en-US" sz="2400" baseline="30000" dirty="0" err="1"/>
              <a:t>a</a:t>
            </a:r>
            <a:endParaRPr lang="en-US" sz="2400" dirty="0"/>
          </a:p>
          <a:p>
            <a:pPr>
              <a:buFont typeface="Monotype Sorts" pitchFamily="2" charset="2"/>
              <a:buNone/>
            </a:pPr>
            <a:r>
              <a:rPr lang="en-US" sz="2400" dirty="0"/>
              <a:t>  		B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A:  </a:t>
            </a:r>
            <a:r>
              <a:rPr lang="en-US" sz="2400" dirty="0" err="1"/>
              <a:t>g</a:t>
            </a:r>
            <a:r>
              <a:rPr lang="en-US" sz="2400" baseline="30000" dirty="0" err="1"/>
              <a:t>b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hlink"/>
                </a:solidFill>
              </a:rPr>
              <a:t>hash</a:t>
            </a:r>
            <a:r>
              <a:rPr lang="en-US" sz="2400" baseline="-25000" dirty="0" err="1">
                <a:solidFill>
                  <a:schemeClr val="hlink"/>
                </a:solidFill>
              </a:rPr>
              <a:t>Kb</a:t>
            </a:r>
            <a:r>
              <a:rPr lang="en-US" sz="2400" dirty="0">
                <a:solidFill>
                  <a:schemeClr val="hlink"/>
                </a:solidFill>
              </a:rPr>
              <a:t>(</a:t>
            </a:r>
            <a:r>
              <a:rPr lang="en-US" sz="2400" dirty="0" err="1">
                <a:solidFill>
                  <a:schemeClr val="hlink"/>
                </a:solidFill>
              </a:rPr>
              <a:t>g</a:t>
            </a:r>
            <a:r>
              <a:rPr lang="en-US" sz="2400" baseline="30000" dirty="0" err="1">
                <a:solidFill>
                  <a:schemeClr val="hlink"/>
                </a:solidFill>
              </a:rPr>
              <a:t>b</a:t>
            </a:r>
            <a:r>
              <a:rPr lang="en-US" sz="2400" dirty="0">
                <a:solidFill>
                  <a:schemeClr val="hlink"/>
                </a:solidFill>
              </a:rPr>
              <a:t>, </a:t>
            </a:r>
            <a:r>
              <a:rPr lang="en-US" sz="2400" dirty="0" err="1">
                <a:solidFill>
                  <a:schemeClr val="hlink"/>
                </a:solidFill>
              </a:rPr>
              <a:t>g</a:t>
            </a:r>
            <a:r>
              <a:rPr lang="en-US" sz="2400" baseline="30000" dirty="0" err="1">
                <a:solidFill>
                  <a:schemeClr val="hlink"/>
                </a:solidFill>
              </a:rPr>
              <a:t>a</a:t>
            </a:r>
            <a:r>
              <a:rPr lang="en-US" sz="2400" dirty="0">
                <a:solidFill>
                  <a:schemeClr val="hlink"/>
                </a:solidFill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400" dirty="0"/>
              <a:t>  		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B:  </a:t>
            </a:r>
            <a:r>
              <a:rPr lang="en-US" sz="2400" dirty="0" err="1"/>
              <a:t>g</a:t>
            </a:r>
            <a:r>
              <a:rPr lang="en-US" sz="2400" baseline="30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g</a:t>
            </a:r>
            <a:r>
              <a:rPr lang="en-US" sz="2400" baseline="30000" dirty="0" err="1"/>
              <a:t>b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hlink"/>
                </a:solidFill>
              </a:rPr>
              <a:t>hash</a:t>
            </a:r>
            <a:r>
              <a:rPr lang="en-US" sz="2400" baseline="-25000" dirty="0" err="1">
                <a:solidFill>
                  <a:schemeClr val="hlink"/>
                </a:solidFill>
              </a:rPr>
              <a:t>Kb</a:t>
            </a:r>
            <a:r>
              <a:rPr lang="en-US" sz="2400" dirty="0">
                <a:solidFill>
                  <a:schemeClr val="hlink"/>
                </a:solidFill>
              </a:rPr>
              <a:t>(</a:t>
            </a:r>
            <a:r>
              <a:rPr lang="en-US" sz="2400" dirty="0" err="1">
                <a:solidFill>
                  <a:schemeClr val="hlink"/>
                </a:solidFill>
              </a:rPr>
              <a:t>g</a:t>
            </a:r>
            <a:r>
              <a:rPr lang="en-US" sz="2400" baseline="30000" dirty="0" err="1">
                <a:solidFill>
                  <a:schemeClr val="hlink"/>
                </a:solidFill>
              </a:rPr>
              <a:t>b</a:t>
            </a:r>
            <a:r>
              <a:rPr lang="en-US" sz="2400" dirty="0">
                <a:solidFill>
                  <a:schemeClr val="hlink"/>
                </a:solidFill>
              </a:rPr>
              <a:t>, </a:t>
            </a:r>
            <a:r>
              <a:rPr lang="en-US" sz="2400" dirty="0" err="1">
                <a:solidFill>
                  <a:schemeClr val="hlink"/>
                </a:solidFill>
              </a:rPr>
              <a:t>g</a:t>
            </a:r>
            <a:r>
              <a:rPr lang="en-US" sz="2400" baseline="30000" dirty="0" err="1">
                <a:solidFill>
                  <a:schemeClr val="hlink"/>
                </a:solidFill>
              </a:rPr>
              <a:t>a</a:t>
            </a:r>
            <a:r>
              <a:rPr lang="en-US" sz="2400" dirty="0">
                <a:solidFill>
                  <a:schemeClr val="hlink"/>
                </a:solidFill>
              </a:rPr>
              <a:t>)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z="2400" dirty="0"/>
              <a:t>			    </a:t>
            </a:r>
            <a:r>
              <a:rPr lang="en-US" sz="2400" dirty="0" err="1"/>
              <a:t>Enc</a:t>
            </a:r>
            <a:r>
              <a:rPr lang="en-US" sz="2400" baseline="-25000" dirty="0" err="1"/>
              <a:t>K</a:t>
            </a:r>
            <a:r>
              <a:rPr lang="en-US" sz="2400" dirty="0"/>
              <a:t>(</a:t>
            </a:r>
            <a:r>
              <a:rPr lang="en-US" sz="2400" dirty="0" err="1"/>
              <a:t>sig</a:t>
            </a:r>
            <a:r>
              <a:rPr lang="en-US" sz="2400" baseline="-25000" dirty="0" err="1"/>
              <a:t>A</a:t>
            </a:r>
            <a:r>
              <a:rPr lang="en-US" sz="2400" dirty="0"/>
              <a:t>(</a:t>
            </a:r>
            <a:r>
              <a:rPr lang="en-US" sz="2400" dirty="0" err="1"/>
              <a:t>g</a:t>
            </a:r>
            <a:r>
              <a:rPr lang="en-US" sz="2400" baseline="30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g</a:t>
            </a:r>
            <a:r>
              <a:rPr lang="en-US" sz="2400" baseline="30000" dirty="0" err="1"/>
              <a:t>b</a:t>
            </a:r>
            <a:r>
              <a:rPr lang="en-US" sz="2400" dirty="0"/>
              <a:t>, B))</a:t>
            </a:r>
          </a:p>
          <a:p>
            <a:pPr>
              <a:buFont typeface="Monotype Sorts" pitchFamily="2" charset="2"/>
              <a:buNone/>
            </a:pPr>
            <a:r>
              <a:rPr lang="en-US" sz="2400" dirty="0"/>
              <a:t>		B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A:  </a:t>
            </a:r>
            <a:r>
              <a:rPr lang="en-US" sz="2400" dirty="0" err="1"/>
              <a:t>g</a:t>
            </a:r>
            <a:r>
              <a:rPr lang="en-US" sz="2400" baseline="300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Enc</a:t>
            </a:r>
            <a:r>
              <a:rPr lang="en-US" sz="2400" baseline="-25000" dirty="0" err="1"/>
              <a:t>K</a:t>
            </a:r>
            <a:r>
              <a:rPr lang="en-US" sz="2400" dirty="0"/>
              <a:t>(</a:t>
            </a:r>
            <a:r>
              <a:rPr lang="en-US" sz="2400" dirty="0" err="1"/>
              <a:t>sig</a:t>
            </a:r>
            <a:r>
              <a:rPr lang="en-US" sz="2400" baseline="-25000" dirty="0" err="1"/>
              <a:t>B</a:t>
            </a:r>
            <a:r>
              <a:rPr lang="en-US" sz="2400" dirty="0"/>
              <a:t>(</a:t>
            </a:r>
            <a:r>
              <a:rPr lang="en-US" sz="2400" dirty="0" err="1"/>
              <a:t>g</a:t>
            </a:r>
            <a:r>
              <a:rPr lang="en-US" sz="2400" baseline="30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g</a:t>
            </a:r>
            <a:r>
              <a:rPr lang="en-US" sz="2400" baseline="30000" dirty="0" err="1"/>
              <a:t>b</a:t>
            </a:r>
            <a:r>
              <a:rPr lang="en-US" sz="2400" dirty="0"/>
              <a:t>, A))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Shared secret: g</a:t>
            </a:r>
            <a:r>
              <a:rPr lang="en-US" baseline="30000" dirty="0"/>
              <a:t>ab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Identity protection</a:t>
            </a:r>
          </a:p>
          <a:p>
            <a:pPr lvl="1"/>
            <a:r>
              <a:rPr lang="en-US" dirty="0" err="1">
                <a:solidFill>
                  <a:srgbClr val="969696"/>
                </a:solidFill>
              </a:rPr>
              <a:t>DoS</a:t>
            </a:r>
            <a:r>
              <a:rPr lang="en-US" dirty="0">
                <a:solidFill>
                  <a:srgbClr val="969696"/>
                </a:solidFill>
              </a:rPr>
              <a:t> protection?</a:t>
            </a:r>
          </a:p>
        </p:txBody>
      </p:sp>
      <p:sp>
        <p:nvSpPr>
          <p:cNvPr id="1315844" name="AutoShape 4"/>
          <p:cNvSpPr>
            <a:spLocks noChangeArrowheads="1"/>
          </p:cNvSpPr>
          <p:nvPr/>
        </p:nvSpPr>
        <p:spPr bwMode="auto">
          <a:xfrm>
            <a:off x="5334000" y="1785938"/>
            <a:ext cx="2854325" cy="804862"/>
          </a:xfrm>
          <a:prstGeom prst="wedgeRectCallout">
            <a:avLst>
              <a:gd name="adj1" fmla="val -77301"/>
              <a:gd name="adj2" fmla="val 71245"/>
            </a:avLst>
          </a:prstGeom>
          <a:noFill/>
          <a:ln w="28575">
            <a:solidFill>
              <a:schemeClr val="tx2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Doesn’t quite work: B must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remember his DH exponent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for every connection</a:t>
            </a:r>
            <a:endParaRPr lang="en-US" sz="1600" baseline="30000"/>
          </a:p>
        </p:txBody>
      </p:sp>
      <p:sp>
        <p:nvSpPr>
          <p:cNvPr id="34822" name="AutoShape 5"/>
          <p:cNvSpPr>
            <a:spLocks noChangeArrowheads="1"/>
          </p:cNvSpPr>
          <p:nvPr/>
        </p:nvSpPr>
        <p:spPr bwMode="auto">
          <a:xfrm>
            <a:off x="4267200" y="4724400"/>
            <a:ext cx="1293813" cy="355600"/>
          </a:xfrm>
          <a:prstGeom prst="wedgeRectCallout">
            <a:avLst>
              <a:gd name="adj1" fmla="val -90981"/>
              <a:gd name="adj2" fmla="val -79912"/>
            </a:avLst>
          </a:prstGeom>
          <a:noFill/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k=hash(g</a:t>
            </a:r>
            <a:r>
              <a:rPr lang="en-US" sz="1600" baseline="30000">
                <a:solidFill>
                  <a:schemeClr val="tx1"/>
                </a:solidFill>
              </a:rPr>
              <a:t>ab</a:t>
            </a:r>
            <a:r>
              <a:rPr lang="en-US" sz="160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10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44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F13DE5A4-AD55-44F5-AD98-95B8A18F355A}" type="slidenum">
              <a:rPr lang="en-US" sz="1200">
                <a:latin typeface="Arial" charset="0"/>
              </a:rPr>
              <a:pPr/>
              <a:t>33</a:t>
            </a:fld>
            <a:endParaRPr lang="en-US" sz="120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28000" cy="914400"/>
          </a:xfrm>
        </p:spPr>
        <p:txBody>
          <a:bodyPr/>
          <a:lstStyle/>
          <a:p>
            <a:r>
              <a:rPr lang="en-US"/>
              <a:t>Medium-Term Secrets and Nonces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5029200"/>
          </a:xfrm>
        </p:spPr>
        <p:txBody>
          <a:bodyPr>
            <a:normAutofit fontScale="92500"/>
          </a:bodyPr>
          <a:lstStyle/>
          <a:p>
            <a:r>
              <a:rPr lang="en-US"/>
              <a:t>Idea: use the same Diffie-Hellman value g</a:t>
            </a:r>
            <a:r>
              <a:rPr lang="en-US" sz="3600" baseline="30000"/>
              <a:t>ab</a:t>
            </a:r>
            <a:r>
              <a:rPr lang="en-US"/>
              <a:t> for every session, update every 10 minutes or so</a:t>
            </a:r>
          </a:p>
          <a:p>
            <a:pPr lvl="1"/>
            <a:r>
              <a:rPr lang="en-US"/>
              <a:t>Helps against denial of service</a:t>
            </a:r>
          </a:p>
          <a:p>
            <a:r>
              <a:rPr lang="en-US"/>
              <a:t>To make sure keys are different for each session, derive them from g</a:t>
            </a:r>
            <a:r>
              <a:rPr lang="en-US" sz="3600" baseline="30000"/>
              <a:t>ab</a:t>
            </a:r>
            <a:r>
              <a:rPr lang="en-US"/>
              <a:t> and session-specific nonces</a:t>
            </a:r>
          </a:p>
          <a:p>
            <a:pPr lvl="1"/>
            <a:r>
              <a:rPr lang="en-US"/>
              <a:t>Nonces guarantee freshness of keys for each session</a:t>
            </a:r>
          </a:p>
          <a:p>
            <a:pPr lvl="1"/>
            <a:r>
              <a:rPr lang="en-US"/>
              <a:t>Re-computing g</a:t>
            </a:r>
            <a:r>
              <a:rPr lang="en-US" sz="2800" baseline="30000"/>
              <a:t>a</a:t>
            </a:r>
            <a:r>
              <a:rPr lang="en-US"/>
              <a:t>, g</a:t>
            </a:r>
            <a:r>
              <a:rPr lang="en-US" sz="2800" baseline="30000"/>
              <a:t>b</a:t>
            </a:r>
            <a:r>
              <a:rPr lang="en-US"/>
              <a:t>, g</a:t>
            </a:r>
            <a:r>
              <a:rPr lang="en-US" sz="2800" baseline="30000"/>
              <a:t>ab</a:t>
            </a:r>
            <a:r>
              <a:rPr lang="en-US"/>
              <a:t> is costly, generating nonces (fresh random numbers) is cheap</a:t>
            </a:r>
          </a:p>
          <a:p>
            <a:r>
              <a:rPr lang="en-US"/>
              <a:t>This is more efficient and helps with DoS, but no longer guarantees forward secrecy (</a:t>
            </a:r>
            <a:r>
              <a:rPr lang="en-US">
                <a:solidFill>
                  <a:schemeClr val="hlink"/>
                </a:solidFill>
              </a:rPr>
              <a:t>why?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3857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1A1F1526-8C5F-4BAA-9029-41FAB6513447}" type="slidenum">
              <a:rPr lang="en-US" sz="1200">
                <a:latin typeface="Arial" charset="0"/>
              </a:rPr>
              <a:pPr/>
              <a:t>34</a:t>
            </a:fld>
            <a:endParaRPr lang="en-US" sz="1200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304800"/>
            <a:ext cx="8470900" cy="838200"/>
          </a:xfrm>
          <a:noFill/>
        </p:spPr>
        <p:txBody>
          <a:bodyPr lIns="92075" tIns="46038" rIns="92075" bIns="46038"/>
          <a:lstStyle/>
          <a:p>
            <a:r>
              <a:rPr lang="en-US" sz="3600" dirty="0"/>
              <a:t>(Simplified) </a:t>
            </a:r>
            <a:r>
              <a:rPr lang="en-US" sz="3600" dirty="0" err="1"/>
              <a:t>Photuris</a:t>
            </a:r>
            <a:endParaRPr lang="en-US" dirty="0"/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609600" y="2292350"/>
            <a:ext cx="1054100" cy="39560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7404100" y="2292350"/>
            <a:ext cx="1054100" cy="39560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6497638" y="1127125"/>
            <a:ext cx="241141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[Karn and Simpson]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81200" y="1993900"/>
            <a:ext cx="5181600" cy="444500"/>
            <a:chOff x="1248" y="1256"/>
            <a:chExt cx="3264" cy="280"/>
          </a:xfrm>
        </p:grpSpPr>
        <p:sp>
          <p:nvSpPr>
            <p:cNvPr id="36894" name="Line 7"/>
            <p:cNvSpPr>
              <a:spLocks noChangeShapeType="1"/>
            </p:cNvSpPr>
            <p:nvPr/>
          </p:nvSpPr>
          <p:spPr bwMode="auto">
            <a:xfrm>
              <a:off x="1248" y="1536"/>
              <a:ext cx="32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Text Box 8"/>
            <p:cNvSpPr txBox="1">
              <a:spLocks noChangeArrowheads="1"/>
            </p:cNvSpPr>
            <p:nvPr/>
          </p:nvSpPr>
          <p:spPr bwMode="auto">
            <a:xfrm>
              <a:off x="2296" y="1256"/>
              <a:ext cx="6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Cookie</a:t>
              </a:r>
              <a:r>
                <a:rPr lang="en-US" sz="2000" baseline="-250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318921" name="AutoShape 9"/>
          <p:cNvSpPr>
            <a:spLocks noChangeArrowheads="1"/>
          </p:cNvSpPr>
          <p:nvPr/>
        </p:nvSpPr>
        <p:spPr bwMode="auto">
          <a:xfrm>
            <a:off x="1524000" y="1600200"/>
            <a:ext cx="2057400" cy="457200"/>
          </a:xfrm>
          <a:prstGeom prst="wedgeRectCallout">
            <a:avLst>
              <a:gd name="adj1" fmla="val 56097"/>
              <a:gd name="adj2" fmla="val 77778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400"/>
              <a:t>Random number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400"/>
              <a:t>(identifies connection)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1200" y="2590800"/>
            <a:ext cx="5105400" cy="407988"/>
            <a:chOff x="1248" y="1632"/>
            <a:chExt cx="3216" cy="257"/>
          </a:xfrm>
        </p:grpSpPr>
        <p:sp>
          <p:nvSpPr>
            <p:cNvPr id="36892" name="Line 11"/>
            <p:cNvSpPr>
              <a:spLocks noChangeShapeType="1"/>
            </p:cNvSpPr>
            <p:nvPr/>
          </p:nvSpPr>
          <p:spPr bwMode="auto">
            <a:xfrm>
              <a:off x="1248" y="1889"/>
              <a:ext cx="32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Text Box 12"/>
            <p:cNvSpPr txBox="1">
              <a:spLocks noChangeArrowheads="1"/>
            </p:cNvSpPr>
            <p:nvPr/>
          </p:nvSpPr>
          <p:spPr bwMode="auto">
            <a:xfrm>
              <a:off x="1780" y="1632"/>
              <a:ext cx="2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Cookie</a:t>
              </a:r>
              <a:r>
                <a:rPr lang="en-US" sz="2000" baseline="-25000">
                  <a:solidFill>
                    <a:schemeClr val="tx1"/>
                  </a:solidFill>
                </a:rPr>
                <a:t>I</a:t>
              </a:r>
              <a:r>
                <a:rPr lang="en-US" sz="2000">
                  <a:solidFill>
                    <a:schemeClr val="tx1"/>
                  </a:solidFill>
                </a:rPr>
                <a:t>, Cookie</a:t>
              </a:r>
              <a:r>
                <a:rPr lang="en-US" sz="2000" baseline="-25000">
                  <a:solidFill>
                    <a:schemeClr val="tx1"/>
                  </a:solidFill>
                </a:rPr>
                <a:t>R</a:t>
              </a:r>
              <a:r>
                <a:rPr lang="en-US" sz="2000">
                  <a:solidFill>
                    <a:schemeClr val="tx1"/>
                  </a:solidFill>
                </a:rPr>
                <a:t>, offer crypto</a:t>
              </a:r>
              <a:endParaRPr lang="en-US" sz="20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1318925" name="AutoShape 13"/>
          <p:cNvSpPr>
            <a:spLocks noChangeArrowheads="1"/>
          </p:cNvSpPr>
          <p:nvPr/>
        </p:nvSpPr>
        <p:spPr bwMode="auto">
          <a:xfrm>
            <a:off x="4724400" y="1828800"/>
            <a:ext cx="2971800" cy="457200"/>
          </a:xfrm>
          <a:prstGeom prst="wedgeRectCallout">
            <a:avLst>
              <a:gd name="adj1" fmla="val -55662"/>
              <a:gd name="adj2" fmla="val 132292"/>
            </a:avLst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400"/>
              <a:t>Hash(source &amp; dest IP addrs,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400"/>
              <a:t>Cookie</a:t>
            </a:r>
            <a:r>
              <a:rPr lang="en-US" sz="1400" baseline="-25000"/>
              <a:t>I</a:t>
            </a:r>
            <a:r>
              <a:rPr lang="en-US" sz="1400"/>
              <a:t>, ports, </a:t>
            </a:r>
            <a:r>
              <a:rPr lang="en-US" sz="1400" b="1"/>
              <a:t>R’s local secret</a:t>
            </a:r>
            <a:r>
              <a:rPr lang="en-US" sz="1400"/>
              <a:t>)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3184525"/>
            <a:ext cx="5181600" cy="473075"/>
            <a:chOff x="1248" y="2006"/>
            <a:chExt cx="3264" cy="298"/>
          </a:xfrm>
        </p:grpSpPr>
        <p:sp>
          <p:nvSpPr>
            <p:cNvPr id="36890" name="Line 15"/>
            <p:cNvSpPr>
              <a:spLocks noChangeShapeType="1"/>
            </p:cNvSpPr>
            <p:nvPr/>
          </p:nvSpPr>
          <p:spPr bwMode="auto">
            <a:xfrm>
              <a:off x="1248" y="2304"/>
              <a:ext cx="32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Text Box 16"/>
            <p:cNvSpPr txBox="1">
              <a:spLocks noChangeArrowheads="1"/>
            </p:cNvSpPr>
            <p:nvPr/>
          </p:nvSpPr>
          <p:spPr bwMode="auto">
            <a:xfrm>
              <a:off x="1329" y="2006"/>
              <a:ext cx="29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Cookie</a:t>
              </a:r>
              <a:r>
                <a:rPr lang="en-US" sz="2000" baseline="-25000">
                  <a:solidFill>
                    <a:schemeClr val="tx1"/>
                  </a:solidFill>
                </a:rPr>
                <a:t>I</a:t>
              </a:r>
              <a:r>
                <a:rPr lang="en-US" sz="2000">
                  <a:solidFill>
                    <a:schemeClr val="tx1"/>
                  </a:solidFill>
                </a:rPr>
                <a:t>, Cookie</a:t>
              </a:r>
              <a:r>
                <a:rPr lang="en-US" sz="2000" baseline="-25000">
                  <a:solidFill>
                    <a:schemeClr val="tx1"/>
                  </a:solidFill>
                </a:rPr>
                <a:t>R</a:t>
              </a:r>
              <a:r>
                <a:rPr lang="en-US" sz="2000">
                  <a:solidFill>
                    <a:schemeClr val="tx1"/>
                  </a:solidFill>
                </a:rPr>
                <a:t>, g</a:t>
              </a:r>
              <a:r>
                <a:rPr lang="en-US" sz="2000" baseline="30000">
                  <a:solidFill>
                    <a:schemeClr val="tx1"/>
                  </a:solidFill>
                </a:rPr>
                <a:t>a</a:t>
              </a:r>
              <a:r>
                <a:rPr lang="en-US" sz="2000">
                  <a:solidFill>
                    <a:schemeClr val="tx1"/>
                  </a:solidFill>
                </a:rPr>
                <a:t> mod p, select crypto</a:t>
              </a:r>
              <a:endParaRPr lang="en-US" sz="2000" baseline="-250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81200" y="3783013"/>
            <a:ext cx="5105400" cy="407987"/>
            <a:chOff x="1248" y="2383"/>
            <a:chExt cx="3216" cy="257"/>
          </a:xfrm>
        </p:grpSpPr>
        <p:sp>
          <p:nvSpPr>
            <p:cNvPr id="36888" name="Line 18"/>
            <p:cNvSpPr>
              <a:spLocks noChangeShapeType="1"/>
            </p:cNvSpPr>
            <p:nvPr/>
          </p:nvSpPr>
          <p:spPr bwMode="auto">
            <a:xfrm>
              <a:off x="1248" y="2640"/>
              <a:ext cx="32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Text Box 19"/>
            <p:cNvSpPr txBox="1">
              <a:spLocks noChangeArrowheads="1"/>
            </p:cNvSpPr>
            <p:nvPr/>
          </p:nvSpPr>
          <p:spPr bwMode="auto">
            <a:xfrm>
              <a:off x="1780" y="2383"/>
              <a:ext cx="20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Cookie</a:t>
              </a:r>
              <a:r>
                <a:rPr lang="en-US" sz="2000" baseline="-25000">
                  <a:solidFill>
                    <a:schemeClr val="tx1"/>
                  </a:solidFill>
                </a:rPr>
                <a:t>I</a:t>
              </a:r>
              <a:r>
                <a:rPr lang="en-US" sz="2000">
                  <a:solidFill>
                    <a:schemeClr val="tx1"/>
                  </a:solidFill>
                </a:rPr>
                <a:t>, Cookie</a:t>
              </a:r>
              <a:r>
                <a:rPr lang="en-US" sz="2000" baseline="-25000">
                  <a:solidFill>
                    <a:schemeClr val="tx1"/>
                  </a:solidFill>
                </a:rPr>
                <a:t>R</a:t>
              </a:r>
              <a:r>
                <a:rPr lang="en-US" sz="2000">
                  <a:solidFill>
                    <a:schemeClr val="tx1"/>
                  </a:solidFill>
                </a:rPr>
                <a:t>, g</a:t>
              </a:r>
              <a:r>
                <a:rPr lang="en-US" sz="2000" baseline="30000">
                  <a:solidFill>
                    <a:schemeClr val="tx1"/>
                  </a:solidFill>
                </a:rPr>
                <a:t>b</a:t>
              </a:r>
              <a:r>
                <a:rPr lang="en-US" sz="2000">
                  <a:solidFill>
                    <a:schemeClr val="tx1"/>
                  </a:solidFill>
                </a:rPr>
                <a:t> mod p</a:t>
              </a:r>
              <a:endParaRPr lang="en-US" sz="2000" baseline="-250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752600" y="4445000"/>
            <a:ext cx="5692775" cy="366713"/>
            <a:chOff x="1104" y="2800"/>
            <a:chExt cx="3586" cy="231"/>
          </a:xfrm>
        </p:grpSpPr>
        <p:sp>
          <p:nvSpPr>
            <p:cNvPr id="36886" name="Text Box 21"/>
            <p:cNvSpPr txBox="1">
              <a:spLocks noChangeArrowheads="1"/>
            </p:cNvSpPr>
            <p:nvPr/>
          </p:nvSpPr>
          <p:spPr bwMode="auto">
            <a:xfrm>
              <a:off x="1104" y="2800"/>
              <a:ext cx="17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 i="1">
                  <a:solidFill>
                    <a:schemeClr val="accent2"/>
                  </a:solidFill>
                </a:rPr>
                <a:t>switch to K=h(g</a:t>
              </a:r>
              <a:r>
                <a:rPr lang="en-US" sz="1800" i="1" baseline="30000">
                  <a:solidFill>
                    <a:schemeClr val="accent2"/>
                  </a:solidFill>
                </a:rPr>
                <a:t>ab</a:t>
              </a:r>
              <a:r>
                <a:rPr lang="en-US" sz="1800" i="1">
                  <a:solidFill>
                    <a:schemeClr val="accent2"/>
                  </a:solidFill>
                </a:rPr>
                <a:t> mod p)</a:t>
              </a:r>
            </a:p>
          </p:txBody>
        </p:sp>
        <p:sp>
          <p:nvSpPr>
            <p:cNvPr id="36887" name="Text Box 22"/>
            <p:cNvSpPr txBox="1">
              <a:spLocks noChangeArrowheads="1"/>
            </p:cNvSpPr>
            <p:nvPr/>
          </p:nvSpPr>
          <p:spPr bwMode="auto">
            <a:xfrm>
              <a:off x="2948" y="2800"/>
              <a:ext cx="17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 i="1">
                  <a:solidFill>
                    <a:schemeClr val="accent2"/>
                  </a:solidFill>
                </a:rPr>
                <a:t>switch to K=h(g</a:t>
              </a:r>
              <a:r>
                <a:rPr lang="en-US" sz="1800" i="1" baseline="30000">
                  <a:solidFill>
                    <a:schemeClr val="accent2"/>
                  </a:solidFill>
                </a:rPr>
                <a:t>ab</a:t>
              </a:r>
              <a:r>
                <a:rPr lang="en-US" sz="1800" i="1">
                  <a:solidFill>
                    <a:schemeClr val="accent2"/>
                  </a:solidFill>
                </a:rPr>
                <a:t> mod p)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797050" y="4937125"/>
            <a:ext cx="5468938" cy="473075"/>
            <a:chOff x="1132" y="3110"/>
            <a:chExt cx="3445" cy="298"/>
          </a:xfrm>
        </p:grpSpPr>
        <p:sp>
          <p:nvSpPr>
            <p:cNvPr id="36884" name="Line 24"/>
            <p:cNvSpPr>
              <a:spLocks noChangeShapeType="1"/>
            </p:cNvSpPr>
            <p:nvPr/>
          </p:nvSpPr>
          <p:spPr bwMode="auto">
            <a:xfrm>
              <a:off x="1296" y="3408"/>
              <a:ext cx="326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Text Box 25"/>
            <p:cNvSpPr txBox="1">
              <a:spLocks noChangeArrowheads="1"/>
            </p:cNvSpPr>
            <p:nvPr/>
          </p:nvSpPr>
          <p:spPr bwMode="auto">
            <a:xfrm>
              <a:off x="1132" y="3110"/>
              <a:ext cx="34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Cookie</a:t>
              </a:r>
              <a:r>
                <a:rPr lang="en-US" sz="2000" baseline="-25000">
                  <a:solidFill>
                    <a:schemeClr val="accent2"/>
                  </a:solidFill>
                </a:rPr>
                <a:t>I</a:t>
              </a:r>
              <a:r>
                <a:rPr lang="en-US" sz="2000">
                  <a:solidFill>
                    <a:schemeClr val="accent2"/>
                  </a:solidFill>
                </a:rPr>
                <a:t>, Cookie</a:t>
              </a:r>
              <a:r>
                <a:rPr lang="en-US" sz="2000" baseline="-25000">
                  <a:solidFill>
                    <a:schemeClr val="accent2"/>
                  </a:solidFill>
                </a:rPr>
                <a:t>R</a:t>
              </a:r>
              <a:r>
                <a:rPr lang="en-US" sz="2000">
                  <a:solidFill>
                    <a:schemeClr val="accent2"/>
                  </a:solidFill>
                </a:rPr>
                <a:t>, Enc</a:t>
              </a:r>
              <a:r>
                <a:rPr lang="en-US" sz="2000" baseline="-25000">
                  <a:solidFill>
                    <a:schemeClr val="accent2"/>
                  </a:solidFill>
                </a:rPr>
                <a:t>K</a:t>
              </a:r>
              <a:r>
                <a:rPr lang="en-US" sz="2000">
                  <a:solidFill>
                    <a:schemeClr val="accent2"/>
                  </a:solidFill>
                </a:rPr>
                <a:t>(“I”, sig</a:t>
              </a:r>
              <a:r>
                <a:rPr lang="en-US" sz="2000" baseline="-25000">
                  <a:solidFill>
                    <a:schemeClr val="accent2"/>
                  </a:solidFill>
                </a:rPr>
                <a:t>I</a:t>
              </a:r>
              <a:r>
                <a:rPr lang="en-US" sz="2000">
                  <a:solidFill>
                    <a:schemeClr val="accent2"/>
                  </a:solidFill>
                </a:rPr>
                <a:t>(</a:t>
              </a:r>
              <a:r>
                <a:rPr lang="en-US" sz="2000" i="1">
                  <a:solidFill>
                    <a:schemeClr val="accent2"/>
                  </a:solidFill>
                </a:rPr>
                <a:t>previous msgs</a:t>
              </a:r>
              <a:r>
                <a:rPr lang="en-US" sz="2000">
                  <a:solidFill>
                    <a:schemeClr val="accent2"/>
                  </a:solidFill>
                </a:rPr>
                <a:t>))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828800" y="5546725"/>
            <a:ext cx="5572125" cy="473075"/>
            <a:chOff x="1152" y="3494"/>
            <a:chExt cx="3510" cy="298"/>
          </a:xfrm>
        </p:grpSpPr>
        <p:sp>
          <p:nvSpPr>
            <p:cNvPr id="36882" name="Line 27"/>
            <p:cNvSpPr>
              <a:spLocks noChangeShapeType="1"/>
            </p:cNvSpPr>
            <p:nvPr/>
          </p:nvSpPr>
          <p:spPr bwMode="auto">
            <a:xfrm flipH="1">
              <a:off x="1316" y="3792"/>
              <a:ext cx="326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Text Box 28"/>
            <p:cNvSpPr txBox="1">
              <a:spLocks noChangeArrowheads="1"/>
            </p:cNvSpPr>
            <p:nvPr/>
          </p:nvSpPr>
          <p:spPr bwMode="auto">
            <a:xfrm>
              <a:off x="1152" y="3494"/>
              <a:ext cx="3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Cookie</a:t>
              </a:r>
              <a:r>
                <a:rPr lang="en-US" sz="2000" baseline="-25000">
                  <a:solidFill>
                    <a:schemeClr val="accent2"/>
                  </a:solidFill>
                </a:rPr>
                <a:t>I</a:t>
              </a:r>
              <a:r>
                <a:rPr lang="en-US" sz="2000">
                  <a:solidFill>
                    <a:schemeClr val="accent2"/>
                  </a:solidFill>
                </a:rPr>
                <a:t>, Cookie</a:t>
              </a:r>
              <a:r>
                <a:rPr lang="en-US" sz="2000" baseline="-25000">
                  <a:solidFill>
                    <a:schemeClr val="accent2"/>
                  </a:solidFill>
                </a:rPr>
                <a:t>R</a:t>
              </a:r>
              <a:r>
                <a:rPr lang="en-US" sz="2000">
                  <a:solidFill>
                    <a:schemeClr val="accent2"/>
                  </a:solidFill>
                </a:rPr>
                <a:t>, Enc</a:t>
              </a:r>
              <a:r>
                <a:rPr lang="en-US" sz="2000" baseline="-25000">
                  <a:solidFill>
                    <a:schemeClr val="accent2"/>
                  </a:solidFill>
                </a:rPr>
                <a:t>K</a:t>
              </a:r>
              <a:r>
                <a:rPr lang="en-US" sz="2000">
                  <a:solidFill>
                    <a:schemeClr val="accent2"/>
                  </a:solidFill>
                </a:rPr>
                <a:t>(“R”, sig</a:t>
              </a:r>
              <a:r>
                <a:rPr lang="en-US" sz="2000" baseline="-25000">
                  <a:solidFill>
                    <a:schemeClr val="accent2"/>
                  </a:solidFill>
                </a:rPr>
                <a:t>R</a:t>
              </a:r>
              <a:r>
                <a:rPr lang="en-US" sz="2000">
                  <a:solidFill>
                    <a:schemeClr val="accent2"/>
                  </a:solidFill>
                </a:rPr>
                <a:t>(</a:t>
              </a:r>
              <a:r>
                <a:rPr lang="en-US" sz="2000" i="1">
                  <a:solidFill>
                    <a:schemeClr val="accent2"/>
                  </a:solidFill>
                </a:rPr>
                <a:t>previous msgs</a:t>
              </a:r>
              <a:r>
                <a:rPr lang="en-US" sz="2000">
                  <a:solidFill>
                    <a:schemeClr val="accent2"/>
                  </a:solidFill>
                </a:rPr>
                <a:t>))</a:t>
              </a:r>
            </a:p>
          </p:txBody>
        </p:sp>
      </p:grpSp>
      <p:sp>
        <p:nvSpPr>
          <p:cNvPr id="36880" name="AutoShape 29"/>
          <p:cNvSpPr>
            <a:spLocks noChangeArrowheads="1"/>
          </p:cNvSpPr>
          <p:nvPr/>
        </p:nvSpPr>
        <p:spPr bwMode="auto">
          <a:xfrm>
            <a:off x="101600" y="4876800"/>
            <a:ext cx="1574800" cy="838200"/>
          </a:xfrm>
          <a:prstGeom prst="wedgeRectCallout">
            <a:avLst>
              <a:gd name="adj1" fmla="val 14213"/>
              <a:gd name="adj2" fmla="val -9394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Alice is called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“Initiator” for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consistency with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IKE terminology</a:t>
            </a:r>
          </a:p>
        </p:txBody>
      </p:sp>
      <p:sp>
        <p:nvSpPr>
          <p:cNvPr id="36881" name="AutoShape 30"/>
          <p:cNvSpPr>
            <a:spLocks noChangeArrowheads="1"/>
          </p:cNvSpPr>
          <p:nvPr/>
        </p:nvSpPr>
        <p:spPr bwMode="auto">
          <a:xfrm>
            <a:off x="7696200" y="4876800"/>
            <a:ext cx="1282700" cy="457200"/>
          </a:xfrm>
          <a:prstGeom prst="wedgeRectCallout">
            <a:avLst>
              <a:gd name="adj1" fmla="val -30569"/>
              <a:gd name="adj2" fmla="val -13055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Bob is called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“Responder”</a:t>
            </a:r>
          </a:p>
        </p:txBody>
      </p:sp>
    </p:spTree>
    <p:extLst>
      <p:ext uri="{BB962C8B-B14F-4D97-AF65-F5344CB8AC3E}">
        <p14:creationId xmlns:p14="http://schemas.microsoft.com/office/powerpoint/2010/main" val="16200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21" grpId="0" animBg="1" autoUpdateAnimBg="0"/>
      <p:bldP spid="1318925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A13BBF31-6B4D-4F6D-9C0C-49781988F9A3}" type="slidenum">
              <a:rPr lang="en-US" sz="1200">
                <a:latin typeface="Arial" charset="0"/>
              </a:rPr>
              <a:pPr/>
              <a:t>35</a:t>
            </a:fld>
            <a:endParaRPr lang="en-US" sz="1200">
              <a:latin typeface="Arial" charset="0"/>
            </a:endParaRPr>
          </a:p>
        </p:txBody>
      </p:sp>
      <p:sp>
        <p:nvSpPr>
          <p:cNvPr id="37891" name="Freeform 2"/>
          <p:cNvSpPr>
            <a:spLocks/>
          </p:cNvSpPr>
          <p:nvPr/>
        </p:nvSpPr>
        <p:spPr bwMode="auto">
          <a:xfrm>
            <a:off x="220663" y="2665413"/>
            <a:ext cx="8932862" cy="2139950"/>
          </a:xfrm>
          <a:custGeom>
            <a:avLst/>
            <a:gdLst>
              <a:gd name="T0" fmla="*/ 2147483647 w 5627"/>
              <a:gd name="T1" fmla="*/ 2147483647 h 1348"/>
              <a:gd name="T2" fmla="*/ 2147483647 w 5627"/>
              <a:gd name="T3" fmla="*/ 2147483647 h 1348"/>
              <a:gd name="T4" fmla="*/ 2147483647 w 5627"/>
              <a:gd name="T5" fmla="*/ 2147483647 h 1348"/>
              <a:gd name="T6" fmla="*/ 2147483647 w 5627"/>
              <a:gd name="T7" fmla="*/ 2147483647 h 1348"/>
              <a:gd name="T8" fmla="*/ 2147483647 w 5627"/>
              <a:gd name="T9" fmla="*/ 2147483647 h 1348"/>
              <a:gd name="T10" fmla="*/ 2147483647 w 5627"/>
              <a:gd name="T11" fmla="*/ 2147483647 h 1348"/>
              <a:gd name="T12" fmla="*/ 2147483647 w 5627"/>
              <a:gd name="T13" fmla="*/ 2147483647 h 1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27"/>
              <a:gd name="T22" fmla="*/ 0 h 1348"/>
              <a:gd name="T23" fmla="*/ 5627 w 5627"/>
              <a:gd name="T24" fmla="*/ 1348 h 13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27" h="1348">
                <a:moveTo>
                  <a:pt x="365" y="151"/>
                </a:moveTo>
                <a:cubicBezTo>
                  <a:pt x="113" y="302"/>
                  <a:pt x="0" y="896"/>
                  <a:pt x="131" y="1087"/>
                </a:cubicBezTo>
                <a:cubicBezTo>
                  <a:pt x="262" y="1278"/>
                  <a:pt x="353" y="1274"/>
                  <a:pt x="1151" y="1297"/>
                </a:cubicBezTo>
                <a:cubicBezTo>
                  <a:pt x="1949" y="1320"/>
                  <a:pt x="4264" y="1348"/>
                  <a:pt x="4919" y="1225"/>
                </a:cubicBezTo>
                <a:cubicBezTo>
                  <a:pt x="5574" y="1102"/>
                  <a:pt x="5627" y="733"/>
                  <a:pt x="5081" y="559"/>
                </a:cubicBezTo>
                <a:cubicBezTo>
                  <a:pt x="4535" y="385"/>
                  <a:pt x="2429" y="249"/>
                  <a:pt x="1643" y="181"/>
                </a:cubicBezTo>
                <a:cubicBezTo>
                  <a:pt x="857" y="113"/>
                  <a:pt x="617" y="0"/>
                  <a:pt x="365" y="151"/>
                </a:cubicBezTo>
                <a:close/>
              </a:path>
            </a:pathLst>
          </a:custGeom>
          <a:solidFill>
            <a:srgbClr val="FFCCCC"/>
          </a:solidFill>
          <a:ln w="28575">
            <a:solidFill>
              <a:srgbClr val="FF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IKE Genealogy Redux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62000" y="1752600"/>
            <a:ext cx="1828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Diffie-Hellman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965325" y="2178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>
                <a:solidFill>
                  <a:schemeClr val="tx2"/>
                </a:solidFill>
              </a:rPr>
              <a:t>1976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5165725" y="1752600"/>
            <a:ext cx="2365375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Station-to-Station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702300" y="2178050"/>
            <a:ext cx="328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 err="1">
                <a:solidFill>
                  <a:schemeClr val="tx2"/>
                </a:solidFill>
              </a:rPr>
              <a:t>Diffie</a:t>
            </a:r>
            <a:r>
              <a:rPr lang="en-US" sz="1600" i="1" dirty="0">
                <a:solidFill>
                  <a:schemeClr val="tx2"/>
                </a:solidFill>
              </a:rPr>
              <a:t>, van </a:t>
            </a:r>
            <a:r>
              <a:rPr lang="en-US" sz="1600" i="1" dirty="0" err="1">
                <a:solidFill>
                  <a:schemeClr val="tx2"/>
                </a:solidFill>
              </a:rPr>
              <a:t>Oorschot</a:t>
            </a:r>
            <a:r>
              <a:rPr lang="en-US" sz="1600" i="1" dirty="0">
                <a:solidFill>
                  <a:schemeClr val="tx2"/>
                </a:solidFill>
              </a:rPr>
              <a:t>, Wiener  1992</a:t>
            </a:r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2590800" y="19812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2879725" y="2133600"/>
            <a:ext cx="23018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+ authentication,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identity protection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5257800" y="3429000"/>
            <a:ext cx="15240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Photuris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5794375" y="3854450"/>
            <a:ext cx="234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 err="1">
                <a:solidFill>
                  <a:schemeClr val="tx2"/>
                </a:solidFill>
              </a:rPr>
              <a:t>Karn</a:t>
            </a:r>
            <a:r>
              <a:rPr lang="en-US" sz="1600" i="1" dirty="0">
                <a:solidFill>
                  <a:schemeClr val="tx2"/>
                </a:solidFill>
              </a:rPr>
              <a:t>, Simpson  1994-99</a:t>
            </a:r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5410200" y="2209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Text Box 13"/>
          <p:cNvSpPr txBox="1">
            <a:spLocks noChangeArrowheads="1"/>
          </p:cNvSpPr>
          <p:nvPr/>
        </p:nvSpPr>
        <p:spPr bwMode="auto">
          <a:xfrm>
            <a:off x="5486400" y="2590800"/>
            <a:ext cx="20351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+ defense against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denial of service</a:t>
            </a:r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914400" y="3048000"/>
            <a:ext cx="15240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ISAKMP</a:t>
            </a:r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1693863" y="3473450"/>
            <a:ext cx="1125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>
                <a:solidFill>
                  <a:schemeClr val="tx2"/>
                </a:solidFill>
              </a:rPr>
              <a:t>NSA  1998</a:t>
            </a: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762000" y="3833813"/>
            <a:ext cx="3581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“generic” protocol for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establishing security associations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+ defense against replay</a:t>
            </a:r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5334000" y="4800600"/>
            <a:ext cx="15240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Oakley</a:t>
            </a:r>
          </a:p>
        </p:txBody>
      </p:sp>
      <p:sp>
        <p:nvSpPr>
          <p:cNvPr id="37907" name="Text Box 18"/>
          <p:cNvSpPr txBox="1">
            <a:spLocks noChangeArrowheads="1"/>
          </p:cNvSpPr>
          <p:nvPr/>
        </p:nvSpPr>
        <p:spPr bwMode="auto">
          <a:xfrm>
            <a:off x="6113463" y="5226050"/>
            <a:ext cx="1363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 err="1">
                <a:solidFill>
                  <a:schemeClr val="tx2"/>
                </a:solidFill>
              </a:rPr>
              <a:t>Orman</a:t>
            </a:r>
            <a:r>
              <a:rPr lang="en-US" sz="1600" i="1" dirty="0">
                <a:solidFill>
                  <a:schemeClr val="tx2"/>
                </a:solidFill>
              </a:rPr>
              <a:t>  1998</a:t>
            </a:r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5410200" y="3886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Text Box 20"/>
          <p:cNvSpPr txBox="1">
            <a:spLocks noChangeArrowheads="1"/>
          </p:cNvSpPr>
          <p:nvPr/>
        </p:nvSpPr>
        <p:spPr bwMode="auto">
          <a:xfrm>
            <a:off x="5486400" y="4267200"/>
            <a:ext cx="3048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+ compatibility with ISAKMP</a:t>
            </a:r>
          </a:p>
        </p:txBody>
      </p:sp>
      <p:sp>
        <p:nvSpPr>
          <p:cNvPr id="37910" name="Rectangle 21"/>
          <p:cNvSpPr>
            <a:spLocks noChangeArrowheads="1"/>
          </p:cNvSpPr>
          <p:nvPr/>
        </p:nvSpPr>
        <p:spPr bwMode="auto">
          <a:xfrm>
            <a:off x="3276600" y="4876800"/>
            <a:ext cx="1066800" cy="457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IKE</a:t>
            </a:r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3733800" y="530225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>
                <a:solidFill>
                  <a:schemeClr val="tx2"/>
                </a:solidFill>
              </a:rPr>
              <a:t>Cisco  1998</a:t>
            </a:r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1905000" y="47244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4"/>
          <p:cNvSpPr>
            <a:spLocks noChangeShapeType="1"/>
          </p:cNvSpPr>
          <p:nvPr/>
        </p:nvSpPr>
        <p:spPr bwMode="auto">
          <a:xfrm flipH="1">
            <a:off x="4343400" y="5029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3276600" y="5715000"/>
            <a:ext cx="1066800" cy="4572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IKEv2</a:t>
            </a:r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>
            <a:off x="3581400" y="5334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Text Box 27"/>
          <p:cNvSpPr txBox="1">
            <a:spLocks noChangeArrowheads="1"/>
          </p:cNvSpPr>
          <p:nvPr/>
        </p:nvSpPr>
        <p:spPr bwMode="auto">
          <a:xfrm>
            <a:off x="3740150" y="6140450"/>
            <a:ext cx="3297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i="1" dirty="0">
                <a:solidFill>
                  <a:schemeClr val="tx2"/>
                </a:solidFill>
              </a:rPr>
              <a:t>Internet standard  December 2005</a:t>
            </a:r>
          </a:p>
        </p:txBody>
      </p:sp>
    </p:spTree>
    <p:extLst>
      <p:ext uri="{BB962C8B-B14F-4D97-AF65-F5344CB8AC3E}">
        <p14:creationId xmlns:p14="http://schemas.microsoft.com/office/powerpoint/2010/main" val="1675227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25B266A6-6582-402D-BB9B-498E09F49ABC}" type="slidenum">
              <a:rPr lang="en-US" sz="1200">
                <a:latin typeface="Arial" charset="0"/>
              </a:rPr>
              <a:pPr/>
              <a:t>36</a:t>
            </a:fld>
            <a:endParaRPr lang="en-US" sz="120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in </a:t>
            </a:r>
            <a:r>
              <a:rPr lang="en-US" dirty="0" err="1"/>
              <a:t>Photuris</a:t>
            </a:r>
            <a:r>
              <a:rPr lang="en-US" dirty="0"/>
              <a:t> and ISAKMP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Photuris</a:t>
            </a:r>
            <a:r>
              <a:rPr lang="en-US" dirty="0"/>
              <a:t> cookies are derived from local secret, IP addresses and ports, counter, crypto schemes</a:t>
            </a:r>
          </a:p>
          <a:p>
            <a:pPr lvl="1"/>
            <a:r>
              <a:rPr lang="en-US" dirty="0"/>
              <a:t>Same (frequently updated) secret for all connections</a:t>
            </a:r>
          </a:p>
          <a:p>
            <a:r>
              <a:rPr lang="en-US" dirty="0"/>
              <a:t>ISAKMP requires </a:t>
            </a:r>
            <a:r>
              <a:rPr lang="en-US" u="sng" dirty="0"/>
              <a:t>unique</a:t>
            </a:r>
            <a:r>
              <a:rPr lang="en-US" dirty="0"/>
              <a:t> cookie for each connect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timestamp</a:t>
            </a:r>
            <a:r>
              <a:rPr lang="en-US" dirty="0"/>
              <a:t> to each cookie to prevent replay attacks</a:t>
            </a:r>
          </a:p>
          <a:p>
            <a:pPr lvl="1"/>
            <a:r>
              <a:rPr lang="en-US" dirty="0"/>
              <a:t>Now responder needs to keep state (“cookie crumb”)</a:t>
            </a:r>
          </a:p>
          <a:p>
            <a:pPr lvl="2"/>
            <a:r>
              <a:rPr lang="en-US" dirty="0"/>
              <a:t>Vulnerable to denial of service (why?)</a:t>
            </a:r>
          </a:p>
          <a:p>
            <a:r>
              <a:rPr lang="en-US" dirty="0">
                <a:solidFill>
                  <a:schemeClr val="hlink"/>
                </a:solidFill>
              </a:rPr>
              <a:t>Inherent conflict:</a:t>
            </a:r>
            <a:r>
              <a:rPr lang="en-US" dirty="0"/>
              <a:t> to prevent replay, need to remember values that you’ve generated or seen before, but </a:t>
            </a:r>
            <a:r>
              <a:rPr lang="en-US" dirty="0">
                <a:solidFill>
                  <a:srgbClr val="FF0000"/>
                </a:solidFill>
              </a:rPr>
              <a:t>keeping state allows 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3311561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FB2AE866-46DE-4C1C-B46D-EC71C8AA030A}" type="slidenum">
              <a:rPr lang="en-US" sz="1200">
                <a:latin typeface="Arial" charset="0"/>
              </a:rPr>
              <a:pPr/>
              <a:t>37</a:t>
            </a:fld>
            <a:endParaRPr lang="en-US" sz="120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IKE Overview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Goal: create </a:t>
            </a:r>
            <a:r>
              <a:rPr lang="en-US" dirty="0">
                <a:solidFill>
                  <a:schemeClr val="hlink"/>
                </a:solidFill>
              </a:rPr>
              <a:t>security association</a:t>
            </a:r>
            <a:r>
              <a:rPr lang="en-US" dirty="0"/>
              <a:t> between 2 hosts</a:t>
            </a:r>
          </a:p>
          <a:p>
            <a:pPr lvl="1"/>
            <a:r>
              <a:rPr lang="en-US" dirty="0"/>
              <a:t>Shared encryption and authentication keys, agreement on crypto algorithms</a:t>
            </a:r>
          </a:p>
          <a:p>
            <a:r>
              <a:rPr lang="en-US" dirty="0">
                <a:solidFill>
                  <a:schemeClr val="hlink"/>
                </a:solidFill>
              </a:rPr>
              <a:t>Two phases: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phase establishes security association (IKE-SA)</a:t>
            </a:r>
            <a:r>
              <a:rPr lang="en-US" dirty="0"/>
              <a:t> for the 2</a:t>
            </a:r>
            <a:r>
              <a:rPr lang="en-US" baseline="30000" dirty="0"/>
              <a:t>nd</a:t>
            </a:r>
            <a:r>
              <a:rPr lang="en-US" dirty="0"/>
              <a:t> phase</a:t>
            </a:r>
          </a:p>
          <a:p>
            <a:pPr lvl="1"/>
            <a:r>
              <a:rPr lang="en-US" dirty="0"/>
              <a:t>Always </a:t>
            </a:r>
            <a:r>
              <a:rPr lang="en-US" dirty="0">
                <a:solidFill>
                  <a:srgbClr val="FF0000"/>
                </a:solidFill>
              </a:rPr>
              <a:t>by authenticated Diffie-Hellman (expensive)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phase uses IKE-SA to create actual security association (child-SA) to be used by AH and ESP </a:t>
            </a:r>
          </a:p>
          <a:p>
            <a:pPr lvl="1"/>
            <a:r>
              <a:rPr lang="en-US" dirty="0"/>
              <a:t>Use keys derived in the 1</a:t>
            </a:r>
            <a:r>
              <a:rPr lang="en-US" baseline="30000" dirty="0"/>
              <a:t>st</a:t>
            </a:r>
            <a:r>
              <a:rPr lang="en-US" dirty="0"/>
              <a:t> phase to avoid DH exchange</a:t>
            </a:r>
          </a:p>
          <a:p>
            <a:pPr lvl="1"/>
            <a:r>
              <a:rPr lang="en-US" dirty="0"/>
              <a:t>Can be executed cheaply in “quick” mode </a:t>
            </a:r>
          </a:p>
          <a:p>
            <a:pPr lvl="2"/>
            <a:r>
              <a:rPr lang="en-US" dirty="0"/>
              <a:t>To create a fresh key, hash old DH value and new </a:t>
            </a:r>
            <a:r>
              <a:rPr lang="en-US" dirty="0" err="1"/>
              <a:t>nonces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95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8DE6E05A-093D-495B-B018-8ACC33BF4295}" type="slidenum">
              <a:rPr lang="en-US" sz="1200">
                <a:latin typeface="Arial" charset="0"/>
              </a:rPr>
              <a:pPr/>
              <a:t>38</a:t>
            </a:fld>
            <a:endParaRPr lang="en-US" sz="120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Two-Phase Design?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Expensive 1</a:t>
            </a:r>
            <a:r>
              <a:rPr lang="en-US" baseline="30000"/>
              <a:t>st</a:t>
            </a:r>
            <a:r>
              <a:rPr lang="en-US"/>
              <a:t> phase creates “main” SA</a:t>
            </a:r>
          </a:p>
          <a:p>
            <a:r>
              <a:rPr lang="en-US"/>
              <a:t>Cheap 2</a:t>
            </a:r>
            <a:r>
              <a:rPr lang="en-US" baseline="30000"/>
              <a:t>nd</a:t>
            </a:r>
            <a:r>
              <a:rPr lang="en-US"/>
              <a:t> phase allows to create multiple child SAs (based on “main” SA) between same 2 hosts</a:t>
            </a:r>
          </a:p>
          <a:p>
            <a:pPr lvl="1"/>
            <a:r>
              <a:rPr lang="en-US"/>
              <a:t>Example: one SA for AH, another SA for ESP</a:t>
            </a:r>
          </a:p>
          <a:p>
            <a:pPr lvl="1"/>
            <a:r>
              <a:rPr lang="en-US"/>
              <a:t>Different conversations may need different protection</a:t>
            </a:r>
          </a:p>
          <a:p>
            <a:pPr lvl="2"/>
            <a:r>
              <a:rPr lang="en-US"/>
              <a:t>Some traffic only needs integrity protection or short-key crypto</a:t>
            </a:r>
          </a:p>
          <a:p>
            <a:pPr lvl="2"/>
            <a:r>
              <a:rPr lang="en-US"/>
              <a:t>Too expensive to always use strongest available protection</a:t>
            </a:r>
          </a:p>
          <a:p>
            <a:pPr lvl="1"/>
            <a:r>
              <a:rPr lang="en-US"/>
              <a:t>Avoid multiplexing several conversations over same SA</a:t>
            </a:r>
          </a:p>
          <a:p>
            <a:pPr lvl="2"/>
            <a:r>
              <a:rPr lang="en-US"/>
              <a:t>For example, if encryption is used without integrity protection (bad idea!), it may be possible to splice the conversations</a:t>
            </a:r>
          </a:p>
          <a:p>
            <a:pPr lvl="1"/>
            <a:r>
              <a:rPr lang="en-US"/>
              <a:t>Different SAs for different classes of service</a:t>
            </a:r>
          </a:p>
        </p:txBody>
      </p:sp>
    </p:spTree>
    <p:extLst>
      <p:ext uri="{BB962C8B-B14F-4D97-AF65-F5344CB8AC3E}">
        <p14:creationId xmlns:p14="http://schemas.microsoft.com/office/powerpoint/2010/main" val="1928395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40C66F29-E874-4231-A049-5D96A1AEA968}" type="slidenum">
              <a:rPr lang="en-US" sz="1200">
                <a:latin typeface="Arial" charset="0"/>
              </a:rPr>
              <a:pPr/>
              <a:t>39</a:t>
            </a:fld>
            <a:endParaRPr lang="en-US" sz="1200">
              <a:latin typeface="Arial" charset="0"/>
            </a:endParaRPr>
          </a:p>
        </p:txBody>
      </p:sp>
      <p:sp>
        <p:nvSpPr>
          <p:cNvPr id="1324034" name="AutoShape 2"/>
          <p:cNvSpPr>
            <a:spLocks noChangeArrowheads="1"/>
          </p:cNvSpPr>
          <p:nvPr/>
        </p:nvSpPr>
        <p:spPr bwMode="auto">
          <a:xfrm>
            <a:off x="5181600" y="5778500"/>
            <a:ext cx="2514600" cy="774700"/>
          </a:xfrm>
          <a:prstGeom prst="wedgeRectCallout">
            <a:avLst>
              <a:gd name="adj1" fmla="val 1958"/>
              <a:gd name="adj2" fmla="val -167213"/>
            </a:avLst>
          </a:prstGeom>
          <a:solidFill>
            <a:srgbClr val="FF99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Instead of running 2</a:t>
            </a:r>
            <a:r>
              <a:rPr lang="en-US" sz="1400" baseline="30000">
                <a:solidFill>
                  <a:srgbClr val="000000"/>
                </a:solidFill>
              </a:rPr>
              <a:t>nd</a:t>
            </a:r>
            <a:r>
              <a:rPr lang="en-US" sz="1400">
                <a:solidFill>
                  <a:srgbClr val="000000"/>
                </a:solidFill>
              </a:rPr>
              <a:t> phase,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“piggyback” establishment of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child-SA on initial exchange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609600" y="1828800"/>
            <a:ext cx="1054100" cy="39560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7404100" y="1822450"/>
            <a:ext cx="1054100" cy="39560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81200" y="1524000"/>
            <a:ext cx="5181600" cy="444500"/>
            <a:chOff x="1248" y="960"/>
            <a:chExt cx="3264" cy="280"/>
          </a:xfrm>
        </p:grpSpPr>
        <p:sp>
          <p:nvSpPr>
            <p:cNvPr id="42010" name="Line 6"/>
            <p:cNvSpPr>
              <a:spLocks noChangeShapeType="1"/>
            </p:cNvSpPr>
            <p:nvPr/>
          </p:nvSpPr>
          <p:spPr bwMode="auto">
            <a:xfrm>
              <a:off x="1248" y="1240"/>
              <a:ext cx="32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1728" y="960"/>
              <a:ext cx="21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g</a:t>
              </a:r>
              <a:r>
                <a:rPr lang="en-US" sz="2000" baseline="30000">
                  <a:solidFill>
                    <a:schemeClr val="tx1"/>
                  </a:solidFill>
                </a:rPr>
                <a:t>a</a:t>
              </a:r>
              <a:r>
                <a:rPr lang="en-US" sz="2000">
                  <a:solidFill>
                    <a:schemeClr val="tx1"/>
                  </a:solidFill>
                </a:rPr>
                <a:t> mod p, crypto proposal, N</a:t>
              </a:r>
              <a:r>
                <a:rPr lang="en-US" sz="2000" baseline="-250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324040" name="AutoShape 8"/>
          <p:cNvSpPr>
            <a:spLocks noChangeArrowheads="1"/>
          </p:cNvSpPr>
          <p:nvPr/>
        </p:nvSpPr>
        <p:spPr bwMode="auto">
          <a:xfrm>
            <a:off x="609600" y="5784850"/>
            <a:ext cx="2895600" cy="920750"/>
          </a:xfrm>
          <a:prstGeom prst="wedgeRectCallout">
            <a:avLst>
              <a:gd name="adj1" fmla="val 30977"/>
              <a:gd name="adj2" fmla="val -152069"/>
            </a:avLst>
          </a:prstGeom>
          <a:solidFill>
            <a:srgbClr val="FF99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400" b="1">
                <a:solidFill>
                  <a:srgbClr val="000000"/>
                </a:solidFill>
              </a:rPr>
              <a:t>Initiator reveals identity first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Prevents “polling” attacks where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attacker initiates IKE connections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to find out who lives at an IP addr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981200" y="609600"/>
            <a:ext cx="7010400" cy="1919288"/>
            <a:chOff x="1248" y="384"/>
            <a:chExt cx="4416" cy="1209"/>
          </a:xfrm>
        </p:grpSpPr>
        <p:sp>
          <p:nvSpPr>
            <p:cNvPr id="42007" name="AutoShape 10"/>
            <p:cNvSpPr>
              <a:spLocks noChangeArrowheads="1"/>
            </p:cNvSpPr>
            <p:nvPr/>
          </p:nvSpPr>
          <p:spPr bwMode="auto">
            <a:xfrm>
              <a:off x="3840" y="384"/>
              <a:ext cx="1824" cy="288"/>
            </a:xfrm>
            <a:prstGeom prst="wedgeRectCallout">
              <a:avLst>
                <a:gd name="adj1" fmla="val -42269"/>
                <a:gd name="adj2" fmla="val 321875"/>
              </a:avLst>
            </a:prstGeom>
            <a:solidFill>
              <a:srgbClr val="FF996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Optional: refuse 1</a:t>
              </a:r>
              <a:r>
                <a:rPr lang="en-US" sz="1400" baseline="30000">
                  <a:solidFill>
                    <a:srgbClr val="000000"/>
                  </a:solidFill>
                </a:rPr>
                <a:t>st</a:t>
              </a:r>
              <a:r>
                <a:rPr lang="en-US" sz="1400">
                  <a:solidFill>
                    <a:srgbClr val="000000"/>
                  </a:solidFill>
                </a:rPr>
                <a:t> message and</a:t>
              </a:r>
            </a:p>
            <a:p>
              <a:pPr algn="ctr"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demand return of stateless cookie</a:t>
              </a:r>
            </a:p>
          </p:txBody>
        </p:sp>
        <p:sp>
          <p:nvSpPr>
            <p:cNvPr id="42008" name="Line 11"/>
            <p:cNvSpPr>
              <a:spLocks noChangeShapeType="1"/>
            </p:cNvSpPr>
            <p:nvPr/>
          </p:nvSpPr>
          <p:spPr bwMode="auto">
            <a:xfrm>
              <a:off x="1248" y="1593"/>
              <a:ext cx="32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Text Box 12"/>
            <p:cNvSpPr txBox="1">
              <a:spLocks noChangeArrowheads="1"/>
            </p:cNvSpPr>
            <p:nvPr/>
          </p:nvSpPr>
          <p:spPr bwMode="auto">
            <a:xfrm>
              <a:off x="2544" y="1336"/>
              <a:ext cx="6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Cookie</a:t>
              </a:r>
              <a:r>
                <a:rPr lang="en-US" sz="2000" baseline="-25000">
                  <a:solidFill>
                    <a:schemeClr val="tx1"/>
                  </a:solidFill>
                </a:rPr>
                <a:t>R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27225" y="2714625"/>
            <a:ext cx="5235575" cy="473075"/>
            <a:chOff x="1214" y="1710"/>
            <a:chExt cx="3298" cy="298"/>
          </a:xfrm>
        </p:grpSpPr>
        <p:sp>
          <p:nvSpPr>
            <p:cNvPr id="42005" name="Line 14"/>
            <p:cNvSpPr>
              <a:spLocks noChangeShapeType="1"/>
            </p:cNvSpPr>
            <p:nvPr/>
          </p:nvSpPr>
          <p:spPr bwMode="auto">
            <a:xfrm>
              <a:off x="1248" y="2008"/>
              <a:ext cx="32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Text Box 15"/>
            <p:cNvSpPr txBox="1">
              <a:spLocks noChangeArrowheads="1"/>
            </p:cNvSpPr>
            <p:nvPr/>
          </p:nvSpPr>
          <p:spPr bwMode="auto">
            <a:xfrm>
              <a:off x="1214" y="1710"/>
              <a:ext cx="30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     Cookie</a:t>
              </a:r>
              <a:r>
                <a:rPr lang="en-US" sz="2000" baseline="-25000">
                  <a:solidFill>
                    <a:schemeClr val="tx1"/>
                  </a:solidFill>
                </a:rPr>
                <a:t>R</a:t>
              </a:r>
              <a:r>
                <a:rPr lang="en-US" sz="2000">
                  <a:solidFill>
                    <a:schemeClr val="tx1"/>
                  </a:solidFill>
                </a:rPr>
                <a:t>, g</a:t>
              </a:r>
              <a:r>
                <a:rPr lang="en-US" sz="2000" baseline="30000">
                  <a:solidFill>
                    <a:schemeClr val="tx1"/>
                  </a:solidFill>
                </a:rPr>
                <a:t>a</a:t>
              </a:r>
              <a:r>
                <a:rPr lang="en-US" sz="2000">
                  <a:solidFill>
                    <a:schemeClr val="tx1"/>
                  </a:solidFill>
                </a:rPr>
                <a:t> mod p, crypto proposal, N</a:t>
              </a:r>
              <a:r>
                <a:rPr lang="en-US" sz="2000" baseline="-25000">
                  <a:solidFill>
                    <a:schemeClr val="tx1"/>
                  </a:solidFill>
                </a:rPr>
                <a:t>i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981200" y="3313113"/>
            <a:ext cx="5105400" cy="407987"/>
            <a:chOff x="1248" y="2383"/>
            <a:chExt cx="3216" cy="257"/>
          </a:xfrm>
        </p:grpSpPr>
        <p:sp>
          <p:nvSpPr>
            <p:cNvPr id="42003" name="Line 17"/>
            <p:cNvSpPr>
              <a:spLocks noChangeShapeType="1"/>
            </p:cNvSpPr>
            <p:nvPr/>
          </p:nvSpPr>
          <p:spPr bwMode="auto">
            <a:xfrm>
              <a:off x="1248" y="2640"/>
              <a:ext cx="32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Text Box 18"/>
            <p:cNvSpPr txBox="1">
              <a:spLocks noChangeArrowheads="1"/>
            </p:cNvSpPr>
            <p:nvPr/>
          </p:nvSpPr>
          <p:spPr bwMode="auto">
            <a:xfrm>
              <a:off x="1780" y="2383"/>
              <a:ext cx="22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g</a:t>
              </a:r>
              <a:r>
                <a:rPr lang="en-US" sz="2000" baseline="30000">
                  <a:solidFill>
                    <a:schemeClr val="tx1"/>
                  </a:solidFill>
                </a:rPr>
                <a:t>b</a:t>
              </a:r>
              <a:r>
                <a:rPr lang="en-US" sz="2000">
                  <a:solidFill>
                    <a:schemeClr val="tx1"/>
                  </a:solidFill>
                </a:rPr>
                <a:t> mod p, crypto accepted, N</a:t>
              </a:r>
              <a:r>
                <a:rPr lang="en-US" sz="2000" baseline="-25000">
                  <a:solidFill>
                    <a:schemeClr val="tx1"/>
                  </a:solidFill>
                </a:rPr>
                <a:t>r</a:t>
              </a:r>
            </a:p>
          </p:txBody>
        </p:sp>
      </p:grpSp>
      <p:sp>
        <p:nvSpPr>
          <p:cNvPr id="1324051" name="Text Box 19"/>
          <p:cNvSpPr txBox="1">
            <a:spLocks noChangeArrowheads="1"/>
          </p:cNvSpPr>
          <p:nvPr/>
        </p:nvSpPr>
        <p:spPr bwMode="auto">
          <a:xfrm>
            <a:off x="2438400" y="3857625"/>
            <a:ext cx="458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sz="2000" i="1">
                <a:solidFill>
                  <a:schemeClr val="accent2"/>
                </a:solidFill>
              </a:rPr>
              <a:t>switch to K=f(N</a:t>
            </a:r>
            <a:r>
              <a:rPr lang="en-US" sz="2000" i="1" baseline="-25000">
                <a:solidFill>
                  <a:schemeClr val="accent2"/>
                </a:solidFill>
              </a:rPr>
              <a:t>i </a:t>
            </a:r>
            <a:r>
              <a:rPr lang="en-US" sz="2000" i="1">
                <a:solidFill>
                  <a:schemeClr val="accent2"/>
                </a:solidFill>
              </a:rPr>
              <a:t>,N</a:t>
            </a:r>
            <a:r>
              <a:rPr lang="en-US" sz="2000" i="1" baseline="-25000">
                <a:solidFill>
                  <a:schemeClr val="accent2"/>
                </a:solidFill>
              </a:rPr>
              <a:t>r </a:t>
            </a:r>
            <a:r>
              <a:rPr lang="en-US" sz="2000" i="1">
                <a:solidFill>
                  <a:schemeClr val="accent2"/>
                </a:solidFill>
              </a:rPr>
              <a:t>,crypto, g</a:t>
            </a:r>
            <a:r>
              <a:rPr lang="en-US" sz="2000" i="1" baseline="30000">
                <a:solidFill>
                  <a:schemeClr val="accent2"/>
                </a:solidFill>
              </a:rPr>
              <a:t>ab</a:t>
            </a:r>
            <a:r>
              <a:rPr lang="en-US" sz="2000" i="1">
                <a:solidFill>
                  <a:schemeClr val="accent2"/>
                </a:solidFill>
              </a:rPr>
              <a:t> mod p)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089150" y="4467225"/>
            <a:ext cx="5181600" cy="473075"/>
            <a:chOff x="1316" y="2814"/>
            <a:chExt cx="3264" cy="298"/>
          </a:xfrm>
        </p:grpSpPr>
        <p:sp>
          <p:nvSpPr>
            <p:cNvPr id="42001" name="Line 21"/>
            <p:cNvSpPr>
              <a:spLocks noChangeShapeType="1"/>
            </p:cNvSpPr>
            <p:nvPr/>
          </p:nvSpPr>
          <p:spPr bwMode="auto">
            <a:xfrm>
              <a:off x="1316" y="3112"/>
              <a:ext cx="326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22"/>
            <p:cNvSpPr txBox="1">
              <a:spLocks noChangeArrowheads="1"/>
            </p:cNvSpPr>
            <p:nvPr/>
          </p:nvSpPr>
          <p:spPr bwMode="auto">
            <a:xfrm>
              <a:off x="1632" y="2814"/>
              <a:ext cx="26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Enc</a:t>
              </a:r>
              <a:r>
                <a:rPr lang="en-US" sz="2000" baseline="-25000">
                  <a:solidFill>
                    <a:schemeClr val="accent2"/>
                  </a:solidFill>
                </a:rPr>
                <a:t>K</a:t>
              </a:r>
              <a:r>
                <a:rPr lang="en-US" sz="2000">
                  <a:solidFill>
                    <a:schemeClr val="accent2"/>
                  </a:solidFill>
                </a:rPr>
                <a:t>(“I”, sig</a:t>
              </a:r>
              <a:r>
                <a:rPr lang="en-US" sz="2000" baseline="-25000">
                  <a:solidFill>
                    <a:schemeClr val="accent2"/>
                  </a:solidFill>
                </a:rPr>
                <a:t>I</a:t>
              </a:r>
              <a:r>
                <a:rPr lang="en-US" sz="2000">
                  <a:solidFill>
                    <a:schemeClr val="accent2"/>
                  </a:solidFill>
                </a:rPr>
                <a:t>(</a:t>
              </a:r>
              <a:r>
                <a:rPr lang="en-US" sz="2000" i="1">
                  <a:solidFill>
                    <a:schemeClr val="accent2"/>
                  </a:solidFill>
                </a:rPr>
                <a:t>m</a:t>
              </a:r>
              <a:r>
                <a:rPr lang="en-US" sz="2000" i="1" baseline="-25000">
                  <a:solidFill>
                    <a:schemeClr val="accent2"/>
                  </a:solidFill>
                </a:rPr>
                <a:t>1-4</a:t>
              </a:r>
              <a:r>
                <a:rPr lang="en-US" sz="2000">
                  <a:solidFill>
                    <a:schemeClr val="accent2"/>
                  </a:solidFill>
                </a:rPr>
                <a:t>), [cert], child-SA)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089150" y="5153025"/>
            <a:ext cx="5181600" cy="396875"/>
            <a:chOff x="1316" y="3246"/>
            <a:chExt cx="3264" cy="250"/>
          </a:xfrm>
        </p:grpSpPr>
        <p:sp>
          <p:nvSpPr>
            <p:cNvPr id="41999" name="Line 24"/>
            <p:cNvSpPr>
              <a:spLocks noChangeShapeType="1"/>
            </p:cNvSpPr>
            <p:nvPr/>
          </p:nvSpPr>
          <p:spPr bwMode="auto">
            <a:xfrm flipH="1">
              <a:off x="1316" y="3496"/>
              <a:ext cx="326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Text Box 25"/>
            <p:cNvSpPr txBox="1">
              <a:spLocks noChangeArrowheads="1"/>
            </p:cNvSpPr>
            <p:nvPr/>
          </p:nvSpPr>
          <p:spPr bwMode="auto">
            <a:xfrm>
              <a:off x="1632" y="3246"/>
              <a:ext cx="27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Enc</a:t>
              </a:r>
              <a:r>
                <a:rPr lang="en-US" sz="2000" baseline="-25000">
                  <a:solidFill>
                    <a:schemeClr val="accent2"/>
                  </a:solidFill>
                </a:rPr>
                <a:t>K</a:t>
              </a:r>
              <a:r>
                <a:rPr lang="en-US" sz="2000">
                  <a:solidFill>
                    <a:schemeClr val="accent2"/>
                  </a:solidFill>
                </a:rPr>
                <a:t>(“R”, sig</a:t>
              </a:r>
              <a:r>
                <a:rPr lang="en-US" sz="2000" baseline="-25000">
                  <a:solidFill>
                    <a:schemeClr val="accent2"/>
                  </a:solidFill>
                </a:rPr>
                <a:t>R</a:t>
              </a:r>
              <a:r>
                <a:rPr lang="en-US" sz="2000">
                  <a:solidFill>
                    <a:schemeClr val="accent2"/>
                  </a:solidFill>
                </a:rPr>
                <a:t>(</a:t>
              </a:r>
              <a:r>
                <a:rPr lang="en-US" sz="2000" i="1">
                  <a:solidFill>
                    <a:schemeClr val="accent2"/>
                  </a:solidFill>
                </a:rPr>
                <a:t>m</a:t>
              </a:r>
              <a:r>
                <a:rPr lang="en-US" sz="2000" i="1" baseline="-25000">
                  <a:solidFill>
                    <a:schemeClr val="accent2"/>
                  </a:solidFill>
                </a:rPr>
                <a:t>1-4</a:t>
              </a:r>
              <a:r>
                <a:rPr lang="en-US" sz="2000">
                  <a:solidFill>
                    <a:schemeClr val="accent2"/>
                  </a:solidFill>
                </a:rPr>
                <a:t>), [cert], child-SA)</a:t>
              </a:r>
              <a:endParaRPr lang="en-US" sz="2000" baseline="-25000">
                <a:solidFill>
                  <a:schemeClr val="accent2"/>
                </a:solidFill>
              </a:endParaRPr>
            </a:p>
          </p:txBody>
        </p:sp>
      </p:grpSp>
      <p:sp>
        <p:nvSpPr>
          <p:cNvPr id="419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IKE: Phase One</a:t>
            </a:r>
          </a:p>
        </p:txBody>
      </p:sp>
    </p:spTree>
    <p:extLst>
      <p:ext uri="{BB962C8B-B14F-4D97-AF65-F5344CB8AC3E}">
        <p14:creationId xmlns:p14="http://schemas.microsoft.com/office/powerpoint/2010/main" val="39241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4" grpId="0" animBg="1" autoUpdateAnimBg="0"/>
      <p:bldP spid="1324040" grpId="0" animBg="1" autoUpdateAnimBg="0"/>
      <p:bldP spid="13240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C1FF75E6-18BC-416C-A5CD-B70D20F2C5D7}" type="slidenum">
              <a:rPr lang="en-US" sz="1200">
                <a:latin typeface="Arial" charset="0"/>
              </a:rPr>
              <a:pPr/>
              <a:t>4</a:t>
            </a:fld>
            <a:endParaRPr lang="en-US" sz="1200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Security Issues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Eavesdropping</a:t>
            </a:r>
          </a:p>
          <a:p>
            <a:r>
              <a:rPr lang="en-US"/>
              <a:t>Modification of packets in transit</a:t>
            </a:r>
          </a:p>
          <a:p>
            <a:r>
              <a:rPr lang="en-US"/>
              <a:t>Identity spoofing (forged source IP addresses)</a:t>
            </a:r>
          </a:p>
          <a:p>
            <a:r>
              <a:rPr lang="en-US"/>
              <a:t>Denial of service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Many solutions are application-specific</a:t>
            </a:r>
          </a:p>
          <a:p>
            <a:pPr lvl="1"/>
            <a:r>
              <a:rPr lang="en-US"/>
              <a:t>TLS for Web, S/MIME for email, SSH for remote login</a:t>
            </a:r>
          </a:p>
          <a:p>
            <a:r>
              <a:rPr lang="en-US">
                <a:solidFill>
                  <a:schemeClr val="hlink"/>
                </a:solidFill>
              </a:rPr>
              <a:t>IPsec aims to provide a framework of open standards for secure communications over IP</a:t>
            </a:r>
          </a:p>
          <a:p>
            <a:pPr lvl="1"/>
            <a:r>
              <a:rPr lang="en-US"/>
              <a:t>Protect </a:t>
            </a:r>
            <a:r>
              <a:rPr lang="en-US" u="sng"/>
              <a:t>every</a:t>
            </a:r>
            <a:r>
              <a:rPr lang="en-US"/>
              <a:t> protocol running on top of IPv4 and IPv6</a:t>
            </a:r>
          </a:p>
        </p:txBody>
      </p:sp>
    </p:spTree>
    <p:extLst>
      <p:ext uri="{BB962C8B-B14F-4D97-AF65-F5344CB8AC3E}">
        <p14:creationId xmlns:p14="http://schemas.microsoft.com/office/powerpoint/2010/main" val="947733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4A92896C-1DF7-4252-BC47-9114392885A3}" type="slidenum">
              <a:rPr lang="en-US" sz="1200">
                <a:latin typeface="Arial" charset="0"/>
              </a:rPr>
              <a:pPr/>
              <a:t>40</a:t>
            </a:fld>
            <a:endParaRPr lang="en-US" sz="120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304800"/>
            <a:ext cx="8470900" cy="838200"/>
          </a:xfrm>
          <a:noFill/>
        </p:spPr>
        <p:txBody>
          <a:bodyPr lIns="92075" tIns="46038" rIns="92075" bIns="46038"/>
          <a:lstStyle/>
          <a:p>
            <a:r>
              <a:rPr lang="en-US"/>
              <a:t>IKE: Phase Two (Create Child-SA)</a:t>
            </a:r>
          </a:p>
        </p:txBody>
      </p:sp>
      <p:sp>
        <p:nvSpPr>
          <p:cNvPr id="43012" name="Oval 3"/>
          <p:cNvSpPr>
            <a:spLocks noChangeArrowheads="1"/>
          </p:cNvSpPr>
          <p:nvPr/>
        </p:nvSpPr>
        <p:spPr bwMode="auto">
          <a:xfrm>
            <a:off x="609600" y="1828800"/>
            <a:ext cx="1054100" cy="39560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43013" name="Oval 4"/>
          <p:cNvSpPr>
            <a:spLocks noChangeArrowheads="1"/>
          </p:cNvSpPr>
          <p:nvPr/>
        </p:nvSpPr>
        <p:spPr bwMode="auto">
          <a:xfrm>
            <a:off x="7404100" y="1822450"/>
            <a:ext cx="1054100" cy="39560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omic Sans MS" pitchFamily="66" charset="0"/>
              </a:rPr>
              <a:t>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36750" y="2438400"/>
            <a:ext cx="5181600" cy="473075"/>
            <a:chOff x="1220" y="1536"/>
            <a:chExt cx="3264" cy="298"/>
          </a:xfrm>
        </p:grpSpPr>
        <p:sp>
          <p:nvSpPr>
            <p:cNvPr id="43023" name="Line 6"/>
            <p:cNvSpPr>
              <a:spLocks noChangeShapeType="1"/>
            </p:cNvSpPr>
            <p:nvPr/>
          </p:nvSpPr>
          <p:spPr bwMode="auto">
            <a:xfrm>
              <a:off x="1220" y="1834"/>
              <a:ext cx="326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1536" y="1536"/>
              <a:ext cx="27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Enc</a:t>
              </a:r>
              <a:r>
                <a:rPr lang="en-US" sz="2000" baseline="-25000">
                  <a:solidFill>
                    <a:schemeClr val="accent2"/>
                  </a:solidFill>
                </a:rPr>
                <a:t>K</a:t>
              </a:r>
              <a:r>
                <a:rPr lang="en-US" sz="2000">
                  <a:solidFill>
                    <a:schemeClr val="accent2"/>
                  </a:solidFill>
                </a:rPr>
                <a:t>(proposal, N</a:t>
              </a:r>
              <a:r>
                <a:rPr lang="en-US" sz="2000" baseline="-25000">
                  <a:solidFill>
                    <a:schemeClr val="accent2"/>
                  </a:solidFill>
                </a:rPr>
                <a:t>i</a:t>
              </a:r>
              <a:r>
                <a:rPr lang="en-US" sz="2000">
                  <a:solidFill>
                    <a:schemeClr val="accent2"/>
                  </a:solidFill>
                </a:rPr>
                <a:t>, [g</a:t>
              </a:r>
              <a:r>
                <a:rPr lang="en-US" sz="2000" baseline="30000">
                  <a:solidFill>
                    <a:schemeClr val="accent2"/>
                  </a:solidFill>
                </a:rPr>
                <a:t>a</a:t>
              </a:r>
              <a:r>
                <a:rPr lang="en-US" sz="2000">
                  <a:solidFill>
                    <a:schemeClr val="accent2"/>
                  </a:solidFill>
                </a:rPr>
                <a:t> mod p], traffic)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81200" y="4327525"/>
            <a:ext cx="5181600" cy="473075"/>
            <a:chOff x="1248" y="2822"/>
            <a:chExt cx="3264" cy="298"/>
          </a:xfrm>
        </p:grpSpPr>
        <p:sp>
          <p:nvSpPr>
            <p:cNvPr id="43021" name="Line 9"/>
            <p:cNvSpPr>
              <a:spLocks noChangeShapeType="1"/>
            </p:cNvSpPr>
            <p:nvPr/>
          </p:nvSpPr>
          <p:spPr bwMode="auto">
            <a:xfrm flipH="1">
              <a:off x="1248" y="3120"/>
              <a:ext cx="326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Text Box 10"/>
            <p:cNvSpPr txBox="1">
              <a:spLocks noChangeArrowheads="1"/>
            </p:cNvSpPr>
            <p:nvPr/>
          </p:nvSpPr>
          <p:spPr bwMode="auto">
            <a:xfrm>
              <a:off x="1564" y="2822"/>
              <a:ext cx="28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Enc</a:t>
              </a:r>
              <a:r>
                <a:rPr lang="en-US" sz="2000" baseline="-25000">
                  <a:solidFill>
                    <a:schemeClr val="accent2"/>
                  </a:solidFill>
                </a:rPr>
                <a:t>K</a:t>
              </a:r>
              <a:r>
                <a:rPr lang="en-US" sz="2000">
                  <a:solidFill>
                    <a:schemeClr val="accent2"/>
                  </a:solidFill>
                </a:rPr>
                <a:t>(proposal, N</a:t>
              </a:r>
              <a:r>
                <a:rPr lang="en-US" sz="2000" baseline="-25000">
                  <a:solidFill>
                    <a:schemeClr val="accent2"/>
                  </a:solidFill>
                </a:rPr>
                <a:t>r </a:t>
              </a:r>
              <a:r>
                <a:rPr lang="en-US" sz="2000">
                  <a:solidFill>
                    <a:schemeClr val="accent2"/>
                  </a:solidFill>
                </a:rPr>
                <a:t>, [g</a:t>
              </a:r>
              <a:r>
                <a:rPr lang="en-US" sz="2000" baseline="30000">
                  <a:solidFill>
                    <a:schemeClr val="accent2"/>
                  </a:solidFill>
                </a:rPr>
                <a:t>b</a:t>
              </a:r>
              <a:r>
                <a:rPr lang="en-US" sz="2000">
                  <a:solidFill>
                    <a:schemeClr val="accent2"/>
                  </a:solidFill>
                </a:rPr>
                <a:t> mod p], traffic)</a:t>
              </a:r>
              <a:endParaRPr lang="en-US" sz="2000" baseline="-25000">
                <a:solidFill>
                  <a:schemeClr val="accent2"/>
                </a:solidFill>
              </a:endParaRPr>
            </a:p>
          </p:txBody>
        </p:sp>
      </p:grpSp>
      <p:sp>
        <p:nvSpPr>
          <p:cNvPr id="1325067" name="Text Box 11"/>
          <p:cNvSpPr txBox="1">
            <a:spLocks noChangeArrowheads="1"/>
          </p:cNvSpPr>
          <p:nvPr/>
        </p:nvSpPr>
        <p:spPr bwMode="auto">
          <a:xfrm>
            <a:off x="1143000" y="5791200"/>
            <a:ext cx="671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Can run this several times to create multiple SAs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2025650" y="1524000"/>
            <a:ext cx="521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After Phase One, I and R share key K</a:t>
            </a:r>
          </a:p>
        </p:txBody>
      </p:sp>
      <p:sp>
        <p:nvSpPr>
          <p:cNvPr id="1325069" name="AutoShape 13"/>
          <p:cNvSpPr>
            <a:spLocks noChangeArrowheads="1"/>
          </p:cNvSpPr>
          <p:nvPr/>
        </p:nvSpPr>
        <p:spPr bwMode="auto">
          <a:xfrm>
            <a:off x="5638800" y="3429000"/>
            <a:ext cx="1600200" cy="457200"/>
          </a:xfrm>
          <a:prstGeom prst="wedgeRectCallout">
            <a:avLst>
              <a:gd name="adj1" fmla="val -12796"/>
              <a:gd name="adj2" fmla="val -190278"/>
            </a:avLst>
          </a:prstGeom>
          <a:solidFill>
            <a:srgbClr val="FF99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IP address range,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ports, protocol id</a:t>
            </a:r>
          </a:p>
        </p:txBody>
      </p:sp>
      <p:sp>
        <p:nvSpPr>
          <p:cNvPr id="1325070" name="AutoShape 14"/>
          <p:cNvSpPr>
            <a:spLocks noChangeArrowheads="1"/>
          </p:cNvSpPr>
          <p:nvPr/>
        </p:nvSpPr>
        <p:spPr bwMode="auto">
          <a:xfrm>
            <a:off x="4114800" y="3276600"/>
            <a:ext cx="1416050" cy="914400"/>
          </a:xfrm>
          <a:prstGeom prst="wedgeRectCallout">
            <a:avLst>
              <a:gd name="adj1" fmla="val -34866"/>
              <a:gd name="adj2" fmla="val -100347"/>
            </a:avLst>
          </a:prstGeom>
          <a:solidFill>
            <a:srgbClr val="FF99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Optional re-key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using old DH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value and fresh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nonces</a:t>
            </a:r>
          </a:p>
        </p:txBody>
      </p:sp>
      <p:sp>
        <p:nvSpPr>
          <p:cNvPr id="1325071" name="AutoShape 15"/>
          <p:cNvSpPr>
            <a:spLocks noChangeArrowheads="1"/>
          </p:cNvSpPr>
          <p:nvPr/>
        </p:nvSpPr>
        <p:spPr bwMode="auto">
          <a:xfrm>
            <a:off x="1936750" y="3276600"/>
            <a:ext cx="2025650" cy="457200"/>
          </a:xfrm>
          <a:prstGeom prst="wedgeRectCallout">
            <a:avLst>
              <a:gd name="adj1" fmla="val 25000"/>
              <a:gd name="adj2" fmla="val -162153"/>
            </a:avLst>
          </a:prstGeom>
          <a:solidFill>
            <a:srgbClr val="FF99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Crypto suites, protocol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(AH, ESP or IPcomp)</a:t>
            </a:r>
          </a:p>
        </p:txBody>
      </p:sp>
    </p:spTree>
    <p:extLst>
      <p:ext uri="{BB962C8B-B14F-4D97-AF65-F5344CB8AC3E}">
        <p14:creationId xmlns:p14="http://schemas.microsoft.com/office/powerpoint/2010/main" val="40403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067" grpId="0" autoUpdateAnimBg="0"/>
      <p:bldP spid="1325069" grpId="0" animBg="1" autoUpdateAnimBg="0"/>
      <p:bldP spid="1325070" grpId="0" animBg="1" autoUpdateAnimBg="0"/>
      <p:bldP spid="132507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F60EBF67-197C-4B99-84D1-B4D89AD8655F}" type="slidenum">
              <a:rPr lang="en-US" sz="1200">
                <a:latin typeface="Arial" charset="0"/>
              </a:rPr>
              <a:pPr/>
              <a:t>41</a:t>
            </a:fld>
            <a:endParaRPr lang="en-US" sz="1200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Aspects of IKE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/>
              <a:t>Interaction with other network protocols</a:t>
            </a:r>
          </a:p>
          <a:p>
            <a:pPr lvl="1"/>
            <a:r>
              <a:rPr lang="en-US" dirty="0"/>
              <a:t>How to run IPsec through NAT (Network Address Translation) gateways?</a:t>
            </a:r>
          </a:p>
          <a:p>
            <a:r>
              <a:rPr lang="en-US" dirty="0"/>
              <a:t>Protocol management</a:t>
            </a:r>
          </a:p>
          <a:p>
            <a:pPr lvl="1"/>
            <a:r>
              <a:rPr lang="en-US" dirty="0"/>
              <a:t>Dead peer detection, rekeying, etc.</a:t>
            </a:r>
          </a:p>
          <a:p>
            <a:r>
              <a:rPr lang="en-US" dirty="0"/>
              <a:t>Complex</a:t>
            </a:r>
          </a:p>
          <a:p>
            <a:pPr lvl="1"/>
            <a:r>
              <a:rPr lang="en-US" dirty="0"/>
              <a:t>VPN Tunnels simpler and more commonly used.</a:t>
            </a:r>
          </a:p>
        </p:txBody>
      </p:sp>
    </p:spTree>
    <p:extLst>
      <p:ext uri="{BB962C8B-B14F-4D97-AF65-F5344CB8AC3E}">
        <p14:creationId xmlns:p14="http://schemas.microsoft.com/office/powerpoint/2010/main" val="132664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B9D96352-74C4-40D0-9A0D-5586B4807294}" type="slidenum">
              <a:rPr lang="en-US" sz="1200">
                <a:latin typeface="Arial" charset="0"/>
              </a:rPr>
              <a:pPr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r>
              <a:rPr lang="en-US"/>
              <a:t>IPsec: Network Layer Security</a:t>
            </a:r>
          </a:p>
        </p:txBody>
      </p:sp>
      <p:sp>
        <p:nvSpPr>
          <p:cNvPr id="7173" name="AutoShape 4"/>
          <p:cNvSpPr>
            <a:spLocks/>
          </p:cNvSpPr>
          <p:nvPr/>
        </p:nvSpPr>
        <p:spPr bwMode="auto">
          <a:xfrm rot="-5449094">
            <a:off x="2809876" y="1206500"/>
            <a:ext cx="304800" cy="1997075"/>
          </a:xfrm>
          <a:prstGeom prst="leftBrace">
            <a:avLst>
              <a:gd name="adj1" fmla="val 54601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457200" y="2667000"/>
            <a:ext cx="2819400" cy="1143000"/>
          </a:xfrm>
          <a:prstGeom prst="wedgeRectCallout">
            <a:avLst>
              <a:gd name="adj1" fmla="val 38796"/>
              <a:gd name="adj2" fmla="val -72639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u="sng" dirty="0">
                <a:solidFill>
                  <a:srgbClr val="000000"/>
                </a:solidFill>
              </a:rPr>
              <a:t>Protection for IP traffic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AH </a:t>
            </a:r>
            <a:r>
              <a:rPr lang="en-US" sz="1800" dirty="0">
                <a:highlight>
                  <a:srgbClr val="FFFF00"/>
                </a:highlight>
              </a:rPr>
              <a:t>provides integrity </a:t>
            </a:r>
            <a:r>
              <a:rPr lang="en-US" sz="1800" dirty="0">
                <a:solidFill>
                  <a:srgbClr val="000000"/>
                </a:solidFill>
              </a:rPr>
              <a:t>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</a:rPr>
              <a:t>     origin authentication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ESP also confidentiality</a:t>
            </a: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3505200" y="2667000"/>
            <a:ext cx="1524000" cy="838200"/>
          </a:xfrm>
          <a:prstGeom prst="wedgeRectCallout">
            <a:avLst>
              <a:gd name="adj1" fmla="val 30700"/>
              <a:gd name="adj2" fmla="val -115674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Compression not going to cover</a:t>
            </a:r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>
            <a:off x="5334000" y="2667000"/>
            <a:ext cx="3200400" cy="685800"/>
          </a:xfrm>
          <a:prstGeom prst="wedgeRectCallout">
            <a:avLst>
              <a:gd name="adj1" fmla="val -10667"/>
              <a:gd name="adj2" fmla="val -124537"/>
            </a:avLst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Sets up keys and algorithms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for AH and ESP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381000" y="3956050"/>
            <a:ext cx="86106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Monotype Sorts" pitchFamily="2" charset="2"/>
              <a:buChar char="u"/>
            </a:pPr>
            <a:r>
              <a:rPr kumimoji="1" lang="en-US" sz="2800">
                <a:solidFill>
                  <a:schemeClr val="tx1"/>
                </a:solidFill>
              </a:rPr>
              <a:t>AH and ESP rely on an existing </a:t>
            </a:r>
            <a:r>
              <a:rPr kumimoji="1" lang="en-US" sz="2800">
                <a:solidFill>
                  <a:schemeClr val="hlink"/>
                </a:solidFill>
              </a:rPr>
              <a:t>security association</a:t>
            </a:r>
          </a:p>
          <a:p>
            <a:pPr marL="742950" lvl="1" indent="-285750"/>
            <a:r>
              <a:rPr kumimoji="1" lang="en-US"/>
              <a:t>Parties must share a set of secret keys and agree on each other’s IP addresses and crypto algorithms</a:t>
            </a:r>
          </a:p>
          <a:p>
            <a:pPr marL="342900" indent="-342900">
              <a:buFont typeface="Monotype Sorts" pitchFamily="2" charset="2"/>
              <a:buChar char="u"/>
            </a:pPr>
            <a:r>
              <a:rPr kumimoji="1" lang="en-US" sz="2800">
                <a:solidFill>
                  <a:schemeClr val="hlink"/>
                </a:solidFill>
              </a:rPr>
              <a:t>Internet Key Exchange (IKE) </a:t>
            </a:r>
            <a:r>
              <a:rPr kumimoji="1" lang="en-US" sz="2800">
                <a:solidFill>
                  <a:schemeClr val="tx1"/>
                </a:solidFill>
              </a:rPr>
              <a:t>is one of the ways to establish a security association for AH and ESP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447800" y="15240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IPsec = AH + ESP + </a:t>
            </a:r>
            <a:r>
              <a:rPr lang="en-US" dirty="0" err="1">
                <a:solidFill>
                  <a:schemeClr val="tx2"/>
                </a:solidFill>
              </a:rPr>
              <a:t>IPcomp</a:t>
            </a:r>
            <a:r>
              <a:rPr lang="en-US" dirty="0">
                <a:solidFill>
                  <a:schemeClr val="tx2"/>
                </a:solidFill>
              </a:rPr>
              <a:t> + IKE</a:t>
            </a:r>
          </a:p>
        </p:txBody>
      </p:sp>
    </p:spTree>
    <p:extLst>
      <p:ext uri="{BB962C8B-B14F-4D97-AF65-F5344CB8AC3E}">
        <p14:creationId xmlns:p14="http://schemas.microsoft.com/office/powerpoint/2010/main" val="222089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04ACBAC2-0912-47F6-B594-BB5498B64215}" type="slidenum">
              <a:rPr lang="en-US" sz="1200">
                <a:latin typeface="Arial" charset="0"/>
              </a:rPr>
              <a:pPr/>
              <a:t>6</a:t>
            </a:fld>
            <a:endParaRPr lang="en-US" sz="1200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IPsec Security Services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Authentication and integrity</a:t>
            </a:r>
            <a:r>
              <a:rPr lang="en-US" dirty="0"/>
              <a:t> for packet sources</a:t>
            </a:r>
          </a:p>
          <a:p>
            <a:pPr lvl="1"/>
            <a:r>
              <a:rPr lang="en-US" dirty="0"/>
              <a:t>Connectionless integrity (for a single packet) and partial sequence integrity (prevent packet replay)</a:t>
            </a:r>
          </a:p>
          <a:p>
            <a:r>
              <a:rPr lang="en-US" dirty="0">
                <a:solidFill>
                  <a:srgbClr val="C00000"/>
                </a:solidFill>
              </a:rPr>
              <a:t>Confidentiality</a:t>
            </a:r>
            <a:r>
              <a:rPr lang="en-US" dirty="0"/>
              <a:t> (encapsulation) for packet contents</a:t>
            </a:r>
          </a:p>
          <a:p>
            <a:pPr lvl="1"/>
            <a:r>
              <a:rPr lang="en-US" dirty="0"/>
              <a:t>Also partial </a:t>
            </a:r>
            <a:r>
              <a:rPr lang="en-US" dirty="0">
                <a:highlight>
                  <a:srgbClr val="FFFF00"/>
                </a:highlight>
              </a:rPr>
              <a:t>protection against traffic analysis</a:t>
            </a:r>
          </a:p>
          <a:p>
            <a:r>
              <a:rPr lang="en-US" dirty="0"/>
              <a:t>Authentication and encapsulation can be used separately or together</a:t>
            </a:r>
          </a:p>
          <a:p>
            <a:r>
              <a:rPr lang="en-US" dirty="0"/>
              <a:t>Either provided in transport or tunnel mode</a:t>
            </a:r>
          </a:p>
          <a:p>
            <a:r>
              <a:rPr lang="en-US" dirty="0"/>
              <a:t>These services are </a:t>
            </a:r>
            <a:r>
              <a:rPr lang="en-US" u="sng" dirty="0"/>
              <a:t>transparent</a:t>
            </a:r>
            <a:r>
              <a:rPr lang="en-US" dirty="0"/>
              <a:t> to applications above transport (TCP/UDP) layer</a:t>
            </a:r>
          </a:p>
        </p:txBody>
      </p:sp>
    </p:spTree>
    <p:extLst>
      <p:ext uri="{BB962C8B-B14F-4D97-AF65-F5344CB8AC3E}">
        <p14:creationId xmlns:p14="http://schemas.microsoft.com/office/powerpoint/2010/main" val="339256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BB17EDE0-31E4-462B-9A9A-D555893599DE}" type="slidenum">
              <a:rPr lang="en-US" sz="1200">
                <a:latin typeface="Arial" charset="0"/>
              </a:rPr>
              <a:pPr/>
              <a:t>7</a:t>
            </a:fld>
            <a:endParaRPr lang="en-US" sz="120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IPsec in Transport Mode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0"/>
            <a:ext cx="84582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End-to-end security between two hosts</a:t>
            </a:r>
          </a:p>
          <a:p>
            <a:pPr lvl="1"/>
            <a:r>
              <a:rPr lang="en-US"/>
              <a:t>Typically, client to gateway (for example, laptop to corporate gateway)</a:t>
            </a:r>
          </a:p>
          <a:p>
            <a:r>
              <a:rPr lang="en-US"/>
              <a:t>Requires IPsec support at each host</a:t>
            </a:r>
          </a:p>
        </p:txBody>
      </p:sp>
      <p:pic>
        <p:nvPicPr>
          <p:cNvPr id="9221" name="Picture 4" descr="ipsec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" t="5273" r="3595" b="72745"/>
          <a:stretch>
            <a:fillRect/>
          </a:stretch>
        </p:blipFill>
        <p:spPr bwMode="auto">
          <a:xfrm>
            <a:off x="889000" y="1828800"/>
            <a:ext cx="6959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048000" y="2514600"/>
            <a:ext cx="1219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8883E087-B7F3-4AFB-9BAB-CDBE08C3FFFF}" type="slidenum">
              <a:rPr lang="en-US" sz="1200">
                <a:latin typeface="Arial" charset="0"/>
              </a:rPr>
              <a:pPr/>
              <a:t>8</a:t>
            </a:fld>
            <a:endParaRPr lang="en-US" sz="1200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IPsec in Tunnel Mode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24400"/>
            <a:ext cx="84582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Gateway-to-gateway security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Internal traffic behind gateways not protected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FFFF00"/>
                </a:highlight>
              </a:rPr>
              <a:t>Only requires IPsec support at gateways</a:t>
            </a:r>
          </a:p>
        </p:txBody>
      </p:sp>
      <p:pic>
        <p:nvPicPr>
          <p:cNvPr id="10245" name="Picture 4" descr="ipsecm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 t="41655" r="8824" b="24239"/>
          <a:stretch>
            <a:fillRect/>
          </a:stretch>
        </p:blipFill>
        <p:spPr bwMode="auto">
          <a:xfrm>
            <a:off x="1447800" y="1679575"/>
            <a:ext cx="53340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1295400" y="2667000"/>
            <a:ext cx="1219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B7862EF-6E8B-4CCE-9072-0117C0126476}" type="slidenum">
              <a:rPr lang="en-US" sz="1400" smtClean="0">
                <a:latin typeface="Times New Roman" pitchFamily="18" charset="0"/>
              </a:rPr>
              <a:pPr/>
              <a:t>9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1030" name="Group 108"/>
          <p:cNvGrpSpPr>
            <a:grpSpLocks/>
          </p:cNvGrpSpPr>
          <p:nvPr/>
        </p:nvGrpSpPr>
        <p:grpSpPr bwMode="auto">
          <a:xfrm>
            <a:off x="546100" y="582613"/>
            <a:ext cx="8201025" cy="6081712"/>
            <a:chOff x="336" y="96"/>
            <a:chExt cx="5166" cy="3831"/>
          </a:xfrm>
        </p:grpSpPr>
        <p:sp>
          <p:nvSpPr>
            <p:cNvPr id="1032" name="Freeform 2"/>
            <p:cNvSpPr>
              <a:spLocks/>
            </p:cNvSpPr>
            <p:nvPr/>
          </p:nvSpPr>
          <p:spPr bwMode="auto">
            <a:xfrm>
              <a:off x="960" y="96"/>
              <a:ext cx="1776" cy="955"/>
            </a:xfrm>
            <a:custGeom>
              <a:avLst/>
              <a:gdLst>
                <a:gd name="T0" fmla="*/ 452 w 1292"/>
                <a:gd name="T1" fmla="*/ 4 h 1255"/>
                <a:gd name="T2" fmla="*/ 66 w 1292"/>
                <a:gd name="T3" fmla="*/ 91 h 1255"/>
                <a:gd name="T4" fmla="*/ 55 w 1292"/>
                <a:gd name="T5" fmla="*/ 303 h 1255"/>
                <a:gd name="T6" fmla="*/ 100 w 1292"/>
                <a:gd name="T7" fmla="*/ 480 h 1255"/>
                <a:gd name="T8" fmla="*/ 463 w 1292"/>
                <a:gd name="T9" fmla="*/ 505 h 1255"/>
                <a:gd name="T10" fmla="*/ 1222 w 1292"/>
                <a:gd name="T11" fmla="*/ 654 h 1255"/>
                <a:gd name="T12" fmla="*/ 1880 w 1292"/>
                <a:gd name="T13" fmla="*/ 716 h 1255"/>
                <a:gd name="T14" fmla="*/ 2265 w 1292"/>
                <a:gd name="T15" fmla="*/ 591 h 1255"/>
                <a:gd name="T16" fmla="*/ 2401 w 1292"/>
                <a:gd name="T17" fmla="*/ 258 h 1255"/>
                <a:gd name="T18" fmla="*/ 2276 w 1292"/>
                <a:gd name="T19" fmla="*/ 123 h 1255"/>
                <a:gd name="T20" fmla="*/ 1416 w 1292"/>
                <a:gd name="T21" fmla="*/ 67 h 1255"/>
                <a:gd name="T22" fmla="*/ 452 w 1292"/>
                <a:gd name="T23" fmla="*/ 4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Line 3"/>
            <p:cNvSpPr>
              <a:spLocks noChangeShapeType="1"/>
            </p:cNvSpPr>
            <p:nvPr/>
          </p:nvSpPr>
          <p:spPr bwMode="auto">
            <a:xfrm flipV="1">
              <a:off x="2640" y="81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864" y="2160"/>
              <a:ext cx="359" cy="180"/>
              <a:chOff x="533" y="321"/>
              <a:chExt cx="359" cy="180"/>
            </a:xfrm>
          </p:grpSpPr>
          <p:grpSp>
            <p:nvGrpSpPr>
              <p:cNvPr id="1119" name="Group 5"/>
              <p:cNvGrpSpPr>
                <a:grpSpLocks/>
              </p:cNvGrpSpPr>
              <p:nvPr/>
            </p:nvGrpSpPr>
            <p:grpSpPr bwMode="auto">
              <a:xfrm>
                <a:off x="533" y="321"/>
                <a:ext cx="359" cy="180"/>
                <a:chOff x="1009" y="655"/>
                <a:chExt cx="359" cy="180"/>
              </a:xfrm>
            </p:grpSpPr>
            <p:sp>
              <p:nvSpPr>
                <p:cNvPr id="1121" name="Oval 6"/>
                <p:cNvSpPr>
                  <a:spLocks noChangeArrowheads="1"/>
                </p:cNvSpPr>
                <p:nvPr/>
              </p:nvSpPr>
              <p:spPr bwMode="auto">
                <a:xfrm>
                  <a:off x="1012" y="735"/>
                  <a:ext cx="356" cy="1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2" name="Line 7"/>
                <p:cNvSpPr>
                  <a:spLocks noChangeShapeType="1"/>
                </p:cNvSpPr>
                <p:nvPr/>
              </p:nvSpPr>
              <p:spPr bwMode="auto">
                <a:xfrm>
                  <a:off x="1012" y="727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3" name="Line 8"/>
                <p:cNvSpPr>
                  <a:spLocks noChangeShapeType="1"/>
                </p:cNvSpPr>
                <p:nvPr/>
              </p:nvSpPr>
              <p:spPr bwMode="auto">
                <a:xfrm>
                  <a:off x="1368" y="727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4" name="Rectangle 9"/>
                <p:cNvSpPr>
                  <a:spLocks noChangeArrowheads="1"/>
                </p:cNvSpPr>
                <p:nvPr/>
              </p:nvSpPr>
              <p:spPr bwMode="auto">
                <a:xfrm>
                  <a:off x="1012" y="727"/>
                  <a:ext cx="353" cy="61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5" name="Oval 10"/>
                <p:cNvSpPr>
                  <a:spLocks noChangeArrowheads="1"/>
                </p:cNvSpPr>
                <p:nvPr/>
              </p:nvSpPr>
              <p:spPr bwMode="auto">
                <a:xfrm>
                  <a:off x="1009" y="655"/>
                  <a:ext cx="356" cy="11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26" name="Group 11"/>
                <p:cNvGrpSpPr>
                  <a:grpSpLocks/>
                </p:cNvGrpSpPr>
                <p:nvPr/>
              </p:nvGrpSpPr>
              <p:grpSpPr bwMode="auto">
                <a:xfrm>
                  <a:off x="1095" y="681"/>
                  <a:ext cx="176" cy="68"/>
                  <a:chOff x="2848" y="848"/>
                  <a:chExt cx="140" cy="98"/>
                </a:xfrm>
              </p:grpSpPr>
              <p:sp>
                <p:nvSpPr>
                  <p:cNvPr id="1131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7" name="Group 15"/>
                <p:cNvGrpSpPr>
                  <a:grpSpLocks/>
                </p:cNvGrpSpPr>
                <p:nvPr/>
              </p:nvGrpSpPr>
              <p:grpSpPr bwMode="auto">
                <a:xfrm flipV="1">
                  <a:off x="1095" y="680"/>
                  <a:ext cx="176" cy="68"/>
                  <a:chOff x="2848" y="848"/>
                  <a:chExt cx="140" cy="98"/>
                </a:xfrm>
              </p:grpSpPr>
              <p:sp>
                <p:nvSpPr>
                  <p:cNvPr id="1128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20" name="Line 19"/>
              <p:cNvSpPr>
                <a:spLocks noChangeShapeType="1"/>
              </p:cNvSpPr>
              <p:nvPr/>
            </p:nvSpPr>
            <p:spPr bwMode="auto">
              <a:xfrm>
                <a:off x="535" y="368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5" name="Group 20"/>
            <p:cNvGrpSpPr>
              <a:grpSpLocks/>
            </p:cNvGrpSpPr>
            <p:nvPr/>
          </p:nvGrpSpPr>
          <p:grpSpPr bwMode="auto">
            <a:xfrm>
              <a:off x="3024" y="2208"/>
              <a:ext cx="359" cy="180"/>
              <a:chOff x="533" y="321"/>
              <a:chExt cx="359" cy="180"/>
            </a:xfrm>
          </p:grpSpPr>
          <p:grpSp>
            <p:nvGrpSpPr>
              <p:cNvPr id="1104" name="Group 21"/>
              <p:cNvGrpSpPr>
                <a:grpSpLocks/>
              </p:cNvGrpSpPr>
              <p:nvPr/>
            </p:nvGrpSpPr>
            <p:grpSpPr bwMode="auto">
              <a:xfrm>
                <a:off x="533" y="321"/>
                <a:ext cx="359" cy="180"/>
                <a:chOff x="1009" y="655"/>
                <a:chExt cx="359" cy="180"/>
              </a:xfrm>
            </p:grpSpPr>
            <p:sp>
              <p:nvSpPr>
                <p:cNvPr id="1106" name="Oval 22"/>
                <p:cNvSpPr>
                  <a:spLocks noChangeArrowheads="1"/>
                </p:cNvSpPr>
                <p:nvPr/>
              </p:nvSpPr>
              <p:spPr bwMode="auto">
                <a:xfrm>
                  <a:off x="1012" y="735"/>
                  <a:ext cx="356" cy="1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7" name="Line 23"/>
                <p:cNvSpPr>
                  <a:spLocks noChangeShapeType="1"/>
                </p:cNvSpPr>
                <p:nvPr/>
              </p:nvSpPr>
              <p:spPr bwMode="auto">
                <a:xfrm>
                  <a:off x="1012" y="727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8" name="Line 24"/>
                <p:cNvSpPr>
                  <a:spLocks noChangeShapeType="1"/>
                </p:cNvSpPr>
                <p:nvPr/>
              </p:nvSpPr>
              <p:spPr bwMode="auto">
                <a:xfrm>
                  <a:off x="1368" y="727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9" name="Rectangle 25"/>
                <p:cNvSpPr>
                  <a:spLocks noChangeArrowheads="1"/>
                </p:cNvSpPr>
                <p:nvPr/>
              </p:nvSpPr>
              <p:spPr bwMode="auto">
                <a:xfrm>
                  <a:off x="1012" y="727"/>
                  <a:ext cx="353" cy="61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10" name="Oval 26"/>
                <p:cNvSpPr>
                  <a:spLocks noChangeArrowheads="1"/>
                </p:cNvSpPr>
                <p:nvPr/>
              </p:nvSpPr>
              <p:spPr bwMode="auto">
                <a:xfrm>
                  <a:off x="1009" y="655"/>
                  <a:ext cx="356" cy="11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11" name="Group 27"/>
                <p:cNvGrpSpPr>
                  <a:grpSpLocks/>
                </p:cNvGrpSpPr>
                <p:nvPr/>
              </p:nvGrpSpPr>
              <p:grpSpPr bwMode="auto">
                <a:xfrm>
                  <a:off x="1095" y="681"/>
                  <a:ext cx="176" cy="68"/>
                  <a:chOff x="2848" y="848"/>
                  <a:chExt cx="140" cy="98"/>
                </a:xfrm>
              </p:grpSpPr>
              <p:sp>
                <p:nvSpPr>
                  <p:cNvPr id="1116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12" name="Group 31"/>
                <p:cNvGrpSpPr>
                  <a:grpSpLocks/>
                </p:cNvGrpSpPr>
                <p:nvPr/>
              </p:nvGrpSpPr>
              <p:grpSpPr bwMode="auto">
                <a:xfrm flipV="1">
                  <a:off x="1095" y="680"/>
                  <a:ext cx="176" cy="68"/>
                  <a:chOff x="2848" y="848"/>
                  <a:chExt cx="140" cy="98"/>
                </a:xfrm>
              </p:grpSpPr>
              <p:sp>
                <p:nvSpPr>
                  <p:cNvPr id="1113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05" name="Line 35"/>
              <p:cNvSpPr>
                <a:spLocks noChangeShapeType="1"/>
              </p:cNvSpPr>
              <p:nvPr/>
            </p:nvSpPr>
            <p:spPr bwMode="auto">
              <a:xfrm>
                <a:off x="535" y="368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6" name="Line 36"/>
            <p:cNvSpPr>
              <a:spLocks noChangeShapeType="1"/>
            </p:cNvSpPr>
            <p:nvPr/>
          </p:nvSpPr>
          <p:spPr bwMode="auto">
            <a:xfrm flipH="1">
              <a:off x="1056" y="768"/>
              <a:ext cx="2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37"/>
            <p:cNvSpPr>
              <a:spLocks noChangeShapeType="1"/>
            </p:cNvSpPr>
            <p:nvPr/>
          </p:nvSpPr>
          <p:spPr bwMode="auto">
            <a:xfrm>
              <a:off x="2448" y="960"/>
              <a:ext cx="672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6" name="Object 38"/>
            <p:cNvGraphicFramePr>
              <a:graphicFrameLocks noChangeAspect="1"/>
            </p:cNvGraphicFramePr>
            <p:nvPr/>
          </p:nvGraphicFramePr>
          <p:xfrm>
            <a:off x="864" y="3312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312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8" name="Group 39"/>
            <p:cNvGrpSpPr>
              <a:grpSpLocks/>
            </p:cNvGrpSpPr>
            <p:nvPr/>
          </p:nvGrpSpPr>
          <p:grpSpPr bwMode="auto">
            <a:xfrm>
              <a:off x="336" y="3216"/>
              <a:ext cx="288" cy="401"/>
              <a:chOff x="4180" y="783"/>
              <a:chExt cx="150" cy="307"/>
            </a:xfrm>
          </p:grpSpPr>
          <p:sp>
            <p:nvSpPr>
              <p:cNvPr id="1096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7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8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9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0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3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9" name="Line 48"/>
            <p:cNvSpPr>
              <a:spLocks noChangeShapeType="1"/>
            </p:cNvSpPr>
            <p:nvPr/>
          </p:nvSpPr>
          <p:spPr bwMode="auto">
            <a:xfrm flipV="1">
              <a:off x="528" y="2352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9"/>
            <p:cNvSpPr>
              <a:spLocks noChangeShapeType="1"/>
            </p:cNvSpPr>
            <p:nvPr/>
          </p:nvSpPr>
          <p:spPr bwMode="auto">
            <a:xfrm flipH="1" flipV="1">
              <a:off x="1056" y="2304"/>
              <a:ext cx="4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7" name="Object 50"/>
            <p:cNvGraphicFramePr>
              <a:graphicFrameLocks noChangeAspect="1"/>
            </p:cNvGraphicFramePr>
            <p:nvPr/>
          </p:nvGraphicFramePr>
          <p:xfrm>
            <a:off x="1488" y="3312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8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12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1" name="Line 51"/>
            <p:cNvSpPr>
              <a:spLocks noChangeShapeType="1"/>
            </p:cNvSpPr>
            <p:nvPr/>
          </p:nvSpPr>
          <p:spPr bwMode="auto">
            <a:xfrm>
              <a:off x="1200" y="2304"/>
              <a:ext cx="48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2" name="Group 52"/>
            <p:cNvGrpSpPr>
              <a:grpSpLocks/>
            </p:cNvGrpSpPr>
            <p:nvPr/>
          </p:nvGrpSpPr>
          <p:grpSpPr bwMode="auto">
            <a:xfrm>
              <a:off x="3264" y="3072"/>
              <a:ext cx="288" cy="401"/>
              <a:chOff x="4180" y="783"/>
              <a:chExt cx="150" cy="307"/>
            </a:xfrm>
          </p:grpSpPr>
          <p:sp>
            <p:nvSpPr>
              <p:cNvPr id="1088" name="AutoShape 5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Rectangle 5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Rectangle 5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AutoShape 5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2" name="Line 5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3" name="Line 5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4" name="Rectangle 5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" name="Rectangle 6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8" name="Object 61"/>
            <p:cNvGraphicFramePr>
              <a:graphicFrameLocks noChangeAspect="1"/>
            </p:cNvGraphicFramePr>
            <p:nvPr/>
          </p:nvGraphicFramePr>
          <p:xfrm>
            <a:off x="3984" y="3168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168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3" name="Line 62"/>
            <p:cNvSpPr>
              <a:spLocks noChangeShapeType="1"/>
            </p:cNvSpPr>
            <p:nvPr/>
          </p:nvSpPr>
          <p:spPr bwMode="auto">
            <a:xfrm>
              <a:off x="3120" y="2352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"/>
            <p:cNvSpPr>
              <a:spLocks noChangeShapeType="1"/>
            </p:cNvSpPr>
            <p:nvPr/>
          </p:nvSpPr>
          <p:spPr bwMode="auto">
            <a:xfrm>
              <a:off x="3312" y="2304"/>
              <a:ext cx="76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5" name="Group 64"/>
            <p:cNvGrpSpPr>
              <a:grpSpLocks/>
            </p:cNvGrpSpPr>
            <p:nvPr/>
          </p:nvGrpSpPr>
          <p:grpSpPr bwMode="auto">
            <a:xfrm>
              <a:off x="3264" y="528"/>
              <a:ext cx="1152" cy="192"/>
              <a:chOff x="3792" y="1056"/>
              <a:chExt cx="1152" cy="192"/>
            </a:xfrm>
          </p:grpSpPr>
          <p:sp>
            <p:nvSpPr>
              <p:cNvPr id="1085" name="Rectangle 65"/>
              <p:cNvSpPr>
                <a:spLocks noChangeArrowheads="1"/>
              </p:cNvSpPr>
              <p:nvPr/>
            </p:nvSpPr>
            <p:spPr bwMode="auto">
              <a:xfrm>
                <a:off x="3792" y="1056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>
                    <a:latin typeface="Arial" charset="0"/>
                  </a:rPr>
                  <a:t>IP</a:t>
                </a:r>
              </a:p>
              <a:p>
                <a:pPr algn="ctr" eaLnBrk="1" hangingPunct="1"/>
                <a:r>
                  <a:rPr lang="en-US" sz="1000">
                    <a:latin typeface="Arial" charset="0"/>
                  </a:rPr>
                  <a:t>header</a:t>
                </a:r>
              </a:p>
            </p:txBody>
          </p:sp>
          <p:sp>
            <p:nvSpPr>
              <p:cNvPr id="1086" name="Rectangle 66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 dirty="0">
                    <a:highlight>
                      <a:srgbClr val="FFFF00"/>
                    </a:highlight>
                    <a:latin typeface="Arial" charset="0"/>
                  </a:rPr>
                  <a:t>IPsec</a:t>
                </a:r>
              </a:p>
              <a:p>
                <a:pPr algn="ctr" eaLnBrk="1" hangingPunct="1"/>
                <a:r>
                  <a:rPr lang="en-US" sz="1000" dirty="0">
                    <a:highlight>
                      <a:srgbClr val="FFFF00"/>
                    </a:highlight>
                    <a:latin typeface="Arial" charset="0"/>
                  </a:rPr>
                  <a:t>header</a:t>
                </a:r>
              </a:p>
            </p:txBody>
          </p:sp>
          <p:sp>
            <p:nvSpPr>
              <p:cNvPr id="1087" name="Rectangle 67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>
                    <a:latin typeface="Arial" charset="0"/>
                  </a:rPr>
                  <a:t>Secure</a:t>
                </a:r>
              </a:p>
              <a:p>
                <a:pPr algn="ctr" eaLnBrk="1" hangingPunct="1"/>
                <a:r>
                  <a:rPr lang="en-US" sz="1000">
                    <a:latin typeface="Arial" charset="0"/>
                  </a:rPr>
                  <a:t>payload</a:t>
                </a:r>
              </a:p>
            </p:txBody>
          </p:sp>
        </p:grpSp>
        <p:grpSp>
          <p:nvGrpSpPr>
            <p:cNvPr id="1046" name="Group 68"/>
            <p:cNvGrpSpPr>
              <a:grpSpLocks/>
            </p:cNvGrpSpPr>
            <p:nvPr/>
          </p:nvGrpSpPr>
          <p:grpSpPr bwMode="auto">
            <a:xfrm rot="-4660239">
              <a:off x="432" y="1344"/>
              <a:ext cx="1152" cy="192"/>
              <a:chOff x="3792" y="1056"/>
              <a:chExt cx="1152" cy="192"/>
            </a:xfrm>
          </p:grpSpPr>
          <p:sp>
            <p:nvSpPr>
              <p:cNvPr id="1082" name="Rectangle 69"/>
              <p:cNvSpPr>
                <a:spLocks noChangeArrowheads="1"/>
              </p:cNvSpPr>
              <p:nvPr/>
            </p:nvSpPr>
            <p:spPr bwMode="auto">
              <a:xfrm>
                <a:off x="3792" y="1056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>
                    <a:latin typeface="Arial" charset="0"/>
                  </a:rPr>
                  <a:t>IP</a:t>
                </a:r>
              </a:p>
              <a:p>
                <a:pPr algn="ctr" eaLnBrk="1" hangingPunct="1"/>
                <a:r>
                  <a:rPr lang="en-US" sz="1000">
                    <a:latin typeface="Arial" charset="0"/>
                  </a:rPr>
                  <a:t>header</a:t>
                </a:r>
              </a:p>
            </p:txBody>
          </p:sp>
          <p:sp>
            <p:nvSpPr>
              <p:cNvPr id="1083" name="Rectangle 70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 dirty="0">
                    <a:highlight>
                      <a:srgbClr val="FFFF00"/>
                    </a:highlight>
                    <a:latin typeface="Arial" charset="0"/>
                  </a:rPr>
                  <a:t>IPsec</a:t>
                </a:r>
              </a:p>
              <a:p>
                <a:pPr algn="ctr" eaLnBrk="1" hangingPunct="1"/>
                <a:r>
                  <a:rPr lang="en-US" sz="1000" dirty="0">
                    <a:highlight>
                      <a:srgbClr val="FFFF00"/>
                    </a:highlight>
                    <a:latin typeface="Arial" charset="0"/>
                  </a:rPr>
                  <a:t>header</a:t>
                </a:r>
              </a:p>
            </p:txBody>
          </p:sp>
          <p:sp>
            <p:nvSpPr>
              <p:cNvPr id="1084" name="Rectangle 71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>
                    <a:latin typeface="Arial" charset="0"/>
                  </a:rPr>
                  <a:t>Secure</a:t>
                </a:r>
              </a:p>
              <a:p>
                <a:pPr algn="ctr" eaLnBrk="1" hangingPunct="1"/>
                <a:r>
                  <a:rPr lang="en-US" sz="1000">
                    <a:latin typeface="Arial" charset="0"/>
                  </a:rPr>
                  <a:t>payload</a:t>
                </a:r>
              </a:p>
            </p:txBody>
          </p:sp>
        </p:grpSp>
        <p:grpSp>
          <p:nvGrpSpPr>
            <p:cNvPr id="1047" name="Group 72"/>
            <p:cNvGrpSpPr>
              <a:grpSpLocks/>
            </p:cNvGrpSpPr>
            <p:nvPr/>
          </p:nvGrpSpPr>
          <p:grpSpPr bwMode="auto">
            <a:xfrm rot="3579777">
              <a:off x="2400" y="1440"/>
              <a:ext cx="1152" cy="192"/>
              <a:chOff x="3792" y="1056"/>
              <a:chExt cx="1152" cy="192"/>
            </a:xfrm>
          </p:grpSpPr>
          <p:sp>
            <p:nvSpPr>
              <p:cNvPr id="1079" name="Rectangle 73"/>
              <p:cNvSpPr>
                <a:spLocks noChangeArrowheads="1"/>
              </p:cNvSpPr>
              <p:nvPr/>
            </p:nvSpPr>
            <p:spPr bwMode="auto">
              <a:xfrm>
                <a:off x="3792" y="1056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>
                    <a:latin typeface="Arial" charset="0"/>
                  </a:rPr>
                  <a:t>IP</a:t>
                </a:r>
              </a:p>
              <a:p>
                <a:pPr algn="ctr" eaLnBrk="1" hangingPunct="1"/>
                <a:r>
                  <a:rPr lang="en-US" sz="1000">
                    <a:latin typeface="Arial" charset="0"/>
                  </a:rPr>
                  <a:t>header</a:t>
                </a:r>
              </a:p>
            </p:txBody>
          </p:sp>
          <p:sp>
            <p:nvSpPr>
              <p:cNvPr id="1080" name="Rectangle 74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 dirty="0">
                    <a:highlight>
                      <a:srgbClr val="FFFF00"/>
                    </a:highlight>
                    <a:latin typeface="Arial" charset="0"/>
                  </a:rPr>
                  <a:t>IPsec</a:t>
                </a:r>
              </a:p>
              <a:p>
                <a:pPr algn="ctr" eaLnBrk="1" hangingPunct="1"/>
                <a:r>
                  <a:rPr lang="en-US" sz="1000" dirty="0">
                    <a:highlight>
                      <a:srgbClr val="FFFF00"/>
                    </a:highlight>
                    <a:latin typeface="Arial" charset="0"/>
                  </a:rPr>
                  <a:t>header</a:t>
                </a:r>
              </a:p>
            </p:txBody>
          </p:sp>
          <p:sp>
            <p:nvSpPr>
              <p:cNvPr id="1081" name="Rectangle 75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>
                    <a:latin typeface="Arial" charset="0"/>
                  </a:rPr>
                  <a:t>Secure</a:t>
                </a:r>
              </a:p>
              <a:p>
                <a:pPr algn="ctr" eaLnBrk="1" hangingPunct="1"/>
                <a:r>
                  <a:rPr lang="en-US" sz="1000">
                    <a:latin typeface="Arial" charset="0"/>
                  </a:rPr>
                  <a:t>payload</a:t>
                </a:r>
              </a:p>
            </p:txBody>
          </p:sp>
        </p:grpSp>
        <p:grpSp>
          <p:nvGrpSpPr>
            <p:cNvPr id="1048" name="Group 76"/>
            <p:cNvGrpSpPr>
              <a:grpSpLocks/>
            </p:cNvGrpSpPr>
            <p:nvPr/>
          </p:nvGrpSpPr>
          <p:grpSpPr bwMode="auto">
            <a:xfrm rot="-4012749">
              <a:off x="168" y="2568"/>
              <a:ext cx="816" cy="192"/>
              <a:chOff x="4320" y="1728"/>
              <a:chExt cx="816" cy="192"/>
            </a:xfrm>
          </p:grpSpPr>
          <p:sp>
            <p:nvSpPr>
              <p:cNvPr id="1077" name="Rectangle 77"/>
              <p:cNvSpPr>
                <a:spLocks noChangeArrowheads="1"/>
              </p:cNvSpPr>
              <p:nvPr/>
            </p:nvSpPr>
            <p:spPr bwMode="auto">
              <a:xfrm>
                <a:off x="4320" y="1728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>
                    <a:latin typeface="Arial" charset="0"/>
                  </a:rPr>
                  <a:t>IP</a:t>
                </a:r>
              </a:p>
              <a:p>
                <a:pPr algn="ctr" eaLnBrk="1" hangingPunct="1"/>
                <a:r>
                  <a:rPr lang="en-US" sz="1000">
                    <a:latin typeface="Arial" charset="0"/>
                  </a:rPr>
                  <a:t>header</a:t>
                </a:r>
              </a:p>
            </p:txBody>
          </p:sp>
          <p:sp>
            <p:nvSpPr>
              <p:cNvPr id="1078" name="Rectangle 78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>
                    <a:latin typeface="Arial" charset="0"/>
                  </a:rPr>
                  <a:t>payload</a:t>
                </a:r>
              </a:p>
            </p:txBody>
          </p:sp>
        </p:grpSp>
        <p:grpSp>
          <p:nvGrpSpPr>
            <p:cNvPr id="1049" name="Group 79"/>
            <p:cNvGrpSpPr>
              <a:grpSpLocks/>
            </p:cNvGrpSpPr>
            <p:nvPr/>
          </p:nvGrpSpPr>
          <p:grpSpPr bwMode="auto">
            <a:xfrm rot="3125522">
              <a:off x="3480" y="2616"/>
              <a:ext cx="816" cy="192"/>
              <a:chOff x="4320" y="1728"/>
              <a:chExt cx="816" cy="192"/>
            </a:xfrm>
          </p:grpSpPr>
          <p:sp>
            <p:nvSpPr>
              <p:cNvPr id="1075" name="Rectangle 80"/>
              <p:cNvSpPr>
                <a:spLocks noChangeArrowheads="1"/>
              </p:cNvSpPr>
              <p:nvPr/>
            </p:nvSpPr>
            <p:spPr bwMode="auto">
              <a:xfrm>
                <a:off x="4320" y="1728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>
                    <a:latin typeface="Arial" charset="0"/>
                  </a:rPr>
                  <a:t>IP</a:t>
                </a:r>
              </a:p>
              <a:p>
                <a:pPr algn="ctr" eaLnBrk="1" hangingPunct="1"/>
                <a:r>
                  <a:rPr lang="en-US" sz="1000">
                    <a:latin typeface="Arial" charset="0"/>
                  </a:rPr>
                  <a:t>header</a:t>
                </a:r>
              </a:p>
            </p:txBody>
          </p:sp>
          <p:sp>
            <p:nvSpPr>
              <p:cNvPr id="1076" name="Rectangle 81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000">
                    <a:latin typeface="Arial" charset="0"/>
                  </a:rPr>
                  <a:t>payload</a:t>
                </a:r>
              </a:p>
            </p:txBody>
          </p:sp>
        </p:grpSp>
        <p:sp>
          <p:nvSpPr>
            <p:cNvPr id="1050" name="Text Box 82"/>
            <p:cNvSpPr txBox="1">
              <a:spLocks noChangeArrowheads="1"/>
            </p:cNvSpPr>
            <p:nvPr/>
          </p:nvSpPr>
          <p:spPr bwMode="auto">
            <a:xfrm>
              <a:off x="624" y="3696"/>
              <a:ext cx="1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/>
                <a:t>headquarters</a:t>
              </a:r>
            </a:p>
          </p:txBody>
        </p:sp>
        <p:sp>
          <p:nvSpPr>
            <p:cNvPr id="1051" name="Text Box 83"/>
            <p:cNvSpPr txBox="1">
              <a:spLocks noChangeArrowheads="1"/>
            </p:cNvSpPr>
            <p:nvPr/>
          </p:nvSpPr>
          <p:spPr bwMode="auto">
            <a:xfrm>
              <a:off x="3206" y="3530"/>
              <a:ext cx="10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/>
                <a:t>branch office</a:t>
              </a:r>
            </a:p>
          </p:txBody>
        </p:sp>
        <p:sp>
          <p:nvSpPr>
            <p:cNvPr id="1052" name="Text Box 84"/>
            <p:cNvSpPr txBox="1">
              <a:spLocks noChangeArrowheads="1"/>
            </p:cNvSpPr>
            <p:nvPr/>
          </p:nvSpPr>
          <p:spPr bwMode="auto">
            <a:xfrm>
              <a:off x="4608" y="1056"/>
              <a:ext cx="8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 dirty="0"/>
                <a:t>salesperson</a:t>
              </a:r>
              <a:br>
                <a:rPr lang="en-US" sz="1800" dirty="0"/>
              </a:br>
              <a:r>
                <a:rPr lang="en-US" sz="1800" dirty="0"/>
                <a:t>in hotel</a:t>
              </a:r>
            </a:p>
          </p:txBody>
        </p:sp>
        <p:grpSp>
          <p:nvGrpSpPr>
            <p:cNvPr id="1053" name="Group 85"/>
            <p:cNvGrpSpPr>
              <a:grpSpLocks noChangeAspect="1"/>
            </p:cNvGrpSpPr>
            <p:nvPr/>
          </p:nvGrpSpPr>
          <p:grpSpPr bwMode="auto">
            <a:xfrm>
              <a:off x="4752" y="672"/>
              <a:ext cx="379" cy="354"/>
              <a:chOff x="4770" y="1854"/>
              <a:chExt cx="379" cy="354"/>
            </a:xfrm>
          </p:grpSpPr>
          <p:sp>
            <p:nvSpPr>
              <p:cNvPr id="1058" name="AutoShape 86"/>
              <p:cNvSpPr>
                <a:spLocks noChangeAspect="1" noChangeArrowheads="1" noTextEdit="1"/>
              </p:cNvSpPr>
              <p:nvPr/>
            </p:nvSpPr>
            <p:spPr bwMode="auto">
              <a:xfrm>
                <a:off x="4770" y="1854"/>
                <a:ext cx="379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Freeform 87"/>
              <p:cNvSpPr>
                <a:spLocks/>
              </p:cNvSpPr>
              <p:nvPr/>
            </p:nvSpPr>
            <p:spPr bwMode="auto">
              <a:xfrm>
                <a:off x="4773" y="1855"/>
                <a:ext cx="376" cy="353"/>
              </a:xfrm>
              <a:custGeom>
                <a:avLst/>
                <a:gdLst>
                  <a:gd name="T0" fmla="*/ 26 w 1878"/>
                  <a:gd name="T1" fmla="*/ 0 h 1766"/>
                  <a:gd name="T2" fmla="*/ 27 w 1878"/>
                  <a:gd name="T3" fmla="*/ 0 h 1766"/>
                  <a:gd name="T4" fmla="*/ 28 w 1878"/>
                  <a:gd name="T5" fmla="*/ 0 h 1766"/>
                  <a:gd name="T6" fmla="*/ 29 w 1878"/>
                  <a:gd name="T7" fmla="*/ 0 h 1766"/>
                  <a:gd name="T8" fmla="*/ 32 w 1878"/>
                  <a:gd name="T9" fmla="*/ 0 h 1766"/>
                  <a:gd name="T10" fmla="*/ 34 w 1878"/>
                  <a:gd name="T11" fmla="*/ 0 h 1766"/>
                  <a:gd name="T12" fmla="*/ 37 w 1878"/>
                  <a:gd name="T13" fmla="*/ 1 h 1766"/>
                  <a:gd name="T14" fmla="*/ 41 w 1878"/>
                  <a:gd name="T15" fmla="*/ 1 h 1766"/>
                  <a:gd name="T16" fmla="*/ 44 w 1878"/>
                  <a:gd name="T17" fmla="*/ 1 h 1766"/>
                  <a:gd name="T18" fmla="*/ 48 w 1878"/>
                  <a:gd name="T19" fmla="*/ 2 h 1766"/>
                  <a:gd name="T20" fmla="*/ 52 w 1878"/>
                  <a:gd name="T21" fmla="*/ 3 h 1766"/>
                  <a:gd name="T22" fmla="*/ 56 w 1878"/>
                  <a:gd name="T23" fmla="*/ 4 h 1766"/>
                  <a:gd name="T24" fmla="*/ 61 w 1878"/>
                  <a:gd name="T25" fmla="*/ 5 h 1766"/>
                  <a:gd name="T26" fmla="*/ 65 w 1878"/>
                  <a:gd name="T27" fmla="*/ 6 h 1766"/>
                  <a:gd name="T28" fmla="*/ 69 w 1878"/>
                  <a:gd name="T29" fmla="*/ 7 h 1766"/>
                  <a:gd name="T30" fmla="*/ 73 w 1878"/>
                  <a:gd name="T31" fmla="*/ 9 h 1766"/>
                  <a:gd name="T32" fmla="*/ 69 w 1878"/>
                  <a:gd name="T33" fmla="*/ 42 h 1766"/>
                  <a:gd name="T34" fmla="*/ 69 w 1878"/>
                  <a:gd name="T35" fmla="*/ 42 h 1766"/>
                  <a:gd name="T36" fmla="*/ 70 w 1878"/>
                  <a:gd name="T37" fmla="*/ 43 h 1766"/>
                  <a:gd name="T38" fmla="*/ 71 w 1878"/>
                  <a:gd name="T39" fmla="*/ 46 h 1766"/>
                  <a:gd name="T40" fmla="*/ 70 w 1878"/>
                  <a:gd name="T41" fmla="*/ 50 h 1766"/>
                  <a:gd name="T42" fmla="*/ 57 w 1878"/>
                  <a:gd name="T43" fmla="*/ 65 h 1766"/>
                  <a:gd name="T44" fmla="*/ 52 w 1878"/>
                  <a:gd name="T45" fmla="*/ 71 h 1766"/>
                  <a:gd name="T46" fmla="*/ 52 w 1878"/>
                  <a:gd name="T47" fmla="*/ 71 h 1766"/>
                  <a:gd name="T48" fmla="*/ 50 w 1878"/>
                  <a:gd name="T49" fmla="*/ 70 h 1766"/>
                  <a:gd name="T50" fmla="*/ 49 w 1878"/>
                  <a:gd name="T51" fmla="*/ 70 h 1766"/>
                  <a:gd name="T52" fmla="*/ 46 w 1878"/>
                  <a:gd name="T53" fmla="*/ 70 h 1766"/>
                  <a:gd name="T54" fmla="*/ 43 w 1878"/>
                  <a:gd name="T55" fmla="*/ 69 h 1766"/>
                  <a:gd name="T56" fmla="*/ 40 w 1878"/>
                  <a:gd name="T57" fmla="*/ 69 h 1766"/>
                  <a:gd name="T58" fmla="*/ 36 w 1878"/>
                  <a:gd name="T59" fmla="*/ 68 h 1766"/>
                  <a:gd name="T60" fmla="*/ 33 w 1878"/>
                  <a:gd name="T61" fmla="*/ 67 h 1766"/>
                  <a:gd name="T62" fmla="*/ 28 w 1878"/>
                  <a:gd name="T63" fmla="*/ 66 h 1766"/>
                  <a:gd name="T64" fmla="*/ 24 w 1878"/>
                  <a:gd name="T65" fmla="*/ 65 h 1766"/>
                  <a:gd name="T66" fmla="*/ 20 w 1878"/>
                  <a:gd name="T67" fmla="*/ 64 h 1766"/>
                  <a:gd name="T68" fmla="*/ 15 w 1878"/>
                  <a:gd name="T69" fmla="*/ 62 h 1766"/>
                  <a:gd name="T70" fmla="*/ 11 w 1878"/>
                  <a:gd name="T71" fmla="*/ 61 h 1766"/>
                  <a:gd name="T72" fmla="*/ 7 w 1878"/>
                  <a:gd name="T73" fmla="*/ 59 h 1766"/>
                  <a:gd name="T74" fmla="*/ 3 w 1878"/>
                  <a:gd name="T75" fmla="*/ 57 h 1766"/>
                  <a:gd name="T76" fmla="*/ 1 w 1878"/>
                  <a:gd name="T77" fmla="*/ 55 h 1766"/>
                  <a:gd name="T78" fmla="*/ 0 w 1878"/>
                  <a:gd name="T79" fmla="*/ 54 h 1766"/>
                  <a:gd name="T80" fmla="*/ 0 w 1878"/>
                  <a:gd name="T81" fmla="*/ 52 h 1766"/>
                  <a:gd name="T82" fmla="*/ 0 w 1878"/>
                  <a:gd name="T83" fmla="*/ 50 h 1766"/>
                  <a:gd name="T84" fmla="*/ 15 w 1878"/>
                  <a:gd name="T85" fmla="*/ 36 h 1766"/>
                  <a:gd name="T86" fmla="*/ 15 w 1878"/>
                  <a:gd name="T87" fmla="*/ 35 h 1766"/>
                  <a:gd name="T88" fmla="*/ 15 w 1878"/>
                  <a:gd name="T89" fmla="*/ 34 h 1766"/>
                  <a:gd name="T90" fmla="*/ 16 w 1878"/>
                  <a:gd name="T91" fmla="*/ 32 h 1766"/>
                  <a:gd name="T92" fmla="*/ 19 w 1878"/>
                  <a:gd name="T93" fmla="*/ 30 h 176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78"/>
                  <a:gd name="T142" fmla="*/ 0 h 1766"/>
                  <a:gd name="T143" fmla="*/ 1878 w 1878"/>
                  <a:gd name="T144" fmla="*/ 1766 h 176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78" h="1766">
                    <a:moveTo>
                      <a:pt x="645" y="0"/>
                    </a:moveTo>
                    <a:lnTo>
                      <a:pt x="647" y="0"/>
                    </a:lnTo>
                    <a:lnTo>
                      <a:pt x="653" y="0"/>
                    </a:lnTo>
                    <a:lnTo>
                      <a:pt x="663" y="0"/>
                    </a:lnTo>
                    <a:lnTo>
                      <a:pt x="676" y="0"/>
                    </a:lnTo>
                    <a:lnTo>
                      <a:pt x="693" y="1"/>
                    </a:lnTo>
                    <a:lnTo>
                      <a:pt x="713" y="1"/>
                    </a:lnTo>
                    <a:lnTo>
                      <a:pt x="736" y="2"/>
                    </a:lnTo>
                    <a:lnTo>
                      <a:pt x="762" y="3"/>
                    </a:lnTo>
                    <a:lnTo>
                      <a:pt x="792" y="5"/>
                    </a:lnTo>
                    <a:lnTo>
                      <a:pt x="824" y="7"/>
                    </a:lnTo>
                    <a:lnTo>
                      <a:pt x="857" y="9"/>
                    </a:lnTo>
                    <a:lnTo>
                      <a:pt x="894" y="12"/>
                    </a:lnTo>
                    <a:lnTo>
                      <a:pt x="933" y="15"/>
                    </a:lnTo>
                    <a:lnTo>
                      <a:pt x="973" y="19"/>
                    </a:lnTo>
                    <a:lnTo>
                      <a:pt x="1016" y="24"/>
                    </a:lnTo>
                    <a:lnTo>
                      <a:pt x="1061" y="29"/>
                    </a:lnTo>
                    <a:lnTo>
                      <a:pt x="1107" y="35"/>
                    </a:lnTo>
                    <a:lnTo>
                      <a:pt x="1154" y="42"/>
                    </a:lnTo>
                    <a:lnTo>
                      <a:pt x="1203" y="50"/>
                    </a:lnTo>
                    <a:lnTo>
                      <a:pt x="1252" y="58"/>
                    </a:lnTo>
                    <a:lnTo>
                      <a:pt x="1303" y="67"/>
                    </a:lnTo>
                    <a:lnTo>
                      <a:pt x="1354" y="79"/>
                    </a:lnTo>
                    <a:lnTo>
                      <a:pt x="1406" y="90"/>
                    </a:lnTo>
                    <a:lnTo>
                      <a:pt x="1459" y="103"/>
                    </a:lnTo>
                    <a:lnTo>
                      <a:pt x="1512" y="116"/>
                    </a:lnTo>
                    <a:lnTo>
                      <a:pt x="1565" y="131"/>
                    </a:lnTo>
                    <a:lnTo>
                      <a:pt x="1618" y="147"/>
                    </a:lnTo>
                    <a:lnTo>
                      <a:pt x="1671" y="164"/>
                    </a:lnTo>
                    <a:lnTo>
                      <a:pt x="1724" y="182"/>
                    </a:lnTo>
                    <a:lnTo>
                      <a:pt x="1776" y="202"/>
                    </a:lnTo>
                    <a:lnTo>
                      <a:pt x="1827" y="223"/>
                    </a:lnTo>
                    <a:lnTo>
                      <a:pt x="1878" y="247"/>
                    </a:lnTo>
                    <a:lnTo>
                      <a:pt x="1714" y="1057"/>
                    </a:lnTo>
                    <a:lnTo>
                      <a:pt x="1718" y="1058"/>
                    </a:lnTo>
                    <a:lnTo>
                      <a:pt x="1727" y="1063"/>
                    </a:lnTo>
                    <a:lnTo>
                      <a:pt x="1740" y="1072"/>
                    </a:lnTo>
                    <a:lnTo>
                      <a:pt x="1753" y="1088"/>
                    </a:lnTo>
                    <a:lnTo>
                      <a:pt x="1763" y="1112"/>
                    </a:lnTo>
                    <a:lnTo>
                      <a:pt x="1766" y="1144"/>
                    </a:lnTo>
                    <a:lnTo>
                      <a:pt x="1762" y="1188"/>
                    </a:lnTo>
                    <a:lnTo>
                      <a:pt x="1746" y="1244"/>
                    </a:lnTo>
                    <a:lnTo>
                      <a:pt x="1459" y="1637"/>
                    </a:lnTo>
                    <a:lnTo>
                      <a:pt x="1420" y="1637"/>
                    </a:lnTo>
                    <a:lnTo>
                      <a:pt x="1313" y="1766"/>
                    </a:lnTo>
                    <a:lnTo>
                      <a:pt x="1311" y="1766"/>
                    </a:lnTo>
                    <a:lnTo>
                      <a:pt x="1303" y="1765"/>
                    </a:lnTo>
                    <a:lnTo>
                      <a:pt x="1293" y="1764"/>
                    </a:lnTo>
                    <a:lnTo>
                      <a:pt x="1279" y="1762"/>
                    </a:lnTo>
                    <a:lnTo>
                      <a:pt x="1260" y="1760"/>
                    </a:lnTo>
                    <a:lnTo>
                      <a:pt x="1238" y="1757"/>
                    </a:lnTo>
                    <a:lnTo>
                      <a:pt x="1213" y="1754"/>
                    </a:lnTo>
                    <a:lnTo>
                      <a:pt x="1184" y="1750"/>
                    </a:lnTo>
                    <a:lnTo>
                      <a:pt x="1153" y="1745"/>
                    </a:lnTo>
                    <a:lnTo>
                      <a:pt x="1118" y="1740"/>
                    </a:lnTo>
                    <a:lnTo>
                      <a:pt x="1081" y="1734"/>
                    </a:lnTo>
                    <a:lnTo>
                      <a:pt x="1042" y="1727"/>
                    </a:lnTo>
                    <a:lnTo>
                      <a:pt x="1000" y="1720"/>
                    </a:lnTo>
                    <a:lnTo>
                      <a:pt x="956" y="1712"/>
                    </a:lnTo>
                    <a:lnTo>
                      <a:pt x="910" y="1702"/>
                    </a:lnTo>
                    <a:lnTo>
                      <a:pt x="862" y="1692"/>
                    </a:lnTo>
                    <a:lnTo>
                      <a:pt x="813" y="1681"/>
                    </a:lnTo>
                    <a:lnTo>
                      <a:pt x="762" y="1669"/>
                    </a:lnTo>
                    <a:lnTo>
                      <a:pt x="710" y="1656"/>
                    </a:lnTo>
                    <a:lnTo>
                      <a:pt x="658" y="1643"/>
                    </a:lnTo>
                    <a:lnTo>
                      <a:pt x="604" y="1628"/>
                    </a:lnTo>
                    <a:lnTo>
                      <a:pt x="550" y="1612"/>
                    </a:lnTo>
                    <a:lnTo>
                      <a:pt x="496" y="1595"/>
                    </a:lnTo>
                    <a:lnTo>
                      <a:pt x="441" y="1578"/>
                    </a:lnTo>
                    <a:lnTo>
                      <a:pt x="386" y="1559"/>
                    </a:lnTo>
                    <a:lnTo>
                      <a:pt x="331" y="1539"/>
                    </a:lnTo>
                    <a:lnTo>
                      <a:pt x="277" y="1517"/>
                    </a:lnTo>
                    <a:lnTo>
                      <a:pt x="223" y="1494"/>
                    </a:lnTo>
                    <a:lnTo>
                      <a:pt x="170" y="1470"/>
                    </a:lnTo>
                    <a:lnTo>
                      <a:pt x="117" y="1446"/>
                    </a:lnTo>
                    <a:lnTo>
                      <a:pt x="67" y="1419"/>
                    </a:lnTo>
                    <a:lnTo>
                      <a:pt x="17" y="1392"/>
                    </a:lnTo>
                    <a:lnTo>
                      <a:pt x="16" y="1387"/>
                    </a:lnTo>
                    <a:lnTo>
                      <a:pt x="12" y="1373"/>
                    </a:lnTo>
                    <a:lnTo>
                      <a:pt x="7" y="1351"/>
                    </a:lnTo>
                    <a:lnTo>
                      <a:pt x="3" y="1326"/>
                    </a:lnTo>
                    <a:lnTo>
                      <a:pt x="0" y="1299"/>
                    </a:lnTo>
                    <a:lnTo>
                      <a:pt x="0" y="1271"/>
                    </a:lnTo>
                    <a:lnTo>
                      <a:pt x="3" y="1246"/>
                    </a:lnTo>
                    <a:lnTo>
                      <a:pt x="12" y="1224"/>
                    </a:lnTo>
                    <a:lnTo>
                      <a:pt x="384" y="895"/>
                    </a:lnTo>
                    <a:lnTo>
                      <a:pt x="383" y="892"/>
                    </a:lnTo>
                    <a:lnTo>
                      <a:pt x="382" y="883"/>
                    </a:lnTo>
                    <a:lnTo>
                      <a:pt x="382" y="868"/>
                    </a:lnTo>
                    <a:lnTo>
                      <a:pt x="386" y="850"/>
                    </a:lnTo>
                    <a:lnTo>
                      <a:pt x="394" y="828"/>
                    </a:lnTo>
                    <a:lnTo>
                      <a:pt x="409" y="805"/>
                    </a:lnTo>
                    <a:lnTo>
                      <a:pt x="431" y="780"/>
                    </a:lnTo>
                    <a:lnTo>
                      <a:pt x="464" y="75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Freeform 88"/>
              <p:cNvSpPr>
                <a:spLocks/>
              </p:cNvSpPr>
              <p:nvPr/>
            </p:nvSpPr>
            <p:spPr bwMode="auto">
              <a:xfrm>
                <a:off x="4898" y="1879"/>
                <a:ext cx="215" cy="166"/>
              </a:xfrm>
              <a:custGeom>
                <a:avLst/>
                <a:gdLst>
                  <a:gd name="T0" fmla="*/ 6 w 1079"/>
                  <a:gd name="T1" fmla="*/ 0 h 830"/>
                  <a:gd name="T2" fmla="*/ 43 w 1079"/>
                  <a:gd name="T3" fmla="*/ 8 h 830"/>
                  <a:gd name="T4" fmla="*/ 37 w 1079"/>
                  <a:gd name="T5" fmla="*/ 33 h 830"/>
                  <a:gd name="T6" fmla="*/ 0 w 1079"/>
                  <a:gd name="T7" fmla="*/ 25 h 830"/>
                  <a:gd name="T8" fmla="*/ 6 w 1079"/>
                  <a:gd name="T9" fmla="*/ 0 h 8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9"/>
                  <a:gd name="T16" fmla="*/ 0 h 830"/>
                  <a:gd name="T17" fmla="*/ 1079 w 1079"/>
                  <a:gd name="T18" fmla="*/ 830 h 8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9" h="830">
                    <a:moveTo>
                      <a:pt x="142" y="0"/>
                    </a:moveTo>
                    <a:lnTo>
                      <a:pt x="1079" y="191"/>
                    </a:lnTo>
                    <a:lnTo>
                      <a:pt x="926" y="830"/>
                    </a:lnTo>
                    <a:lnTo>
                      <a:pt x="0" y="614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99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Freeform 89"/>
              <p:cNvSpPr>
                <a:spLocks/>
              </p:cNvSpPr>
              <p:nvPr/>
            </p:nvSpPr>
            <p:spPr bwMode="auto">
              <a:xfrm>
                <a:off x="4912" y="1889"/>
                <a:ext cx="165" cy="66"/>
              </a:xfrm>
              <a:custGeom>
                <a:avLst/>
                <a:gdLst>
                  <a:gd name="T0" fmla="*/ 4 w 825"/>
                  <a:gd name="T1" fmla="*/ 0 h 327"/>
                  <a:gd name="T2" fmla="*/ 33 w 825"/>
                  <a:gd name="T3" fmla="*/ 6 h 327"/>
                  <a:gd name="T4" fmla="*/ 7 w 825"/>
                  <a:gd name="T5" fmla="*/ 4 h 327"/>
                  <a:gd name="T6" fmla="*/ 0 w 825"/>
                  <a:gd name="T7" fmla="*/ 13 h 327"/>
                  <a:gd name="T8" fmla="*/ 4 w 825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5"/>
                  <a:gd name="T16" fmla="*/ 0 h 327"/>
                  <a:gd name="T17" fmla="*/ 825 w 825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5" h="327">
                    <a:moveTo>
                      <a:pt x="97" y="0"/>
                    </a:moveTo>
                    <a:lnTo>
                      <a:pt x="825" y="137"/>
                    </a:lnTo>
                    <a:lnTo>
                      <a:pt x="173" y="97"/>
                    </a:lnTo>
                    <a:lnTo>
                      <a:pt x="0" y="327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Freeform 90"/>
              <p:cNvSpPr>
                <a:spLocks/>
              </p:cNvSpPr>
              <p:nvPr/>
            </p:nvSpPr>
            <p:spPr bwMode="auto">
              <a:xfrm>
                <a:off x="4858" y="2042"/>
                <a:ext cx="219" cy="60"/>
              </a:xfrm>
              <a:custGeom>
                <a:avLst/>
                <a:gdLst>
                  <a:gd name="T0" fmla="*/ 1 w 1092"/>
                  <a:gd name="T1" fmla="*/ 0 h 301"/>
                  <a:gd name="T2" fmla="*/ 44 w 1092"/>
                  <a:gd name="T3" fmla="*/ 10 h 301"/>
                  <a:gd name="T4" fmla="*/ 43 w 1092"/>
                  <a:gd name="T5" fmla="*/ 12 h 301"/>
                  <a:gd name="T6" fmla="*/ 0 w 1092"/>
                  <a:gd name="T7" fmla="*/ 1 h 301"/>
                  <a:gd name="T8" fmla="*/ 1 w 1092"/>
                  <a:gd name="T9" fmla="*/ 0 h 3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2"/>
                  <a:gd name="T16" fmla="*/ 0 h 301"/>
                  <a:gd name="T17" fmla="*/ 1092 w 1092"/>
                  <a:gd name="T18" fmla="*/ 301 h 3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2" h="301">
                    <a:moveTo>
                      <a:pt x="35" y="0"/>
                    </a:moveTo>
                    <a:lnTo>
                      <a:pt x="1092" y="256"/>
                    </a:lnTo>
                    <a:lnTo>
                      <a:pt x="1064" y="301"/>
                    </a:lnTo>
                    <a:lnTo>
                      <a:pt x="0" y="2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91"/>
              <p:cNvSpPr>
                <a:spLocks/>
              </p:cNvSpPr>
              <p:nvPr/>
            </p:nvSpPr>
            <p:spPr bwMode="auto">
              <a:xfrm>
                <a:off x="4838" y="2059"/>
                <a:ext cx="219" cy="62"/>
              </a:xfrm>
              <a:custGeom>
                <a:avLst/>
                <a:gdLst>
                  <a:gd name="T0" fmla="*/ 2 w 1098"/>
                  <a:gd name="T1" fmla="*/ 0 h 306"/>
                  <a:gd name="T2" fmla="*/ 44 w 1098"/>
                  <a:gd name="T3" fmla="*/ 11 h 306"/>
                  <a:gd name="T4" fmla="*/ 42 w 1098"/>
                  <a:gd name="T5" fmla="*/ 13 h 306"/>
                  <a:gd name="T6" fmla="*/ 0 w 1098"/>
                  <a:gd name="T7" fmla="*/ 1 h 306"/>
                  <a:gd name="T8" fmla="*/ 2 w 1098"/>
                  <a:gd name="T9" fmla="*/ 0 h 3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8"/>
                  <a:gd name="T16" fmla="*/ 0 h 306"/>
                  <a:gd name="T17" fmla="*/ 1098 w 1098"/>
                  <a:gd name="T18" fmla="*/ 306 h 3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8" h="306">
                    <a:moveTo>
                      <a:pt x="40" y="0"/>
                    </a:moveTo>
                    <a:lnTo>
                      <a:pt x="1098" y="256"/>
                    </a:lnTo>
                    <a:lnTo>
                      <a:pt x="1064" y="306"/>
                    </a:lnTo>
                    <a:lnTo>
                      <a:pt x="0" y="3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92"/>
              <p:cNvSpPr>
                <a:spLocks/>
              </p:cNvSpPr>
              <p:nvPr/>
            </p:nvSpPr>
            <p:spPr bwMode="auto">
              <a:xfrm>
                <a:off x="4819" y="2078"/>
                <a:ext cx="219" cy="62"/>
              </a:xfrm>
              <a:custGeom>
                <a:avLst/>
                <a:gdLst>
                  <a:gd name="T0" fmla="*/ 2 w 1098"/>
                  <a:gd name="T1" fmla="*/ 0 h 307"/>
                  <a:gd name="T2" fmla="*/ 44 w 1098"/>
                  <a:gd name="T3" fmla="*/ 11 h 307"/>
                  <a:gd name="T4" fmla="*/ 42 w 1098"/>
                  <a:gd name="T5" fmla="*/ 13 h 307"/>
                  <a:gd name="T6" fmla="*/ 0 w 1098"/>
                  <a:gd name="T7" fmla="*/ 1 h 307"/>
                  <a:gd name="T8" fmla="*/ 2 w 1098"/>
                  <a:gd name="T9" fmla="*/ 0 h 3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8"/>
                  <a:gd name="T16" fmla="*/ 0 h 307"/>
                  <a:gd name="T17" fmla="*/ 1098 w 1098"/>
                  <a:gd name="T18" fmla="*/ 307 h 3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8" h="307">
                    <a:moveTo>
                      <a:pt x="40" y="0"/>
                    </a:moveTo>
                    <a:lnTo>
                      <a:pt x="1098" y="257"/>
                    </a:lnTo>
                    <a:lnTo>
                      <a:pt x="1063" y="307"/>
                    </a:lnTo>
                    <a:lnTo>
                      <a:pt x="0" y="33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Freeform 93"/>
              <p:cNvSpPr>
                <a:spLocks/>
              </p:cNvSpPr>
              <p:nvPr/>
            </p:nvSpPr>
            <p:spPr bwMode="auto">
              <a:xfrm>
                <a:off x="4873" y="2116"/>
                <a:ext cx="33" cy="14"/>
              </a:xfrm>
              <a:custGeom>
                <a:avLst/>
                <a:gdLst>
                  <a:gd name="T0" fmla="*/ 1 w 165"/>
                  <a:gd name="T1" fmla="*/ 0 h 71"/>
                  <a:gd name="T2" fmla="*/ 1 w 165"/>
                  <a:gd name="T3" fmla="*/ 0 h 71"/>
                  <a:gd name="T4" fmla="*/ 1 w 165"/>
                  <a:gd name="T5" fmla="*/ 0 h 71"/>
                  <a:gd name="T6" fmla="*/ 2 w 165"/>
                  <a:gd name="T7" fmla="*/ 0 h 71"/>
                  <a:gd name="T8" fmla="*/ 3 w 165"/>
                  <a:gd name="T9" fmla="*/ 0 h 71"/>
                  <a:gd name="T10" fmla="*/ 4 w 165"/>
                  <a:gd name="T11" fmla="*/ 0 h 71"/>
                  <a:gd name="T12" fmla="*/ 5 w 165"/>
                  <a:gd name="T13" fmla="*/ 1 h 71"/>
                  <a:gd name="T14" fmla="*/ 6 w 165"/>
                  <a:gd name="T15" fmla="*/ 1 h 71"/>
                  <a:gd name="T16" fmla="*/ 7 w 165"/>
                  <a:gd name="T17" fmla="*/ 2 h 71"/>
                  <a:gd name="T18" fmla="*/ 7 w 165"/>
                  <a:gd name="T19" fmla="*/ 2 h 71"/>
                  <a:gd name="T20" fmla="*/ 7 w 165"/>
                  <a:gd name="T21" fmla="*/ 2 h 71"/>
                  <a:gd name="T22" fmla="*/ 7 w 165"/>
                  <a:gd name="T23" fmla="*/ 2 h 71"/>
                  <a:gd name="T24" fmla="*/ 6 w 165"/>
                  <a:gd name="T25" fmla="*/ 3 h 71"/>
                  <a:gd name="T26" fmla="*/ 6 w 165"/>
                  <a:gd name="T27" fmla="*/ 3 h 71"/>
                  <a:gd name="T28" fmla="*/ 6 w 165"/>
                  <a:gd name="T29" fmla="*/ 3 h 71"/>
                  <a:gd name="T30" fmla="*/ 6 w 165"/>
                  <a:gd name="T31" fmla="*/ 3 h 71"/>
                  <a:gd name="T32" fmla="*/ 5 w 165"/>
                  <a:gd name="T33" fmla="*/ 3 h 71"/>
                  <a:gd name="T34" fmla="*/ 5 w 165"/>
                  <a:gd name="T35" fmla="*/ 2 h 71"/>
                  <a:gd name="T36" fmla="*/ 5 w 165"/>
                  <a:gd name="T37" fmla="*/ 2 h 71"/>
                  <a:gd name="T38" fmla="*/ 5 w 165"/>
                  <a:gd name="T39" fmla="*/ 2 h 71"/>
                  <a:gd name="T40" fmla="*/ 5 w 165"/>
                  <a:gd name="T41" fmla="*/ 2 h 71"/>
                  <a:gd name="T42" fmla="*/ 4 w 165"/>
                  <a:gd name="T43" fmla="*/ 1 h 71"/>
                  <a:gd name="T44" fmla="*/ 3 w 165"/>
                  <a:gd name="T45" fmla="*/ 1 h 71"/>
                  <a:gd name="T46" fmla="*/ 2 w 165"/>
                  <a:gd name="T47" fmla="*/ 1 h 71"/>
                  <a:gd name="T48" fmla="*/ 1 w 165"/>
                  <a:gd name="T49" fmla="*/ 1 h 71"/>
                  <a:gd name="T50" fmla="*/ 1 w 165"/>
                  <a:gd name="T51" fmla="*/ 1 h 71"/>
                  <a:gd name="T52" fmla="*/ 1 w 165"/>
                  <a:gd name="T53" fmla="*/ 1 h 71"/>
                  <a:gd name="T54" fmla="*/ 0 w 165"/>
                  <a:gd name="T55" fmla="*/ 1 h 71"/>
                  <a:gd name="T56" fmla="*/ 0 w 165"/>
                  <a:gd name="T57" fmla="*/ 1 h 71"/>
                  <a:gd name="T58" fmla="*/ 0 w 165"/>
                  <a:gd name="T59" fmla="*/ 1 h 71"/>
                  <a:gd name="T60" fmla="*/ 0 w 165"/>
                  <a:gd name="T61" fmla="*/ 1 h 71"/>
                  <a:gd name="T62" fmla="*/ 0 w 165"/>
                  <a:gd name="T63" fmla="*/ 0 h 71"/>
                  <a:gd name="T64" fmla="*/ 1 w 165"/>
                  <a:gd name="T65" fmla="*/ 0 h 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5"/>
                  <a:gd name="T100" fmla="*/ 0 h 71"/>
                  <a:gd name="T101" fmla="*/ 165 w 165"/>
                  <a:gd name="T102" fmla="*/ 71 h 7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5" h="71">
                    <a:moveTo>
                      <a:pt x="15" y="1"/>
                    </a:moveTo>
                    <a:lnTo>
                      <a:pt x="20" y="1"/>
                    </a:lnTo>
                    <a:lnTo>
                      <a:pt x="34" y="0"/>
                    </a:lnTo>
                    <a:lnTo>
                      <a:pt x="54" y="0"/>
                    </a:lnTo>
                    <a:lnTo>
                      <a:pt x="78" y="2"/>
                    </a:lnTo>
                    <a:lnTo>
                      <a:pt x="103" y="7"/>
                    </a:lnTo>
                    <a:lnTo>
                      <a:pt x="128" y="16"/>
                    </a:lnTo>
                    <a:lnTo>
                      <a:pt x="149" y="30"/>
                    </a:lnTo>
                    <a:lnTo>
                      <a:pt x="165" y="50"/>
                    </a:lnTo>
                    <a:lnTo>
                      <a:pt x="165" y="51"/>
                    </a:lnTo>
                    <a:lnTo>
                      <a:pt x="165" y="55"/>
                    </a:lnTo>
                    <a:lnTo>
                      <a:pt x="164" y="61"/>
                    </a:lnTo>
                    <a:lnTo>
                      <a:pt x="161" y="66"/>
                    </a:lnTo>
                    <a:lnTo>
                      <a:pt x="156" y="70"/>
                    </a:lnTo>
                    <a:lnTo>
                      <a:pt x="149" y="71"/>
                    </a:lnTo>
                    <a:lnTo>
                      <a:pt x="138" y="70"/>
                    </a:lnTo>
                    <a:lnTo>
                      <a:pt x="124" y="64"/>
                    </a:lnTo>
                    <a:lnTo>
                      <a:pt x="124" y="62"/>
                    </a:lnTo>
                    <a:lnTo>
                      <a:pt x="123" y="57"/>
                    </a:lnTo>
                    <a:lnTo>
                      <a:pt x="120" y="51"/>
                    </a:lnTo>
                    <a:lnTo>
                      <a:pt x="113" y="44"/>
                    </a:lnTo>
                    <a:lnTo>
                      <a:pt x="100" y="37"/>
                    </a:lnTo>
                    <a:lnTo>
                      <a:pt x="81" y="31"/>
                    </a:lnTo>
                    <a:lnTo>
                      <a:pt x="55" y="28"/>
                    </a:lnTo>
                    <a:lnTo>
                      <a:pt x="19" y="28"/>
                    </a:lnTo>
                    <a:lnTo>
                      <a:pt x="17" y="28"/>
                    </a:lnTo>
                    <a:lnTo>
                      <a:pt x="13" y="26"/>
                    </a:lnTo>
                    <a:lnTo>
                      <a:pt x="8" y="24"/>
                    </a:lnTo>
                    <a:lnTo>
                      <a:pt x="4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5" y="7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Freeform 94"/>
              <p:cNvSpPr>
                <a:spLocks/>
              </p:cNvSpPr>
              <p:nvPr/>
            </p:nvSpPr>
            <p:spPr bwMode="auto">
              <a:xfrm>
                <a:off x="4875" y="2126"/>
                <a:ext cx="19" cy="11"/>
              </a:xfrm>
              <a:custGeom>
                <a:avLst/>
                <a:gdLst>
                  <a:gd name="T0" fmla="*/ 2 w 92"/>
                  <a:gd name="T1" fmla="*/ 2 h 57"/>
                  <a:gd name="T2" fmla="*/ 2 w 92"/>
                  <a:gd name="T3" fmla="*/ 2 h 57"/>
                  <a:gd name="T4" fmla="*/ 2 w 92"/>
                  <a:gd name="T5" fmla="*/ 2 h 57"/>
                  <a:gd name="T6" fmla="*/ 3 w 92"/>
                  <a:gd name="T7" fmla="*/ 2 h 57"/>
                  <a:gd name="T8" fmla="*/ 3 w 92"/>
                  <a:gd name="T9" fmla="*/ 2 h 57"/>
                  <a:gd name="T10" fmla="*/ 3 w 92"/>
                  <a:gd name="T11" fmla="*/ 2 h 57"/>
                  <a:gd name="T12" fmla="*/ 4 w 92"/>
                  <a:gd name="T13" fmla="*/ 2 h 57"/>
                  <a:gd name="T14" fmla="*/ 4 w 92"/>
                  <a:gd name="T15" fmla="*/ 2 h 57"/>
                  <a:gd name="T16" fmla="*/ 4 w 92"/>
                  <a:gd name="T17" fmla="*/ 2 h 57"/>
                  <a:gd name="T18" fmla="*/ 4 w 92"/>
                  <a:gd name="T19" fmla="*/ 2 h 57"/>
                  <a:gd name="T20" fmla="*/ 4 w 92"/>
                  <a:gd name="T21" fmla="*/ 1 h 57"/>
                  <a:gd name="T22" fmla="*/ 4 w 92"/>
                  <a:gd name="T23" fmla="*/ 1 h 57"/>
                  <a:gd name="T24" fmla="*/ 4 w 92"/>
                  <a:gd name="T25" fmla="*/ 1 h 57"/>
                  <a:gd name="T26" fmla="*/ 3 w 92"/>
                  <a:gd name="T27" fmla="*/ 1 h 57"/>
                  <a:gd name="T28" fmla="*/ 3 w 92"/>
                  <a:gd name="T29" fmla="*/ 1 h 57"/>
                  <a:gd name="T30" fmla="*/ 3 w 92"/>
                  <a:gd name="T31" fmla="*/ 0 h 57"/>
                  <a:gd name="T32" fmla="*/ 2 w 92"/>
                  <a:gd name="T33" fmla="*/ 0 h 57"/>
                  <a:gd name="T34" fmla="*/ 2 w 92"/>
                  <a:gd name="T35" fmla="*/ 0 h 57"/>
                  <a:gd name="T36" fmla="*/ 1 w 92"/>
                  <a:gd name="T37" fmla="*/ 0 h 57"/>
                  <a:gd name="T38" fmla="*/ 1 w 92"/>
                  <a:gd name="T39" fmla="*/ 0 h 57"/>
                  <a:gd name="T40" fmla="*/ 1 w 92"/>
                  <a:gd name="T41" fmla="*/ 0 h 57"/>
                  <a:gd name="T42" fmla="*/ 1 w 92"/>
                  <a:gd name="T43" fmla="*/ 0 h 57"/>
                  <a:gd name="T44" fmla="*/ 0 w 92"/>
                  <a:gd name="T45" fmla="*/ 0 h 57"/>
                  <a:gd name="T46" fmla="*/ 0 w 92"/>
                  <a:gd name="T47" fmla="*/ 0 h 57"/>
                  <a:gd name="T48" fmla="*/ 0 w 92"/>
                  <a:gd name="T49" fmla="*/ 1 h 57"/>
                  <a:gd name="T50" fmla="*/ 0 w 92"/>
                  <a:gd name="T51" fmla="*/ 1 h 57"/>
                  <a:gd name="T52" fmla="*/ 0 w 92"/>
                  <a:gd name="T53" fmla="*/ 1 h 57"/>
                  <a:gd name="T54" fmla="*/ 0 w 92"/>
                  <a:gd name="T55" fmla="*/ 1 h 57"/>
                  <a:gd name="T56" fmla="*/ 0 w 92"/>
                  <a:gd name="T57" fmla="*/ 1 h 57"/>
                  <a:gd name="T58" fmla="*/ 1 w 92"/>
                  <a:gd name="T59" fmla="*/ 2 h 57"/>
                  <a:gd name="T60" fmla="*/ 1 w 92"/>
                  <a:gd name="T61" fmla="*/ 2 h 57"/>
                  <a:gd name="T62" fmla="*/ 1 w 92"/>
                  <a:gd name="T63" fmla="*/ 2 h 57"/>
                  <a:gd name="T64" fmla="*/ 2 w 92"/>
                  <a:gd name="T65" fmla="*/ 2 h 5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2"/>
                  <a:gd name="T100" fmla="*/ 0 h 57"/>
                  <a:gd name="T101" fmla="*/ 92 w 92"/>
                  <a:gd name="T102" fmla="*/ 57 h 5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2" h="57">
                    <a:moveTo>
                      <a:pt x="37" y="53"/>
                    </a:moveTo>
                    <a:lnTo>
                      <a:pt x="47" y="55"/>
                    </a:lnTo>
                    <a:lnTo>
                      <a:pt x="56" y="57"/>
                    </a:lnTo>
                    <a:lnTo>
                      <a:pt x="64" y="57"/>
                    </a:lnTo>
                    <a:lnTo>
                      <a:pt x="72" y="57"/>
                    </a:lnTo>
                    <a:lnTo>
                      <a:pt x="79" y="55"/>
                    </a:lnTo>
                    <a:lnTo>
                      <a:pt x="84" y="52"/>
                    </a:lnTo>
                    <a:lnTo>
                      <a:pt x="88" y="49"/>
                    </a:lnTo>
                    <a:lnTo>
                      <a:pt x="91" y="44"/>
                    </a:lnTo>
                    <a:lnTo>
                      <a:pt x="92" y="39"/>
                    </a:lnTo>
                    <a:lnTo>
                      <a:pt x="91" y="34"/>
                    </a:lnTo>
                    <a:lnTo>
                      <a:pt x="88" y="28"/>
                    </a:lnTo>
                    <a:lnTo>
                      <a:pt x="84" y="23"/>
                    </a:lnTo>
                    <a:lnTo>
                      <a:pt x="78" y="18"/>
                    </a:lnTo>
                    <a:lnTo>
                      <a:pt x="71" y="13"/>
                    </a:lnTo>
                    <a:lnTo>
                      <a:pt x="64" y="8"/>
                    </a:lnTo>
                    <a:lnTo>
                      <a:pt x="55" y="4"/>
                    </a:lnTo>
                    <a:lnTo>
                      <a:pt x="46" y="2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20" y="1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3" y="9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1" y="24"/>
                    </a:lnTo>
                    <a:lnTo>
                      <a:pt x="4" y="30"/>
                    </a:lnTo>
                    <a:lnTo>
                      <a:pt x="8" y="35"/>
                    </a:lnTo>
                    <a:lnTo>
                      <a:pt x="14" y="40"/>
                    </a:lnTo>
                    <a:lnTo>
                      <a:pt x="21" y="45"/>
                    </a:lnTo>
                    <a:lnTo>
                      <a:pt x="28" y="49"/>
                    </a:lnTo>
                    <a:lnTo>
                      <a:pt x="37" y="5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95"/>
              <p:cNvSpPr>
                <a:spLocks/>
              </p:cNvSpPr>
              <p:nvPr/>
            </p:nvSpPr>
            <p:spPr bwMode="auto">
              <a:xfrm>
                <a:off x="4782" y="2105"/>
                <a:ext cx="255" cy="94"/>
              </a:xfrm>
              <a:custGeom>
                <a:avLst/>
                <a:gdLst>
                  <a:gd name="T0" fmla="*/ 51 w 1275"/>
                  <a:gd name="T1" fmla="*/ 15 h 469"/>
                  <a:gd name="T2" fmla="*/ 50 w 1275"/>
                  <a:gd name="T3" fmla="*/ 14 h 469"/>
                  <a:gd name="T4" fmla="*/ 49 w 1275"/>
                  <a:gd name="T5" fmla="*/ 14 h 469"/>
                  <a:gd name="T6" fmla="*/ 47 w 1275"/>
                  <a:gd name="T7" fmla="*/ 14 h 469"/>
                  <a:gd name="T8" fmla="*/ 45 w 1275"/>
                  <a:gd name="T9" fmla="*/ 14 h 469"/>
                  <a:gd name="T10" fmla="*/ 42 w 1275"/>
                  <a:gd name="T11" fmla="*/ 13 h 469"/>
                  <a:gd name="T12" fmla="*/ 39 w 1275"/>
                  <a:gd name="T13" fmla="*/ 13 h 469"/>
                  <a:gd name="T14" fmla="*/ 35 w 1275"/>
                  <a:gd name="T15" fmla="*/ 12 h 469"/>
                  <a:gd name="T16" fmla="*/ 31 w 1275"/>
                  <a:gd name="T17" fmla="*/ 11 h 469"/>
                  <a:gd name="T18" fmla="*/ 27 w 1275"/>
                  <a:gd name="T19" fmla="*/ 10 h 469"/>
                  <a:gd name="T20" fmla="*/ 23 w 1275"/>
                  <a:gd name="T21" fmla="*/ 9 h 469"/>
                  <a:gd name="T22" fmla="*/ 19 w 1275"/>
                  <a:gd name="T23" fmla="*/ 8 h 469"/>
                  <a:gd name="T24" fmla="*/ 14 w 1275"/>
                  <a:gd name="T25" fmla="*/ 6 h 469"/>
                  <a:gd name="T26" fmla="*/ 10 w 1275"/>
                  <a:gd name="T27" fmla="*/ 5 h 469"/>
                  <a:gd name="T28" fmla="*/ 6 w 1275"/>
                  <a:gd name="T29" fmla="*/ 3 h 469"/>
                  <a:gd name="T30" fmla="*/ 2 w 1275"/>
                  <a:gd name="T31" fmla="*/ 1 h 469"/>
                  <a:gd name="T32" fmla="*/ 0 w 1275"/>
                  <a:gd name="T33" fmla="*/ 0 h 469"/>
                  <a:gd name="T34" fmla="*/ 0 w 1275"/>
                  <a:gd name="T35" fmla="*/ 1 h 469"/>
                  <a:gd name="T36" fmla="*/ 0 w 1275"/>
                  <a:gd name="T37" fmla="*/ 3 h 469"/>
                  <a:gd name="T38" fmla="*/ 0 w 1275"/>
                  <a:gd name="T39" fmla="*/ 4 h 469"/>
                  <a:gd name="T40" fmla="*/ 1 w 1275"/>
                  <a:gd name="T41" fmla="*/ 5 h 469"/>
                  <a:gd name="T42" fmla="*/ 1 w 1275"/>
                  <a:gd name="T43" fmla="*/ 5 h 469"/>
                  <a:gd name="T44" fmla="*/ 2 w 1275"/>
                  <a:gd name="T45" fmla="*/ 6 h 469"/>
                  <a:gd name="T46" fmla="*/ 3 w 1275"/>
                  <a:gd name="T47" fmla="*/ 6 h 469"/>
                  <a:gd name="T48" fmla="*/ 4 w 1275"/>
                  <a:gd name="T49" fmla="*/ 7 h 469"/>
                  <a:gd name="T50" fmla="*/ 6 w 1275"/>
                  <a:gd name="T51" fmla="*/ 8 h 469"/>
                  <a:gd name="T52" fmla="*/ 9 w 1275"/>
                  <a:gd name="T53" fmla="*/ 9 h 469"/>
                  <a:gd name="T54" fmla="*/ 11 w 1275"/>
                  <a:gd name="T55" fmla="*/ 10 h 469"/>
                  <a:gd name="T56" fmla="*/ 14 w 1275"/>
                  <a:gd name="T57" fmla="*/ 11 h 469"/>
                  <a:gd name="T58" fmla="*/ 18 w 1275"/>
                  <a:gd name="T59" fmla="*/ 12 h 469"/>
                  <a:gd name="T60" fmla="*/ 21 w 1275"/>
                  <a:gd name="T61" fmla="*/ 13 h 469"/>
                  <a:gd name="T62" fmla="*/ 26 w 1275"/>
                  <a:gd name="T63" fmla="*/ 14 h 469"/>
                  <a:gd name="T64" fmla="*/ 30 w 1275"/>
                  <a:gd name="T65" fmla="*/ 15 h 469"/>
                  <a:gd name="T66" fmla="*/ 35 w 1275"/>
                  <a:gd name="T67" fmla="*/ 17 h 469"/>
                  <a:gd name="T68" fmla="*/ 41 w 1275"/>
                  <a:gd name="T69" fmla="*/ 18 h 469"/>
                  <a:gd name="T70" fmla="*/ 47 w 1275"/>
                  <a:gd name="T71" fmla="*/ 18 h 469"/>
                  <a:gd name="T72" fmla="*/ 50 w 1275"/>
                  <a:gd name="T73" fmla="*/ 19 h 469"/>
                  <a:gd name="T74" fmla="*/ 50 w 1275"/>
                  <a:gd name="T75" fmla="*/ 18 h 469"/>
                  <a:gd name="T76" fmla="*/ 51 w 1275"/>
                  <a:gd name="T77" fmla="*/ 17 h 469"/>
                  <a:gd name="T78" fmla="*/ 51 w 1275"/>
                  <a:gd name="T79" fmla="*/ 15 h 46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275"/>
                  <a:gd name="T121" fmla="*/ 0 h 469"/>
                  <a:gd name="T122" fmla="*/ 1275 w 1275"/>
                  <a:gd name="T123" fmla="*/ 469 h 46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275" h="469">
                    <a:moveTo>
                      <a:pt x="1274" y="363"/>
                    </a:moveTo>
                    <a:lnTo>
                      <a:pt x="1272" y="363"/>
                    </a:lnTo>
                    <a:lnTo>
                      <a:pt x="1264" y="362"/>
                    </a:lnTo>
                    <a:lnTo>
                      <a:pt x="1254" y="361"/>
                    </a:lnTo>
                    <a:lnTo>
                      <a:pt x="1240" y="359"/>
                    </a:lnTo>
                    <a:lnTo>
                      <a:pt x="1222" y="357"/>
                    </a:lnTo>
                    <a:lnTo>
                      <a:pt x="1199" y="354"/>
                    </a:lnTo>
                    <a:lnTo>
                      <a:pt x="1174" y="351"/>
                    </a:lnTo>
                    <a:lnTo>
                      <a:pt x="1146" y="347"/>
                    </a:lnTo>
                    <a:lnTo>
                      <a:pt x="1115" y="342"/>
                    </a:lnTo>
                    <a:lnTo>
                      <a:pt x="1080" y="336"/>
                    </a:lnTo>
                    <a:lnTo>
                      <a:pt x="1043" y="330"/>
                    </a:lnTo>
                    <a:lnTo>
                      <a:pt x="1005" y="324"/>
                    </a:lnTo>
                    <a:lnTo>
                      <a:pt x="963" y="316"/>
                    </a:lnTo>
                    <a:lnTo>
                      <a:pt x="919" y="308"/>
                    </a:lnTo>
                    <a:lnTo>
                      <a:pt x="874" y="299"/>
                    </a:lnTo>
                    <a:lnTo>
                      <a:pt x="827" y="289"/>
                    </a:lnTo>
                    <a:lnTo>
                      <a:pt x="779" y="278"/>
                    </a:lnTo>
                    <a:lnTo>
                      <a:pt x="730" y="266"/>
                    </a:lnTo>
                    <a:lnTo>
                      <a:pt x="679" y="253"/>
                    </a:lnTo>
                    <a:lnTo>
                      <a:pt x="627" y="240"/>
                    </a:lnTo>
                    <a:lnTo>
                      <a:pt x="575" y="226"/>
                    </a:lnTo>
                    <a:lnTo>
                      <a:pt x="522" y="211"/>
                    </a:lnTo>
                    <a:lnTo>
                      <a:pt x="469" y="194"/>
                    </a:lnTo>
                    <a:lnTo>
                      <a:pt x="416" y="177"/>
                    </a:lnTo>
                    <a:lnTo>
                      <a:pt x="362" y="159"/>
                    </a:lnTo>
                    <a:lnTo>
                      <a:pt x="309" y="140"/>
                    </a:lnTo>
                    <a:lnTo>
                      <a:pt x="257" y="119"/>
                    </a:lnTo>
                    <a:lnTo>
                      <a:pt x="205" y="97"/>
                    </a:lnTo>
                    <a:lnTo>
                      <a:pt x="154" y="75"/>
                    </a:lnTo>
                    <a:lnTo>
                      <a:pt x="104" y="51"/>
                    </a:lnTo>
                    <a:lnTo>
                      <a:pt x="55" y="26"/>
                    </a:lnTo>
                    <a:lnTo>
                      <a:pt x="7" y="0"/>
                    </a:lnTo>
                    <a:lnTo>
                      <a:pt x="6" y="4"/>
                    </a:lnTo>
                    <a:lnTo>
                      <a:pt x="4" y="14"/>
                    </a:lnTo>
                    <a:lnTo>
                      <a:pt x="2" y="30"/>
                    </a:lnTo>
                    <a:lnTo>
                      <a:pt x="0" y="49"/>
                    </a:lnTo>
                    <a:lnTo>
                      <a:pt x="0" y="70"/>
                    </a:lnTo>
                    <a:lnTo>
                      <a:pt x="2" y="91"/>
                    </a:lnTo>
                    <a:lnTo>
                      <a:pt x="8" y="111"/>
                    </a:lnTo>
                    <a:lnTo>
                      <a:pt x="18" y="128"/>
                    </a:lnTo>
                    <a:lnTo>
                      <a:pt x="19" y="129"/>
                    </a:lnTo>
                    <a:lnTo>
                      <a:pt x="23" y="131"/>
                    </a:lnTo>
                    <a:lnTo>
                      <a:pt x="29" y="134"/>
                    </a:lnTo>
                    <a:lnTo>
                      <a:pt x="37" y="138"/>
                    </a:lnTo>
                    <a:lnTo>
                      <a:pt x="47" y="144"/>
                    </a:lnTo>
                    <a:lnTo>
                      <a:pt x="59" y="151"/>
                    </a:lnTo>
                    <a:lnTo>
                      <a:pt x="75" y="158"/>
                    </a:lnTo>
                    <a:lnTo>
                      <a:pt x="92" y="167"/>
                    </a:lnTo>
                    <a:lnTo>
                      <a:pt x="111" y="176"/>
                    </a:lnTo>
                    <a:lnTo>
                      <a:pt x="134" y="186"/>
                    </a:lnTo>
                    <a:lnTo>
                      <a:pt x="158" y="197"/>
                    </a:lnTo>
                    <a:lnTo>
                      <a:pt x="185" y="209"/>
                    </a:lnTo>
                    <a:lnTo>
                      <a:pt x="214" y="221"/>
                    </a:lnTo>
                    <a:lnTo>
                      <a:pt x="246" y="234"/>
                    </a:lnTo>
                    <a:lnTo>
                      <a:pt x="279" y="247"/>
                    </a:lnTo>
                    <a:lnTo>
                      <a:pt x="316" y="260"/>
                    </a:lnTo>
                    <a:lnTo>
                      <a:pt x="356" y="275"/>
                    </a:lnTo>
                    <a:lnTo>
                      <a:pt x="396" y="289"/>
                    </a:lnTo>
                    <a:lnTo>
                      <a:pt x="440" y="303"/>
                    </a:lnTo>
                    <a:lnTo>
                      <a:pt x="487" y="317"/>
                    </a:lnTo>
                    <a:lnTo>
                      <a:pt x="536" y="331"/>
                    </a:lnTo>
                    <a:lnTo>
                      <a:pt x="588" y="345"/>
                    </a:lnTo>
                    <a:lnTo>
                      <a:pt x="642" y="359"/>
                    </a:lnTo>
                    <a:lnTo>
                      <a:pt x="698" y="373"/>
                    </a:lnTo>
                    <a:lnTo>
                      <a:pt x="758" y="386"/>
                    </a:lnTo>
                    <a:lnTo>
                      <a:pt x="819" y="400"/>
                    </a:lnTo>
                    <a:lnTo>
                      <a:pt x="883" y="412"/>
                    </a:lnTo>
                    <a:lnTo>
                      <a:pt x="951" y="425"/>
                    </a:lnTo>
                    <a:lnTo>
                      <a:pt x="1020" y="438"/>
                    </a:lnTo>
                    <a:lnTo>
                      <a:pt x="1092" y="449"/>
                    </a:lnTo>
                    <a:lnTo>
                      <a:pt x="1168" y="459"/>
                    </a:lnTo>
                    <a:lnTo>
                      <a:pt x="1245" y="469"/>
                    </a:lnTo>
                    <a:lnTo>
                      <a:pt x="1246" y="467"/>
                    </a:lnTo>
                    <a:lnTo>
                      <a:pt x="1250" y="461"/>
                    </a:lnTo>
                    <a:lnTo>
                      <a:pt x="1255" y="452"/>
                    </a:lnTo>
                    <a:lnTo>
                      <a:pt x="1261" y="439"/>
                    </a:lnTo>
                    <a:lnTo>
                      <a:pt x="1268" y="423"/>
                    </a:lnTo>
                    <a:lnTo>
                      <a:pt x="1272" y="405"/>
                    </a:lnTo>
                    <a:lnTo>
                      <a:pt x="1275" y="385"/>
                    </a:lnTo>
                    <a:lnTo>
                      <a:pt x="1274" y="363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96"/>
              <p:cNvSpPr>
                <a:spLocks/>
              </p:cNvSpPr>
              <p:nvPr/>
            </p:nvSpPr>
            <p:spPr bwMode="auto">
              <a:xfrm>
                <a:off x="4880" y="2014"/>
                <a:ext cx="29" cy="21"/>
              </a:xfrm>
              <a:custGeom>
                <a:avLst/>
                <a:gdLst>
                  <a:gd name="T0" fmla="*/ 2 w 148"/>
                  <a:gd name="T1" fmla="*/ 0 h 107"/>
                  <a:gd name="T2" fmla="*/ 2 w 148"/>
                  <a:gd name="T3" fmla="*/ 0 h 107"/>
                  <a:gd name="T4" fmla="*/ 1 w 148"/>
                  <a:gd name="T5" fmla="*/ 0 h 107"/>
                  <a:gd name="T6" fmla="*/ 1 w 148"/>
                  <a:gd name="T7" fmla="*/ 0 h 107"/>
                  <a:gd name="T8" fmla="*/ 1 w 148"/>
                  <a:gd name="T9" fmla="*/ 1 h 107"/>
                  <a:gd name="T10" fmla="*/ 0 w 148"/>
                  <a:gd name="T11" fmla="*/ 1 h 107"/>
                  <a:gd name="T12" fmla="*/ 0 w 148"/>
                  <a:gd name="T13" fmla="*/ 1 h 107"/>
                  <a:gd name="T14" fmla="*/ 0 w 148"/>
                  <a:gd name="T15" fmla="*/ 2 h 107"/>
                  <a:gd name="T16" fmla="*/ 0 w 148"/>
                  <a:gd name="T17" fmla="*/ 3 h 107"/>
                  <a:gd name="T18" fmla="*/ 3 w 148"/>
                  <a:gd name="T19" fmla="*/ 4 h 107"/>
                  <a:gd name="T20" fmla="*/ 3 w 148"/>
                  <a:gd name="T21" fmla="*/ 4 h 107"/>
                  <a:gd name="T22" fmla="*/ 3 w 148"/>
                  <a:gd name="T23" fmla="*/ 4 h 107"/>
                  <a:gd name="T24" fmla="*/ 3 w 148"/>
                  <a:gd name="T25" fmla="*/ 3 h 107"/>
                  <a:gd name="T26" fmla="*/ 3 w 148"/>
                  <a:gd name="T27" fmla="*/ 2 h 107"/>
                  <a:gd name="T28" fmla="*/ 4 w 148"/>
                  <a:gd name="T29" fmla="*/ 2 h 107"/>
                  <a:gd name="T30" fmla="*/ 4 w 148"/>
                  <a:gd name="T31" fmla="*/ 1 h 107"/>
                  <a:gd name="T32" fmla="*/ 5 w 148"/>
                  <a:gd name="T33" fmla="*/ 1 h 107"/>
                  <a:gd name="T34" fmla="*/ 6 w 148"/>
                  <a:gd name="T35" fmla="*/ 1 h 107"/>
                  <a:gd name="T36" fmla="*/ 2 w 148"/>
                  <a:gd name="T37" fmla="*/ 0 h 10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8"/>
                  <a:gd name="T58" fmla="*/ 0 h 107"/>
                  <a:gd name="T59" fmla="*/ 148 w 148"/>
                  <a:gd name="T60" fmla="*/ 107 h 10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8" h="107">
                    <a:moveTo>
                      <a:pt x="46" y="0"/>
                    </a:moveTo>
                    <a:lnTo>
                      <a:pt x="43" y="0"/>
                    </a:lnTo>
                    <a:lnTo>
                      <a:pt x="36" y="2"/>
                    </a:lnTo>
                    <a:lnTo>
                      <a:pt x="27" y="6"/>
                    </a:lnTo>
                    <a:lnTo>
                      <a:pt x="15" y="13"/>
                    </a:lnTo>
                    <a:lnTo>
                      <a:pt x="6" y="23"/>
                    </a:lnTo>
                    <a:lnTo>
                      <a:pt x="1" y="38"/>
                    </a:lnTo>
                    <a:lnTo>
                      <a:pt x="0" y="57"/>
                    </a:lnTo>
                    <a:lnTo>
                      <a:pt x="6" y="83"/>
                    </a:lnTo>
                    <a:lnTo>
                      <a:pt x="86" y="107"/>
                    </a:lnTo>
                    <a:lnTo>
                      <a:pt x="85" y="102"/>
                    </a:lnTo>
                    <a:lnTo>
                      <a:pt x="85" y="91"/>
                    </a:lnTo>
                    <a:lnTo>
                      <a:pt x="85" y="74"/>
                    </a:lnTo>
                    <a:lnTo>
                      <a:pt x="88" y="56"/>
                    </a:lnTo>
                    <a:lnTo>
                      <a:pt x="94" y="39"/>
                    </a:lnTo>
                    <a:lnTo>
                      <a:pt x="105" y="26"/>
                    </a:lnTo>
                    <a:lnTo>
                      <a:pt x="122" y="19"/>
                    </a:lnTo>
                    <a:lnTo>
                      <a:pt x="148" y="2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Freeform 97"/>
              <p:cNvSpPr>
                <a:spLocks/>
              </p:cNvSpPr>
              <p:nvPr/>
            </p:nvSpPr>
            <p:spPr bwMode="auto">
              <a:xfrm>
                <a:off x="5047" y="2053"/>
                <a:ext cx="30" cy="21"/>
              </a:xfrm>
              <a:custGeom>
                <a:avLst/>
                <a:gdLst>
                  <a:gd name="T0" fmla="*/ 2 w 147"/>
                  <a:gd name="T1" fmla="*/ 0 h 106"/>
                  <a:gd name="T2" fmla="*/ 2 w 147"/>
                  <a:gd name="T3" fmla="*/ 0 h 106"/>
                  <a:gd name="T4" fmla="*/ 1 w 147"/>
                  <a:gd name="T5" fmla="*/ 0 h 106"/>
                  <a:gd name="T6" fmla="*/ 1 w 147"/>
                  <a:gd name="T7" fmla="*/ 0 h 106"/>
                  <a:gd name="T8" fmla="*/ 1 w 147"/>
                  <a:gd name="T9" fmla="*/ 0 h 106"/>
                  <a:gd name="T10" fmla="*/ 0 w 147"/>
                  <a:gd name="T11" fmla="*/ 1 h 106"/>
                  <a:gd name="T12" fmla="*/ 0 w 147"/>
                  <a:gd name="T13" fmla="*/ 1 h 106"/>
                  <a:gd name="T14" fmla="*/ 0 w 147"/>
                  <a:gd name="T15" fmla="*/ 2 h 106"/>
                  <a:gd name="T16" fmla="*/ 0 w 147"/>
                  <a:gd name="T17" fmla="*/ 3 h 106"/>
                  <a:gd name="T18" fmla="*/ 3 w 147"/>
                  <a:gd name="T19" fmla="*/ 4 h 106"/>
                  <a:gd name="T20" fmla="*/ 3 w 147"/>
                  <a:gd name="T21" fmla="*/ 4 h 106"/>
                  <a:gd name="T22" fmla="*/ 3 w 147"/>
                  <a:gd name="T23" fmla="*/ 4 h 106"/>
                  <a:gd name="T24" fmla="*/ 3 w 147"/>
                  <a:gd name="T25" fmla="*/ 3 h 106"/>
                  <a:gd name="T26" fmla="*/ 4 w 147"/>
                  <a:gd name="T27" fmla="*/ 2 h 106"/>
                  <a:gd name="T28" fmla="*/ 4 w 147"/>
                  <a:gd name="T29" fmla="*/ 2 h 106"/>
                  <a:gd name="T30" fmla="*/ 4 w 147"/>
                  <a:gd name="T31" fmla="*/ 1 h 106"/>
                  <a:gd name="T32" fmla="*/ 5 w 147"/>
                  <a:gd name="T33" fmla="*/ 1 h 106"/>
                  <a:gd name="T34" fmla="*/ 6 w 147"/>
                  <a:gd name="T35" fmla="*/ 1 h 106"/>
                  <a:gd name="T36" fmla="*/ 2 w 147"/>
                  <a:gd name="T37" fmla="*/ 0 h 10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7"/>
                  <a:gd name="T58" fmla="*/ 0 h 106"/>
                  <a:gd name="T59" fmla="*/ 147 w 147"/>
                  <a:gd name="T60" fmla="*/ 106 h 10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7" h="106">
                    <a:moveTo>
                      <a:pt x="45" y="0"/>
                    </a:moveTo>
                    <a:lnTo>
                      <a:pt x="42" y="0"/>
                    </a:lnTo>
                    <a:lnTo>
                      <a:pt x="35" y="2"/>
                    </a:lnTo>
                    <a:lnTo>
                      <a:pt x="25" y="6"/>
                    </a:lnTo>
                    <a:lnTo>
                      <a:pt x="15" y="12"/>
                    </a:lnTo>
                    <a:lnTo>
                      <a:pt x="6" y="22"/>
                    </a:lnTo>
                    <a:lnTo>
                      <a:pt x="0" y="37"/>
                    </a:lnTo>
                    <a:lnTo>
                      <a:pt x="0" y="58"/>
                    </a:lnTo>
                    <a:lnTo>
                      <a:pt x="6" y="84"/>
                    </a:lnTo>
                    <a:lnTo>
                      <a:pt x="84" y="106"/>
                    </a:lnTo>
                    <a:lnTo>
                      <a:pt x="83" y="102"/>
                    </a:lnTo>
                    <a:lnTo>
                      <a:pt x="83" y="90"/>
                    </a:lnTo>
                    <a:lnTo>
                      <a:pt x="83" y="74"/>
                    </a:lnTo>
                    <a:lnTo>
                      <a:pt x="86" y="56"/>
                    </a:lnTo>
                    <a:lnTo>
                      <a:pt x="92" y="39"/>
                    </a:lnTo>
                    <a:lnTo>
                      <a:pt x="104" y="26"/>
                    </a:lnTo>
                    <a:lnTo>
                      <a:pt x="122" y="19"/>
                    </a:lnTo>
                    <a:lnTo>
                      <a:pt x="147" y="2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Freeform 98"/>
              <p:cNvSpPr>
                <a:spLocks/>
              </p:cNvSpPr>
              <p:nvPr/>
            </p:nvSpPr>
            <p:spPr bwMode="auto">
              <a:xfrm>
                <a:off x="4911" y="2020"/>
                <a:ext cx="127" cy="36"/>
              </a:xfrm>
              <a:custGeom>
                <a:avLst/>
                <a:gdLst>
                  <a:gd name="T0" fmla="*/ 0 w 634"/>
                  <a:gd name="T1" fmla="*/ 2 h 179"/>
                  <a:gd name="T2" fmla="*/ 24 w 634"/>
                  <a:gd name="T3" fmla="*/ 7 h 179"/>
                  <a:gd name="T4" fmla="*/ 25 w 634"/>
                  <a:gd name="T5" fmla="*/ 6 h 179"/>
                  <a:gd name="T6" fmla="*/ 1 w 634"/>
                  <a:gd name="T7" fmla="*/ 0 h 179"/>
                  <a:gd name="T8" fmla="*/ 0 w 634"/>
                  <a:gd name="T9" fmla="*/ 2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4"/>
                  <a:gd name="T16" fmla="*/ 0 h 179"/>
                  <a:gd name="T17" fmla="*/ 634 w 634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4" h="179">
                    <a:moveTo>
                      <a:pt x="0" y="39"/>
                    </a:moveTo>
                    <a:lnTo>
                      <a:pt x="605" y="179"/>
                    </a:lnTo>
                    <a:lnTo>
                      <a:pt x="634" y="140"/>
                    </a:lnTo>
                    <a:lnTo>
                      <a:pt x="2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Freeform 99"/>
              <p:cNvSpPr>
                <a:spLocks/>
              </p:cNvSpPr>
              <p:nvPr/>
            </p:nvSpPr>
            <p:spPr bwMode="auto">
              <a:xfrm>
                <a:off x="4910" y="2035"/>
                <a:ext cx="122" cy="33"/>
              </a:xfrm>
              <a:custGeom>
                <a:avLst/>
                <a:gdLst>
                  <a:gd name="T0" fmla="*/ 0 w 610"/>
                  <a:gd name="T1" fmla="*/ 1 h 167"/>
                  <a:gd name="T2" fmla="*/ 24 w 610"/>
                  <a:gd name="T3" fmla="*/ 7 h 167"/>
                  <a:gd name="T4" fmla="*/ 24 w 610"/>
                  <a:gd name="T5" fmla="*/ 5 h 167"/>
                  <a:gd name="T6" fmla="*/ 0 w 610"/>
                  <a:gd name="T7" fmla="*/ 0 h 167"/>
                  <a:gd name="T8" fmla="*/ 0 w 610"/>
                  <a:gd name="T9" fmla="*/ 1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0"/>
                  <a:gd name="T16" fmla="*/ 0 h 167"/>
                  <a:gd name="T17" fmla="*/ 610 w 610"/>
                  <a:gd name="T18" fmla="*/ 167 h 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0" h="167">
                    <a:moveTo>
                      <a:pt x="0" y="27"/>
                    </a:moveTo>
                    <a:lnTo>
                      <a:pt x="604" y="167"/>
                    </a:lnTo>
                    <a:lnTo>
                      <a:pt x="610" y="139"/>
                    </a:lnTo>
                    <a:lnTo>
                      <a:pt x="5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Freeform 100"/>
              <p:cNvSpPr>
                <a:spLocks/>
              </p:cNvSpPr>
              <p:nvPr/>
            </p:nvSpPr>
            <p:spPr bwMode="auto">
              <a:xfrm>
                <a:off x="5041" y="2102"/>
                <a:ext cx="74" cy="90"/>
              </a:xfrm>
              <a:custGeom>
                <a:avLst/>
                <a:gdLst>
                  <a:gd name="T0" fmla="*/ 0 w 368"/>
                  <a:gd name="T1" fmla="*/ 18 h 453"/>
                  <a:gd name="T2" fmla="*/ 3 w 368"/>
                  <a:gd name="T3" fmla="*/ 14 h 453"/>
                  <a:gd name="T4" fmla="*/ 4 w 368"/>
                  <a:gd name="T5" fmla="*/ 14 h 453"/>
                  <a:gd name="T6" fmla="*/ 15 w 368"/>
                  <a:gd name="T7" fmla="*/ 0 h 453"/>
                  <a:gd name="T8" fmla="*/ 5 w 368"/>
                  <a:gd name="T9" fmla="*/ 10 h 453"/>
                  <a:gd name="T10" fmla="*/ 2 w 368"/>
                  <a:gd name="T11" fmla="*/ 10 h 453"/>
                  <a:gd name="T12" fmla="*/ 0 w 368"/>
                  <a:gd name="T13" fmla="*/ 13 h 453"/>
                  <a:gd name="T14" fmla="*/ 0 w 368"/>
                  <a:gd name="T15" fmla="*/ 18 h 4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8"/>
                  <a:gd name="T25" fmla="*/ 0 h 453"/>
                  <a:gd name="T26" fmla="*/ 368 w 368"/>
                  <a:gd name="T27" fmla="*/ 453 h 4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8" h="453">
                    <a:moveTo>
                      <a:pt x="0" y="453"/>
                    </a:moveTo>
                    <a:lnTo>
                      <a:pt x="74" y="346"/>
                    </a:lnTo>
                    <a:lnTo>
                      <a:pt x="108" y="346"/>
                    </a:lnTo>
                    <a:lnTo>
                      <a:pt x="368" y="0"/>
                    </a:lnTo>
                    <a:lnTo>
                      <a:pt x="113" y="251"/>
                    </a:lnTo>
                    <a:lnTo>
                      <a:pt x="57" y="257"/>
                    </a:lnTo>
                    <a:lnTo>
                      <a:pt x="0" y="319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Freeform 101"/>
              <p:cNvSpPr>
                <a:spLocks/>
              </p:cNvSpPr>
              <p:nvPr/>
            </p:nvSpPr>
            <p:spPr bwMode="auto">
              <a:xfrm>
                <a:off x="4921" y="1865"/>
                <a:ext cx="205" cy="44"/>
              </a:xfrm>
              <a:custGeom>
                <a:avLst/>
                <a:gdLst>
                  <a:gd name="T0" fmla="*/ 0 w 1029"/>
                  <a:gd name="T1" fmla="*/ 0 h 219"/>
                  <a:gd name="T2" fmla="*/ 41 w 1029"/>
                  <a:gd name="T3" fmla="*/ 9 h 219"/>
                  <a:gd name="T4" fmla="*/ 41 w 1029"/>
                  <a:gd name="T5" fmla="*/ 9 h 219"/>
                  <a:gd name="T6" fmla="*/ 41 w 1029"/>
                  <a:gd name="T7" fmla="*/ 9 h 219"/>
                  <a:gd name="T8" fmla="*/ 40 w 1029"/>
                  <a:gd name="T9" fmla="*/ 9 h 219"/>
                  <a:gd name="T10" fmla="*/ 40 w 1029"/>
                  <a:gd name="T11" fmla="*/ 8 h 219"/>
                  <a:gd name="T12" fmla="*/ 39 w 1029"/>
                  <a:gd name="T13" fmla="*/ 8 h 219"/>
                  <a:gd name="T14" fmla="*/ 39 w 1029"/>
                  <a:gd name="T15" fmla="*/ 8 h 219"/>
                  <a:gd name="T16" fmla="*/ 38 w 1029"/>
                  <a:gd name="T17" fmla="*/ 8 h 219"/>
                  <a:gd name="T18" fmla="*/ 37 w 1029"/>
                  <a:gd name="T19" fmla="*/ 7 h 219"/>
                  <a:gd name="T20" fmla="*/ 37 w 1029"/>
                  <a:gd name="T21" fmla="*/ 7 h 219"/>
                  <a:gd name="T22" fmla="*/ 36 w 1029"/>
                  <a:gd name="T23" fmla="*/ 7 h 219"/>
                  <a:gd name="T24" fmla="*/ 35 w 1029"/>
                  <a:gd name="T25" fmla="*/ 6 h 219"/>
                  <a:gd name="T26" fmla="*/ 34 w 1029"/>
                  <a:gd name="T27" fmla="*/ 6 h 219"/>
                  <a:gd name="T28" fmla="*/ 32 w 1029"/>
                  <a:gd name="T29" fmla="*/ 6 h 219"/>
                  <a:gd name="T30" fmla="*/ 31 w 1029"/>
                  <a:gd name="T31" fmla="*/ 5 h 219"/>
                  <a:gd name="T32" fmla="*/ 30 w 1029"/>
                  <a:gd name="T33" fmla="*/ 5 h 219"/>
                  <a:gd name="T34" fmla="*/ 29 w 1029"/>
                  <a:gd name="T35" fmla="*/ 4 h 219"/>
                  <a:gd name="T36" fmla="*/ 27 w 1029"/>
                  <a:gd name="T37" fmla="*/ 4 h 219"/>
                  <a:gd name="T38" fmla="*/ 26 w 1029"/>
                  <a:gd name="T39" fmla="*/ 3 h 219"/>
                  <a:gd name="T40" fmla="*/ 24 w 1029"/>
                  <a:gd name="T41" fmla="*/ 3 h 219"/>
                  <a:gd name="T42" fmla="*/ 23 w 1029"/>
                  <a:gd name="T43" fmla="*/ 3 h 219"/>
                  <a:gd name="T44" fmla="*/ 21 w 1029"/>
                  <a:gd name="T45" fmla="*/ 2 h 219"/>
                  <a:gd name="T46" fmla="*/ 19 w 1029"/>
                  <a:gd name="T47" fmla="*/ 2 h 219"/>
                  <a:gd name="T48" fmla="*/ 17 w 1029"/>
                  <a:gd name="T49" fmla="*/ 2 h 219"/>
                  <a:gd name="T50" fmla="*/ 16 w 1029"/>
                  <a:gd name="T51" fmla="*/ 1 h 219"/>
                  <a:gd name="T52" fmla="*/ 14 w 1029"/>
                  <a:gd name="T53" fmla="*/ 1 h 219"/>
                  <a:gd name="T54" fmla="*/ 12 w 1029"/>
                  <a:gd name="T55" fmla="*/ 1 h 219"/>
                  <a:gd name="T56" fmla="*/ 10 w 1029"/>
                  <a:gd name="T57" fmla="*/ 1 h 219"/>
                  <a:gd name="T58" fmla="*/ 8 w 1029"/>
                  <a:gd name="T59" fmla="*/ 0 h 219"/>
                  <a:gd name="T60" fmla="*/ 6 w 1029"/>
                  <a:gd name="T61" fmla="*/ 0 h 219"/>
                  <a:gd name="T62" fmla="*/ 4 w 1029"/>
                  <a:gd name="T63" fmla="*/ 0 h 219"/>
                  <a:gd name="T64" fmla="*/ 2 w 1029"/>
                  <a:gd name="T65" fmla="*/ 0 h 219"/>
                  <a:gd name="T66" fmla="*/ 0 w 1029"/>
                  <a:gd name="T67" fmla="*/ 0 h 21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029"/>
                  <a:gd name="T103" fmla="*/ 0 h 219"/>
                  <a:gd name="T104" fmla="*/ 1029 w 1029"/>
                  <a:gd name="T105" fmla="*/ 219 h 21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029" h="219">
                    <a:moveTo>
                      <a:pt x="0" y="0"/>
                    </a:moveTo>
                    <a:lnTo>
                      <a:pt x="1029" y="219"/>
                    </a:lnTo>
                    <a:lnTo>
                      <a:pt x="1028" y="218"/>
                    </a:lnTo>
                    <a:lnTo>
                      <a:pt x="1024" y="217"/>
                    </a:lnTo>
                    <a:lnTo>
                      <a:pt x="1017" y="214"/>
                    </a:lnTo>
                    <a:lnTo>
                      <a:pt x="1008" y="209"/>
                    </a:lnTo>
                    <a:lnTo>
                      <a:pt x="995" y="204"/>
                    </a:lnTo>
                    <a:lnTo>
                      <a:pt x="981" y="199"/>
                    </a:lnTo>
                    <a:lnTo>
                      <a:pt x="965" y="192"/>
                    </a:lnTo>
                    <a:lnTo>
                      <a:pt x="946" y="183"/>
                    </a:lnTo>
                    <a:lnTo>
                      <a:pt x="925" y="175"/>
                    </a:lnTo>
                    <a:lnTo>
                      <a:pt x="902" y="167"/>
                    </a:lnTo>
                    <a:lnTo>
                      <a:pt x="876" y="158"/>
                    </a:lnTo>
                    <a:lnTo>
                      <a:pt x="850" y="148"/>
                    </a:lnTo>
                    <a:lnTo>
                      <a:pt x="820" y="138"/>
                    </a:lnTo>
                    <a:lnTo>
                      <a:pt x="789" y="128"/>
                    </a:lnTo>
                    <a:lnTo>
                      <a:pt x="756" y="118"/>
                    </a:lnTo>
                    <a:lnTo>
                      <a:pt x="722" y="108"/>
                    </a:lnTo>
                    <a:lnTo>
                      <a:pt x="686" y="97"/>
                    </a:lnTo>
                    <a:lnTo>
                      <a:pt x="648" y="87"/>
                    </a:lnTo>
                    <a:lnTo>
                      <a:pt x="609" y="77"/>
                    </a:lnTo>
                    <a:lnTo>
                      <a:pt x="568" y="67"/>
                    </a:lnTo>
                    <a:lnTo>
                      <a:pt x="527" y="58"/>
                    </a:lnTo>
                    <a:lnTo>
                      <a:pt x="484" y="49"/>
                    </a:lnTo>
                    <a:lnTo>
                      <a:pt x="439" y="41"/>
                    </a:lnTo>
                    <a:lnTo>
                      <a:pt x="394" y="33"/>
                    </a:lnTo>
                    <a:lnTo>
                      <a:pt x="347" y="25"/>
                    </a:lnTo>
                    <a:lnTo>
                      <a:pt x="300" y="18"/>
                    </a:lnTo>
                    <a:lnTo>
                      <a:pt x="252" y="13"/>
                    </a:lnTo>
                    <a:lnTo>
                      <a:pt x="203" y="8"/>
                    </a:lnTo>
                    <a:lnTo>
                      <a:pt x="153" y="4"/>
                    </a:lnTo>
                    <a:lnTo>
                      <a:pt x="103" y="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Freeform 102"/>
              <p:cNvSpPr>
                <a:spLocks/>
              </p:cNvSpPr>
              <p:nvPr/>
            </p:nvSpPr>
            <p:spPr bwMode="auto">
              <a:xfrm>
                <a:off x="4878" y="1866"/>
                <a:ext cx="41" cy="132"/>
              </a:xfrm>
              <a:custGeom>
                <a:avLst/>
                <a:gdLst>
                  <a:gd name="T0" fmla="*/ 8 w 209"/>
                  <a:gd name="T1" fmla="*/ 0 h 659"/>
                  <a:gd name="T2" fmla="*/ 2 w 209"/>
                  <a:gd name="T3" fmla="*/ 26 h 659"/>
                  <a:gd name="T4" fmla="*/ 0 w 209"/>
                  <a:gd name="T5" fmla="*/ 26 h 659"/>
                  <a:gd name="T6" fmla="*/ 6 w 209"/>
                  <a:gd name="T7" fmla="*/ 0 h 659"/>
                  <a:gd name="T8" fmla="*/ 8 w 209"/>
                  <a:gd name="T9" fmla="*/ 0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659"/>
                  <a:gd name="T17" fmla="*/ 209 w 209"/>
                  <a:gd name="T18" fmla="*/ 659 h 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659">
                    <a:moveTo>
                      <a:pt x="209" y="0"/>
                    </a:moveTo>
                    <a:lnTo>
                      <a:pt x="45" y="659"/>
                    </a:lnTo>
                    <a:lnTo>
                      <a:pt x="0" y="648"/>
                    </a:lnTo>
                    <a:lnTo>
                      <a:pt x="147" y="0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" name="Text Box 103"/>
            <p:cNvSpPr txBox="1">
              <a:spLocks noChangeArrowheads="1"/>
            </p:cNvSpPr>
            <p:nvPr/>
          </p:nvSpPr>
          <p:spPr bwMode="auto">
            <a:xfrm>
              <a:off x="1334" y="266"/>
              <a:ext cx="7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/>
                <a:t>Public</a:t>
              </a:r>
              <a:br>
                <a:rPr lang="en-US" sz="1800"/>
              </a:br>
              <a:r>
                <a:rPr lang="en-US" sz="1800"/>
                <a:t>Internet</a:t>
              </a:r>
            </a:p>
          </p:txBody>
        </p:sp>
        <p:sp>
          <p:nvSpPr>
            <p:cNvPr id="1055" name="Text Box 104"/>
            <p:cNvSpPr txBox="1">
              <a:spLocks noChangeArrowheads="1"/>
            </p:cNvSpPr>
            <p:nvPr/>
          </p:nvSpPr>
          <p:spPr bwMode="auto">
            <a:xfrm>
              <a:off x="4704" y="384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200"/>
                <a:t>laptop </a:t>
              </a:r>
            </a:p>
            <a:p>
              <a:pPr eaLnBrk="1" hangingPunct="1"/>
              <a:r>
                <a:rPr lang="en-US" sz="1200"/>
                <a:t>w/ IPsec</a:t>
              </a:r>
            </a:p>
          </p:txBody>
        </p:sp>
        <p:sp>
          <p:nvSpPr>
            <p:cNvPr id="1056" name="Text Box 105"/>
            <p:cNvSpPr txBox="1">
              <a:spLocks noChangeArrowheads="1"/>
            </p:cNvSpPr>
            <p:nvPr/>
          </p:nvSpPr>
          <p:spPr bwMode="auto">
            <a:xfrm>
              <a:off x="1238" y="2040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200"/>
                <a:t>Router w/</a:t>
              </a:r>
            </a:p>
            <a:p>
              <a:pPr eaLnBrk="1" hangingPunct="1"/>
              <a:r>
                <a:rPr lang="en-US" sz="1200"/>
                <a:t>IPv4 and IPsec</a:t>
              </a:r>
            </a:p>
          </p:txBody>
        </p:sp>
        <p:sp>
          <p:nvSpPr>
            <p:cNvPr id="1057" name="Text Box 106"/>
            <p:cNvSpPr txBox="1">
              <a:spLocks noChangeArrowheads="1"/>
            </p:cNvSpPr>
            <p:nvPr/>
          </p:nvSpPr>
          <p:spPr bwMode="auto">
            <a:xfrm>
              <a:off x="3360" y="206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200"/>
                <a:t>Router w/</a:t>
              </a:r>
            </a:p>
            <a:p>
              <a:pPr eaLnBrk="1" hangingPunct="1"/>
              <a:r>
                <a:rPr lang="en-US" sz="1200"/>
                <a:t>IPv4 and IPsec</a:t>
              </a:r>
            </a:p>
          </p:txBody>
        </p:sp>
      </p:grpSp>
      <p:sp>
        <p:nvSpPr>
          <p:cNvPr id="1031" name="Text Box 109"/>
          <p:cNvSpPr txBox="1">
            <a:spLocks noChangeArrowheads="1"/>
          </p:cNvSpPr>
          <p:nvPr/>
        </p:nvSpPr>
        <p:spPr bwMode="auto">
          <a:xfrm>
            <a:off x="1371600" y="134938"/>
            <a:ext cx="6878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 dirty="0"/>
              <a:t>Virtual Private Network (VPN subset of IPsec)</a:t>
            </a:r>
          </a:p>
        </p:txBody>
      </p:sp>
    </p:spTree>
    <p:extLst>
      <p:ext uri="{BB962C8B-B14F-4D97-AF65-F5344CB8AC3E}">
        <p14:creationId xmlns:p14="http://schemas.microsoft.com/office/powerpoint/2010/main" val="237879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2411</Words>
  <Application>Microsoft Office PowerPoint</Application>
  <PresentationFormat>On-screen Show (4:3)</PresentationFormat>
  <Paragraphs>526</Paragraphs>
  <Slides>41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SimSun</vt:lpstr>
      <vt:lpstr>ZapfDingbats</vt:lpstr>
      <vt:lpstr>Arial</vt:lpstr>
      <vt:lpstr>Calibri</vt:lpstr>
      <vt:lpstr>Comic Sans MS</vt:lpstr>
      <vt:lpstr>Monotype Sorts</vt:lpstr>
      <vt:lpstr>Symbol</vt:lpstr>
      <vt:lpstr>Tahoma</vt:lpstr>
      <vt:lpstr>Times New Roman</vt:lpstr>
      <vt:lpstr>Office Theme</vt:lpstr>
      <vt:lpstr>Clip</vt:lpstr>
      <vt:lpstr>IPsec/IKE</vt:lpstr>
      <vt:lpstr>Administrative</vt:lpstr>
      <vt:lpstr>Security at different layers</vt:lpstr>
      <vt:lpstr>IP Security Issues</vt:lpstr>
      <vt:lpstr>IPsec: Network Layer Security</vt:lpstr>
      <vt:lpstr>IPsec Security Services</vt:lpstr>
      <vt:lpstr>IPsec in Transport Mode</vt:lpstr>
      <vt:lpstr>IPsec in Tunnel Mode</vt:lpstr>
      <vt:lpstr>PowerPoint Presentation</vt:lpstr>
      <vt:lpstr>Tunnel Mode Illustration</vt:lpstr>
      <vt:lpstr>Transport Mode vs. Tunnel Mode</vt:lpstr>
      <vt:lpstr>Security Association (SA)</vt:lpstr>
      <vt:lpstr>IP Headers</vt:lpstr>
      <vt:lpstr>AH: Authentication Header</vt:lpstr>
      <vt:lpstr>AH in Transport Mode</vt:lpstr>
      <vt:lpstr>AH in Tunnel Mode</vt:lpstr>
      <vt:lpstr>Prevention of Replay Attacks</vt:lpstr>
      <vt:lpstr>ESP: Encapsulating Security Payload</vt:lpstr>
      <vt:lpstr>ESP Packet</vt:lpstr>
      <vt:lpstr>Virtual Private Networks (VPN)</vt:lpstr>
      <vt:lpstr>Secure Key Establishment</vt:lpstr>
      <vt:lpstr>Key Management in IPsec</vt:lpstr>
      <vt:lpstr>Diffie-Hellman Key Exchange</vt:lpstr>
      <vt:lpstr>IKE Genealogy</vt:lpstr>
      <vt:lpstr>Design Objectives</vt:lpstr>
      <vt:lpstr>Ingredient 1: Diffie-Hellman</vt:lpstr>
      <vt:lpstr>Ingredient 2: Challenge-Response</vt:lpstr>
      <vt:lpstr>DH + Challenge-Response </vt:lpstr>
      <vt:lpstr>Ingredient 3: Encryption</vt:lpstr>
      <vt:lpstr>Refresher: Anti-DoS Cookie</vt:lpstr>
      <vt:lpstr>Refresher: DoS Prevention</vt:lpstr>
      <vt:lpstr>Ingredient 4: Anti-DoS Cookie</vt:lpstr>
      <vt:lpstr>Medium-Term Secrets and Nonces</vt:lpstr>
      <vt:lpstr>(Simplified) Photuris</vt:lpstr>
      <vt:lpstr>IKE Genealogy Redux</vt:lpstr>
      <vt:lpstr>Cookies in Photuris and ISAKMP</vt:lpstr>
      <vt:lpstr>IKE Overview</vt:lpstr>
      <vt:lpstr>Why Two-Phase Design?</vt:lpstr>
      <vt:lpstr>IKE: Phase One</vt:lpstr>
      <vt:lpstr>IKE: Phase Two (Create Child-SA)</vt:lpstr>
      <vt:lpstr>Other Aspects of 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</dc:creator>
  <cp:lastModifiedBy>xiaoxuan liu</cp:lastModifiedBy>
  <cp:revision>54</cp:revision>
  <dcterms:created xsi:type="dcterms:W3CDTF">2012-02-27T00:12:35Z</dcterms:created>
  <dcterms:modified xsi:type="dcterms:W3CDTF">2019-03-27T23:01:48Z</dcterms:modified>
</cp:coreProperties>
</file>