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556"/>
  </p:normalViewPr>
  <p:slideViewPr>
    <p:cSldViewPr snapToGrid="0" snapToObjects="1">
      <p:cViewPr varScale="1">
        <p:scale>
          <a:sx n="67" d="100"/>
          <a:sy n="67" d="100"/>
        </p:scale>
        <p:origin x="72"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13252-D8E1-F048-A1A6-996677AAFDF0}" type="datetimeFigureOut">
              <a:rPr lang="en-US" smtClean="0"/>
              <a:t>3/27/2019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6BE60-4356-A644-81CF-310B1C0E5962}" type="slidenum">
              <a:rPr lang="en-US" smtClean="0"/>
              <a:t>‹#›</a:t>
            </a:fld>
            <a:endParaRPr lang="en-US"/>
          </a:p>
        </p:txBody>
      </p:sp>
    </p:spTree>
    <p:extLst>
      <p:ext uri="{BB962C8B-B14F-4D97-AF65-F5344CB8AC3E}">
        <p14:creationId xmlns:p14="http://schemas.microsoft.com/office/powerpoint/2010/main" val="1616902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p:txBody>
          <a:bodyP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fld id="{A13398E9-50E4-46BC-9773-1D4EFC9536F1}" type="slidenum">
              <a:rPr lang="en-US" sz="1300"/>
              <a:pPr eaLnBrk="1" hangingPunct="1"/>
              <a:t>1</a:t>
            </a:fld>
            <a:endParaRPr lang="en-US" sz="13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021676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4" name="Slide Number Placeholder 3"/>
          <p:cNvSpPr>
            <a:spLocks noGrp="1"/>
          </p:cNvSpPr>
          <p:nvPr>
            <p:ph type="sldNum" sz="quarter" idx="5"/>
          </p:nvPr>
        </p:nvSpPr>
        <p:spPr/>
        <p:txBody>
          <a:bodyP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fld id="{2321CAC3-A420-46E7-81D1-2EB939625848}" type="slidenum">
              <a:rPr lang="en-CA" sz="1300"/>
              <a:pPr eaLnBrk="1" hangingPunct="1"/>
              <a:t>18</a:t>
            </a:fld>
            <a:endParaRPr lang="en-CA" sz="1300"/>
          </a:p>
        </p:txBody>
      </p:sp>
    </p:spTree>
    <p:extLst>
      <p:ext uri="{BB962C8B-B14F-4D97-AF65-F5344CB8AC3E}">
        <p14:creationId xmlns:p14="http://schemas.microsoft.com/office/powerpoint/2010/main" val="111266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F0C982-E227-41A3-AB51-9B3BBCBE32AB}" type="slidenum">
              <a:rPr lang="en-US"/>
              <a:pPr/>
              <a:t>6</a:t>
            </a:fld>
            <a:endParaRPr lang="en-US"/>
          </a:p>
        </p:txBody>
      </p:sp>
      <p:sp>
        <p:nvSpPr>
          <p:cNvPr id="1078274" name="Rectangle 2"/>
          <p:cNvSpPr>
            <a:spLocks noGrp="1" noRot="1" noChangeAspect="1" noChangeArrowheads="1" noTextEdit="1"/>
          </p:cNvSpPr>
          <p:nvPr>
            <p:ph type="sldImg"/>
          </p:nvPr>
        </p:nvSpPr>
        <p:spPr>
          <a:xfrm>
            <a:off x="346075" y="700088"/>
            <a:ext cx="6192838" cy="3484562"/>
          </a:xfrm>
          <a:ln/>
        </p:spPr>
      </p:sp>
      <p:sp>
        <p:nvSpPr>
          <p:cNvPr id="1078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5211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4F3ED-276B-4EBF-A70E-5AE873389F75}" type="slidenum">
              <a:rPr lang="en-US"/>
              <a:pPr/>
              <a:t>8</a:t>
            </a:fld>
            <a:endParaRPr lang="en-US"/>
          </a:p>
        </p:txBody>
      </p:sp>
      <p:sp>
        <p:nvSpPr>
          <p:cNvPr id="909314" name="Rectangle 2"/>
          <p:cNvSpPr>
            <a:spLocks noGrp="1" noRot="1" noChangeAspect="1" noChangeArrowheads="1" noTextEdit="1"/>
          </p:cNvSpPr>
          <p:nvPr>
            <p:ph type="sldImg"/>
          </p:nvPr>
        </p:nvSpPr>
        <p:spPr>
          <a:xfrm>
            <a:off x="357188" y="703263"/>
            <a:ext cx="6173787" cy="3473450"/>
          </a:xfrm>
          <a:ln w="12700" cap="flat">
            <a:solidFill>
              <a:schemeClr val="tx1"/>
            </a:solidFill>
          </a:ln>
        </p:spPr>
      </p:sp>
      <p:sp>
        <p:nvSpPr>
          <p:cNvPr id="909315" name="Rectangle 3"/>
          <p:cNvSpPr>
            <a:spLocks noGrp="1" noChangeArrowheads="1"/>
          </p:cNvSpPr>
          <p:nvPr>
            <p:ph type="body" idx="1"/>
          </p:nvPr>
        </p:nvSpPr>
        <p:spPr>
          <a:xfrm>
            <a:off x="917682" y="4413395"/>
            <a:ext cx="5046450" cy="4184087"/>
          </a:xfrm>
          <a:ln/>
        </p:spPr>
        <p:txBody>
          <a:bodyPr wrap="square" lIns="92378" tIns="46972" rIns="92378" bIns="46972" anchor="t"/>
          <a:lstStyle/>
          <a:p>
            <a:endParaRPr lang="en-US"/>
          </a:p>
        </p:txBody>
      </p:sp>
    </p:spTree>
    <p:extLst>
      <p:ext uri="{BB962C8B-B14F-4D97-AF65-F5344CB8AC3E}">
        <p14:creationId xmlns:p14="http://schemas.microsoft.com/office/powerpoint/2010/main" val="688751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5E1850-B239-4BFB-93C7-F623E64A7BC2}" type="slidenum">
              <a:rPr lang="en-US"/>
              <a:pPr/>
              <a:t>9</a:t>
            </a:fld>
            <a:endParaRPr lang="en-US"/>
          </a:p>
        </p:txBody>
      </p:sp>
      <p:sp>
        <p:nvSpPr>
          <p:cNvPr id="1079298" name="Rectangle 2"/>
          <p:cNvSpPr>
            <a:spLocks noGrp="1" noRot="1" noChangeAspect="1" noChangeArrowheads="1" noTextEdit="1"/>
          </p:cNvSpPr>
          <p:nvPr>
            <p:ph type="sldImg"/>
          </p:nvPr>
        </p:nvSpPr>
        <p:spPr>
          <a:xfrm>
            <a:off x="346075" y="700088"/>
            <a:ext cx="6192838" cy="3484562"/>
          </a:xfrm>
          <a:ln/>
        </p:spPr>
      </p:sp>
      <p:sp>
        <p:nvSpPr>
          <p:cNvPr id="107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172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BA5ED-A1F1-42DF-9E85-0CBDFC53F6EE}" type="slidenum">
              <a:rPr lang="en-US"/>
              <a:pPr/>
              <a:t>10</a:t>
            </a:fld>
            <a:endParaRPr lang="en-US"/>
          </a:p>
        </p:txBody>
      </p:sp>
      <p:sp>
        <p:nvSpPr>
          <p:cNvPr id="916482" name="Rectangle 2"/>
          <p:cNvSpPr>
            <a:spLocks noGrp="1" noRot="1" noChangeAspect="1" noChangeArrowheads="1" noTextEdit="1"/>
          </p:cNvSpPr>
          <p:nvPr>
            <p:ph type="sldImg"/>
          </p:nvPr>
        </p:nvSpPr>
        <p:spPr>
          <a:xfrm>
            <a:off x="344488" y="700088"/>
            <a:ext cx="6194425" cy="3484562"/>
          </a:xfrm>
          <a:ln/>
        </p:spPr>
      </p:sp>
      <p:sp>
        <p:nvSpPr>
          <p:cNvPr id="916483" name="Rectangle 3"/>
          <p:cNvSpPr>
            <a:spLocks noGrp="1" noChangeArrowheads="1"/>
          </p:cNvSpPr>
          <p:nvPr>
            <p:ph type="body" idx="1"/>
          </p:nvPr>
        </p:nvSpPr>
        <p:spPr>
          <a:xfrm>
            <a:off x="917682" y="4413395"/>
            <a:ext cx="5046450" cy="4184087"/>
          </a:xfrm>
        </p:spPr>
        <p:txBody>
          <a:bodyPr wrap="square" lIns="90195" tIns="45098" rIns="90195" bIns="45098" anchor="t"/>
          <a:lstStyle/>
          <a:p>
            <a:endParaRPr lang="en-US"/>
          </a:p>
        </p:txBody>
      </p:sp>
    </p:spTree>
    <p:extLst>
      <p:ext uri="{BB962C8B-B14F-4D97-AF65-F5344CB8AC3E}">
        <p14:creationId xmlns:p14="http://schemas.microsoft.com/office/powerpoint/2010/main" val="134011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fld id="{990C2330-7027-4915-86D9-F862124C6E32}" type="slidenum">
              <a:rPr lang="en-US" sz="1300"/>
              <a:pPr eaLnBrk="1" hangingPunct="1"/>
              <a:t>14</a:t>
            </a:fld>
            <a:endParaRPr lang="en-US" sz="13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-level of autonomous systems</a:t>
            </a:r>
          </a:p>
          <a:p>
            <a:r>
              <a:rPr lang="en-US"/>
              <a:t>-e.g., YouTube, AT&amp;T, pakistan telecom</a:t>
            </a:r>
          </a:p>
          <a:p>
            <a:r>
              <a:rPr lang="en-US"/>
              <a:t>-routing is done on IP addresses, so when someone wants to go to YouTube they get YouTube’s IP address and YouTube announces to the world that they have the ip address and traffic is forwarded towards them. So here multinet would route to it’s provider pakistan telecom that then forwards the traffic on to youtube.</a:t>
            </a:r>
          </a:p>
          <a:p>
            <a:r>
              <a:rPr lang="en-US"/>
              <a:t>-these networks chosen for a specific reason which is that there was an incident in february 2008 pakistan telecom actually high jacked traffic going to youtube (misconfiguration).</a:t>
            </a:r>
          </a:p>
          <a:p>
            <a:r>
              <a:rPr lang="en-US"/>
              <a:t>-they announced to the world that they’re youtube and traffic destined to youtube was routed to them</a:t>
            </a:r>
          </a:p>
          <a:p>
            <a:r>
              <a:rPr lang="en-US"/>
              <a:t>-youtube was unavailable for a couple of hours as operators phone each other to figure out what was going on.</a:t>
            </a:r>
          </a:p>
        </p:txBody>
      </p:sp>
    </p:spTree>
    <p:extLst>
      <p:ext uri="{BB962C8B-B14F-4D97-AF65-F5344CB8AC3E}">
        <p14:creationId xmlns:p14="http://schemas.microsoft.com/office/powerpoint/2010/main" val="9012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fld id="{B0529C6D-6673-4BEB-BAF2-686D628B3C59}" type="slidenum">
              <a:rPr lang="en-US" sz="1300"/>
              <a:pPr eaLnBrk="1" hangingPunct="1"/>
              <a:t>15</a:t>
            </a:fld>
            <a:endParaRPr lang="en-US" sz="13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-level of autonomous systems</a:t>
            </a:r>
          </a:p>
          <a:p>
            <a:r>
              <a:rPr lang="en-US"/>
              <a:t>-e.g., YouTube, AT&amp;T, pakistan telecom</a:t>
            </a:r>
          </a:p>
          <a:p>
            <a:r>
              <a:rPr lang="en-US"/>
              <a:t>-routing is done on IP addresses, so when someone wants to go to YouTube they get YouTube’s IP address and YouTube announces to the world that they have the ip address and traffic is forwarded towards them. So here multinet would route to it’s provider pakistan telecom that then forwards the traffic on to youtube.</a:t>
            </a:r>
          </a:p>
          <a:p>
            <a:r>
              <a:rPr lang="en-US"/>
              <a:t>-these networks chosen for a specific reason which is that there was an incident in february 2008 pakistan telecom actually high jacked traffic going to youtube (misconfiguration).</a:t>
            </a:r>
          </a:p>
          <a:p>
            <a:r>
              <a:rPr lang="en-US"/>
              <a:t>-they announced to the world that they’re youtube and traffic destined to youtube was routed to them</a:t>
            </a:r>
          </a:p>
          <a:p>
            <a:r>
              <a:rPr lang="en-US"/>
              <a:t>-youtube was unavailable for a couple of hours as operators phone each other to figure out what was going on.</a:t>
            </a:r>
          </a:p>
        </p:txBody>
      </p:sp>
    </p:spTree>
    <p:extLst>
      <p:ext uri="{BB962C8B-B14F-4D97-AF65-F5344CB8AC3E}">
        <p14:creationId xmlns:p14="http://schemas.microsoft.com/office/powerpoint/2010/main" val="1119343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fld id="{C60F3151-7F5B-45A4-B2B8-B0B7506573AD}" type="slidenum">
              <a:rPr lang="en-US" sz="1300"/>
              <a:pPr eaLnBrk="1" hangingPunct="1"/>
              <a:t>16</a:t>
            </a:fld>
            <a:endParaRPr lang="en-US" sz="13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-level of autonomous systems</a:t>
            </a:r>
          </a:p>
          <a:p>
            <a:r>
              <a:rPr lang="en-US"/>
              <a:t>-e.g., YouTube, AT&amp;T, pakistan telecom</a:t>
            </a:r>
          </a:p>
          <a:p>
            <a:r>
              <a:rPr lang="en-US"/>
              <a:t>-routing is done on IP addresses, so when someone wants to go to YouTube they get YouTube’s IP address and YouTube announces to the world that they have the ip address and traffic is forwarded towards them. So here multinet would route to it’s provider pakistan telecom that then forwards the traffic on to youtube.</a:t>
            </a:r>
          </a:p>
          <a:p>
            <a:r>
              <a:rPr lang="en-US"/>
              <a:t>-these networks chosen for a specific reason which is that there was an incident in february 2008 pakistan telecom actually high jacked traffic going to youtube (misconfiguration).</a:t>
            </a:r>
          </a:p>
          <a:p>
            <a:r>
              <a:rPr lang="en-US"/>
              <a:t>-they announced to the world that they’re youtube and traffic destined to youtube was routed to them</a:t>
            </a:r>
          </a:p>
          <a:p>
            <a:r>
              <a:rPr lang="en-US"/>
              <a:t>-youtube was unavailable for a couple of hours as operators phone each other to figure out what was going on.</a:t>
            </a:r>
          </a:p>
        </p:txBody>
      </p:sp>
    </p:spTree>
    <p:extLst>
      <p:ext uri="{BB962C8B-B14F-4D97-AF65-F5344CB8AC3E}">
        <p14:creationId xmlns:p14="http://schemas.microsoft.com/office/powerpoint/2010/main" val="795662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fld id="{E8A6F2CD-63FF-4A8D-A8C5-47AE6273B2B0}" type="slidenum">
              <a:rPr lang="en-CA" sz="1300"/>
              <a:pPr eaLnBrk="1" hangingPunct="1"/>
              <a:t>17</a:t>
            </a:fld>
            <a:endParaRPr lang="en-CA" sz="1300"/>
          </a:p>
        </p:txBody>
      </p:sp>
    </p:spTree>
    <p:extLst>
      <p:ext uri="{BB962C8B-B14F-4D97-AF65-F5344CB8AC3E}">
        <p14:creationId xmlns:p14="http://schemas.microsoft.com/office/powerpoint/2010/main" val="45970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F214CE-9330-9048-94C2-95B877C5655A}"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A4EF2-3949-7249-9310-347A8C75ADE1}" type="slidenum">
              <a:rPr lang="en-US" smtClean="0"/>
              <a:t>‹#›</a:t>
            </a:fld>
            <a:endParaRPr lang="en-US"/>
          </a:p>
        </p:txBody>
      </p:sp>
    </p:spTree>
    <p:extLst>
      <p:ext uri="{BB962C8B-B14F-4D97-AF65-F5344CB8AC3E}">
        <p14:creationId xmlns:p14="http://schemas.microsoft.com/office/powerpoint/2010/main" val="170739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214CE-9330-9048-94C2-95B877C5655A}"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A4EF2-3949-7249-9310-347A8C75ADE1}" type="slidenum">
              <a:rPr lang="en-US" smtClean="0"/>
              <a:t>‹#›</a:t>
            </a:fld>
            <a:endParaRPr lang="en-US"/>
          </a:p>
        </p:txBody>
      </p:sp>
    </p:spTree>
    <p:extLst>
      <p:ext uri="{BB962C8B-B14F-4D97-AF65-F5344CB8AC3E}">
        <p14:creationId xmlns:p14="http://schemas.microsoft.com/office/powerpoint/2010/main" val="95088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214CE-9330-9048-94C2-95B877C5655A}"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A4EF2-3949-7249-9310-347A8C75ADE1}" type="slidenum">
              <a:rPr lang="en-US" smtClean="0"/>
              <a:t>‹#›</a:t>
            </a:fld>
            <a:endParaRPr lang="en-US"/>
          </a:p>
        </p:txBody>
      </p:sp>
    </p:spTree>
    <p:extLst>
      <p:ext uri="{BB962C8B-B14F-4D97-AF65-F5344CB8AC3E}">
        <p14:creationId xmlns:p14="http://schemas.microsoft.com/office/powerpoint/2010/main" val="2096512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1" name="Shape 21"/>
          <p:cNvSpPr>
            <a:spLocks noGrp="1"/>
          </p:cNvSpPr>
          <p:nvPr>
            <p:ph type="title"/>
          </p:nvPr>
        </p:nvSpPr>
        <p:spPr>
          <a:xfrm>
            <a:off x="838200" y="19954"/>
            <a:ext cx="10515600" cy="1325563"/>
          </a:xfrm>
          <a:prstGeom prst="rect">
            <a:avLst/>
          </a:prstGeom>
        </p:spPr>
        <p:txBody>
          <a:bodyPr/>
          <a:lstStyle/>
          <a:p>
            <a:pPr lvl="0">
              <a:defRPr sz="1800"/>
            </a:pPr>
            <a:r>
              <a:rPr sz="4500"/>
              <a:t>Title Text</a:t>
            </a:r>
          </a:p>
        </p:txBody>
      </p:sp>
      <p:sp>
        <p:nvSpPr>
          <p:cNvPr id="22" name="Shape 22"/>
          <p:cNvSpPr>
            <a:spLocks noGrp="1"/>
          </p:cNvSpPr>
          <p:nvPr>
            <p:ph type="body" idx="1"/>
          </p:nvPr>
        </p:nvSpPr>
        <p:spPr>
          <a:xfrm>
            <a:off x="838200" y="1526019"/>
            <a:ext cx="10515600" cy="5014060"/>
          </a:xfrm>
          <a:prstGeom prst="rect">
            <a:avLst/>
          </a:prstGeom>
        </p:spPr>
        <p:txBody>
          <a:bodyPr/>
          <a:lstStyle>
            <a:lvl2pPr marL="625056" indent="-312528"/>
            <a:lvl3pPr marL="937584" indent="-312528"/>
            <a:lvl4pPr marL="1250112" indent="-312528"/>
            <a:lvl5pPr marL="1562640" indent="-312528"/>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
        <p:nvSpPr>
          <p:cNvPr id="23" name="Shape 23"/>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43285425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214CE-9330-9048-94C2-95B877C5655A}"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A4EF2-3949-7249-9310-347A8C75ADE1}" type="slidenum">
              <a:rPr lang="en-US" smtClean="0"/>
              <a:t>‹#›</a:t>
            </a:fld>
            <a:endParaRPr lang="en-US"/>
          </a:p>
        </p:txBody>
      </p:sp>
    </p:spTree>
    <p:extLst>
      <p:ext uri="{BB962C8B-B14F-4D97-AF65-F5344CB8AC3E}">
        <p14:creationId xmlns:p14="http://schemas.microsoft.com/office/powerpoint/2010/main" val="149122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F214CE-9330-9048-94C2-95B877C5655A}"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A4EF2-3949-7249-9310-347A8C75ADE1}" type="slidenum">
              <a:rPr lang="en-US" smtClean="0"/>
              <a:t>‹#›</a:t>
            </a:fld>
            <a:endParaRPr lang="en-US"/>
          </a:p>
        </p:txBody>
      </p:sp>
    </p:spTree>
    <p:extLst>
      <p:ext uri="{BB962C8B-B14F-4D97-AF65-F5344CB8AC3E}">
        <p14:creationId xmlns:p14="http://schemas.microsoft.com/office/powerpoint/2010/main" val="1851388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F214CE-9330-9048-94C2-95B877C5655A}"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A4EF2-3949-7249-9310-347A8C75ADE1}" type="slidenum">
              <a:rPr lang="en-US" smtClean="0"/>
              <a:t>‹#›</a:t>
            </a:fld>
            <a:endParaRPr lang="en-US"/>
          </a:p>
        </p:txBody>
      </p:sp>
    </p:spTree>
    <p:extLst>
      <p:ext uri="{BB962C8B-B14F-4D97-AF65-F5344CB8AC3E}">
        <p14:creationId xmlns:p14="http://schemas.microsoft.com/office/powerpoint/2010/main" val="14002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F214CE-9330-9048-94C2-95B877C5655A}"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5A4EF2-3949-7249-9310-347A8C75ADE1}" type="slidenum">
              <a:rPr lang="en-US" smtClean="0"/>
              <a:t>‹#›</a:t>
            </a:fld>
            <a:endParaRPr lang="en-US"/>
          </a:p>
        </p:txBody>
      </p:sp>
    </p:spTree>
    <p:extLst>
      <p:ext uri="{BB962C8B-B14F-4D97-AF65-F5344CB8AC3E}">
        <p14:creationId xmlns:p14="http://schemas.microsoft.com/office/powerpoint/2010/main" val="177345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F214CE-9330-9048-94C2-95B877C5655A}"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5A4EF2-3949-7249-9310-347A8C75ADE1}" type="slidenum">
              <a:rPr lang="en-US" smtClean="0"/>
              <a:t>‹#›</a:t>
            </a:fld>
            <a:endParaRPr lang="en-US"/>
          </a:p>
        </p:txBody>
      </p:sp>
    </p:spTree>
    <p:extLst>
      <p:ext uri="{BB962C8B-B14F-4D97-AF65-F5344CB8AC3E}">
        <p14:creationId xmlns:p14="http://schemas.microsoft.com/office/powerpoint/2010/main" val="156774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F214CE-9330-9048-94C2-95B877C5655A}"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5A4EF2-3949-7249-9310-347A8C75ADE1}" type="slidenum">
              <a:rPr lang="en-US" smtClean="0"/>
              <a:t>‹#›</a:t>
            </a:fld>
            <a:endParaRPr lang="en-US"/>
          </a:p>
        </p:txBody>
      </p:sp>
    </p:spTree>
    <p:extLst>
      <p:ext uri="{BB962C8B-B14F-4D97-AF65-F5344CB8AC3E}">
        <p14:creationId xmlns:p14="http://schemas.microsoft.com/office/powerpoint/2010/main" val="155121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F214CE-9330-9048-94C2-95B877C5655A}"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A4EF2-3949-7249-9310-347A8C75ADE1}" type="slidenum">
              <a:rPr lang="en-US" smtClean="0"/>
              <a:t>‹#›</a:t>
            </a:fld>
            <a:endParaRPr lang="en-US"/>
          </a:p>
        </p:txBody>
      </p:sp>
    </p:spTree>
    <p:extLst>
      <p:ext uri="{BB962C8B-B14F-4D97-AF65-F5344CB8AC3E}">
        <p14:creationId xmlns:p14="http://schemas.microsoft.com/office/powerpoint/2010/main" val="81025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F214CE-9330-9048-94C2-95B877C5655A}"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A4EF2-3949-7249-9310-347A8C75ADE1}" type="slidenum">
              <a:rPr lang="en-US" smtClean="0"/>
              <a:t>‹#›</a:t>
            </a:fld>
            <a:endParaRPr lang="en-US"/>
          </a:p>
        </p:txBody>
      </p:sp>
    </p:spTree>
    <p:extLst>
      <p:ext uri="{BB962C8B-B14F-4D97-AF65-F5344CB8AC3E}">
        <p14:creationId xmlns:p14="http://schemas.microsoft.com/office/powerpoint/2010/main" val="79838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214CE-9330-9048-94C2-95B877C5655A}" type="datetimeFigureOut">
              <a:rPr lang="en-US" smtClean="0"/>
              <a:t>3/27/2019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A4EF2-3949-7249-9310-347A8C75ADE1}" type="slidenum">
              <a:rPr lang="en-US" smtClean="0"/>
              <a:t>‹#›</a:t>
            </a:fld>
            <a:endParaRPr lang="en-US"/>
          </a:p>
        </p:txBody>
      </p:sp>
    </p:spTree>
    <p:extLst>
      <p:ext uri="{BB962C8B-B14F-4D97-AF65-F5344CB8AC3E}">
        <p14:creationId xmlns:p14="http://schemas.microsoft.com/office/powerpoint/2010/main" val="161809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2063750" y="3657600"/>
            <a:ext cx="8256588" cy="1143000"/>
          </a:xfrm>
        </p:spPr>
        <p:txBody>
          <a:bodyPr/>
          <a:lstStyle/>
          <a:p>
            <a:r>
              <a:rPr lang="en-US" b="1" dirty="0">
                <a:latin typeface="Comic Sans MS" pitchFamily="66" charset="0"/>
              </a:rPr>
              <a:t>BGP Routing Security</a:t>
            </a:r>
            <a:endParaRPr lang="en-US" sz="1200" b="1" dirty="0">
              <a:latin typeface="Comic Sans MS" pitchFamily="66" charset="0"/>
            </a:endParaRPr>
          </a:p>
        </p:txBody>
      </p:sp>
      <p:sp>
        <p:nvSpPr>
          <p:cNvPr id="15363" name="Rectangle 3"/>
          <p:cNvSpPr>
            <a:spLocks noGrp="1" noChangeArrowheads="1"/>
          </p:cNvSpPr>
          <p:nvPr>
            <p:ph type="subTitle" idx="1"/>
          </p:nvPr>
        </p:nvSpPr>
        <p:spPr>
          <a:xfrm>
            <a:off x="2409826" y="5195888"/>
            <a:ext cx="7680325" cy="2576512"/>
          </a:xfrm>
        </p:spPr>
        <p:txBody>
          <a:bodyPr rtlCol="0">
            <a:normAutofit/>
          </a:bodyPr>
          <a:lstStyle/>
          <a:p>
            <a:pPr>
              <a:defRPr/>
            </a:pPr>
            <a:r>
              <a:rPr lang="en-US" dirty="0">
                <a:latin typeface="+mj-lt"/>
              </a:rPr>
              <a:t>Slides from Michael </a:t>
            </a:r>
            <a:r>
              <a:rPr lang="en-US" dirty="0" err="1">
                <a:latin typeface="+mj-lt"/>
              </a:rPr>
              <a:t>Schapira</a:t>
            </a:r>
            <a:r>
              <a:rPr lang="en-US" dirty="0">
                <a:latin typeface="+mj-lt"/>
              </a:rPr>
              <a:t>, </a:t>
            </a:r>
            <a:r>
              <a:rPr lang="en-US" dirty="0" err="1">
                <a:latin typeface="+mj-lt"/>
              </a:rPr>
              <a:t>Vitaly</a:t>
            </a:r>
            <a:r>
              <a:rPr lang="en-US" dirty="0">
                <a:latin typeface="+mj-lt"/>
              </a:rPr>
              <a:t> </a:t>
            </a:r>
            <a:r>
              <a:rPr lang="en-US" dirty="0" err="1">
                <a:latin typeface="+mj-lt"/>
              </a:rPr>
              <a:t>Shmatikov</a:t>
            </a:r>
            <a:r>
              <a:rPr lang="en-US" dirty="0">
                <a:latin typeface="+mj-lt"/>
              </a:rPr>
              <a:t>, Cristo Wilson, and David </a:t>
            </a:r>
            <a:r>
              <a:rPr lang="en-US" dirty="0" err="1">
                <a:latin typeface="+mj-lt"/>
              </a:rPr>
              <a:t>Wetherall</a:t>
            </a:r>
            <a:endParaRPr lang="en-US" dirty="0">
              <a:latin typeface="+mj-lt"/>
            </a:endParaRPr>
          </a:p>
        </p:txBody>
      </p:sp>
      <p:pic>
        <p:nvPicPr>
          <p:cNvPr id="1536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685800"/>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011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61" name="Rectangle 5"/>
          <p:cNvSpPr>
            <a:spLocks noGrp="1" noChangeArrowheads="1"/>
          </p:cNvSpPr>
          <p:nvPr>
            <p:ph type="title"/>
          </p:nvPr>
        </p:nvSpPr>
        <p:spPr/>
        <p:txBody>
          <a:bodyPr/>
          <a:lstStyle/>
          <a:p>
            <a:r>
              <a:rPr lang="en-US"/>
              <a:t>Route Selection Summary</a:t>
            </a:r>
          </a:p>
        </p:txBody>
      </p:sp>
      <p:sp>
        <p:nvSpPr>
          <p:cNvPr id="915458" name="Rectangle 2"/>
          <p:cNvSpPr>
            <a:spLocks noChangeArrowheads="1"/>
          </p:cNvSpPr>
          <p:nvPr/>
        </p:nvSpPr>
        <p:spPr bwMode="auto">
          <a:xfrm>
            <a:off x="2317213" y="5128104"/>
            <a:ext cx="8152483" cy="914400"/>
          </a:xfrm>
          <a:prstGeom prst="rect">
            <a:avLst/>
          </a:prstGeom>
          <a:solidFill>
            <a:srgbClr val="FF0000"/>
          </a:solidFill>
          <a:ln>
            <a:solidFill>
              <a:srgbClr val="C00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anchor="ctr" anchorCtr="0" compatLnSpc="1">
            <a:prstTxWarp prst="textNoShape">
              <a:avLst/>
            </a:prstTxWarp>
          </a:bodyPr>
          <a:lstStyle/>
          <a:p>
            <a:endParaRPr lang="en-US" sz="2400"/>
          </a:p>
        </p:txBody>
      </p:sp>
      <p:sp>
        <p:nvSpPr>
          <p:cNvPr id="915459" name="Rectangle 3"/>
          <p:cNvSpPr>
            <a:spLocks noChangeArrowheads="1"/>
          </p:cNvSpPr>
          <p:nvPr/>
        </p:nvSpPr>
        <p:spPr bwMode="auto">
          <a:xfrm>
            <a:off x="2317214" y="2384904"/>
            <a:ext cx="8152483" cy="914400"/>
          </a:xfrm>
          <a:prstGeom prst="rect">
            <a:avLst/>
          </a:prstGeom>
          <a:solidFill>
            <a:schemeClr val="accent1"/>
          </a:solidFill>
          <a:ln>
            <a:solidFill>
              <a:schemeClr val="accent1">
                <a:lumMod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anchor="ctr" anchorCtr="0" compatLnSpc="1">
            <a:prstTxWarp prst="textNoShape">
              <a:avLst/>
            </a:prstTxWarp>
          </a:bodyPr>
          <a:lstStyle/>
          <a:p>
            <a:endParaRPr lang="en-US" sz="2400"/>
          </a:p>
        </p:txBody>
      </p:sp>
      <p:sp>
        <p:nvSpPr>
          <p:cNvPr id="915460" name="Rectangle 4"/>
          <p:cNvSpPr>
            <a:spLocks noChangeArrowheads="1"/>
          </p:cNvSpPr>
          <p:nvPr/>
        </p:nvSpPr>
        <p:spPr bwMode="auto">
          <a:xfrm>
            <a:off x="2317214" y="3375504"/>
            <a:ext cx="8152483" cy="1663430"/>
          </a:xfrm>
          <a:prstGeom prst="rect">
            <a:avLst/>
          </a:prstGeom>
          <a:solidFill>
            <a:schemeClr val="accent2"/>
          </a:solidFill>
          <a:ln>
            <a:solidFill>
              <a:schemeClr val="accent2">
                <a:lumMod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anchor="ctr" anchorCtr="0" compatLnSpc="1">
            <a:prstTxWarp prst="textNoShape">
              <a:avLst/>
            </a:prstTxWarp>
          </a:bodyPr>
          <a:lstStyle/>
          <a:p>
            <a:endParaRPr lang="en-US" sz="2400"/>
          </a:p>
        </p:txBody>
      </p:sp>
      <p:sp>
        <p:nvSpPr>
          <p:cNvPr id="915462" name="Text Box 6"/>
          <p:cNvSpPr txBox="1">
            <a:spLocks noChangeArrowheads="1"/>
          </p:cNvSpPr>
          <p:nvPr/>
        </p:nvSpPr>
        <p:spPr bwMode="auto">
          <a:xfrm>
            <a:off x="2422788" y="2656654"/>
            <a:ext cx="3314754" cy="46166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l" eaLnBrk="1" hangingPunct="1"/>
            <a:r>
              <a:rPr lang="en-US" sz="2400" b="1" dirty="0">
                <a:cs typeface="Times New Roman" pitchFamily="18" charset="0"/>
              </a:rPr>
              <a:t>Highest Local Preference</a:t>
            </a:r>
          </a:p>
        </p:txBody>
      </p:sp>
      <p:sp>
        <p:nvSpPr>
          <p:cNvPr id="915463" name="Text Box 7"/>
          <p:cNvSpPr txBox="1">
            <a:spLocks noChangeArrowheads="1"/>
          </p:cNvSpPr>
          <p:nvPr/>
        </p:nvSpPr>
        <p:spPr bwMode="auto">
          <a:xfrm>
            <a:off x="2422789" y="3517807"/>
            <a:ext cx="2305311" cy="46166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l" eaLnBrk="1" hangingPunct="1"/>
            <a:r>
              <a:rPr lang="en-US" sz="2400" b="1" dirty="0">
                <a:cs typeface="Times New Roman" pitchFamily="18" charset="0"/>
              </a:rPr>
              <a:t>Shortest AS Path</a:t>
            </a:r>
          </a:p>
        </p:txBody>
      </p:sp>
      <p:sp>
        <p:nvSpPr>
          <p:cNvPr id="915464" name="Text Box 8"/>
          <p:cNvSpPr txBox="1">
            <a:spLocks noChangeArrowheads="1"/>
          </p:cNvSpPr>
          <p:nvPr/>
        </p:nvSpPr>
        <p:spPr bwMode="auto">
          <a:xfrm>
            <a:off x="2422789" y="3975007"/>
            <a:ext cx="1771575" cy="46166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l" eaLnBrk="1" hangingPunct="1"/>
            <a:r>
              <a:rPr lang="en-US" sz="2400" b="1" dirty="0">
                <a:cs typeface="Times New Roman" pitchFamily="18" charset="0"/>
              </a:rPr>
              <a:t>Lowest MED</a:t>
            </a:r>
          </a:p>
        </p:txBody>
      </p:sp>
      <p:sp>
        <p:nvSpPr>
          <p:cNvPr id="915466" name="Text Box 10"/>
          <p:cNvSpPr txBox="1">
            <a:spLocks noChangeArrowheads="1"/>
          </p:cNvSpPr>
          <p:nvPr/>
        </p:nvSpPr>
        <p:spPr bwMode="auto">
          <a:xfrm>
            <a:off x="2422789" y="4436672"/>
            <a:ext cx="4951169"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l" eaLnBrk="1" hangingPunct="1"/>
            <a:r>
              <a:rPr lang="en-US" sz="2400" b="1" dirty="0">
                <a:cs typeface="Times New Roman" pitchFamily="18" charset="0"/>
              </a:rPr>
              <a:t>Lowest IGP Cost to BGP Egress</a:t>
            </a:r>
          </a:p>
        </p:txBody>
      </p:sp>
      <p:sp>
        <p:nvSpPr>
          <p:cNvPr id="915467" name="Text Box 11"/>
          <p:cNvSpPr txBox="1">
            <a:spLocks noChangeArrowheads="1"/>
          </p:cNvSpPr>
          <p:nvPr/>
        </p:nvSpPr>
        <p:spPr bwMode="auto">
          <a:xfrm>
            <a:off x="2422788" y="5356705"/>
            <a:ext cx="2368341" cy="46166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l" eaLnBrk="1" hangingPunct="1"/>
            <a:r>
              <a:rPr lang="en-US" sz="2400" b="1" dirty="0">
                <a:cs typeface="Times New Roman" pitchFamily="18" charset="0"/>
              </a:rPr>
              <a:t>Lowest Router ID</a:t>
            </a:r>
          </a:p>
        </p:txBody>
      </p:sp>
      <p:sp>
        <p:nvSpPr>
          <p:cNvPr id="915468" name="Text Box 12"/>
          <p:cNvSpPr txBox="1">
            <a:spLocks noChangeArrowheads="1"/>
          </p:cNvSpPr>
          <p:nvPr/>
        </p:nvSpPr>
        <p:spPr bwMode="auto">
          <a:xfrm>
            <a:off x="7162800" y="4059072"/>
            <a:ext cx="2624308" cy="46166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l" eaLnBrk="1" hangingPunct="1"/>
            <a:r>
              <a:rPr lang="en-US" sz="2400" b="1" dirty="0">
                <a:solidFill>
                  <a:schemeClr val="bg1"/>
                </a:solidFill>
                <a:cs typeface="Times New Roman" pitchFamily="18" charset="0"/>
              </a:rPr>
              <a:t>Traffic engineering </a:t>
            </a:r>
          </a:p>
        </p:txBody>
      </p:sp>
      <p:sp>
        <p:nvSpPr>
          <p:cNvPr id="915469" name="Text Box 13"/>
          <p:cNvSpPr txBox="1">
            <a:spLocks noChangeArrowheads="1"/>
          </p:cNvSpPr>
          <p:nvPr/>
        </p:nvSpPr>
        <p:spPr bwMode="auto">
          <a:xfrm>
            <a:off x="7086601" y="2656654"/>
            <a:ext cx="2863989" cy="46166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l" eaLnBrk="1" hangingPunct="1"/>
            <a:r>
              <a:rPr lang="en-US" sz="2400" b="1" dirty="0">
                <a:solidFill>
                  <a:schemeClr val="bg1"/>
                </a:solidFill>
                <a:cs typeface="Times New Roman" pitchFamily="18" charset="0"/>
              </a:rPr>
              <a:t>Enforce relationships</a:t>
            </a:r>
          </a:p>
        </p:txBody>
      </p:sp>
      <p:sp>
        <p:nvSpPr>
          <p:cNvPr id="915470" name="Text Box 14"/>
          <p:cNvSpPr txBox="1">
            <a:spLocks noChangeArrowheads="1"/>
          </p:cNvSpPr>
          <p:nvPr/>
        </p:nvSpPr>
        <p:spPr bwMode="auto">
          <a:xfrm>
            <a:off x="7473046" y="5214403"/>
            <a:ext cx="2568204" cy="830997"/>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eaLnBrk="1" hangingPunct="1"/>
            <a:r>
              <a:rPr lang="en-US" sz="2400" b="1" dirty="0">
                <a:solidFill>
                  <a:schemeClr val="bg1"/>
                </a:solidFill>
                <a:cs typeface="Times New Roman" pitchFamily="18" charset="0"/>
              </a:rPr>
              <a:t>When all else fails,</a:t>
            </a:r>
          </a:p>
          <a:p>
            <a:pPr algn="ctr" eaLnBrk="1" hangingPunct="1"/>
            <a:r>
              <a:rPr lang="en-US" sz="2400" b="1" dirty="0">
                <a:solidFill>
                  <a:schemeClr val="bg1"/>
                </a:solidFill>
                <a:cs typeface="Times New Roman" pitchFamily="18" charset="0"/>
              </a:rPr>
              <a:t>break ties</a:t>
            </a:r>
          </a:p>
        </p:txBody>
      </p:sp>
      <p:sp>
        <p:nvSpPr>
          <p:cNvPr id="915471" name="AutoShape 15"/>
          <p:cNvSpPr>
            <a:spLocks noChangeArrowheads="1"/>
          </p:cNvSpPr>
          <p:nvPr/>
        </p:nvSpPr>
        <p:spPr bwMode="auto">
          <a:xfrm>
            <a:off x="1584588" y="2384904"/>
            <a:ext cx="609600" cy="3657600"/>
          </a:xfrm>
          <a:prstGeom prst="downArrow">
            <a:avLst>
              <a:gd name="adj1" fmla="val 50000"/>
              <a:gd name="adj2" fmla="val 98607"/>
            </a:avLst>
          </a:prstGeom>
          <a:solidFill>
            <a:schemeClr val="accent2"/>
          </a:solidFill>
          <a:ln w="9525">
            <a:solidFill>
              <a:schemeClr val="accent2">
                <a:lumMod val="50000"/>
              </a:schemeClr>
            </a:solidFill>
            <a:miter lim="800000"/>
            <a:headEnd/>
            <a:tailEnd/>
          </a:ln>
          <a:effectLst/>
        </p:spPr>
        <p:txBody>
          <a:bodyPr vert="horz" wrap="non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99862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5460"/>
                                        </p:tgtEl>
                                        <p:attrNameLst>
                                          <p:attrName>style.visibility</p:attrName>
                                        </p:attrNameLst>
                                      </p:cBhvr>
                                      <p:to>
                                        <p:strVal val="visible"/>
                                      </p:to>
                                    </p:set>
                                    <p:animEffect transition="in" filter="fade">
                                      <p:cBhvr>
                                        <p:cTn id="7" dur="500"/>
                                        <p:tgtEl>
                                          <p:spTgt spid="915460"/>
                                        </p:tgtEl>
                                      </p:cBhvr>
                                    </p:animEffect>
                                    <p:anim calcmode="lin" valueType="num">
                                      <p:cBhvr>
                                        <p:cTn id="8" dur="500" fill="hold"/>
                                        <p:tgtEl>
                                          <p:spTgt spid="915460"/>
                                        </p:tgtEl>
                                        <p:attrNameLst>
                                          <p:attrName>ppt_x</p:attrName>
                                        </p:attrNameLst>
                                      </p:cBhvr>
                                      <p:tavLst>
                                        <p:tav tm="0">
                                          <p:val>
                                            <p:strVal val="#ppt_x"/>
                                          </p:val>
                                        </p:tav>
                                        <p:tav tm="100000">
                                          <p:val>
                                            <p:strVal val="#ppt_x"/>
                                          </p:val>
                                        </p:tav>
                                      </p:tavLst>
                                    </p:anim>
                                    <p:anim calcmode="lin" valueType="num">
                                      <p:cBhvr>
                                        <p:cTn id="9" dur="500" fill="hold"/>
                                        <p:tgtEl>
                                          <p:spTgt spid="91546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15463"/>
                                        </p:tgtEl>
                                        <p:attrNameLst>
                                          <p:attrName>style.visibility</p:attrName>
                                        </p:attrNameLst>
                                      </p:cBhvr>
                                      <p:to>
                                        <p:strVal val="visible"/>
                                      </p:to>
                                    </p:set>
                                    <p:animEffect transition="in" filter="fade">
                                      <p:cBhvr>
                                        <p:cTn id="12" dur="500"/>
                                        <p:tgtEl>
                                          <p:spTgt spid="915463"/>
                                        </p:tgtEl>
                                      </p:cBhvr>
                                    </p:animEffect>
                                    <p:anim calcmode="lin" valueType="num">
                                      <p:cBhvr>
                                        <p:cTn id="13" dur="500" fill="hold"/>
                                        <p:tgtEl>
                                          <p:spTgt spid="915463"/>
                                        </p:tgtEl>
                                        <p:attrNameLst>
                                          <p:attrName>ppt_x</p:attrName>
                                        </p:attrNameLst>
                                      </p:cBhvr>
                                      <p:tavLst>
                                        <p:tav tm="0">
                                          <p:val>
                                            <p:strVal val="#ppt_x"/>
                                          </p:val>
                                        </p:tav>
                                        <p:tav tm="100000">
                                          <p:val>
                                            <p:strVal val="#ppt_x"/>
                                          </p:val>
                                        </p:tav>
                                      </p:tavLst>
                                    </p:anim>
                                    <p:anim calcmode="lin" valueType="num">
                                      <p:cBhvr>
                                        <p:cTn id="14" dur="500" fill="hold"/>
                                        <p:tgtEl>
                                          <p:spTgt spid="91546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15464"/>
                                        </p:tgtEl>
                                        <p:attrNameLst>
                                          <p:attrName>style.visibility</p:attrName>
                                        </p:attrNameLst>
                                      </p:cBhvr>
                                      <p:to>
                                        <p:strVal val="visible"/>
                                      </p:to>
                                    </p:set>
                                    <p:animEffect transition="in" filter="fade">
                                      <p:cBhvr>
                                        <p:cTn id="17" dur="500"/>
                                        <p:tgtEl>
                                          <p:spTgt spid="915464"/>
                                        </p:tgtEl>
                                      </p:cBhvr>
                                    </p:animEffect>
                                    <p:anim calcmode="lin" valueType="num">
                                      <p:cBhvr>
                                        <p:cTn id="18" dur="500" fill="hold"/>
                                        <p:tgtEl>
                                          <p:spTgt spid="915464"/>
                                        </p:tgtEl>
                                        <p:attrNameLst>
                                          <p:attrName>ppt_x</p:attrName>
                                        </p:attrNameLst>
                                      </p:cBhvr>
                                      <p:tavLst>
                                        <p:tav tm="0">
                                          <p:val>
                                            <p:strVal val="#ppt_x"/>
                                          </p:val>
                                        </p:tav>
                                        <p:tav tm="100000">
                                          <p:val>
                                            <p:strVal val="#ppt_x"/>
                                          </p:val>
                                        </p:tav>
                                      </p:tavLst>
                                    </p:anim>
                                    <p:anim calcmode="lin" valueType="num">
                                      <p:cBhvr>
                                        <p:cTn id="19" dur="500" fill="hold"/>
                                        <p:tgtEl>
                                          <p:spTgt spid="91546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15466"/>
                                        </p:tgtEl>
                                        <p:attrNameLst>
                                          <p:attrName>style.visibility</p:attrName>
                                        </p:attrNameLst>
                                      </p:cBhvr>
                                      <p:to>
                                        <p:strVal val="visible"/>
                                      </p:to>
                                    </p:set>
                                    <p:animEffect transition="in" filter="fade">
                                      <p:cBhvr>
                                        <p:cTn id="22" dur="500"/>
                                        <p:tgtEl>
                                          <p:spTgt spid="915466"/>
                                        </p:tgtEl>
                                      </p:cBhvr>
                                    </p:animEffect>
                                    <p:anim calcmode="lin" valueType="num">
                                      <p:cBhvr>
                                        <p:cTn id="23" dur="500" fill="hold"/>
                                        <p:tgtEl>
                                          <p:spTgt spid="915466"/>
                                        </p:tgtEl>
                                        <p:attrNameLst>
                                          <p:attrName>ppt_x</p:attrName>
                                        </p:attrNameLst>
                                      </p:cBhvr>
                                      <p:tavLst>
                                        <p:tav tm="0">
                                          <p:val>
                                            <p:strVal val="#ppt_x"/>
                                          </p:val>
                                        </p:tav>
                                        <p:tav tm="100000">
                                          <p:val>
                                            <p:strVal val="#ppt_x"/>
                                          </p:val>
                                        </p:tav>
                                      </p:tavLst>
                                    </p:anim>
                                    <p:anim calcmode="lin" valueType="num">
                                      <p:cBhvr>
                                        <p:cTn id="24" dur="500" fill="hold"/>
                                        <p:tgtEl>
                                          <p:spTgt spid="91546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15468"/>
                                        </p:tgtEl>
                                        <p:attrNameLst>
                                          <p:attrName>style.visibility</p:attrName>
                                        </p:attrNameLst>
                                      </p:cBhvr>
                                      <p:to>
                                        <p:strVal val="visible"/>
                                      </p:to>
                                    </p:set>
                                    <p:animEffect transition="in" filter="fade">
                                      <p:cBhvr>
                                        <p:cTn id="27" dur="500"/>
                                        <p:tgtEl>
                                          <p:spTgt spid="915468"/>
                                        </p:tgtEl>
                                      </p:cBhvr>
                                    </p:animEffect>
                                    <p:anim calcmode="lin" valueType="num">
                                      <p:cBhvr>
                                        <p:cTn id="28" dur="500" fill="hold"/>
                                        <p:tgtEl>
                                          <p:spTgt spid="915468"/>
                                        </p:tgtEl>
                                        <p:attrNameLst>
                                          <p:attrName>ppt_x</p:attrName>
                                        </p:attrNameLst>
                                      </p:cBhvr>
                                      <p:tavLst>
                                        <p:tav tm="0">
                                          <p:val>
                                            <p:strVal val="#ppt_x"/>
                                          </p:val>
                                        </p:tav>
                                        <p:tav tm="100000">
                                          <p:val>
                                            <p:strVal val="#ppt_x"/>
                                          </p:val>
                                        </p:tav>
                                      </p:tavLst>
                                    </p:anim>
                                    <p:anim calcmode="lin" valueType="num">
                                      <p:cBhvr>
                                        <p:cTn id="29" dur="500" fill="hold"/>
                                        <p:tgtEl>
                                          <p:spTgt spid="91546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15458"/>
                                        </p:tgtEl>
                                        <p:attrNameLst>
                                          <p:attrName>style.visibility</p:attrName>
                                        </p:attrNameLst>
                                      </p:cBhvr>
                                      <p:to>
                                        <p:strVal val="visible"/>
                                      </p:to>
                                    </p:set>
                                    <p:animEffect transition="in" filter="fade">
                                      <p:cBhvr>
                                        <p:cTn id="34" dur="500"/>
                                        <p:tgtEl>
                                          <p:spTgt spid="915458"/>
                                        </p:tgtEl>
                                      </p:cBhvr>
                                    </p:animEffect>
                                    <p:anim calcmode="lin" valueType="num">
                                      <p:cBhvr>
                                        <p:cTn id="35" dur="500" fill="hold"/>
                                        <p:tgtEl>
                                          <p:spTgt spid="915458"/>
                                        </p:tgtEl>
                                        <p:attrNameLst>
                                          <p:attrName>ppt_x</p:attrName>
                                        </p:attrNameLst>
                                      </p:cBhvr>
                                      <p:tavLst>
                                        <p:tav tm="0">
                                          <p:val>
                                            <p:strVal val="#ppt_x"/>
                                          </p:val>
                                        </p:tav>
                                        <p:tav tm="100000">
                                          <p:val>
                                            <p:strVal val="#ppt_x"/>
                                          </p:val>
                                        </p:tav>
                                      </p:tavLst>
                                    </p:anim>
                                    <p:anim calcmode="lin" valueType="num">
                                      <p:cBhvr>
                                        <p:cTn id="36" dur="500" fill="hold"/>
                                        <p:tgtEl>
                                          <p:spTgt spid="91545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15467"/>
                                        </p:tgtEl>
                                        <p:attrNameLst>
                                          <p:attrName>style.visibility</p:attrName>
                                        </p:attrNameLst>
                                      </p:cBhvr>
                                      <p:to>
                                        <p:strVal val="visible"/>
                                      </p:to>
                                    </p:set>
                                    <p:animEffect transition="in" filter="fade">
                                      <p:cBhvr>
                                        <p:cTn id="39" dur="500"/>
                                        <p:tgtEl>
                                          <p:spTgt spid="915467"/>
                                        </p:tgtEl>
                                      </p:cBhvr>
                                    </p:animEffect>
                                    <p:anim calcmode="lin" valueType="num">
                                      <p:cBhvr>
                                        <p:cTn id="40" dur="500" fill="hold"/>
                                        <p:tgtEl>
                                          <p:spTgt spid="915467"/>
                                        </p:tgtEl>
                                        <p:attrNameLst>
                                          <p:attrName>ppt_x</p:attrName>
                                        </p:attrNameLst>
                                      </p:cBhvr>
                                      <p:tavLst>
                                        <p:tav tm="0">
                                          <p:val>
                                            <p:strVal val="#ppt_x"/>
                                          </p:val>
                                        </p:tav>
                                        <p:tav tm="100000">
                                          <p:val>
                                            <p:strVal val="#ppt_x"/>
                                          </p:val>
                                        </p:tav>
                                      </p:tavLst>
                                    </p:anim>
                                    <p:anim calcmode="lin" valueType="num">
                                      <p:cBhvr>
                                        <p:cTn id="41" dur="500" fill="hold"/>
                                        <p:tgtEl>
                                          <p:spTgt spid="91546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915470"/>
                                        </p:tgtEl>
                                        <p:attrNameLst>
                                          <p:attrName>style.visibility</p:attrName>
                                        </p:attrNameLst>
                                      </p:cBhvr>
                                      <p:to>
                                        <p:strVal val="visible"/>
                                      </p:to>
                                    </p:set>
                                    <p:animEffect transition="in" filter="fade">
                                      <p:cBhvr>
                                        <p:cTn id="44" dur="500"/>
                                        <p:tgtEl>
                                          <p:spTgt spid="915470"/>
                                        </p:tgtEl>
                                      </p:cBhvr>
                                    </p:animEffect>
                                    <p:anim calcmode="lin" valueType="num">
                                      <p:cBhvr>
                                        <p:cTn id="45" dur="500" fill="hold"/>
                                        <p:tgtEl>
                                          <p:spTgt spid="915470"/>
                                        </p:tgtEl>
                                        <p:attrNameLst>
                                          <p:attrName>ppt_x</p:attrName>
                                        </p:attrNameLst>
                                      </p:cBhvr>
                                      <p:tavLst>
                                        <p:tav tm="0">
                                          <p:val>
                                            <p:strVal val="#ppt_x"/>
                                          </p:val>
                                        </p:tav>
                                        <p:tav tm="100000">
                                          <p:val>
                                            <p:strVal val="#ppt_x"/>
                                          </p:val>
                                        </p:tav>
                                      </p:tavLst>
                                    </p:anim>
                                    <p:anim calcmode="lin" valueType="num">
                                      <p:cBhvr>
                                        <p:cTn id="46" dur="500" fill="hold"/>
                                        <p:tgtEl>
                                          <p:spTgt spid="9154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58" grpId="0" animBg="1"/>
      <p:bldP spid="915460" grpId="0" animBg="1"/>
      <p:bldP spid="915463" grpId="0"/>
      <p:bldP spid="915464" grpId="0"/>
      <p:bldP spid="915466" grpId="0"/>
      <p:bldP spid="915467" grpId="0"/>
      <p:bldP spid="915468" grpId="0"/>
      <p:bldP spid="9154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Authentication</a:t>
            </a:r>
          </a:p>
        </p:txBody>
      </p:sp>
      <p:sp>
        <p:nvSpPr>
          <p:cNvPr id="3" name="Content Placeholder 2"/>
          <p:cNvSpPr>
            <a:spLocks noGrp="1"/>
          </p:cNvSpPr>
          <p:nvPr>
            <p:ph idx="1"/>
          </p:nvPr>
        </p:nvSpPr>
        <p:spPr>
          <a:xfrm>
            <a:off x="838200" y="1407968"/>
            <a:ext cx="6524708" cy="5344680"/>
          </a:xfrm>
        </p:spPr>
        <p:txBody>
          <a:bodyPr>
            <a:normAutofit/>
          </a:bodyPr>
          <a:lstStyle/>
          <a:p>
            <a:r>
              <a:rPr lang="en-US" dirty="0"/>
              <a:t>How are BGP sessions authenticated?</a:t>
            </a:r>
          </a:p>
          <a:p>
            <a:pPr lvl="1"/>
            <a:r>
              <a:rPr lang="en-US" dirty="0"/>
              <a:t>Shared secrets</a:t>
            </a:r>
          </a:p>
          <a:p>
            <a:r>
              <a:rPr lang="en-US" dirty="0"/>
              <a:t>BGP relies on transitive trust</a:t>
            </a:r>
          </a:p>
          <a:p>
            <a:pPr lvl="1"/>
            <a:r>
              <a:rPr lang="en-US" dirty="0"/>
              <a:t>You trust your neighbor’s routers…</a:t>
            </a:r>
          </a:p>
          <a:p>
            <a:pPr lvl="1"/>
            <a:r>
              <a:rPr lang="en-US" dirty="0"/>
              <a:t>Your neighbor trusts some other routers…</a:t>
            </a:r>
          </a:p>
          <a:p>
            <a:pPr lvl="1"/>
            <a:r>
              <a:rPr lang="en-US" dirty="0"/>
              <a:t>Etc.</a:t>
            </a:r>
          </a:p>
          <a:p>
            <a:r>
              <a:rPr lang="en-US" dirty="0"/>
              <a:t>Are there any guarantees that:</a:t>
            </a:r>
          </a:p>
          <a:p>
            <a:pPr lvl="1"/>
            <a:r>
              <a:rPr lang="en-US" dirty="0"/>
              <a:t>An advertised route is "real"?</a:t>
            </a:r>
          </a:p>
          <a:p>
            <a:pPr lvl="1"/>
            <a:r>
              <a:rPr lang="en-US" dirty="0"/>
              <a:t>Advertised routes aren't tampered with when forwarded?</a:t>
            </a:r>
          </a:p>
          <a:p>
            <a:r>
              <a:rPr lang="en-US" dirty="0"/>
              <a:t>No.</a:t>
            </a:r>
          </a:p>
        </p:txBody>
      </p:sp>
      <p:sp>
        <p:nvSpPr>
          <p:cNvPr id="4" name="Cloud 3"/>
          <p:cNvSpPr/>
          <p:nvPr/>
        </p:nvSpPr>
        <p:spPr>
          <a:xfrm>
            <a:off x="6901637" y="1950827"/>
            <a:ext cx="2762494" cy="1986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AS-1</a:t>
            </a:r>
          </a:p>
        </p:txBody>
      </p:sp>
      <p:sp>
        <p:nvSpPr>
          <p:cNvPr id="5" name="Cloud 4"/>
          <p:cNvSpPr/>
          <p:nvPr/>
        </p:nvSpPr>
        <p:spPr>
          <a:xfrm>
            <a:off x="9225419" y="4514651"/>
            <a:ext cx="2762494" cy="1986272"/>
          </a:xfrm>
          <a:prstGeom prst="cloud">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6" name="Straight Connector 5"/>
          <p:cNvCxnSpPr>
            <a:stCxn id="32" idx="0"/>
            <a:endCxn id="22" idx="2"/>
          </p:cNvCxnSpPr>
          <p:nvPr/>
        </p:nvCxnSpPr>
        <p:spPr>
          <a:xfrm flipH="1" flipV="1">
            <a:off x="8966747" y="3809645"/>
            <a:ext cx="903788" cy="85342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1" idx="0"/>
            <a:endCxn id="30" idx="2"/>
          </p:cNvCxnSpPr>
          <p:nvPr/>
        </p:nvCxnSpPr>
        <p:spPr>
          <a:xfrm flipH="1" flipV="1">
            <a:off x="8966748" y="2566138"/>
            <a:ext cx="307373" cy="29906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9" idx="3"/>
          </p:cNvCxnSpPr>
          <p:nvPr/>
        </p:nvCxnSpPr>
        <p:spPr>
          <a:xfrm flipV="1">
            <a:off x="8282885" y="2420703"/>
            <a:ext cx="361305" cy="1"/>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7" idx="3"/>
            <a:endCxn id="30" idx="2"/>
          </p:cNvCxnSpPr>
          <p:nvPr/>
        </p:nvCxnSpPr>
        <p:spPr>
          <a:xfrm flipV="1">
            <a:off x="8124533" y="2566138"/>
            <a:ext cx="842215" cy="101551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0"/>
            <a:endCxn id="31" idx="2"/>
          </p:cNvCxnSpPr>
          <p:nvPr/>
        </p:nvCxnSpPr>
        <p:spPr>
          <a:xfrm flipV="1">
            <a:off x="8966748" y="3245602"/>
            <a:ext cx="307373" cy="183649"/>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7" idx="3"/>
            <a:endCxn id="22" idx="1"/>
          </p:cNvCxnSpPr>
          <p:nvPr/>
        </p:nvCxnSpPr>
        <p:spPr>
          <a:xfrm>
            <a:off x="8124533" y="3581650"/>
            <a:ext cx="519657" cy="3779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8" idx="0"/>
            <a:endCxn id="29" idx="1"/>
          </p:cNvCxnSpPr>
          <p:nvPr/>
        </p:nvCxnSpPr>
        <p:spPr>
          <a:xfrm flipV="1">
            <a:off x="7306233" y="2420703"/>
            <a:ext cx="331536" cy="254306"/>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7" idx="0"/>
            <a:endCxn id="28" idx="2"/>
          </p:cNvCxnSpPr>
          <p:nvPr/>
        </p:nvCxnSpPr>
        <p:spPr>
          <a:xfrm flipH="1" flipV="1">
            <a:off x="7306233" y="3055404"/>
            <a:ext cx="495742" cy="33604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2" idx="2"/>
            <a:endCxn id="23" idx="0"/>
          </p:cNvCxnSpPr>
          <p:nvPr/>
        </p:nvCxnSpPr>
        <p:spPr>
          <a:xfrm flipH="1">
            <a:off x="9547977" y="5043460"/>
            <a:ext cx="322558" cy="26537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6" idx="1"/>
            <a:endCxn id="32" idx="3"/>
          </p:cNvCxnSpPr>
          <p:nvPr/>
        </p:nvCxnSpPr>
        <p:spPr>
          <a:xfrm flipH="1">
            <a:off x="10193093" y="4853263"/>
            <a:ext cx="372759"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210967" y="4870248"/>
            <a:ext cx="549752" cy="13508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4" idx="1"/>
            <a:endCxn id="23" idx="2"/>
          </p:cNvCxnSpPr>
          <p:nvPr/>
        </p:nvCxnSpPr>
        <p:spPr>
          <a:xfrm flipH="1" flipV="1">
            <a:off x="9547977" y="5689225"/>
            <a:ext cx="129156" cy="37463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5" idx="1"/>
            <a:endCxn id="24" idx="3"/>
          </p:cNvCxnSpPr>
          <p:nvPr/>
        </p:nvCxnSpPr>
        <p:spPr>
          <a:xfrm flipH="1">
            <a:off x="10322249" y="6063855"/>
            <a:ext cx="317075"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3"/>
          </p:cNvCxnSpPr>
          <p:nvPr/>
        </p:nvCxnSpPr>
        <p:spPr>
          <a:xfrm flipH="1">
            <a:off x="11284439" y="5385725"/>
            <a:ext cx="476281" cy="67813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5" idx="0"/>
            <a:endCxn id="32" idx="2"/>
          </p:cNvCxnSpPr>
          <p:nvPr/>
        </p:nvCxnSpPr>
        <p:spPr>
          <a:xfrm flipH="1" flipV="1">
            <a:off x="9870535" y="5043461"/>
            <a:ext cx="1091346" cy="83019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503104" y="5099804"/>
            <a:ext cx="753732" cy="461665"/>
          </a:xfrm>
          <a:prstGeom prst="rect">
            <a:avLst/>
          </a:prstGeom>
          <a:noFill/>
        </p:spPr>
        <p:txBody>
          <a:bodyPr wrap="none" rtlCol="0">
            <a:spAutoFit/>
          </a:bodyPr>
          <a:lstStyle/>
          <a:p>
            <a:pPr algn="ctr"/>
            <a:r>
              <a:rPr lang="en-US" sz="2400" dirty="0">
                <a:solidFill>
                  <a:schemeClr val="bg1"/>
                </a:solidFill>
              </a:rPr>
              <a:t>AS-2</a:t>
            </a:r>
          </a:p>
        </p:txBody>
      </p:sp>
      <p:pic>
        <p:nvPicPr>
          <p:cNvPr id="22" name="Picture 2" descr="C:\Users\t0ph3r\Documents\CS 4700\assets\Router.png"/>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8644190" y="3429251"/>
            <a:ext cx="645115" cy="380395"/>
          </a:xfrm>
          <a:prstGeom prst="rect">
            <a:avLst/>
          </a:prstGeom>
          <a:noFill/>
          <a:extLst/>
        </p:spPr>
      </p:pic>
      <p:pic>
        <p:nvPicPr>
          <p:cNvPr id="23"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5420" y="5308831"/>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134" y="5873658"/>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9324" y="5873658"/>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5852" y="4663066"/>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9418" y="3391453"/>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3676" y="2675010"/>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7770" y="2230506"/>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4190" y="2185744"/>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1563" y="2865207"/>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t0ph3r\Documents\CS 4700\assets\Router.png"/>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9547978" y="4663066"/>
            <a:ext cx="645115" cy="380395"/>
          </a:xfrm>
          <a:prstGeom prst="rect">
            <a:avLst/>
          </a:prstGeom>
          <a:noFill/>
          <a:extLst/>
        </p:spPr>
      </p:pic>
      <p:pic>
        <p:nvPicPr>
          <p:cNvPr id="33"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4556" y="5043461"/>
            <a:ext cx="645115" cy="380395"/>
          </a:xfrm>
          <a:prstGeom prst="rect">
            <a:avLst/>
          </a:prstGeom>
          <a:noFill/>
          <a:extLst>
            <a:ext uri="{909E8E84-426E-40DD-AFC4-6F175D3DCCD1}">
              <a14:hiddenFill xmlns:a14="http://schemas.microsoft.com/office/drawing/2010/main">
                <a:solidFill>
                  <a:srgbClr val="FFFFFF"/>
                </a:solidFill>
              </a14:hiddenFill>
            </a:ext>
          </a:extLst>
        </p:spPr>
      </p:pic>
      <p:sp>
        <p:nvSpPr>
          <p:cNvPr id="34" name="Right Arrow 33"/>
          <p:cNvSpPr/>
          <p:nvPr/>
        </p:nvSpPr>
        <p:spPr>
          <a:xfrm rot="18730154">
            <a:off x="7251963" y="4637483"/>
            <a:ext cx="2421681" cy="924767"/>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BGP Session</a:t>
            </a:r>
          </a:p>
        </p:txBody>
      </p:sp>
      <p:sp>
        <p:nvSpPr>
          <p:cNvPr id="35" name="Rectangular Callout 34"/>
          <p:cNvSpPr/>
          <p:nvPr/>
        </p:nvSpPr>
        <p:spPr>
          <a:xfrm>
            <a:off x="9803958" y="1733384"/>
            <a:ext cx="2183955" cy="1695867"/>
          </a:xfrm>
          <a:prstGeom prst="wedgeRectCallout">
            <a:avLst>
              <a:gd name="adj1" fmla="val -59061"/>
              <a:gd name="adj2" fmla="val 906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Manually configured shared secrets between routers</a:t>
            </a:r>
          </a:p>
        </p:txBody>
      </p:sp>
    </p:spTree>
    <p:extLst>
      <p:ext uri="{BB962C8B-B14F-4D97-AF65-F5344CB8AC3E}">
        <p14:creationId xmlns:p14="http://schemas.microsoft.com/office/powerpoint/2010/main" val="198399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anim calcmode="lin" valueType="num">
                                      <p:cBhvr>
                                        <p:cTn id="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anim calcmode="lin" valueType="num">
                                      <p:cBhvr>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anim calcmode="lin" valueType="num">
                                      <p:cBhvr>
                                        <p:cTn id="1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anim calcmode="lin" valueType="num">
                                      <p:cBhvr>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itchFamily="34" charset="0"/>
              </a:defRPr>
            </a:lvl1pPr>
            <a:lvl2pPr marL="742950" indent="-285750">
              <a:defRPr sz="2400">
                <a:solidFill>
                  <a:schemeClr val="bg2"/>
                </a:solidFill>
                <a:latin typeface="Tahoma" pitchFamily="34" charset="0"/>
              </a:defRPr>
            </a:lvl2pPr>
            <a:lvl3pPr marL="1143000" indent="-228600">
              <a:defRPr sz="2400">
                <a:solidFill>
                  <a:schemeClr val="bg2"/>
                </a:solidFill>
                <a:latin typeface="Tahoma" pitchFamily="34" charset="0"/>
              </a:defRPr>
            </a:lvl3pPr>
            <a:lvl4pPr marL="1600200" indent="-228600">
              <a:defRPr sz="2400">
                <a:solidFill>
                  <a:schemeClr val="bg2"/>
                </a:solidFill>
                <a:latin typeface="Tahoma" pitchFamily="34" charset="0"/>
              </a:defRPr>
            </a:lvl4pPr>
            <a:lvl5pPr marL="2057400" indent="-228600">
              <a:defRPr sz="2400">
                <a:solidFill>
                  <a:schemeClr val="bg2"/>
                </a:solidFill>
                <a:latin typeface="Tahoma"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itchFamily="34" charset="0"/>
              </a:defRPr>
            </a:lvl9pPr>
          </a:lstStyle>
          <a:p>
            <a:r>
              <a:rPr lang="en-US" sz="1200">
                <a:latin typeface="Arial" pitchFamily="34" charset="0"/>
              </a:rPr>
              <a:t>slide </a:t>
            </a:r>
            <a:fld id="{E0DCCBC9-EDE4-4B51-8A81-ED24F6A9F827}" type="slidenum">
              <a:rPr lang="en-US" sz="1200">
                <a:latin typeface="Arial" pitchFamily="34" charset="0"/>
              </a:rPr>
              <a:pPr/>
              <a:t>12</a:t>
            </a:fld>
            <a:endParaRPr lang="en-US" sz="1200">
              <a:latin typeface="Arial" pitchFamily="34" charset="0"/>
            </a:endParaRPr>
          </a:p>
        </p:txBody>
      </p:sp>
      <p:sp>
        <p:nvSpPr>
          <p:cNvPr id="36867" name="Rectangle 2"/>
          <p:cNvSpPr>
            <a:spLocks noGrp="1" noChangeArrowheads="1"/>
          </p:cNvSpPr>
          <p:nvPr>
            <p:ph type="title"/>
          </p:nvPr>
        </p:nvSpPr>
        <p:spPr>
          <a:xfrm>
            <a:off x="718457" y="228600"/>
            <a:ext cx="9492343" cy="914400"/>
          </a:xfrm>
        </p:spPr>
        <p:txBody>
          <a:bodyPr/>
          <a:lstStyle/>
          <a:p>
            <a:r>
              <a:rPr lang="en-US"/>
              <a:t>BGP Misconfiguration</a:t>
            </a:r>
            <a:endParaRPr lang="en-US" sz="2400"/>
          </a:p>
        </p:txBody>
      </p:sp>
      <p:sp>
        <p:nvSpPr>
          <p:cNvPr id="36868" name="Rectangle 3"/>
          <p:cNvSpPr>
            <a:spLocks noGrp="1" noChangeArrowheads="1"/>
          </p:cNvSpPr>
          <p:nvPr>
            <p:ph type="body" idx="1"/>
          </p:nvPr>
        </p:nvSpPr>
        <p:spPr>
          <a:xfrm>
            <a:off x="718457" y="1600200"/>
            <a:ext cx="10989129" cy="5105400"/>
          </a:xfrm>
        </p:spPr>
        <p:txBody>
          <a:bodyPr/>
          <a:lstStyle/>
          <a:p>
            <a:r>
              <a:rPr lang="en-US" dirty="0">
                <a:sym typeface="Symbol" pitchFamily="18" charset="2"/>
              </a:rPr>
              <a:t>Domain advertises good routes to addresses it does not know how to reach</a:t>
            </a:r>
          </a:p>
          <a:p>
            <a:pPr lvl="1"/>
            <a:r>
              <a:rPr lang="en-US" dirty="0">
                <a:sym typeface="Symbol" pitchFamily="18" charset="2"/>
              </a:rPr>
              <a:t>Result: packets go into a network “black hole”</a:t>
            </a:r>
          </a:p>
          <a:p>
            <a:r>
              <a:rPr lang="en-US" dirty="0">
                <a:sym typeface="Symbol" pitchFamily="18" charset="2"/>
              </a:rPr>
              <a:t>April 25, 1997: “The day the Internet died”</a:t>
            </a:r>
          </a:p>
          <a:p>
            <a:pPr lvl="1"/>
            <a:r>
              <a:rPr lang="en-US" dirty="0">
                <a:sym typeface="Symbol" pitchFamily="18" charset="2"/>
              </a:rPr>
              <a:t>AS7007 (Florida Internet Exchange) de-aggregated the BGP route table and re-advertised all prefixes as if it originated paths to them</a:t>
            </a:r>
          </a:p>
          <a:p>
            <a:pPr lvl="1"/>
            <a:r>
              <a:rPr lang="en-US" dirty="0">
                <a:sym typeface="Symbol" pitchFamily="18" charset="2"/>
              </a:rPr>
              <a:t>In effect, AS7007 was advertising that it has the best route to </a:t>
            </a:r>
            <a:r>
              <a:rPr lang="en-US" u="sng" dirty="0">
                <a:sym typeface="Symbol" pitchFamily="18" charset="2"/>
              </a:rPr>
              <a:t>every host on the Internet</a:t>
            </a:r>
          </a:p>
          <a:p>
            <a:pPr lvl="1"/>
            <a:r>
              <a:rPr lang="en-US" dirty="0">
                <a:sym typeface="Symbol" pitchFamily="18" charset="2"/>
              </a:rPr>
              <a:t>Huge network instability as incorrect routing data propagated and routers crashed under traffic</a:t>
            </a:r>
          </a:p>
        </p:txBody>
      </p:sp>
    </p:spTree>
    <p:extLst>
      <p:ext uri="{BB962C8B-B14F-4D97-AF65-F5344CB8AC3E}">
        <p14:creationId xmlns:p14="http://schemas.microsoft.com/office/powerpoint/2010/main" val="145178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16429" y="76200"/>
            <a:ext cx="9394371" cy="1143000"/>
          </a:xfrm>
        </p:spPr>
        <p:txBody>
          <a:bodyPr/>
          <a:lstStyle/>
          <a:p>
            <a:r>
              <a:rPr lang="en-US" sz="4000" b="1">
                <a:solidFill>
                  <a:schemeClr val="accent1"/>
                </a:solidFill>
                <a:latin typeface="Comic Sans MS" pitchFamily="66" charset="0"/>
              </a:rPr>
              <a:t>Goals of Today’s Lecture</a:t>
            </a:r>
          </a:p>
        </p:txBody>
      </p:sp>
      <p:sp>
        <p:nvSpPr>
          <p:cNvPr id="17411" name="Rectangle 3"/>
          <p:cNvSpPr>
            <a:spLocks noGrp="1" noChangeArrowheads="1"/>
          </p:cNvSpPr>
          <p:nvPr>
            <p:ph type="body" idx="1"/>
          </p:nvPr>
        </p:nvSpPr>
        <p:spPr>
          <a:xfrm>
            <a:off x="816429" y="1828800"/>
            <a:ext cx="9394371" cy="3352800"/>
          </a:xfrm>
        </p:spPr>
        <p:txBody>
          <a:bodyPr/>
          <a:lstStyle/>
          <a:p>
            <a:pPr>
              <a:lnSpc>
                <a:spcPct val="90000"/>
              </a:lnSpc>
            </a:pPr>
            <a:r>
              <a:rPr lang="en-US" sz="3600" dirty="0">
                <a:latin typeface="Comic Sans MS" pitchFamily="66" charset="0"/>
              </a:rPr>
              <a:t>BGP security vulnerabilities</a:t>
            </a:r>
          </a:p>
          <a:p>
            <a:pPr>
              <a:lnSpc>
                <a:spcPct val="90000"/>
              </a:lnSpc>
            </a:pPr>
            <a:endParaRPr lang="en-US" sz="3600" dirty="0">
              <a:latin typeface="Comic Sans MS" pitchFamily="66" charset="0"/>
            </a:endParaRPr>
          </a:p>
          <a:p>
            <a:pPr>
              <a:lnSpc>
                <a:spcPct val="90000"/>
              </a:lnSpc>
            </a:pPr>
            <a:r>
              <a:rPr lang="en-US" sz="3600" dirty="0">
                <a:latin typeface="Comic Sans MS" pitchFamily="66" charset="0"/>
              </a:rPr>
              <a:t>Improving BGP security</a:t>
            </a:r>
          </a:p>
          <a:p>
            <a:pPr>
              <a:lnSpc>
                <a:spcPct val="90000"/>
              </a:lnSpc>
            </a:pPr>
            <a:endParaRPr lang="en-US" sz="3600" dirty="0">
              <a:latin typeface="Comic Sans MS" pitchFamily="66" charset="0"/>
            </a:endParaRPr>
          </a:p>
          <a:p>
            <a:pPr>
              <a:lnSpc>
                <a:spcPct val="90000"/>
              </a:lnSpc>
            </a:pPr>
            <a:r>
              <a:rPr lang="en-US" sz="3600" dirty="0">
                <a:latin typeface="Comic Sans MS" pitchFamily="66" charset="0"/>
              </a:rPr>
              <a:t>Difficulty of upgrading BGP</a:t>
            </a:r>
          </a:p>
          <a:p>
            <a:pPr lvl="1">
              <a:lnSpc>
                <a:spcPct val="90000"/>
              </a:lnSpc>
            </a:pPr>
            <a:endParaRPr lang="en-US" sz="3200" dirty="0">
              <a:latin typeface="Comic Sans MS" pitchFamily="66" charset="0"/>
            </a:endParaRPr>
          </a:p>
        </p:txBody>
      </p:sp>
    </p:spTree>
    <p:extLst>
      <p:ext uri="{BB962C8B-B14F-4D97-AF65-F5344CB8AC3E}">
        <p14:creationId xmlns:p14="http://schemas.microsoft.com/office/powerpoint/2010/main" val="37349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Straight Connector 160"/>
          <p:cNvCxnSpPr>
            <a:cxnSpLocks noChangeShapeType="1"/>
          </p:cNvCxnSpPr>
          <p:nvPr/>
        </p:nvCxnSpPr>
        <p:spPr bwMode="auto">
          <a:xfrm rot="5400000" flipH="1" flipV="1">
            <a:off x="6374606" y="4293394"/>
            <a:ext cx="585788"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8435" name="Straight Connector 160"/>
          <p:cNvCxnSpPr>
            <a:cxnSpLocks noChangeShapeType="1"/>
          </p:cNvCxnSpPr>
          <p:nvPr/>
        </p:nvCxnSpPr>
        <p:spPr bwMode="auto">
          <a:xfrm rot="5400000" flipH="1" flipV="1">
            <a:off x="7285832" y="5018882"/>
            <a:ext cx="973137"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8436" name="Straight Connector 160"/>
          <p:cNvCxnSpPr>
            <a:cxnSpLocks noChangeShapeType="1"/>
          </p:cNvCxnSpPr>
          <p:nvPr/>
        </p:nvCxnSpPr>
        <p:spPr bwMode="auto">
          <a:xfrm rot="16200000" flipV="1">
            <a:off x="8828088" y="4583113"/>
            <a:ext cx="288925" cy="571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23" name="Cloud 322"/>
          <p:cNvSpPr/>
          <p:nvPr/>
        </p:nvSpPr>
        <p:spPr bwMode="auto">
          <a:xfrm>
            <a:off x="2209800" y="1447800"/>
            <a:ext cx="6629400" cy="3429000"/>
          </a:xfrm>
          <a:prstGeom prst="cloud">
            <a:avLst/>
          </a:prstGeom>
          <a:solidFill>
            <a:srgbClr val="CCFFCC"/>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defRPr/>
            </a:pPr>
            <a:endParaRPr lang="en-US" sz="2200" b="1" dirty="0">
              <a:latin typeface="Comic Sans MS" pitchFamily="66" charset="0"/>
              <a:cs typeface="Arial" charset="0"/>
            </a:endParaRPr>
          </a:p>
        </p:txBody>
      </p:sp>
      <p:sp>
        <p:nvSpPr>
          <p:cNvPr id="23554" name="Rectangle 2"/>
          <p:cNvSpPr>
            <a:spLocks noGrp="1" noChangeArrowheads="1"/>
          </p:cNvSpPr>
          <p:nvPr>
            <p:ph type="title"/>
          </p:nvPr>
        </p:nvSpPr>
        <p:spPr>
          <a:xfrm>
            <a:off x="1524000" y="0"/>
            <a:ext cx="9144000" cy="685800"/>
          </a:xfrm>
        </p:spPr>
        <p:txBody>
          <a:bodyPr>
            <a:normAutofit/>
          </a:bodyPr>
          <a:lstStyle/>
          <a:p>
            <a:r>
              <a:rPr lang="en-US" sz="3200" b="1">
                <a:solidFill>
                  <a:schemeClr val="accent1"/>
                </a:solidFill>
                <a:latin typeface="Comic Sans MS" pitchFamily="66" charset="0"/>
              </a:rPr>
              <a:t>How Secure is Today’s Internet Routing?</a:t>
            </a:r>
          </a:p>
        </p:txBody>
      </p:sp>
      <p:sp>
        <p:nvSpPr>
          <p:cNvPr id="252" name="Rectangle 251"/>
          <p:cNvSpPr>
            <a:spLocks noChangeArrowheads="1"/>
          </p:cNvSpPr>
          <p:nvPr/>
        </p:nvSpPr>
        <p:spPr bwMode="auto">
          <a:xfrm>
            <a:off x="1524000" y="771526"/>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5088" lvl="1" indent="-65088" algn="ctr"/>
            <a:r>
              <a:rPr lang="en-US" sz="2800" b="1">
                <a:latin typeface="Comic Sans MS" pitchFamily="66" charset="0"/>
              </a:rPr>
              <a:t>February 2008: Pakistan Telecom hijacks YouTube!</a:t>
            </a:r>
            <a:endParaRPr lang="en-US" sz="2800" b="1">
              <a:solidFill>
                <a:srgbClr val="C00000"/>
              </a:solidFill>
              <a:latin typeface="Comic Sans MS" pitchFamily="66" charset="0"/>
            </a:endParaRPr>
          </a:p>
        </p:txBody>
      </p:sp>
      <p:sp>
        <p:nvSpPr>
          <p:cNvPr id="255" name="Cloud 254"/>
          <p:cNvSpPr/>
          <p:nvPr/>
        </p:nvSpPr>
        <p:spPr bwMode="auto">
          <a:xfrm>
            <a:off x="1828800" y="4114800"/>
            <a:ext cx="1524000" cy="7620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000" b="1">
                <a:latin typeface="Comic Sans MS" pitchFamily="66" charset="0"/>
              </a:rPr>
              <a:t>YouTube</a:t>
            </a:r>
          </a:p>
        </p:txBody>
      </p:sp>
      <p:sp>
        <p:nvSpPr>
          <p:cNvPr id="257" name="Cloud 256"/>
          <p:cNvSpPr/>
          <p:nvPr/>
        </p:nvSpPr>
        <p:spPr bwMode="auto">
          <a:xfrm>
            <a:off x="7086600" y="3657600"/>
            <a:ext cx="2057400" cy="12192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defRPr/>
            </a:pPr>
            <a:r>
              <a:rPr lang="en-US" sz="2200" b="1" dirty="0">
                <a:latin typeface="Comic Sans MS" pitchFamily="66" charset="0"/>
                <a:cs typeface="Arial" charset="0"/>
              </a:rPr>
              <a:t>Pakistan </a:t>
            </a:r>
          </a:p>
          <a:p>
            <a:pPr algn="ctr">
              <a:defRPr/>
            </a:pPr>
            <a:r>
              <a:rPr lang="en-US" sz="2200" b="1" dirty="0">
                <a:latin typeface="Comic Sans MS" pitchFamily="66" charset="0"/>
                <a:cs typeface="Arial" charset="0"/>
              </a:rPr>
              <a:t>Telecom</a:t>
            </a:r>
          </a:p>
        </p:txBody>
      </p:sp>
      <p:sp>
        <p:nvSpPr>
          <p:cNvPr id="33" name="Cloud 32"/>
          <p:cNvSpPr/>
          <p:nvPr/>
        </p:nvSpPr>
        <p:spPr bwMode="auto">
          <a:xfrm>
            <a:off x="5105400" y="5257800"/>
            <a:ext cx="1676400" cy="9144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Telnor</a:t>
            </a:r>
          </a:p>
          <a:p>
            <a:pPr algn="ctr" eaLnBrk="1" hangingPunct="1"/>
            <a:r>
              <a:rPr lang="en-US" sz="2200" b="1">
                <a:latin typeface="Comic Sans MS" pitchFamily="66" charset="0"/>
              </a:rPr>
              <a:t> Pakistan</a:t>
            </a:r>
          </a:p>
        </p:txBody>
      </p:sp>
      <p:sp>
        <p:nvSpPr>
          <p:cNvPr id="38" name="Cloud 37"/>
          <p:cNvSpPr/>
          <p:nvPr/>
        </p:nvSpPr>
        <p:spPr bwMode="auto">
          <a:xfrm>
            <a:off x="6400800" y="5791200"/>
            <a:ext cx="2057400" cy="9906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Aga Khan</a:t>
            </a:r>
          </a:p>
          <a:p>
            <a:pPr algn="ctr" eaLnBrk="1" hangingPunct="1"/>
            <a:r>
              <a:rPr lang="en-US" sz="2200" b="1">
                <a:latin typeface="Comic Sans MS" pitchFamily="66" charset="0"/>
              </a:rPr>
              <a:t>University</a:t>
            </a:r>
          </a:p>
        </p:txBody>
      </p:sp>
      <p:sp>
        <p:nvSpPr>
          <p:cNvPr id="40" name="Cloud 39"/>
          <p:cNvSpPr/>
          <p:nvPr/>
        </p:nvSpPr>
        <p:spPr bwMode="auto">
          <a:xfrm>
            <a:off x="8382000" y="4953000"/>
            <a:ext cx="1752600" cy="10668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Multinet</a:t>
            </a:r>
          </a:p>
          <a:p>
            <a:pPr algn="ctr" eaLnBrk="1" hangingPunct="1"/>
            <a:r>
              <a:rPr lang="en-US" sz="2200" b="1">
                <a:latin typeface="Comic Sans MS" pitchFamily="66" charset="0"/>
              </a:rPr>
              <a:t>Pakistan</a:t>
            </a:r>
          </a:p>
        </p:txBody>
      </p:sp>
      <p:sp>
        <p:nvSpPr>
          <p:cNvPr id="51" name="Freeform 50"/>
          <p:cNvSpPr>
            <a:spLocks noChangeArrowheads="1"/>
          </p:cNvSpPr>
          <p:nvPr/>
        </p:nvSpPr>
        <p:spPr bwMode="auto">
          <a:xfrm>
            <a:off x="2871788" y="1981200"/>
            <a:ext cx="5586412" cy="2286000"/>
          </a:xfrm>
          <a:custGeom>
            <a:avLst/>
            <a:gdLst>
              <a:gd name="T0" fmla="*/ 5452746 w 6500091"/>
              <a:gd name="T1" fmla="*/ 1708164 h 1041399"/>
              <a:gd name="T2" fmla="*/ 5464651 w 6500091"/>
              <a:gd name="T3" fmla="*/ 248367 h 1041399"/>
              <a:gd name="T4" fmla="*/ 4726507 w 6500091"/>
              <a:gd name="T5" fmla="*/ 248367 h 1041399"/>
              <a:gd name="T6" fmla="*/ 3012106 w 6500091"/>
              <a:gd name="T7" fmla="*/ 1738576 h 1041399"/>
              <a:gd name="T8" fmla="*/ 1452478 w 6500091"/>
              <a:gd name="T9" fmla="*/ 1039091 h 1041399"/>
              <a:gd name="T10" fmla="*/ 702428 w 6500091"/>
              <a:gd name="T11" fmla="*/ 1008677 h 1041399"/>
              <a:gd name="T12" fmla="*/ 0 w 6500091"/>
              <a:gd name="T13" fmla="*/ 2286000 h 1041399"/>
              <a:gd name="T14" fmla="*/ 0 60000 65536"/>
              <a:gd name="T15" fmla="*/ 0 60000 65536"/>
              <a:gd name="T16" fmla="*/ 0 60000 65536"/>
              <a:gd name="T17" fmla="*/ 0 60000 65536"/>
              <a:gd name="T18" fmla="*/ 0 60000 65536"/>
              <a:gd name="T19" fmla="*/ 0 60000 65536"/>
              <a:gd name="T20" fmla="*/ 0 60000 65536"/>
              <a:gd name="T21" fmla="*/ 0 w 6500091"/>
              <a:gd name="T22" fmla="*/ 0 h 1041399"/>
              <a:gd name="T23" fmla="*/ 6500091 w 6500091"/>
              <a:gd name="T24" fmla="*/ 1041399 h 10413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00091" h="1041399">
                <a:moveTo>
                  <a:pt x="6345382" y="778163"/>
                </a:moveTo>
                <a:cubicBezTo>
                  <a:pt x="6422736" y="501072"/>
                  <a:pt x="6500091" y="223981"/>
                  <a:pt x="6359236" y="113145"/>
                </a:cubicBezTo>
                <a:cubicBezTo>
                  <a:pt x="6218382" y="2309"/>
                  <a:pt x="5975928" y="0"/>
                  <a:pt x="5500255" y="113145"/>
                </a:cubicBezTo>
                <a:cubicBezTo>
                  <a:pt x="5024582" y="226290"/>
                  <a:pt x="4140200" y="731981"/>
                  <a:pt x="3505200" y="792017"/>
                </a:cubicBezTo>
                <a:cubicBezTo>
                  <a:pt x="2870200" y="852053"/>
                  <a:pt x="2138219" y="528781"/>
                  <a:pt x="1690255" y="473363"/>
                </a:cubicBezTo>
                <a:cubicBezTo>
                  <a:pt x="1242291" y="417945"/>
                  <a:pt x="1099127" y="364835"/>
                  <a:pt x="817418" y="459508"/>
                </a:cubicBezTo>
                <a:cubicBezTo>
                  <a:pt x="535709" y="554181"/>
                  <a:pt x="267854" y="797790"/>
                  <a:pt x="0" y="1041399"/>
                </a:cubicBezTo>
              </a:path>
            </a:pathLst>
          </a:custGeom>
          <a:noFill/>
          <a:ln w="127000">
            <a:solidFill>
              <a:srgbClr val="00206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atin typeface="Comic Sans MS" pitchFamily="66" charset="0"/>
            </a:endParaRPr>
          </a:p>
        </p:txBody>
      </p:sp>
      <p:cxnSp>
        <p:nvCxnSpPr>
          <p:cNvPr id="34" name="Straight Connector 160"/>
          <p:cNvCxnSpPr>
            <a:cxnSpLocks noChangeShapeType="1"/>
          </p:cNvCxnSpPr>
          <p:nvPr/>
        </p:nvCxnSpPr>
        <p:spPr bwMode="auto">
          <a:xfrm rot="5400000" flipH="1" flipV="1">
            <a:off x="6412706" y="4255294"/>
            <a:ext cx="585788" cy="1524000"/>
          </a:xfrm>
          <a:prstGeom prst="line">
            <a:avLst/>
          </a:prstGeom>
          <a:noFill/>
          <a:ln w="57150">
            <a:solidFill>
              <a:schemeClr val="tx2"/>
            </a:solidFill>
            <a:round/>
            <a:headEnd/>
            <a:tailEnd type="stealth" w="med" len="med"/>
          </a:ln>
          <a:extLst>
            <a:ext uri="{909E8E84-426E-40DD-AFC4-6F175D3DCCD1}">
              <a14:hiddenFill xmlns:a14="http://schemas.microsoft.com/office/drawing/2010/main">
                <a:noFill/>
              </a14:hiddenFill>
            </a:ext>
          </a:extLst>
        </p:spPr>
      </p:cxnSp>
      <p:cxnSp>
        <p:nvCxnSpPr>
          <p:cNvPr id="42" name="Straight Connector 160"/>
          <p:cNvCxnSpPr>
            <a:cxnSpLocks noChangeShapeType="1"/>
          </p:cNvCxnSpPr>
          <p:nvPr/>
        </p:nvCxnSpPr>
        <p:spPr bwMode="auto">
          <a:xfrm rot="5400000" flipH="1" flipV="1">
            <a:off x="7285832" y="5018882"/>
            <a:ext cx="973137" cy="685800"/>
          </a:xfrm>
          <a:prstGeom prst="line">
            <a:avLst/>
          </a:prstGeom>
          <a:noFill/>
          <a:ln w="57150">
            <a:solidFill>
              <a:schemeClr val="tx2"/>
            </a:solidFill>
            <a:round/>
            <a:headEnd/>
            <a:tailEnd type="stealth" w="med" len="med"/>
          </a:ln>
          <a:extLst>
            <a:ext uri="{909E8E84-426E-40DD-AFC4-6F175D3DCCD1}">
              <a14:hiddenFill xmlns:a14="http://schemas.microsoft.com/office/drawing/2010/main">
                <a:noFill/>
              </a14:hiddenFill>
            </a:ext>
          </a:extLst>
        </p:spPr>
      </p:cxnSp>
      <p:cxnSp>
        <p:nvCxnSpPr>
          <p:cNvPr id="45" name="Straight Connector 160"/>
          <p:cNvCxnSpPr>
            <a:cxnSpLocks noChangeShapeType="1"/>
          </p:cNvCxnSpPr>
          <p:nvPr/>
        </p:nvCxnSpPr>
        <p:spPr bwMode="auto">
          <a:xfrm rot="10800000">
            <a:off x="8686800" y="4724401"/>
            <a:ext cx="571500" cy="288925"/>
          </a:xfrm>
          <a:prstGeom prst="line">
            <a:avLst/>
          </a:prstGeom>
          <a:noFill/>
          <a:ln w="57150">
            <a:solidFill>
              <a:schemeClr val="tx2"/>
            </a:solidFill>
            <a:round/>
            <a:headEnd/>
            <a:tailEnd type="stealth" w="med" len="med"/>
          </a:ln>
          <a:extLst>
            <a:ext uri="{909E8E84-426E-40DD-AFC4-6F175D3DCCD1}">
              <a14:hiddenFill xmlns:a14="http://schemas.microsoft.com/office/drawing/2010/main">
                <a:noFill/>
              </a14:hiddenFill>
            </a:ext>
          </a:extLst>
        </p:spPr>
      </p:cxnSp>
      <p:sp>
        <p:nvSpPr>
          <p:cNvPr id="18461" name="TextBox 31"/>
          <p:cNvSpPr txBox="1">
            <a:spLocks noChangeArrowheads="1"/>
          </p:cNvSpPr>
          <p:nvPr/>
        </p:nvSpPr>
        <p:spPr bwMode="auto">
          <a:xfrm>
            <a:off x="4300538" y="2362201"/>
            <a:ext cx="2481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r>
              <a:rPr lang="en-US" sz="2800" b="1">
                <a:latin typeface="Comic Sans MS" pitchFamily="66" charset="0"/>
              </a:rPr>
              <a:t>The Internet</a:t>
            </a:r>
          </a:p>
        </p:txBody>
      </p:sp>
      <p:sp>
        <p:nvSpPr>
          <p:cNvPr id="366" name="AutoShape 149"/>
          <p:cNvSpPr>
            <a:spLocks noChangeArrowheads="1"/>
          </p:cNvSpPr>
          <p:nvPr/>
        </p:nvSpPr>
        <p:spPr bwMode="auto">
          <a:xfrm>
            <a:off x="3581400" y="4114800"/>
            <a:ext cx="3352800" cy="762000"/>
          </a:xfrm>
          <a:prstGeom prst="wedgeRoundRectCallout">
            <a:avLst>
              <a:gd name="adj1" fmla="val -64685"/>
              <a:gd name="adj2" fmla="val 3759"/>
              <a:gd name="adj3" fmla="val 16667"/>
            </a:avLst>
          </a:prstGeom>
          <a:solidFill>
            <a:schemeClr val="bg1">
              <a:lumMod val="95000"/>
            </a:schemeClr>
          </a:solidFill>
          <a:ln>
            <a:solidFill>
              <a:schemeClr val="bg1">
                <a:lumMod val="5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2"/>
          </a:lnRef>
          <a:fillRef idx="2">
            <a:schemeClr val="accent2"/>
          </a:fillRef>
          <a:effectRef idx="1">
            <a:schemeClr val="accent2"/>
          </a:effectRef>
          <a:fontRef idx="minor">
            <a:schemeClr val="dk1"/>
          </a:fontRef>
        </p:style>
        <p:txBody>
          <a:bodyPr/>
          <a:lstStyle/>
          <a:p>
            <a:pPr algn="ctr">
              <a:defRPr/>
            </a:pPr>
            <a:r>
              <a:rPr lang="en-US" b="1" dirty="0">
                <a:latin typeface="Comic Sans MS" pitchFamily="66" charset="0"/>
              </a:rPr>
              <a:t>I’m YouTube:</a:t>
            </a:r>
          </a:p>
          <a:p>
            <a:pPr algn="ctr">
              <a:defRPr/>
            </a:pPr>
            <a:r>
              <a:rPr lang="en-US" b="1" dirty="0">
                <a:latin typeface="Comic Sans MS" pitchFamily="66" charset="0"/>
              </a:rPr>
              <a:t>IP 208.65.153.0/22</a:t>
            </a:r>
          </a:p>
        </p:txBody>
      </p:sp>
      <p:pic>
        <p:nvPicPr>
          <p:cNvPr id="52" name="Picture 51" descr="pakista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52400"/>
            <a:ext cx="7086600" cy="662940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252821282"/>
      </p:ext>
    </p:extLst>
  </p:cSld>
  <p:clrMapOvr>
    <a:masterClrMapping/>
  </p:clrMapOvr>
  <p:transition advTm="10302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anim calcmode="lin" valueType="num">
                                      <p:cBhvr>
                                        <p:cTn id="7" dur="500" fill="hold"/>
                                        <p:tgtEl>
                                          <p:spTgt spid="366"/>
                                        </p:tgtEl>
                                        <p:attrNameLst>
                                          <p:attrName>ppt_w</p:attrName>
                                        </p:attrNameLst>
                                      </p:cBhvr>
                                      <p:tavLst>
                                        <p:tav tm="0">
                                          <p:val>
                                            <p:fltVal val="0"/>
                                          </p:val>
                                        </p:tav>
                                        <p:tav tm="100000">
                                          <p:val>
                                            <p:strVal val="#ppt_w"/>
                                          </p:val>
                                        </p:tav>
                                      </p:tavLst>
                                    </p:anim>
                                    <p:anim calcmode="lin" valueType="num">
                                      <p:cBhvr>
                                        <p:cTn id="8" dur="500" fill="hold"/>
                                        <p:tgtEl>
                                          <p:spTgt spid="36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right)">
                                      <p:cBhvr>
                                        <p:cTn id="13" dur="500"/>
                                        <p:tgtEl>
                                          <p:spTgt spid="51"/>
                                        </p:tgtEl>
                                      </p:cBhvr>
                                    </p:animEffect>
                                  </p:childTnLst>
                                </p:cTn>
                              </p:par>
                              <p:par>
                                <p:cTn id="14" presetID="1"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5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Straight Connector 160"/>
          <p:cNvCxnSpPr>
            <a:cxnSpLocks noChangeShapeType="1"/>
          </p:cNvCxnSpPr>
          <p:nvPr/>
        </p:nvCxnSpPr>
        <p:spPr bwMode="auto">
          <a:xfrm rot="5400000" flipH="1" flipV="1">
            <a:off x="6374606" y="4293394"/>
            <a:ext cx="585788"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0483" name="Straight Connector 160"/>
          <p:cNvCxnSpPr>
            <a:cxnSpLocks noChangeShapeType="1"/>
          </p:cNvCxnSpPr>
          <p:nvPr/>
        </p:nvCxnSpPr>
        <p:spPr bwMode="auto">
          <a:xfrm rot="5400000" flipH="1" flipV="1">
            <a:off x="7285832" y="5018882"/>
            <a:ext cx="973137"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0484" name="Straight Connector 160"/>
          <p:cNvCxnSpPr>
            <a:cxnSpLocks noChangeShapeType="1"/>
          </p:cNvCxnSpPr>
          <p:nvPr/>
        </p:nvCxnSpPr>
        <p:spPr bwMode="auto">
          <a:xfrm rot="16200000" flipV="1">
            <a:off x="8828088" y="4583113"/>
            <a:ext cx="288925" cy="571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23" name="Cloud 322"/>
          <p:cNvSpPr/>
          <p:nvPr/>
        </p:nvSpPr>
        <p:spPr bwMode="auto">
          <a:xfrm>
            <a:off x="2209800" y="1447800"/>
            <a:ext cx="6629400" cy="3429000"/>
          </a:xfrm>
          <a:prstGeom prst="cloud">
            <a:avLst/>
          </a:prstGeom>
          <a:solidFill>
            <a:srgbClr val="CCFFCC"/>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defRPr/>
            </a:pPr>
            <a:endParaRPr lang="en-US" sz="2200" b="1" dirty="0">
              <a:latin typeface="Comic Sans MS" pitchFamily="66" charset="0"/>
              <a:cs typeface="Arial" charset="0"/>
            </a:endParaRPr>
          </a:p>
        </p:txBody>
      </p:sp>
      <p:sp>
        <p:nvSpPr>
          <p:cNvPr id="23554" name="Rectangle 2"/>
          <p:cNvSpPr>
            <a:spLocks noGrp="1" noChangeArrowheads="1"/>
          </p:cNvSpPr>
          <p:nvPr>
            <p:ph type="title"/>
          </p:nvPr>
        </p:nvSpPr>
        <p:spPr>
          <a:xfrm>
            <a:off x="1524000" y="0"/>
            <a:ext cx="9144000" cy="685800"/>
          </a:xfrm>
        </p:spPr>
        <p:txBody>
          <a:bodyPr>
            <a:normAutofit/>
          </a:bodyPr>
          <a:lstStyle/>
          <a:p>
            <a:r>
              <a:rPr lang="en-US" sz="3200" b="1">
                <a:solidFill>
                  <a:schemeClr val="accent1"/>
                </a:solidFill>
                <a:latin typeface="Comic Sans MS" pitchFamily="66" charset="0"/>
              </a:rPr>
              <a:t>How Secure is Today’s Internet Routing?</a:t>
            </a:r>
          </a:p>
        </p:txBody>
      </p:sp>
      <p:sp>
        <p:nvSpPr>
          <p:cNvPr id="20489" name="Rectangle 251"/>
          <p:cNvSpPr>
            <a:spLocks noChangeArrowheads="1"/>
          </p:cNvSpPr>
          <p:nvPr/>
        </p:nvSpPr>
        <p:spPr bwMode="auto">
          <a:xfrm>
            <a:off x="2133600" y="685800"/>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5088" lvl="1" indent="-65088" algn="ctr"/>
            <a:r>
              <a:rPr lang="en-US" b="1">
                <a:latin typeface="Comic Sans MS" pitchFamily="66" charset="0"/>
              </a:rPr>
              <a:t>What should have happened…</a:t>
            </a:r>
            <a:endParaRPr lang="en-US" b="1">
              <a:solidFill>
                <a:srgbClr val="C00000"/>
              </a:solidFill>
              <a:latin typeface="Comic Sans MS" pitchFamily="66" charset="0"/>
            </a:endParaRPr>
          </a:p>
        </p:txBody>
      </p:sp>
      <p:sp>
        <p:nvSpPr>
          <p:cNvPr id="255" name="Cloud 254"/>
          <p:cNvSpPr/>
          <p:nvPr/>
        </p:nvSpPr>
        <p:spPr bwMode="auto">
          <a:xfrm>
            <a:off x="1828800" y="4114800"/>
            <a:ext cx="1524000" cy="7620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000" b="1">
                <a:latin typeface="Comic Sans MS" pitchFamily="66" charset="0"/>
              </a:rPr>
              <a:t>YouTube</a:t>
            </a:r>
          </a:p>
        </p:txBody>
      </p:sp>
      <p:sp>
        <p:nvSpPr>
          <p:cNvPr id="257" name="Cloud 256"/>
          <p:cNvSpPr/>
          <p:nvPr/>
        </p:nvSpPr>
        <p:spPr bwMode="auto">
          <a:xfrm>
            <a:off x="7086600" y="3657600"/>
            <a:ext cx="2057400" cy="12192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defRPr/>
            </a:pPr>
            <a:r>
              <a:rPr lang="en-US" sz="2200" b="1" dirty="0">
                <a:latin typeface="Comic Sans MS" pitchFamily="66" charset="0"/>
                <a:cs typeface="Arial" charset="0"/>
              </a:rPr>
              <a:t>Pakistan </a:t>
            </a:r>
          </a:p>
          <a:p>
            <a:pPr algn="ctr">
              <a:defRPr/>
            </a:pPr>
            <a:r>
              <a:rPr lang="en-US" sz="2200" b="1" dirty="0">
                <a:latin typeface="Comic Sans MS" pitchFamily="66" charset="0"/>
                <a:cs typeface="Arial" charset="0"/>
              </a:rPr>
              <a:t>Telecom</a:t>
            </a:r>
          </a:p>
        </p:txBody>
      </p:sp>
      <p:sp>
        <p:nvSpPr>
          <p:cNvPr id="33" name="Cloud 32"/>
          <p:cNvSpPr/>
          <p:nvPr/>
        </p:nvSpPr>
        <p:spPr bwMode="auto">
          <a:xfrm>
            <a:off x="5105400" y="5257800"/>
            <a:ext cx="1676400" cy="9144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Telnor</a:t>
            </a:r>
          </a:p>
          <a:p>
            <a:pPr algn="ctr" eaLnBrk="1" hangingPunct="1"/>
            <a:r>
              <a:rPr lang="en-US" sz="2200" b="1">
                <a:latin typeface="Comic Sans MS" pitchFamily="66" charset="0"/>
              </a:rPr>
              <a:t> Pakistan</a:t>
            </a:r>
          </a:p>
        </p:txBody>
      </p:sp>
      <p:sp>
        <p:nvSpPr>
          <p:cNvPr id="38" name="Cloud 37"/>
          <p:cNvSpPr/>
          <p:nvPr/>
        </p:nvSpPr>
        <p:spPr bwMode="auto">
          <a:xfrm>
            <a:off x="6400800" y="5791200"/>
            <a:ext cx="2057400" cy="9906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Aga Khan</a:t>
            </a:r>
          </a:p>
          <a:p>
            <a:pPr algn="ctr" eaLnBrk="1" hangingPunct="1"/>
            <a:r>
              <a:rPr lang="en-US" sz="2200" b="1">
                <a:latin typeface="Comic Sans MS" pitchFamily="66" charset="0"/>
              </a:rPr>
              <a:t>University</a:t>
            </a:r>
          </a:p>
        </p:txBody>
      </p:sp>
      <p:sp>
        <p:nvSpPr>
          <p:cNvPr id="40" name="Cloud 39"/>
          <p:cNvSpPr/>
          <p:nvPr/>
        </p:nvSpPr>
        <p:spPr bwMode="auto">
          <a:xfrm>
            <a:off x="8382000" y="4953000"/>
            <a:ext cx="1752600" cy="10668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Multinet</a:t>
            </a:r>
          </a:p>
          <a:p>
            <a:pPr algn="ctr" eaLnBrk="1" hangingPunct="1"/>
            <a:r>
              <a:rPr lang="en-US" sz="2200" b="1">
                <a:latin typeface="Comic Sans MS" pitchFamily="66" charset="0"/>
              </a:rPr>
              <a:t>Pakistan</a:t>
            </a:r>
          </a:p>
        </p:txBody>
      </p:sp>
      <p:sp>
        <p:nvSpPr>
          <p:cNvPr id="366" name="AutoShape 149"/>
          <p:cNvSpPr>
            <a:spLocks noChangeArrowheads="1"/>
          </p:cNvSpPr>
          <p:nvPr/>
        </p:nvSpPr>
        <p:spPr bwMode="auto">
          <a:xfrm>
            <a:off x="3581400" y="4114800"/>
            <a:ext cx="3352800" cy="762000"/>
          </a:xfrm>
          <a:prstGeom prst="wedgeRoundRectCallout">
            <a:avLst>
              <a:gd name="adj1" fmla="val -64685"/>
              <a:gd name="adj2" fmla="val 3759"/>
              <a:gd name="adj3" fmla="val 16667"/>
            </a:avLst>
          </a:prstGeom>
          <a:solidFill>
            <a:schemeClr val="bg1">
              <a:lumMod val="95000"/>
            </a:schemeClr>
          </a:solidFill>
          <a:ln>
            <a:solidFill>
              <a:schemeClr val="bg1">
                <a:lumMod val="5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2"/>
          </a:lnRef>
          <a:fillRef idx="2">
            <a:schemeClr val="accent2"/>
          </a:fillRef>
          <a:effectRef idx="1">
            <a:schemeClr val="accent2"/>
          </a:effectRef>
          <a:fontRef idx="minor">
            <a:schemeClr val="dk1"/>
          </a:fontRef>
        </p:style>
        <p:txBody>
          <a:bodyPr/>
          <a:lstStyle/>
          <a:p>
            <a:pPr algn="ctr">
              <a:defRPr/>
            </a:pPr>
            <a:r>
              <a:rPr lang="en-US" b="1" dirty="0">
                <a:latin typeface="Comic Sans MS" pitchFamily="66" charset="0"/>
              </a:rPr>
              <a:t>I’m YouTube:</a:t>
            </a:r>
          </a:p>
          <a:p>
            <a:pPr algn="ctr">
              <a:defRPr/>
            </a:pPr>
            <a:r>
              <a:rPr lang="en-US" b="1" dirty="0">
                <a:latin typeface="Comic Sans MS" pitchFamily="66" charset="0"/>
              </a:rPr>
              <a:t>IP 208.65.153.0/22</a:t>
            </a:r>
          </a:p>
        </p:txBody>
      </p:sp>
      <p:sp>
        <p:nvSpPr>
          <p:cNvPr id="64" name="TextBox 63"/>
          <p:cNvSpPr txBox="1">
            <a:spLocks noChangeArrowheads="1"/>
          </p:cNvSpPr>
          <p:nvPr/>
        </p:nvSpPr>
        <p:spPr bwMode="auto">
          <a:xfrm>
            <a:off x="6934201" y="3835400"/>
            <a:ext cx="481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r>
              <a:rPr lang="en-US" b="1">
                <a:solidFill>
                  <a:srgbClr val="FF0000"/>
                </a:solidFill>
                <a:latin typeface="Comic Sans MS" pitchFamily="66" charset="0"/>
              </a:rPr>
              <a:t>X</a:t>
            </a:r>
          </a:p>
        </p:txBody>
      </p:sp>
      <p:sp>
        <p:nvSpPr>
          <p:cNvPr id="65" name="TextBox 64"/>
          <p:cNvSpPr txBox="1">
            <a:spLocks noChangeArrowheads="1"/>
          </p:cNvSpPr>
          <p:nvPr/>
        </p:nvSpPr>
        <p:spPr bwMode="auto">
          <a:xfrm>
            <a:off x="6248401" y="3271838"/>
            <a:ext cx="2100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eaLnBrk="1" hangingPunct="1"/>
            <a:r>
              <a:rPr lang="en-US" sz="2400" b="1">
                <a:solidFill>
                  <a:srgbClr val="FF0000"/>
                </a:solidFill>
                <a:latin typeface="Comic Sans MS" pitchFamily="66" charset="0"/>
              </a:rPr>
              <a:t>drop packets</a:t>
            </a:r>
          </a:p>
        </p:txBody>
      </p:sp>
    </p:spTree>
    <p:custDataLst>
      <p:tags r:id="rId1"/>
    </p:custDataLst>
    <p:extLst>
      <p:ext uri="{BB962C8B-B14F-4D97-AF65-F5344CB8AC3E}">
        <p14:creationId xmlns:p14="http://schemas.microsoft.com/office/powerpoint/2010/main" val="821009209"/>
      </p:ext>
    </p:extLst>
  </p:cSld>
  <p:clrMapOvr>
    <a:masterClrMapping/>
  </p:clrMapOvr>
  <p:transition advTm="10302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Straight Connector 160"/>
          <p:cNvCxnSpPr>
            <a:cxnSpLocks noChangeShapeType="1"/>
          </p:cNvCxnSpPr>
          <p:nvPr/>
        </p:nvCxnSpPr>
        <p:spPr bwMode="auto">
          <a:xfrm rot="5400000" flipH="1" flipV="1">
            <a:off x="6374606" y="4293394"/>
            <a:ext cx="585788"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2531" name="Straight Connector 160"/>
          <p:cNvCxnSpPr>
            <a:cxnSpLocks noChangeShapeType="1"/>
          </p:cNvCxnSpPr>
          <p:nvPr/>
        </p:nvCxnSpPr>
        <p:spPr bwMode="auto">
          <a:xfrm rot="5400000" flipH="1" flipV="1">
            <a:off x="7285832" y="5018882"/>
            <a:ext cx="973137"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2532" name="Straight Connector 160"/>
          <p:cNvCxnSpPr>
            <a:cxnSpLocks noChangeShapeType="1"/>
          </p:cNvCxnSpPr>
          <p:nvPr/>
        </p:nvCxnSpPr>
        <p:spPr bwMode="auto">
          <a:xfrm rot="16200000" flipV="1">
            <a:off x="8828088" y="4583113"/>
            <a:ext cx="288925" cy="571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23" name="Cloud 322"/>
          <p:cNvSpPr/>
          <p:nvPr/>
        </p:nvSpPr>
        <p:spPr bwMode="auto">
          <a:xfrm>
            <a:off x="2209800" y="1447800"/>
            <a:ext cx="6629400" cy="3429000"/>
          </a:xfrm>
          <a:prstGeom prst="cloud">
            <a:avLst/>
          </a:prstGeom>
          <a:solidFill>
            <a:srgbClr val="CCFFCC"/>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defRPr/>
            </a:pPr>
            <a:endParaRPr lang="en-US" sz="2200" b="1" dirty="0">
              <a:latin typeface="Comic Sans MS" pitchFamily="66" charset="0"/>
              <a:cs typeface="Arial" charset="0"/>
            </a:endParaRPr>
          </a:p>
        </p:txBody>
      </p:sp>
      <p:sp>
        <p:nvSpPr>
          <p:cNvPr id="23554" name="Rectangle 2"/>
          <p:cNvSpPr>
            <a:spLocks noGrp="1" noChangeArrowheads="1"/>
          </p:cNvSpPr>
          <p:nvPr>
            <p:ph type="title"/>
          </p:nvPr>
        </p:nvSpPr>
        <p:spPr>
          <a:xfrm>
            <a:off x="1524000" y="0"/>
            <a:ext cx="9144000" cy="685800"/>
          </a:xfrm>
        </p:spPr>
        <p:txBody>
          <a:bodyPr>
            <a:normAutofit/>
          </a:bodyPr>
          <a:lstStyle/>
          <a:p>
            <a:r>
              <a:rPr lang="en-US" sz="3200" b="1">
                <a:solidFill>
                  <a:schemeClr val="accent1"/>
                </a:solidFill>
                <a:latin typeface="Comic Sans MS" pitchFamily="66" charset="0"/>
              </a:rPr>
              <a:t>How Secure is Today’s Internet Routing?</a:t>
            </a:r>
          </a:p>
        </p:txBody>
      </p:sp>
      <p:sp>
        <p:nvSpPr>
          <p:cNvPr id="22537" name="Rectangle 251"/>
          <p:cNvSpPr>
            <a:spLocks noChangeArrowheads="1"/>
          </p:cNvSpPr>
          <p:nvPr/>
        </p:nvSpPr>
        <p:spPr bwMode="auto">
          <a:xfrm>
            <a:off x="2133600" y="685800"/>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5088" lvl="1" indent="-65088" algn="ctr"/>
            <a:r>
              <a:rPr lang="en-US" b="1">
                <a:latin typeface="Comic Sans MS" pitchFamily="66" charset="0"/>
              </a:rPr>
              <a:t>What did happen…</a:t>
            </a:r>
            <a:endParaRPr lang="en-US" b="1">
              <a:solidFill>
                <a:srgbClr val="C00000"/>
              </a:solidFill>
              <a:latin typeface="Comic Sans MS" pitchFamily="66" charset="0"/>
            </a:endParaRPr>
          </a:p>
        </p:txBody>
      </p:sp>
      <p:sp>
        <p:nvSpPr>
          <p:cNvPr id="255" name="Cloud 254"/>
          <p:cNvSpPr/>
          <p:nvPr/>
        </p:nvSpPr>
        <p:spPr bwMode="auto">
          <a:xfrm>
            <a:off x="1828800" y="4114800"/>
            <a:ext cx="1524000" cy="7620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000" b="1">
                <a:latin typeface="Comic Sans MS" pitchFamily="66" charset="0"/>
              </a:rPr>
              <a:t>YouTube</a:t>
            </a:r>
          </a:p>
        </p:txBody>
      </p:sp>
      <p:sp>
        <p:nvSpPr>
          <p:cNvPr id="257" name="Cloud 256"/>
          <p:cNvSpPr/>
          <p:nvPr/>
        </p:nvSpPr>
        <p:spPr bwMode="auto">
          <a:xfrm>
            <a:off x="7086600" y="3657600"/>
            <a:ext cx="2057400" cy="12192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defRPr/>
            </a:pPr>
            <a:r>
              <a:rPr lang="en-US" sz="2200" b="1" dirty="0">
                <a:latin typeface="Comic Sans MS" pitchFamily="66" charset="0"/>
                <a:cs typeface="Arial" charset="0"/>
              </a:rPr>
              <a:t>Pakistan </a:t>
            </a:r>
          </a:p>
          <a:p>
            <a:pPr algn="ctr">
              <a:defRPr/>
            </a:pPr>
            <a:r>
              <a:rPr lang="en-US" sz="2200" b="1" dirty="0">
                <a:latin typeface="Comic Sans MS" pitchFamily="66" charset="0"/>
                <a:cs typeface="Arial" charset="0"/>
              </a:rPr>
              <a:t>Telecom</a:t>
            </a:r>
          </a:p>
        </p:txBody>
      </p:sp>
      <p:sp>
        <p:nvSpPr>
          <p:cNvPr id="33" name="Cloud 32"/>
          <p:cNvSpPr/>
          <p:nvPr/>
        </p:nvSpPr>
        <p:spPr bwMode="auto">
          <a:xfrm>
            <a:off x="5105400" y="5257800"/>
            <a:ext cx="1676400" cy="9144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Telnor</a:t>
            </a:r>
          </a:p>
          <a:p>
            <a:pPr algn="ctr" eaLnBrk="1" hangingPunct="1"/>
            <a:r>
              <a:rPr lang="en-US" sz="2200" b="1">
                <a:latin typeface="Comic Sans MS" pitchFamily="66" charset="0"/>
              </a:rPr>
              <a:t> Pakistan</a:t>
            </a:r>
          </a:p>
        </p:txBody>
      </p:sp>
      <p:sp>
        <p:nvSpPr>
          <p:cNvPr id="38" name="Cloud 37"/>
          <p:cNvSpPr/>
          <p:nvPr/>
        </p:nvSpPr>
        <p:spPr bwMode="auto">
          <a:xfrm>
            <a:off x="6400800" y="5791200"/>
            <a:ext cx="2057400" cy="9906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Aga Khan</a:t>
            </a:r>
          </a:p>
          <a:p>
            <a:pPr algn="ctr" eaLnBrk="1" hangingPunct="1"/>
            <a:r>
              <a:rPr lang="en-US" sz="2200" b="1">
                <a:latin typeface="Comic Sans MS" pitchFamily="66" charset="0"/>
              </a:rPr>
              <a:t>University</a:t>
            </a:r>
          </a:p>
        </p:txBody>
      </p:sp>
      <p:sp>
        <p:nvSpPr>
          <p:cNvPr id="40" name="Cloud 39"/>
          <p:cNvSpPr/>
          <p:nvPr/>
        </p:nvSpPr>
        <p:spPr bwMode="auto">
          <a:xfrm>
            <a:off x="8382000" y="4953000"/>
            <a:ext cx="1752600" cy="1066800"/>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Multinet</a:t>
            </a:r>
          </a:p>
          <a:p>
            <a:pPr algn="ctr" eaLnBrk="1" hangingPunct="1"/>
            <a:r>
              <a:rPr lang="en-US" sz="2200" b="1">
                <a:latin typeface="Comic Sans MS" pitchFamily="66" charset="0"/>
              </a:rPr>
              <a:t>Pakistan</a:t>
            </a:r>
          </a:p>
        </p:txBody>
      </p:sp>
      <p:sp>
        <p:nvSpPr>
          <p:cNvPr id="366" name="AutoShape 149"/>
          <p:cNvSpPr>
            <a:spLocks noChangeArrowheads="1"/>
          </p:cNvSpPr>
          <p:nvPr/>
        </p:nvSpPr>
        <p:spPr bwMode="auto">
          <a:xfrm>
            <a:off x="3581400" y="4114800"/>
            <a:ext cx="3352800" cy="762000"/>
          </a:xfrm>
          <a:prstGeom prst="wedgeRoundRectCallout">
            <a:avLst>
              <a:gd name="adj1" fmla="val -64685"/>
              <a:gd name="adj2" fmla="val 3759"/>
              <a:gd name="adj3" fmla="val 16667"/>
            </a:avLst>
          </a:prstGeom>
          <a:solidFill>
            <a:schemeClr val="bg1">
              <a:lumMod val="95000"/>
            </a:schemeClr>
          </a:solidFill>
          <a:ln>
            <a:solidFill>
              <a:schemeClr val="bg1">
                <a:lumMod val="5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2"/>
          </a:lnRef>
          <a:fillRef idx="2">
            <a:schemeClr val="accent2"/>
          </a:fillRef>
          <a:effectRef idx="1">
            <a:schemeClr val="accent2"/>
          </a:effectRef>
          <a:fontRef idx="minor">
            <a:schemeClr val="dk1"/>
          </a:fontRef>
        </p:style>
        <p:txBody>
          <a:bodyPr/>
          <a:lstStyle/>
          <a:p>
            <a:pPr algn="ctr">
              <a:defRPr/>
            </a:pPr>
            <a:r>
              <a:rPr lang="en-US" b="1" dirty="0">
                <a:latin typeface="Comic Sans MS" pitchFamily="66" charset="0"/>
              </a:rPr>
              <a:t>I’m YouTube:</a:t>
            </a:r>
          </a:p>
          <a:p>
            <a:pPr algn="ctr">
              <a:defRPr/>
            </a:pPr>
            <a:r>
              <a:rPr lang="en-US" b="1" dirty="0">
                <a:latin typeface="Comic Sans MS" pitchFamily="66" charset="0"/>
              </a:rPr>
              <a:t>IP 208.65.153.0/22</a:t>
            </a:r>
          </a:p>
        </p:txBody>
      </p:sp>
      <p:grpSp>
        <p:nvGrpSpPr>
          <p:cNvPr id="2" name="Group 136"/>
          <p:cNvGrpSpPr>
            <a:grpSpLocks/>
          </p:cNvGrpSpPr>
          <p:nvPr/>
        </p:nvGrpSpPr>
        <p:grpSpPr bwMode="auto">
          <a:xfrm>
            <a:off x="7086600" y="3352800"/>
            <a:ext cx="2057400" cy="1524000"/>
            <a:chOff x="788441" y="1738864"/>
            <a:chExt cx="1447800" cy="1249301"/>
          </a:xfrm>
        </p:grpSpPr>
        <p:sp>
          <p:nvSpPr>
            <p:cNvPr id="27" name="Isosceles Triangle 26"/>
            <p:cNvSpPr/>
            <p:nvPr/>
          </p:nvSpPr>
          <p:spPr bwMode="auto">
            <a:xfrm>
              <a:off x="1803402" y="1738864"/>
              <a:ext cx="379217" cy="582131"/>
            </a:xfrm>
            <a:prstGeom prst="triangle">
              <a:avLst/>
            </a:prstGeom>
            <a:solidFill>
              <a:srgbClr val="C00000"/>
            </a:solidFill>
            <a:ln w="9525" cap="flat" cmpd="sng" algn="ctr">
              <a:noFill/>
              <a:prstDash val="solid"/>
              <a:round/>
              <a:headEnd type="none" w="med" len="med"/>
              <a:tailEnd type="none" w="med" len="me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wrap="none" anchor="ctr"/>
            <a:lstStyle/>
            <a:p>
              <a:pPr algn="ctr">
                <a:defRPr/>
              </a:pPr>
              <a:endParaRPr lang="en-US">
                <a:cs typeface="Arial" charset="0"/>
              </a:endParaRPr>
            </a:p>
          </p:txBody>
        </p:sp>
        <p:sp>
          <p:nvSpPr>
            <p:cNvPr id="28" name="Isosceles Triangle 27"/>
            <p:cNvSpPr/>
            <p:nvPr/>
          </p:nvSpPr>
          <p:spPr bwMode="auto">
            <a:xfrm flipH="1">
              <a:off x="889001" y="1876120"/>
              <a:ext cx="304800" cy="507340"/>
            </a:xfrm>
            <a:prstGeom prst="triangle">
              <a:avLst/>
            </a:prstGeom>
            <a:solidFill>
              <a:srgbClr val="C00000"/>
            </a:solidFill>
            <a:ln w="9525" cap="flat" cmpd="sng" algn="ctr">
              <a:noFill/>
              <a:prstDash val="solid"/>
              <a:round/>
              <a:headEnd type="none" w="med" len="med"/>
              <a:tailEnd type="none" w="med" len="med"/>
            </a:ln>
            <a:effectLst>
              <a:outerShdw blurRad="127000" dist="38100" dir="2700000" algn="ctr">
                <a:srgbClr val="000000">
                  <a:alpha val="45000"/>
                </a:srgbClr>
              </a:outerShdw>
            </a:effectLst>
            <a:scene3d>
              <a:camera prst="perspectiveContrastingRightFacing"/>
              <a:lightRig rig="soft" dir="t">
                <a:rot lat="0" lon="0" rev="0"/>
              </a:lightRig>
            </a:scene3d>
            <a:sp3d prstMaterial="translucentPowder">
              <a:bevelT w="203200" h="50800" prst="softRound"/>
            </a:sp3d>
          </p:spPr>
          <p:txBody>
            <a:bodyPr wrap="none" anchor="ctr"/>
            <a:lstStyle/>
            <a:p>
              <a:pPr algn="ctr">
                <a:defRPr/>
              </a:pPr>
              <a:endParaRPr lang="en-US">
                <a:cs typeface="Arial" charset="0"/>
              </a:endParaRPr>
            </a:p>
          </p:txBody>
        </p:sp>
        <p:sp>
          <p:nvSpPr>
            <p:cNvPr id="31" name="Cloud 30"/>
            <p:cNvSpPr/>
            <p:nvPr/>
          </p:nvSpPr>
          <p:spPr bwMode="auto">
            <a:xfrm>
              <a:off x="788441" y="1988725"/>
              <a:ext cx="1447800" cy="999440"/>
            </a:xfrm>
            <a:prstGeom prst="cloud">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Pakistan</a:t>
              </a:r>
            </a:p>
            <a:p>
              <a:pPr algn="ctr" eaLnBrk="1" hangingPunct="1"/>
              <a:r>
                <a:rPr lang="en-US" sz="2200" b="1">
                  <a:latin typeface="Comic Sans MS" pitchFamily="66" charset="0"/>
                </a:rPr>
                <a:t>Telecom</a:t>
              </a:r>
            </a:p>
          </p:txBody>
        </p:sp>
      </p:grpSp>
      <p:sp>
        <p:nvSpPr>
          <p:cNvPr id="54" name="AutoShape 149"/>
          <p:cNvSpPr>
            <a:spLocks noChangeArrowheads="1"/>
          </p:cNvSpPr>
          <p:nvPr/>
        </p:nvSpPr>
        <p:spPr bwMode="auto">
          <a:xfrm>
            <a:off x="4419600" y="3200400"/>
            <a:ext cx="2667000" cy="762000"/>
          </a:xfrm>
          <a:prstGeom prst="wedgeRoundRectCallout">
            <a:avLst>
              <a:gd name="adj1" fmla="val 57471"/>
              <a:gd name="adj2" fmla="val 72714"/>
              <a:gd name="adj3" fmla="val 16667"/>
            </a:avLst>
          </a:prstGeom>
          <a:solidFill>
            <a:schemeClr val="bg1">
              <a:lumMod val="95000"/>
            </a:schemeClr>
          </a:solidFill>
          <a:ln>
            <a:solidFill>
              <a:schemeClr val="bg1">
                <a:lumMod val="5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2"/>
          </a:lnRef>
          <a:fillRef idx="2">
            <a:schemeClr val="accent2"/>
          </a:fillRef>
          <a:effectRef idx="1">
            <a:schemeClr val="accent2"/>
          </a:effectRef>
          <a:fontRef idx="minor">
            <a:schemeClr val="dk1"/>
          </a:fontRef>
        </p:style>
        <p:txBody>
          <a:bodyPr/>
          <a:lstStyle/>
          <a:p>
            <a:pPr algn="ctr">
              <a:defRPr/>
            </a:pPr>
            <a:r>
              <a:rPr lang="en-US" b="1" dirty="0">
                <a:latin typeface="Comic Sans MS" pitchFamily="66" charset="0"/>
              </a:rPr>
              <a:t>No, I’m YouTube!</a:t>
            </a:r>
          </a:p>
          <a:p>
            <a:pPr algn="ctr">
              <a:defRPr/>
            </a:pPr>
            <a:r>
              <a:rPr lang="en-US" b="1" dirty="0">
                <a:latin typeface="Comic Sans MS" pitchFamily="66" charset="0"/>
              </a:rPr>
              <a:t>IP 208.65.153.0/24</a:t>
            </a:r>
          </a:p>
        </p:txBody>
      </p:sp>
      <p:grpSp>
        <p:nvGrpSpPr>
          <p:cNvPr id="3" name="Group 31"/>
          <p:cNvGrpSpPr>
            <a:grpSpLocks/>
          </p:cNvGrpSpPr>
          <p:nvPr/>
        </p:nvGrpSpPr>
        <p:grpSpPr bwMode="auto">
          <a:xfrm>
            <a:off x="2895600" y="1905000"/>
            <a:ext cx="6362700" cy="3943350"/>
            <a:chOff x="1371600" y="1905000"/>
            <a:chExt cx="6362702" cy="3942838"/>
          </a:xfrm>
        </p:grpSpPr>
        <p:cxnSp>
          <p:nvCxnSpPr>
            <p:cNvPr id="34" name="Straight Connector 160"/>
            <p:cNvCxnSpPr>
              <a:cxnSpLocks noChangeShapeType="1"/>
            </p:cNvCxnSpPr>
            <p:nvPr/>
          </p:nvCxnSpPr>
          <p:spPr bwMode="auto">
            <a:xfrm rot="5400000" flipH="1" flipV="1">
              <a:off x="4888745" y="4254890"/>
              <a:ext cx="585712" cy="1524000"/>
            </a:xfrm>
            <a:prstGeom prst="line">
              <a:avLst/>
            </a:prstGeom>
            <a:noFill/>
            <a:ln w="57150" algn="ctr">
              <a:solidFill>
                <a:schemeClr val="tx2">
                  <a:lumMod val="75000"/>
                </a:schemeClr>
              </a:solidFill>
              <a:round/>
              <a:headEnd/>
              <a:tailEnd type="stealth"/>
            </a:ln>
          </p:spPr>
        </p:cxnSp>
        <p:cxnSp>
          <p:nvCxnSpPr>
            <p:cNvPr id="42" name="Straight Connector 160"/>
            <p:cNvCxnSpPr>
              <a:cxnSpLocks noChangeShapeType="1"/>
            </p:cNvCxnSpPr>
            <p:nvPr/>
          </p:nvCxnSpPr>
          <p:spPr bwMode="auto">
            <a:xfrm rot="5400000" flipH="1" flipV="1">
              <a:off x="5761896" y="5018433"/>
              <a:ext cx="973011" cy="685800"/>
            </a:xfrm>
            <a:prstGeom prst="line">
              <a:avLst/>
            </a:prstGeom>
            <a:noFill/>
            <a:ln w="57150" algn="ctr">
              <a:solidFill>
                <a:schemeClr val="tx2">
                  <a:lumMod val="75000"/>
                </a:schemeClr>
              </a:solidFill>
              <a:round/>
              <a:headEnd/>
              <a:tailEnd type="stealth"/>
            </a:ln>
          </p:spPr>
        </p:cxnSp>
        <p:cxnSp>
          <p:nvCxnSpPr>
            <p:cNvPr id="45" name="Straight Connector 160"/>
            <p:cNvCxnSpPr>
              <a:cxnSpLocks noChangeShapeType="1"/>
            </p:cNvCxnSpPr>
            <p:nvPr/>
          </p:nvCxnSpPr>
          <p:spPr bwMode="auto">
            <a:xfrm rot="10800000">
              <a:off x="7162802" y="4724034"/>
              <a:ext cx="571500" cy="290475"/>
            </a:xfrm>
            <a:prstGeom prst="line">
              <a:avLst/>
            </a:prstGeom>
            <a:noFill/>
            <a:ln w="57150" algn="ctr">
              <a:solidFill>
                <a:schemeClr val="tx2">
                  <a:lumMod val="75000"/>
                </a:schemeClr>
              </a:solidFill>
              <a:round/>
              <a:headEnd/>
              <a:tailEnd type="stealth"/>
            </a:ln>
          </p:spPr>
        </p:cxnSp>
        <p:sp>
          <p:nvSpPr>
            <p:cNvPr id="59" name="Freeform 58"/>
            <p:cNvSpPr/>
            <p:nvPr/>
          </p:nvSpPr>
          <p:spPr bwMode="auto">
            <a:xfrm>
              <a:off x="2209800" y="2133570"/>
              <a:ext cx="4389439" cy="1599992"/>
            </a:xfrm>
            <a:custGeom>
              <a:avLst/>
              <a:gdLst>
                <a:gd name="connsiteX0" fmla="*/ 0 w 6017491"/>
                <a:gd name="connsiteY0" fmla="*/ 0 h 2050473"/>
                <a:gd name="connsiteX1" fmla="*/ 1690254 w 6017491"/>
                <a:gd name="connsiteY1" fmla="*/ 928255 h 2050473"/>
                <a:gd name="connsiteX2" fmla="*/ 4100945 w 6017491"/>
                <a:gd name="connsiteY2" fmla="*/ 886691 h 2050473"/>
                <a:gd name="connsiteX3" fmla="*/ 5708073 w 6017491"/>
                <a:gd name="connsiteY3" fmla="*/ 1524000 h 2050473"/>
                <a:gd name="connsiteX4" fmla="*/ 5957454 w 6017491"/>
                <a:gd name="connsiteY4" fmla="*/ 2050473 h 2050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7491" h="2050473">
                  <a:moveTo>
                    <a:pt x="0" y="0"/>
                  </a:moveTo>
                  <a:cubicBezTo>
                    <a:pt x="503381" y="390236"/>
                    <a:pt x="1006763" y="780473"/>
                    <a:pt x="1690254" y="928255"/>
                  </a:cubicBezTo>
                  <a:cubicBezTo>
                    <a:pt x="2373745" y="1076037"/>
                    <a:pt x="3431309" y="787400"/>
                    <a:pt x="4100945" y="886691"/>
                  </a:cubicBezTo>
                  <a:cubicBezTo>
                    <a:pt x="4770581" y="985982"/>
                    <a:pt x="5398655" y="1330036"/>
                    <a:pt x="5708073" y="1524000"/>
                  </a:cubicBezTo>
                  <a:cubicBezTo>
                    <a:pt x="6017491" y="1717964"/>
                    <a:pt x="5987472" y="1884218"/>
                    <a:pt x="5957454" y="2050473"/>
                  </a:cubicBezTo>
                </a:path>
              </a:pathLst>
            </a:custGeom>
            <a:noFill/>
            <a:ln w="127000" cap="flat" cmpd="sng" algn="ctr">
              <a:solidFill>
                <a:schemeClr val="tx2">
                  <a:lumMod val="75000"/>
                </a:schemeClr>
              </a:solidFill>
              <a:prstDash val="solid"/>
              <a:round/>
              <a:headEnd type="none" w="med" len="med"/>
              <a:tailEnd type="triangle" w="med" len="med"/>
            </a:ln>
            <a:effectLst/>
          </p:spPr>
          <p:txBody>
            <a:bodyPr wrap="none" anchor="ctr"/>
            <a:lstStyle/>
            <a:p>
              <a:pPr algn="ctr">
                <a:defRPr/>
              </a:pPr>
              <a:endParaRPr lang="en-US">
                <a:cs typeface="Arial" charset="0"/>
              </a:endParaRPr>
            </a:p>
          </p:txBody>
        </p:sp>
        <p:sp>
          <p:nvSpPr>
            <p:cNvPr id="60" name="Freeform 59"/>
            <p:cNvSpPr/>
            <p:nvPr/>
          </p:nvSpPr>
          <p:spPr bwMode="auto">
            <a:xfrm>
              <a:off x="1371600" y="2819281"/>
              <a:ext cx="1981201" cy="990471"/>
            </a:xfrm>
            <a:custGeom>
              <a:avLst/>
              <a:gdLst>
                <a:gd name="connsiteX0" fmla="*/ 0 w 2964873"/>
                <a:gd name="connsiteY0" fmla="*/ 318654 h 653472"/>
                <a:gd name="connsiteX1" fmla="*/ 1177637 w 2964873"/>
                <a:gd name="connsiteY1" fmla="*/ 623454 h 653472"/>
                <a:gd name="connsiteX2" fmla="*/ 2022764 w 2964873"/>
                <a:gd name="connsiteY2" fmla="*/ 498763 h 653472"/>
                <a:gd name="connsiteX3" fmla="*/ 2964873 w 2964873"/>
                <a:gd name="connsiteY3" fmla="*/ 0 h 653472"/>
              </a:gdLst>
              <a:ahLst/>
              <a:cxnLst>
                <a:cxn ang="0">
                  <a:pos x="connsiteX0" y="connsiteY0"/>
                </a:cxn>
                <a:cxn ang="0">
                  <a:pos x="connsiteX1" y="connsiteY1"/>
                </a:cxn>
                <a:cxn ang="0">
                  <a:pos x="connsiteX2" y="connsiteY2"/>
                </a:cxn>
                <a:cxn ang="0">
                  <a:pos x="connsiteX3" y="connsiteY3"/>
                </a:cxn>
              </a:cxnLst>
              <a:rect l="l" t="t" r="r" b="b"/>
              <a:pathLst>
                <a:path w="2964873" h="653472">
                  <a:moveTo>
                    <a:pt x="0" y="318654"/>
                  </a:moveTo>
                  <a:cubicBezTo>
                    <a:pt x="420255" y="456045"/>
                    <a:pt x="840510" y="593436"/>
                    <a:pt x="1177637" y="623454"/>
                  </a:cubicBezTo>
                  <a:cubicBezTo>
                    <a:pt x="1514764" y="653472"/>
                    <a:pt x="1724891" y="602672"/>
                    <a:pt x="2022764" y="498763"/>
                  </a:cubicBezTo>
                  <a:cubicBezTo>
                    <a:pt x="2320637" y="394854"/>
                    <a:pt x="2642755" y="197427"/>
                    <a:pt x="2964873" y="0"/>
                  </a:cubicBezTo>
                </a:path>
              </a:pathLst>
            </a:custGeom>
            <a:noFill/>
            <a:ln w="127000" cap="flat" cmpd="sng" algn="ctr">
              <a:solidFill>
                <a:schemeClr val="tx2">
                  <a:lumMod val="75000"/>
                </a:schemeClr>
              </a:solidFill>
              <a:prstDash val="solid"/>
              <a:round/>
              <a:headEnd type="none" w="med" len="med"/>
              <a:tailEnd type="none" w="med" len="med"/>
            </a:ln>
            <a:effectLst/>
          </p:spPr>
          <p:txBody>
            <a:bodyPr wrap="none" anchor="ctr"/>
            <a:lstStyle/>
            <a:p>
              <a:pPr algn="ctr">
                <a:defRPr/>
              </a:pPr>
              <a:endParaRPr lang="en-US">
                <a:cs typeface="Arial" charset="0"/>
              </a:endParaRPr>
            </a:p>
          </p:txBody>
        </p:sp>
        <p:sp>
          <p:nvSpPr>
            <p:cNvPr id="61" name="Freeform 60"/>
            <p:cNvSpPr/>
            <p:nvPr/>
          </p:nvSpPr>
          <p:spPr bwMode="auto">
            <a:xfrm>
              <a:off x="3429001" y="2819281"/>
              <a:ext cx="1233488" cy="1295232"/>
            </a:xfrm>
            <a:custGeom>
              <a:avLst/>
              <a:gdLst>
                <a:gd name="connsiteX0" fmla="*/ 0 w 1233055"/>
                <a:gd name="connsiteY0" fmla="*/ 1454727 h 1454727"/>
                <a:gd name="connsiteX1" fmla="*/ 277091 w 1233055"/>
                <a:gd name="connsiteY1" fmla="*/ 706581 h 1454727"/>
                <a:gd name="connsiteX2" fmla="*/ 692728 w 1233055"/>
                <a:gd name="connsiteY2" fmla="*/ 387927 h 1454727"/>
                <a:gd name="connsiteX3" fmla="*/ 1233055 w 1233055"/>
                <a:gd name="connsiteY3" fmla="*/ 0 h 1454727"/>
              </a:gdLst>
              <a:ahLst/>
              <a:cxnLst>
                <a:cxn ang="0">
                  <a:pos x="connsiteX0" y="connsiteY0"/>
                </a:cxn>
                <a:cxn ang="0">
                  <a:pos x="connsiteX1" y="connsiteY1"/>
                </a:cxn>
                <a:cxn ang="0">
                  <a:pos x="connsiteX2" y="connsiteY2"/>
                </a:cxn>
                <a:cxn ang="0">
                  <a:pos x="connsiteX3" y="connsiteY3"/>
                </a:cxn>
              </a:cxnLst>
              <a:rect l="l" t="t" r="r" b="b"/>
              <a:pathLst>
                <a:path w="1233055" h="1454727">
                  <a:moveTo>
                    <a:pt x="0" y="1454727"/>
                  </a:moveTo>
                  <a:cubicBezTo>
                    <a:pt x="80818" y="1169554"/>
                    <a:pt x="161636" y="884381"/>
                    <a:pt x="277091" y="706581"/>
                  </a:cubicBezTo>
                  <a:cubicBezTo>
                    <a:pt x="392546" y="528781"/>
                    <a:pt x="533401" y="505690"/>
                    <a:pt x="692728" y="387927"/>
                  </a:cubicBezTo>
                  <a:cubicBezTo>
                    <a:pt x="852055" y="270164"/>
                    <a:pt x="1042555" y="135082"/>
                    <a:pt x="1233055" y="0"/>
                  </a:cubicBezTo>
                </a:path>
              </a:pathLst>
            </a:custGeom>
            <a:noFill/>
            <a:ln w="127000" cap="flat" cmpd="sng" algn="ctr">
              <a:solidFill>
                <a:schemeClr val="tx2">
                  <a:lumMod val="75000"/>
                </a:schemeClr>
              </a:solidFill>
              <a:prstDash val="solid"/>
              <a:round/>
              <a:headEnd type="none" w="med" len="med"/>
              <a:tailEnd type="none" w="med" len="med"/>
            </a:ln>
            <a:effectLst/>
          </p:spPr>
          <p:txBody>
            <a:bodyPr wrap="none" anchor="ctr"/>
            <a:lstStyle/>
            <a:p>
              <a:pPr algn="ctr">
                <a:defRPr/>
              </a:pPr>
              <a:endParaRPr lang="en-US">
                <a:cs typeface="Arial" charset="0"/>
              </a:endParaRPr>
            </a:p>
          </p:txBody>
        </p:sp>
        <p:sp>
          <p:nvSpPr>
            <p:cNvPr id="62" name="Freeform 61"/>
            <p:cNvSpPr/>
            <p:nvPr/>
          </p:nvSpPr>
          <p:spPr bwMode="auto">
            <a:xfrm>
              <a:off x="3276601" y="1905000"/>
              <a:ext cx="2444751" cy="1066661"/>
            </a:xfrm>
            <a:custGeom>
              <a:avLst/>
              <a:gdLst>
                <a:gd name="connsiteX0" fmla="*/ 0 w 2826327"/>
                <a:gd name="connsiteY0" fmla="*/ 0 h 1371600"/>
                <a:gd name="connsiteX1" fmla="*/ 1108363 w 2826327"/>
                <a:gd name="connsiteY1" fmla="*/ 665018 h 1371600"/>
                <a:gd name="connsiteX2" fmla="*/ 2105891 w 2826327"/>
                <a:gd name="connsiteY2" fmla="*/ 775855 h 1371600"/>
                <a:gd name="connsiteX3" fmla="*/ 2826327 w 2826327"/>
                <a:gd name="connsiteY3" fmla="*/ 1371600 h 1371600"/>
                <a:gd name="connsiteX4" fmla="*/ 2826327 w 2826327"/>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6327" h="1371600">
                  <a:moveTo>
                    <a:pt x="0" y="0"/>
                  </a:moveTo>
                  <a:cubicBezTo>
                    <a:pt x="378690" y="267854"/>
                    <a:pt x="757381" y="535709"/>
                    <a:pt x="1108363" y="665018"/>
                  </a:cubicBezTo>
                  <a:cubicBezTo>
                    <a:pt x="1459345" y="794327"/>
                    <a:pt x="1819564" y="658091"/>
                    <a:pt x="2105891" y="775855"/>
                  </a:cubicBezTo>
                  <a:cubicBezTo>
                    <a:pt x="2392218" y="893619"/>
                    <a:pt x="2826327" y="1371600"/>
                    <a:pt x="2826327" y="1371600"/>
                  </a:cubicBezTo>
                  <a:lnTo>
                    <a:pt x="2826327" y="1371600"/>
                  </a:lnTo>
                </a:path>
              </a:pathLst>
            </a:custGeom>
            <a:noFill/>
            <a:ln w="127000" cap="flat" cmpd="sng" algn="ctr">
              <a:solidFill>
                <a:schemeClr val="tx2">
                  <a:lumMod val="75000"/>
                </a:schemeClr>
              </a:solidFill>
              <a:prstDash val="solid"/>
              <a:round/>
              <a:headEnd type="none" w="med" len="med"/>
              <a:tailEnd type="none" w="med" len="med"/>
            </a:ln>
            <a:effectLst/>
          </p:spPr>
          <p:txBody>
            <a:bodyPr wrap="none" anchor="ctr"/>
            <a:lstStyle/>
            <a:p>
              <a:pPr algn="ctr">
                <a:defRPr/>
              </a:pPr>
              <a:endParaRPr lang="en-US">
                <a:cs typeface="Arial" charset="0"/>
              </a:endParaRPr>
            </a:p>
          </p:txBody>
        </p:sp>
      </p:grpSp>
    </p:spTree>
    <p:custDataLst>
      <p:tags r:id="rId1"/>
    </p:custDataLst>
    <p:extLst>
      <p:ext uri="{BB962C8B-B14F-4D97-AF65-F5344CB8AC3E}">
        <p14:creationId xmlns:p14="http://schemas.microsoft.com/office/powerpoint/2010/main" val="362667594"/>
      </p:ext>
    </p:extLst>
  </p:cSld>
  <p:clrMapOvr>
    <a:masterClrMapping/>
  </p:clrMapOvr>
  <p:transition advTm="10302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23" presetClass="entr" presetSubtype="16"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 calcmode="lin" valueType="num">
                                      <p:cBhvr>
                                        <p:cTn id="10" dur="500" fill="hold"/>
                                        <p:tgtEl>
                                          <p:spTgt spid="54"/>
                                        </p:tgtEl>
                                        <p:attrNameLst>
                                          <p:attrName>ppt_w</p:attrName>
                                        </p:attrNameLst>
                                      </p:cBhvr>
                                      <p:tavLst>
                                        <p:tav tm="0">
                                          <p:val>
                                            <p:fltVal val="0"/>
                                          </p:val>
                                        </p:tav>
                                        <p:tav tm="100000">
                                          <p:val>
                                            <p:strVal val="#ppt_w"/>
                                          </p:val>
                                        </p:tav>
                                      </p:tavLst>
                                    </p:anim>
                                    <p:anim calcmode="lin" valueType="num">
                                      <p:cBhvr>
                                        <p:cTn id="11" dur="500" fill="hold"/>
                                        <p:tgtEl>
                                          <p:spTgt spid="54"/>
                                        </p:tgtEl>
                                        <p:attrNameLst>
                                          <p:attrName>ppt_h</p:attrName>
                                        </p:attrNameLst>
                                      </p:cBhvr>
                                      <p:tavLst>
                                        <p:tav tm="0">
                                          <p:val>
                                            <p:fltVal val="0"/>
                                          </p:val>
                                        </p:tav>
                                        <p:tav tm="100000">
                                          <p:val>
                                            <p:strVal val="#ppt_h"/>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1" presetClass="exit" presetSubtype="0" fill="hold" nodeType="withEffect">
                                  <p:stCondLst>
                                    <p:cond delay="0"/>
                                  </p:stCondLst>
                                  <p:childTnLst>
                                    <p:set>
                                      <p:cBhvr>
                                        <p:cTn id="18" dur="1" fill="hold">
                                          <p:stCondLst>
                                            <p:cond delay="0"/>
                                          </p:stCondLst>
                                        </p:cTn>
                                        <p:tgtEl>
                                          <p:spTgt spid="5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524000" y="-152400"/>
            <a:ext cx="9144000" cy="1143000"/>
          </a:xfrm>
        </p:spPr>
        <p:txBody>
          <a:bodyPr/>
          <a:lstStyle/>
          <a:p>
            <a:r>
              <a:rPr lang="en-CA" sz="2800" b="1">
                <a:solidFill>
                  <a:schemeClr val="accent1"/>
                </a:solidFill>
                <a:latin typeface="Comic Sans MS" pitchFamily="66" charset="0"/>
              </a:rPr>
              <a:t>How Secure is Routing on the Internet Today? (2)</a:t>
            </a:r>
          </a:p>
        </p:txBody>
      </p:sp>
      <p:sp>
        <p:nvSpPr>
          <p:cNvPr id="4" name="Cloud 3"/>
          <p:cNvSpPr/>
          <p:nvPr/>
        </p:nvSpPr>
        <p:spPr bwMode="auto">
          <a:xfrm>
            <a:off x="3647728" y="2132856"/>
            <a:ext cx="6629400" cy="3124200"/>
          </a:xfrm>
          <a:prstGeom prst="cloud">
            <a:avLst/>
          </a:prstGeom>
          <a:solidFill>
            <a:schemeClr val="bg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defRPr/>
            </a:pPr>
            <a:endParaRPr lang="en-US" sz="2200" b="1" dirty="0">
              <a:latin typeface="Comic Sans MS" pitchFamily="66" charset="0"/>
              <a:cs typeface="Arial" charset="0"/>
            </a:endParaRPr>
          </a:p>
        </p:txBody>
      </p:sp>
      <p:cxnSp>
        <p:nvCxnSpPr>
          <p:cNvPr id="5" name="Straight Connector 160"/>
          <p:cNvCxnSpPr>
            <a:cxnSpLocks noChangeShapeType="1"/>
          </p:cNvCxnSpPr>
          <p:nvPr/>
        </p:nvCxnSpPr>
        <p:spPr bwMode="auto">
          <a:xfrm flipH="1" flipV="1">
            <a:off x="8596313" y="5084763"/>
            <a:ext cx="792162" cy="615950"/>
          </a:xfrm>
          <a:prstGeom prst="line">
            <a:avLst/>
          </a:prstGeom>
          <a:noFill/>
          <a:ln w="57150" algn="ctr">
            <a:solidFill>
              <a:schemeClr val="accent6">
                <a:lumMod val="50000"/>
              </a:schemeClr>
            </a:solidFill>
            <a:round/>
            <a:headEnd/>
            <a:tailEnd type="stealth"/>
          </a:ln>
        </p:spPr>
      </p:cxnSp>
      <p:sp>
        <p:nvSpPr>
          <p:cNvPr id="6" name="Cloud 5"/>
          <p:cNvSpPr/>
          <p:nvPr/>
        </p:nvSpPr>
        <p:spPr bwMode="auto">
          <a:xfrm>
            <a:off x="2135560" y="2779957"/>
            <a:ext cx="2592288" cy="1829998"/>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China Telecom</a:t>
            </a:r>
          </a:p>
        </p:txBody>
      </p:sp>
      <p:sp>
        <p:nvSpPr>
          <p:cNvPr id="7" name="Cloud 6"/>
          <p:cNvSpPr/>
          <p:nvPr/>
        </p:nvSpPr>
        <p:spPr bwMode="auto">
          <a:xfrm>
            <a:off x="8544273" y="5648519"/>
            <a:ext cx="1687881" cy="906016"/>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UK ISP</a:t>
            </a:r>
          </a:p>
        </p:txBody>
      </p:sp>
      <p:sp>
        <p:nvSpPr>
          <p:cNvPr id="8" name="Line 151"/>
          <p:cNvSpPr>
            <a:spLocks noChangeShapeType="1"/>
          </p:cNvSpPr>
          <p:nvPr/>
        </p:nvSpPr>
        <p:spPr bwMode="auto">
          <a:xfrm>
            <a:off x="8564563" y="5084763"/>
            <a:ext cx="792162" cy="615950"/>
          </a:xfrm>
          <a:prstGeom prst="line">
            <a:avLst/>
          </a:prstGeom>
          <a:noFill/>
          <a:ln w="1270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 name="Cloud 8"/>
          <p:cNvSpPr/>
          <p:nvPr/>
        </p:nvSpPr>
        <p:spPr bwMode="auto">
          <a:xfrm>
            <a:off x="7320137" y="2326949"/>
            <a:ext cx="1687881" cy="906016"/>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Verizon</a:t>
            </a:r>
          </a:p>
        </p:txBody>
      </p:sp>
      <p:sp>
        <p:nvSpPr>
          <p:cNvPr id="10" name="AutoShape 149"/>
          <p:cNvSpPr>
            <a:spLocks noChangeArrowheads="1"/>
          </p:cNvSpPr>
          <p:nvPr/>
        </p:nvSpPr>
        <p:spPr bwMode="auto">
          <a:xfrm>
            <a:off x="8031873" y="1270124"/>
            <a:ext cx="2448272" cy="862732"/>
          </a:xfrm>
          <a:prstGeom prst="wedgeRoundRectCallout">
            <a:avLst>
              <a:gd name="adj1" fmla="val -22704"/>
              <a:gd name="adj2" fmla="val 69057"/>
              <a:gd name="adj3" fmla="val 16667"/>
            </a:avLst>
          </a:prstGeom>
          <a:solidFill>
            <a:schemeClr val="bg1">
              <a:lumMod val="95000"/>
            </a:schemeClr>
          </a:solidFill>
          <a:ln>
            <a:solidFill>
              <a:schemeClr val="bg1">
                <a:lumMod val="5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2"/>
          </a:lnRef>
          <a:fillRef idx="2">
            <a:schemeClr val="accent2"/>
          </a:fillRef>
          <a:effectRef idx="1">
            <a:schemeClr val="accent2"/>
          </a:effectRef>
          <a:fontRef idx="minor">
            <a:schemeClr val="dk1"/>
          </a:fontRef>
        </p:style>
        <p:txBody>
          <a:bodyPr/>
          <a:lstStyle/>
          <a:p>
            <a:pPr algn="ctr">
              <a:defRPr/>
            </a:pPr>
            <a:r>
              <a:rPr lang="en-US" sz="2800" b="1" dirty="0">
                <a:latin typeface="Comic Sans MS" pitchFamily="66" charset="0"/>
              </a:rPr>
              <a:t>Verizon</a:t>
            </a:r>
          </a:p>
          <a:p>
            <a:pPr algn="ctr">
              <a:defRPr/>
            </a:pPr>
            <a:r>
              <a:rPr lang="en-US" b="1" dirty="0">
                <a:latin typeface="Comic Sans MS" pitchFamily="66" charset="0"/>
              </a:rPr>
              <a:t>66.174.161.0/24</a:t>
            </a:r>
          </a:p>
        </p:txBody>
      </p:sp>
      <p:sp>
        <p:nvSpPr>
          <p:cNvPr id="11" name="Rectangle 10"/>
          <p:cNvSpPr/>
          <p:nvPr/>
        </p:nvSpPr>
        <p:spPr bwMode="auto">
          <a:xfrm>
            <a:off x="6781800" y="4128831"/>
            <a:ext cx="2130896" cy="950819"/>
          </a:xfrm>
          <a:prstGeom prst="rect">
            <a:avLst/>
          </a:prstGeom>
          <a:solidFill>
            <a:srgbClr val="CC99FF"/>
          </a:solidFill>
          <a:ln w="9525" cap="flat" cmpd="sng" algn="ctr">
            <a:noFill/>
            <a:prstDash val="solid"/>
            <a:round/>
            <a:headEnd type="none" w="med" len="med"/>
            <a:tailEnd type="none" w="med" len="med"/>
          </a:ln>
          <a:effectLst>
            <a:innerShdw blurRad="63500" dist="50800" dir="8100000">
              <a:prstClr val="black">
                <a:alpha val="50000"/>
              </a:prstClr>
            </a:innerShdw>
          </a:effectLst>
        </p:spPr>
        <p:txBody>
          <a:bodyPr wrap="none" anchor="ctr"/>
          <a:lstStyle/>
          <a:p>
            <a:pPr algn="ctr">
              <a:defRPr/>
            </a:pPr>
            <a:r>
              <a:rPr lang="en-US" b="1" dirty="0">
                <a:latin typeface="Comic Sans MS" pitchFamily="66" charset="0"/>
                <a:cs typeface="Arial" charset="0"/>
              </a:rPr>
              <a:t>London Internet </a:t>
            </a:r>
          </a:p>
          <a:p>
            <a:pPr algn="ctr">
              <a:defRPr/>
            </a:pPr>
            <a:r>
              <a:rPr lang="en-US" b="1" dirty="0">
                <a:latin typeface="Comic Sans MS" pitchFamily="66" charset="0"/>
                <a:cs typeface="Arial" charset="0"/>
              </a:rPr>
              <a:t>Exchange</a:t>
            </a:r>
          </a:p>
        </p:txBody>
      </p:sp>
      <p:sp>
        <p:nvSpPr>
          <p:cNvPr id="12" name="Freeform 11"/>
          <p:cNvSpPr/>
          <p:nvPr/>
        </p:nvSpPr>
        <p:spPr>
          <a:xfrm>
            <a:off x="7543800" y="3048001"/>
            <a:ext cx="604838" cy="1204913"/>
          </a:xfrm>
          <a:custGeom>
            <a:avLst/>
            <a:gdLst>
              <a:gd name="connsiteX0" fmla="*/ 12896 w 604422"/>
              <a:gd name="connsiteY0" fmla="*/ 1204332 h 1204332"/>
              <a:gd name="connsiteX1" fmla="*/ 12896 w 604422"/>
              <a:gd name="connsiteY1" fmla="*/ 959005 h 1204332"/>
              <a:gd name="connsiteX2" fmla="*/ 79804 w 604422"/>
              <a:gd name="connsiteY2" fmla="*/ 791737 h 1204332"/>
              <a:gd name="connsiteX3" fmla="*/ 90955 w 604422"/>
              <a:gd name="connsiteY3" fmla="*/ 735981 h 1204332"/>
              <a:gd name="connsiteX4" fmla="*/ 269374 w 604422"/>
              <a:gd name="connsiteY4" fmla="*/ 524108 h 1204332"/>
              <a:gd name="connsiteX5" fmla="*/ 313979 w 604422"/>
              <a:gd name="connsiteY5" fmla="*/ 479503 h 1204332"/>
              <a:gd name="connsiteX6" fmla="*/ 380887 w 604422"/>
              <a:gd name="connsiteY6" fmla="*/ 423747 h 1204332"/>
              <a:gd name="connsiteX7" fmla="*/ 570457 w 604422"/>
              <a:gd name="connsiteY7" fmla="*/ 133815 h 1204332"/>
              <a:gd name="connsiteX8" fmla="*/ 603911 w 604422"/>
              <a:gd name="connsiteY8" fmla="*/ 0 h 120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422" h="1204332">
                <a:moveTo>
                  <a:pt x="12896" y="1204332"/>
                </a:moveTo>
                <a:cubicBezTo>
                  <a:pt x="2996" y="1115231"/>
                  <a:pt x="-10344" y="1051964"/>
                  <a:pt x="12896" y="959005"/>
                </a:cubicBezTo>
                <a:cubicBezTo>
                  <a:pt x="27461" y="900747"/>
                  <a:pt x="79804" y="791737"/>
                  <a:pt x="79804" y="791737"/>
                </a:cubicBezTo>
                <a:cubicBezTo>
                  <a:pt x="83521" y="773152"/>
                  <a:pt x="83012" y="753190"/>
                  <a:pt x="90955" y="735981"/>
                </a:cubicBezTo>
                <a:cubicBezTo>
                  <a:pt x="135391" y="639703"/>
                  <a:pt x="191117" y="602365"/>
                  <a:pt x="269374" y="524108"/>
                </a:cubicBezTo>
                <a:cubicBezTo>
                  <a:pt x="284242" y="509240"/>
                  <a:pt x="297826" y="492964"/>
                  <a:pt x="313979" y="479503"/>
                </a:cubicBezTo>
                <a:cubicBezTo>
                  <a:pt x="336282" y="460918"/>
                  <a:pt x="361409" y="445275"/>
                  <a:pt x="380887" y="423747"/>
                </a:cubicBezTo>
                <a:cubicBezTo>
                  <a:pt x="542502" y="245120"/>
                  <a:pt x="501883" y="300351"/>
                  <a:pt x="570457" y="133815"/>
                </a:cubicBezTo>
                <a:cubicBezTo>
                  <a:pt x="611232" y="34790"/>
                  <a:pt x="603911" y="86614"/>
                  <a:pt x="603911" y="0"/>
                </a:cubicBezTo>
              </a:path>
            </a:pathLst>
          </a:custGeom>
          <a:ln w="1270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latin typeface="Comic Sans MS" pitchFamily="66" charset="0"/>
            </a:endParaRPr>
          </a:p>
        </p:txBody>
      </p:sp>
    </p:spTree>
    <p:extLst>
      <p:ext uri="{BB962C8B-B14F-4D97-AF65-F5344CB8AC3E}">
        <p14:creationId xmlns:p14="http://schemas.microsoft.com/office/powerpoint/2010/main" val="313454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nodeType="afterGroup">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24000" y="-152400"/>
            <a:ext cx="9144000" cy="1143000"/>
          </a:xfrm>
        </p:spPr>
        <p:txBody>
          <a:bodyPr/>
          <a:lstStyle/>
          <a:p>
            <a:r>
              <a:rPr lang="en-CA" sz="2800" b="1">
                <a:solidFill>
                  <a:schemeClr val="accent1"/>
                </a:solidFill>
                <a:latin typeface="Comic Sans MS" pitchFamily="66" charset="0"/>
              </a:rPr>
              <a:t>How Secure is Routing on the Internet Today? (2)</a:t>
            </a:r>
          </a:p>
        </p:txBody>
      </p:sp>
      <p:sp>
        <p:nvSpPr>
          <p:cNvPr id="26627" name="Rectangle 3"/>
          <p:cNvSpPr>
            <a:spLocks noChangeArrowheads="1"/>
          </p:cNvSpPr>
          <p:nvPr/>
        </p:nvSpPr>
        <p:spPr bwMode="auto">
          <a:xfrm>
            <a:off x="2133600" y="762001"/>
            <a:ext cx="7848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5088" lvl="1" indent="-65088" algn="ctr"/>
            <a:r>
              <a:rPr lang="en-US" sz="2200" b="1">
                <a:latin typeface="Comic Sans MS" pitchFamily="66" charset="0"/>
              </a:rPr>
              <a:t>April 2010 : China Telecom intercepts traffic</a:t>
            </a:r>
            <a:endParaRPr lang="en-US" sz="2200" b="1">
              <a:solidFill>
                <a:srgbClr val="C00000"/>
              </a:solidFill>
              <a:latin typeface="Comic Sans MS" pitchFamily="66" charset="0"/>
            </a:endParaRPr>
          </a:p>
        </p:txBody>
      </p:sp>
      <p:sp>
        <p:nvSpPr>
          <p:cNvPr id="5" name="Cloud 4"/>
          <p:cNvSpPr/>
          <p:nvPr/>
        </p:nvSpPr>
        <p:spPr bwMode="auto">
          <a:xfrm>
            <a:off x="3647728" y="2132856"/>
            <a:ext cx="6629400" cy="3124200"/>
          </a:xfrm>
          <a:prstGeom prst="cloud">
            <a:avLst/>
          </a:prstGeom>
          <a:solidFill>
            <a:schemeClr val="bg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defRPr/>
            </a:pPr>
            <a:endParaRPr lang="en-US" sz="2200" b="1" dirty="0">
              <a:latin typeface="Comic Sans MS" pitchFamily="66" charset="0"/>
              <a:cs typeface="Arial" charset="0"/>
            </a:endParaRPr>
          </a:p>
        </p:txBody>
      </p:sp>
      <p:cxnSp>
        <p:nvCxnSpPr>
          <p:cNvPr id="6" name="Straight Connector 160"/>
          <p:cNvCxnSpPr>
            <a:cxnSpLocks noChangeShapeType="1"/>
          </p:cNvCxnSpPr>
          <p:nvPr/>
        </p:nvCxnSpPr>
        <p:spPr bwMode="auto">
          <a:xfrm flipH="1" flipV="1">
            <a:off x="8596313" y="5084763"/>
            <a:ext cx="792162" cy="615950"/>
          </a:xfrm>
          <a:prstGeom prst="line">
            <a:avLst/>
          </a:prstGeom>
          <a:noFill/>
          <a:ln w="57150" algn="ctr">
            <a:solidFill>
              <a:schemeClr val="accent6">
                <a:lumMod val="50000"/>
              </a:schemeClr>
            </a:solidFill>
            <a:round/>
            <a:headEnd/>
            <a:tailEnd type="stealth"/>
          </a:ln>
        </p:spPr>
      </p:cxnSp>
      <p:sp>
        <p:nvSpPr>
          <p:cNvPr id="7" name="Cloud 6"/>
          <p:cNvSpPr/>
          <p:nvPr/>
        </p:nvSpPr>
        <p:spPr bwMode="auto">
          <a:xfrm>
            <a:off x="2135560" y="2779957"/>
            <a:ext cx="2592288" cy="1829998"/>
          </a:xfrm>
          <a:prstGeom prst="cloud">
            <a:avLst/>
          </a:prstGeom>
          <a:solidFill>
            <a:srgbClr val="C0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solidFill>
                  <a:schemeClr val="bg2"/>
                </a:solidFill>
                <a:latin typeface="Comic Sans MS" pitchFamily="66" charset="0"/>
              </a:rPr>
              <a:t>China Telecom</a:t>
            </a:r>
          </a:p>
        </p:txBody>
      </p:sp>
      <p:sp>
        <p:nvSpPr>
          <p:cNvPr id="8" name="Cloud 7"/>
          <p:cNvSpPr/>
          <p:nvPr/>
        </p:nvSpPr>
        <p:spPr bwMode="auto">
          <a:xfrm>
            <a:off x="8544273" y="5648519"/>
            <a:ext cx="1687881" cy="906016"/>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UK ISP</a:t>
            </a:r>
          </a:p>
        </p:txBody>
      </p:sp>
      <p:sp>
        <p:nvSpPr>
          <p:cNvPr id="9" name="AutoShape 149"/>
          <p:cNvSpPr>
            <a:spLocks noChangeArrowheads="1"/>
          </p:cNvSpPr>
          <p:nvPr/>
        </p:nvSpPr>
        <p:spPr bwMode="auto">
          <a:xfrm>
            <a:off x="1676400" y="5257801"/>
            <a:ext cx="3298542" cy="1487185"/>
          </a:xfrm>
          <a:prstGeom prst="wedgeRoundRectCallout">
            <a:avLst>
              <a:gd name="adj1" fmla="val -1527"/>
              <a:gd name="adj2" fmla="val -96459"/>
              <a:gd name="adj3" fmla="val 16667"/>
            </a:avLst>
          </a:prstGeom>
          <a:solidFill>
            <a:schemeClr val="bg1">
              <a:lumMod val="95000"/>
            </a:schemeClr>
          </a:solidFill>
          <a:ln>
            <a:solidFill>
              <a:schemeClr val="bg1">
                <a:lumMod val="5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2"/>
          </a:lnRef>
          <a:fillRef idx="2">
            <a:schemeClr val="accent2"/>
          </a:fillRef>
          <a:effectRef idx="1">
            <a:schemeClr val="accent2"/>
          </a:effectRef>
          <a:fontRef idx="minor">
            <a:schemeClr val="dk1"/>
          </a:fontRef>
        </p:style>
        <p:txBody>
          <a:bodyPr/>
          <a:lstStyle/>
          <a:p>
            <a:pPr algn="ctr">
              <a:defRPr/>
            </a:pPr>
            <a:r>
              <a:rPr lang="en-US" sz="2800" b="1" dirty="0">
                <a:latin typeface="Comic Sans MS" pitchFamily="66" charset="0"/>
              </a:rPr>
              <a:t>Verizon</a:t>
            </a:r>
          </a:p>
          <a:p>
            <a:pPr algn="ctr">
              <a:defRPr/>
            </a:pPr>
            <a:r>
              <a:rPr lang="en-US" b="1" dirty="0">
                <a:latin typeface="Comic Sans MS" pitchFamily="66" charset="0"/>
              </a:rPr>
              <a:t>66.174.161.0/24</a:t>
            </a:r>
          </a:p>
          <a:p>
            <a:pPr algn="ctr">
              <a:defRPr/>
            </a:pPr>
            <a:r>
              <a:rPr lang="en-US" b="1" dirty="0">
                <a:latin typeface="Comic Sans MS" pitchFamily="66" charset="0"/>
              </a:rPr>
              <a:t>(and 50k other networks)</a:t>
            </a:r>
          </a:p>
          <a:p>
            <a:pPr algn="ctr">
              <a:defRPr/>
            </a:pPr>
            <a:r>
              <a:rPr lang="en-US" sz="2800" b="1" dirty="0">
                <a:latin typeface="Comic Sans MS" pitchFamily="66" charset="0"/>
              </a:rPr>
              <a:t> </a:t>
            </a:r>
            <a:endParaRPr lang="en-US" sz="1600" b="1" dirty="0">
              <a:latin typeface="Comic Sans MS" pitchFamily="66" charset="0"/>
            </a:endParaRPr>
          </a:p>
        </p:txBody>
      </p:sp>
      <p:sp>
        <p:nvSpPr>
          <p:cNvPr id="10" name="Cloud 9"/>
          <p:cNvSpPr/>
          <p:nvPr/>
        </p:nvSpPr>
        <p:spPr bwMode="auto">
          <a:xfrm>
            <a:off x="7320137" y="2326949"/>
            <a:ext cx="1687881" cy="906016"/>
          </a:xfrm>
          <a:prstGeom prst="cloud">
            <a:avLst/>
          </a:prstGeom>
          <a:solidFill>
            <a:srgbClr val="CC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eaLnBrk="0" hangingPunct="0">
              <a:defRPr sz="3200">
                <a:solidFill>
                  <a:schemeClr val="tx1"/>
                </a:solidFill>
                <a:latin typeface="Times New Roman" pitchFamily="18" charset="0"/>
                <a:ea typeface="MS PGothic" pitchFamily="34" charset="-128"/>
              </a:defRPr>
            </a:lvl1pPr>
            <a:lvl2pPr marL="37931725" indent="-37474525" eaLnBrk="0" hangingPunct="0">
              <a:defRPr sz="3200">
                <a:solidFill>
                  <a:schemeClr val="tx1"/>
                </a:solidFill>
                <a:latin typeface="Times New Roman" pitchFamily="18" charset="0"/>
                <a:ea typeface="MS PGothic" pitchFamily="34" charset="-128"/>
              </a:defRPr>
            </a:lvl2pPr>
            <a:lvl3pPr eaLnBrk="0" hangingPunct="0">
              <a:defRPr sz="3200">
                <a:solidFill>
                  <a:schemeClr val="tx1"/>
                </a:solidFill>
                <a:latin typeface="Times New Roman" pitchFamily="18" charset="0"/>
                <a:ea typeface="MS PGothic" pitchFamily="34" charset="-128"/>
              </a:defRPr>
            </a:lvl3pPr>
            <a:lvl4pPr eaLnBrk="0" hangingPunct="0">
              <a:defRPr sz="3200">
                <a:solidFill>
                  <a:schemeClr val="tx1"/>
                </a:solidFill>
                <a:latin typeface="Times New Roman" pitchFamily="18" charset="0"/>
                <a:ea typeface="MS PGothic" pitchFamily="34" charset="-128"/>
              </a:defRPr>
            </a:lvl4pPr>
            <a:lvl5pPr eaLnBrk="0" hangingPunct="0">
              <a:defRPr sz="32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32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32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32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3200">
                <a:solidFill>
                  <a:schemeClr val="tx1"/>
                </a:solidFill>
                <a:latin typeface="Times New Roman" pitchFamily="18" charset="0"/>
                <a:ea typeface="MS PGothic" pitchFamily="34" charset="-128"/>
              </a:defRPr>
            </a:lvl9pPr>
          </a:lstStyle>
          <a:p>
            <a:pPr algn="ctr" eaLnBrk="1" hangingPunct="1"/>
            <a:r>
              <a:rPr lang="en-US" sz="2200" b="1">
                <a:latin typeface="Comic Sans MS" pitchFamily="66" charset="0"/>
              </a:rPr>
              <a:t>Verizon</a:t>
            </a:r>
          </a:p>
        </p:txBody>
      </p:sp>
      <p:sp>
        <p:nvSpPr>
          <p:cNvPr id="11" name="AutoShape 149"/>
          <p:cNvSpPr>
            <a:spLocks noChangeArrowheads="1"/>
          </p:cNvSpPr>
          <p:nvPr/>
        </p:nvSpPr>
        <p:spPr bwMode="auto">
          <a:xfrm>
            <a:off x="8031873" y="1270124"/>
            <a:ext cx="2448272" cy="862732"/>
          </a:xfrm>
          <a:prstGeom prst="wedgeRoundRectCallout">
            <a:avLst>
              <a:gd name="adj1" fmla="val -22704"/>
              <a:gd name="adj2" fmla="val 69057"/>
              <a:gd name="adj3" fmla="val 16667"/>
            </a:avLst>
          </a:prstGeom>
          <a:solidFill>
            <a:schemeClr val="bg1">
              <a:lumMod val="95000"/>
            </a:schemeClr>
          </a:solidFill>
          <a:ln>
            <a:solidFill>
              <a:schemeClr val="bg1">
                <a:lumMod val="5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2"/>
          </a:lnRef>
          <a:fillRef idx="2">
            <a:schemeClr val="accent2"/>
          </a:fillRef>
          <a:effectRef idx="1">
            <a:schemeClr val="accent2"/>
          </a:effectRef>
          <a:fontRef idx="minor">
            <a:schemeClr val="dk1"/>
          </a:fontRef>
        </p:style>
        <p:txBody>
          <a:bodyPr/>
          <a:lstStyle/>
          <a:p>
            <a:pPr algn="ctr">
              <a:defRPr/>
            </a:pPr>
            <a:r>
              <a:rPr lang="en-US" sz="2800" b="1" dirty="0">
                <a:latin typeface="Comic Sans MS" pitchFamily="66" charset="0"/>
              </a:rPr>
              <a:t>Verizon</a:t>
            </a:r>
          </a:p>
          <a:p>
            <a:pPr algn="ctr">
              <a:defRPr/>
            </a:pPr>
            <a:r>
              <a:rPr lang="en-US" b="1" dirty="0">
                <a:latin typeface="Comic Sans MS" pitchFamily="66" charset="0"/>
              </a:rPr>
              <a:t>66.174.161.0/24</a:t>
            </a:r>
          </a:p>
        </p:txBody>
      </p:sp>
      <p:sp>
        <p:nvSpPr>
          <p:cNvPr id="12" name="Line 151"/>
          <p:cNvSpPr>
            <a:spLocks noChangeShapeType="1"/>
          </p:cNvSpPr>
          <p:nvPr/>
        </p:nvSpPr>
        <p:spPr bwMode="auto">
          <a:xfrm>
            <a:off x="8612188" y="5084763"/>
            <a:ext cx="792162" cy="615950"/>
          </a:xfrm>
          <a:prstGeom prst="line">
            <a:avLst/>
          </a:prstGeom>
          <a:noFill/>
          <a:ln w="1270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3" name="Freeform 12"/>
          <p:cNvSpPr/>
          <p:nvPr/>
        </p:nvSpPr>
        <p:spPr>
          <a:xfrm>
            <a:off x="3676650" y="4438650"/>
            <a:ext cx="3155950" cy="355600"/>
          </a:xfrm>
          <a:custGeom>
            <a:avLst/>
            <a:gdLst>
              <a:gd name="connsiteX0" fmla="*/ 3155795 w 3155795"/>
              <a:gd name="connsiteY0" fmla="*/ 156117 h 356839"/>
              <a:gd name="connsiteX1" fmla="*/ 3122342 w 3155795"/>
              <a:gd name="connsiteY1" fmla="*/ 55756 h 356839"/>
              <a:gd name="connsiteX2" fmla="*/ 2687444 w 3155795"/>
              <a:gd name="connsiteY2" fmla="*/ 0 h 356839"/>
              <a:gd name="connsiteX3" fmla="*/ 2330605 w 3155795"/>
              <a:gd name="connsiteY3" fmla="*/ 89210 h 356839"/>
              <a:gd name="connsiteX4" fmla="*/ 2129883 w 3155795"/>
              <a:gd name="connsiteY4" fmla="*/ 167269 h 356839"/>
              <a:gd name="connsiteX5" fmla="*/ 2085278 w 3155795"/>
              <a:gd name="connsiteY5" fmla="*/ 178420 h 356839"/>
              <a:gd name="connsiteX6" fmla="*/ 1806498 w 3155795"/>
              <a:gd name="connsiteY6" fmla="*/ 278781 h 356839"/>
              <a:gd name="connsiteX7" fmla="*/ 1616927 w 3155795"/>
              <a:gd name="connsiteY7" fmla="*/ 289932 h 356839"/>
              <a:gd name="connsiteX8" fmla="*/ 1494264 w 3155795"/>
              <a:gd name="connsiteY8" fmla="*/ 334537 h 356839"/>
              <a:gd name="connsiteX9" fmla="*/ 1382752 w 3155795"/>
              <a:gd name="connsiteY9" fmla="*/ 345688 h 356839"/>
              <a:gd name="connsiteX10" fmla="*/ 1326995 w 3155795"/>
              <a:gd name="connsiteY10" fmla="*/ 356839 h 356839"/>
              <a:gd name="connsiteX11" fmla="*/ 1059366 w 3155795"/>
              <a:gd name="connsiteY11" fmla="*/ 334537 h 356839"/>
              <a:gd name="connsiteX12" fmla="*/ 1003610 w 3155795"/>
              <a:gd name="connsiteY12" fmla="*/ 323386 h 356839"/>
              <a:gd name="connsiteX13" fmla="*/ 791737 w 3155795"/>
              <a:gd name="connsiteY13" fmla="*/ 312235 h 356839"/>
              <a:gd name="connsiteX14" fmla="*/ 289932 w 3155795"/>
              <a:gd name="connsiteY14" fmla="*/ 301083 h 356839"/>
              <a:gd name="connsiteX15" fmla="*/ 189571 w 3155795"/>
              <a:gd name="connsiteY15" fmla="*/ 278781 h 356839"/>
              <a:gd name="connsiteX16" fmla="*/ 156117 w 3155795"/>
              <a:gd name="connsiteY16" fmla="*/ 267630 h 356839"/>
              <a:gd name="connsiteX17" fmla="*/ 100361 w 3155795"/>
              <a:gd name="connsiteY17" fmla="*/ 234176 h 356839"/>
              <a:gd name="connsiteX18" fmla="*/ 33454 w 3155795"/>
              <a:gd name="connsiteY18" fmla="*/ 200722 h 356839"/>
              <a:gd name="connsiteX19" fmla="*/ 0 w 3155795"/>
              <a:gd name="connsiteY19" fmla="*/ 167269 h 356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55795" h="356839">
                <a:moveTo>
                  <a:pt x="3155795" y="156117"/>
                </a:moveTo>
                <a:cubicBezTo>
                  <a:pt x="3144644" y="122663"/>
                  <a:pt x="3155151" y="68681"/>
                  <a:pt x="3122342" y="55756"/>
                </a:cubicBezTo>
                <a:cubicBezTo>
                  <a:pt x="3093448" y="44374"/>
                  <a:pt x="2798185" y="12305"/>
                  <a:pt x="2687444" y="0"/>
                </a:cubicBezTo>
                <a:cubicBezTo>
                  <a:pt x="2568498" y="29737"/>
                  <a:pt x="2448041" y="53979"/>
                  <a:pt x="2330605" y="89210"/>
                </a:cubicBezTo>
                <a:cubicBezTo>
                  <a:pt x="2261844" y="109838"/>
                  <a:pt x="2197350" y="142736"/>
                  <a:pt x="2129883" y="167269"/>
                </a:cubicBezTo>
                <a:cubicBezTo>
                  <a:pt x="2115480" y="172507"/>
                  <a:pt x="2099628" y="173039"/>
                  <a:pt x="2085278" y="178420"/>
                </a:cubicBezTo>
                <a:cubicBezTo>
                  <a:pt x="1992370" y="213260"/>
                  <a:pt x="1906022" y="262194"/>
                  <a:pt x="1806498" y="278781"/>
                </a:cubicBezTo>
                <a:cubicBezTo>
                  <a:pt x="1744060" y="289187"/>
                  <a:pt x="1680117" y="286215"/>
                  <a:pt x="1616927" y="289932"/>
                </a:cubicBezTo>
                <a:cubicBezTo>
                  <a:pt x="1576039" y="304800"/>
                  <a:pt x="1536588" y="324460"/>
                  <a:pt x="1494264" y="334537"/>
                </a:cubicBezTo>
                <a:cubicBezTo>
                  <a:pt x="1457924" y="343189"/>
                  <a:pt x="1419780" y="340751"/>
                  <a:pt x="1382752" y="345688"/>
                </a:cubicBezTo>
                <a:cubicBezTo>
                  <a:pt x="1363965" y="348193"/>
                  <a:pt x="1345581" y="353122"/>
                  <a:pt x="1326995" y="356839"/>
                </a:cubicBezTo>
                <a:cubicBezTo>
                  <a:pt x="1237785" y="349405"/>
                  <a:pt x="1148410" y="343748"/>
                  <a:pt x="1059366" y="334537"/>
                </a:cubicBezTo>
                <a:cubicBezTo>
                  <a:pt x="1040513" y="332587"/>
                  <a:pt x="1022498" y="324960"/>
                  <a:pt x="1003610" y="323386"/>
                </a:cubicBezTo>
                <a:cubicBezTo>
                  <a:pt x="933132" y="317513"/>
                  <a:pt x="862361" y="315952"/>
                  <a:pt x="791737" y="312235"/>
                </a:cubicBezTo>
                <a:cubicBezTo>
                  <a:pt x="375078" y="260151"/>
                  <a:pt x="909344" y="317383"/>
                  <a:pt x="289932" y="301083"/>
                </a:cubicBezTo>
                <a:cubicBezTo>
                  <a:pt x="255674" y="300181"/>
                  <a:pt x="222818" y="287092"/>
                  <a:pt x="189571" y="278781"/>
                </a:cubicBezTo>
                <a:cubicBezTo>
                  <a:pt x="178167" y="275930"/>
                  <a:pt x="166631" y="272887"/>
                  <a:pt x="156117" y="267630"/>
                </a:cubicBezTo>
                <a:cubicBezTo>
                  <a:pt x="136731" y="257937"/>
                  <a:pt x="119389" y="244555"/>
                  <a:pt x="100361" y="234176"/>
                </a:cubicBezTo>
                <a:cubicBezTo>
                  <a:pt x="78471" y="222236"/>
                  <a:pt x="54201" y="214553"/>
                  <a:pt x="33454" y="200722"/>
                </a:cubicBezTo>
                <a:cubicBezTo>
                  <a:pt x="20332" y="191974"/>
                  <a:pt x="0" y="167269"/>
                  <a:pt x="0" y="167269"/>
                </a:cubicBezTo>
              </a:path>
            </a:pathLst>
          </a:custGeom>
          <a:ln w="1270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latin typeface="Comic Sans MS" pitchFamily="66" charset="0"/>
            </a:endParaRPr>
          </a:p>
        </p:txBody>
      </p:sp>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539" y="4376738"/>
            <a:ext cx="40957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2994026"/>
            <a:ext cx="4095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15"/>
          <p:cNvSpPr/>
          <p:nvPr/>
        </p:nvSpPr>
        <p:spPr>
          <a:xfrm>
            <a:off x="3665539" y="3233738"/>
            <a:ext cx="801687" cy="1149350"/>
          </a:xfrm>
          <a:custGeom>
            <a:avLst/>
            <a:gdLst>
              <a:gd name="connsiteX0" fmla="*/ 0 w 802888"/>
              <a:gd name="connsiteY0" fmla="*/ 1148575 h 1148575"/>
              <a:gd name="connsiteX1" fmla="*/ 66907 w 802888"/>
              <a:gd name="connsiteY1" fmla="*/ 947853 h 1148575"/>
              <a:gd name="connsiteX2" fmla="*/ 189571 w 802888"/>
              <a:gd name="connsiteY2" fmla="*/ 814039 h 1148575"/>
              <a:gd name="connsiteX3" fmla="*/ 234176 w 802888"/>
              <a:gd name="connsiteY3" fmla="*/ 758283 h 1148575"/>
              <a:gd name="connsiteX4" fmla="*/ 267629 w 802888"/>
              <a:gd name="connsiteY4" fmla="*/ 735980 h 1148575"/>
              <a:gd name="connsiteX5" fmla="*/ 345688 w 802888"/>
              <a:gd name="connsiteY5" fmla="*/ 691375 h 1148575"/>
              <a:gd name="connsiteX6" fmla="*/ 412595 w 802888"/>
              <a:gd name="connsiteY6" fmla="*/ 680224 h 1148575"/>
              <a:gd name="connsiteX7" fmla="*/ 557561 w 802888"/>
              <a:gd name="connsiteY7" fmla="*/ 646770 h 1148575"/>
              <a:gd name="connsiteX8" fmla="*/ 591015 w 802888"/>
              <a:gd name="connsiteY8" fmla="*/ 613317 h 1148575"/>
              <a:gd name="connsiteX9" fmla="*/ 646771 w 802888"/>
              <a:gd name="connsiteY9" fmla="*/ 568712 h 1148575"/>
              <a:gd name="connsiteX10" fmla="*/ 680225 w 802888"/>
              <a:gd name="connsiteY10" fmla="*/ 501805 h 1148575"/>
              <a:gd name="connsiteX11" fmla="*/ 713678 w 802888"/>
              <a:gd name="connsiteY11" fmla="*/ 468351 h 1148575"/>
              <a:gd name="connsiteX12" fmla="*/ 735981 w 802888"/>
              <a:gd name="connsiteY12" fmla="*/ 312234 h 1148575"/>
              <a:gd name="connsiteX13" fmla="*/ 758283 w 802888"/>
              <a:gd name="connsiteY13" fmla="*/ 234175 h 1148575"/>
              <a:gd name="connsiteX14" fmla="*/ 780586 w 802888"/>
              <a:gd name="connsiteY14" fmla="*/ 144966 h 1148575"/>
              <a:gd name="connsiteX15" fmla="*/ 791737 w 802888"/>
              <a:gd name="connsiteY15" fmla="*/ 89209 h 1148575"/>
              <a:gd name="connsiteX16" fmla="*/ 802888 w 802888"/>
              <a:gd name="connsiteY16" fmla="*/ 0 h 114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2888" h="1148575">
                <a:moveTo>
                  <a:pt x="0" y="1148575"/>
                </a:moveTo>
                <a:cubicBezTo>
                  <a:pt x="22302" y="1081668"/>
                  <a:pt x="40203" y="1013129"/>
                  <a:pt x="66907" y="947853"/>
                </a:cubicBezTo>
                <a:cubicBezTo>
                  <a:pt x="80469" y="914702"/>
                  <a:pt x="189323" y="814349"/>
                  <a:pt x="189571" y="814039"/>
                </a:cubicBezTo>
                <a:cubicBezTo>
                  <a:pt x="204439" y="795454"/>
                  <a:pt x="217346" y="775113"/>
                  <a:pt x="234176" y="758283"/>
                </a:cubicBezTo>
                <a:cubicBezTo>
                  <a:pt x="243653" y="748806"/>
                  <a:pt x="256137" y="742875"/>
                  <a:pt x="267629" y="735980"/>
                </a:cubicBezTo>
                <a:cubicBezTo>
                  <a:pt x="293326" y="720561"/>
                  <a:pt x="317717" y="702133"/>
                  <a:pt x="345688" y="691375"/>
                </a:cubicBezTo>
                <a:cubicBezTo>
                  <a:pt x="366791" y="683259"/>
                  <a:pt x="390660" y="685708"/>
                  <a:pt x="412595" y="680224"/>
                </a:cubicBezTo>
                <a:cubicBezTo>
                  <a:pt x="575878" y="639404"/>
                  <a:pt x="376358" y="672658"/>
                  <a:pt x="557561" y="646770"/>
                </a:cubicBezTo>
                <a:cubicBezTo>
                  <a:pt x="568712" y="635619"/>
                  <a:pt x="579147" y="623702"/>
                  <a:pt x="591015" y="613317"/>
                </a:cubicBezTo>
                <a:cubicBezTo>
                  <a:pt x="608927" y="597644"/>
                  <a:pt x="631903" y="587297"/>
                  <a:pt x="646771" y="568712"/>
                </a:cubicBezTo>
                <a:cubicBezTo>
                  <a:pt x="662348" y="549241"/>
                  <a:pt x="666394" y="522552"/>
                  <a:pt x="680225" y="501805"/>
                </a:cubicBezTo>
                <a:cubicBezTo>
                  <a:pt x="688973" y="488683"/>
                  <a:pt x="702527" y="479502"/>
                  <a:pt x="713678" y="468351"/>
                </a:cubicBezTo>
                <a:cubicBezTo>
                  <a:pt x="723421" y="380664"/>
                  <a:pt x="720199" y="383252"/>
                  <a:pt x="735981" y="312234"/>
                </a:cubicBezTo>
                <a:cubicBezTo>
                  <a:pt x="758269" y="211943"/>
                  <a:pt x="735931" y="316132"/>
                  <a:pt x="758283" y="234175"/>
                </a:cubicBezTo>
                <a:cubicBezTo>
                  <a:pt x="766348" y="204604"/>
                  <a:pt x="773694" y="174833"/>
                  <a:pt x="780586" y="144966"/>
                </a:cubicBezTo>
                <a:cubicBezTo>
                  <a:pt x="784848" y="126498"/>
                  <a:pt x="788855" y="107942"/>
                  <a:pt x="791737" y="89209"/>
                </a:cubicBezTo>
                <a:cubicBezTo>
                  <a:pt x="796294" y="59590"/>
                  <a:pt x="802888" y="0"/>
                  <a:pt x="802888" y="0"/>
                </a:cubicBezTo>
              </a:path>
            </a:pathLst>
          </a:custGeom>
          <a:ln w="76200">
            <a:solidFill>
              <a:srgbClr val="00206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latin typeface="Comic Sans MS" pitchFamily="66" charset="0"/>
            </a:endParaRPr>
          </a:p>
        </p:txBody>
      </p:sp>
      <p:sp>
        <p:nvSpPr>
          <p:cNvPr id="17" name="Freeform 16"/>
          <p:cNvSpPr/>
          <p:nvPr/>
        </p:nvSpPr>
        <p:spPr>
          <a:xfrm>
            <a:off x="4579938" y="2790825"/>
            <a:ext cx="2754312" cy="242888"/>
          </a:xfrm>
          <a:custGeom>
            <a:avLst/>
            <a:gdLst>
              <a:gd name="connsiteX0" fmla="*/ 0 w 2754351"/>
              <a:gd name="connsiteY0" fmla="*/ 242298 h 242298"/>
              <a:gd name="connsiteX1" fmla="*/ 568712 w 2754351"/>
              <a:gd name="connsiteY1" fmla="*/ 8122 h 242298"/>
              <a:gd name="connsiteX2" fmla="*/ 1137425 w 2754351"/>
              <a:gd name="connsiteY2" fmla="*/ 30425 h 242298"/>
              <a:gd name="connsiteX3" fmla="*/ 1260088 w 2754351"/>
              <a:gd name="connsiteY3" fmla="*/ 41576 h 242298"/>
              <a:gd name="connsiteX4" fmla="*/ 1326995 w 2754351"/>
              <a:gd name="connsiteY4" fmla="*/ 52727 h 242298"/>
              <a:gd name="connsiteX5" fmla="*/ 1516566 w 2754351"/>
              <a:gd name="connsiteY5" fmla="*/ 130786 h 242298"/>
              <a:gd name="connsiteX6" fmla="*/ 1616927 w 2754351"/>
              <a:gd name="connsiteY6" fmla="*/ 141937 h 242298"/>
              <a:gd name="connsiteX7" fmla="*/ 1828800 w 2754351"/>
              <a:gd name="connsiteY7" fmla="*/ 164239 h 242298"/>
              <a:gd name="connsiteX8" fmla="*/ 1873405 w 2754351"/>
              <a:gd name="connsiteY8" fmla="*/ 175390 h 242298"/>
              <a:gd name="connsiteX9" fmla="*/ 2118732 w 2754351"/>
              <a:gd name="connsiteY9" fmla="*/ 141937 h 242298"/>
              <a:gd name="connsiteX10" fmla="*/ 2564781 w 2754351"/>
              <a:gd name="connsiteY10" fmla="*/ 119634 h 242298"/>
              <a:gd name="connsiteX11" fmla="*/ 2642839 w 2754351"/>
              <a:gd name="connsiteY11" fmla="*/ 108483 h 242298"/>
              <a:gd name="connsiteX12" fmla="*/ 2720898 w 2754351"/>
              <a:gd name="connsiteY12" fmla="*/ 52727 h 242298"/>
              <a:gd name="connsiteX13" fmla="*/ 2754351 w 2754351"/>
              <a:gd name="connsiteY13" fmla="*/ 41576 h 24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4351" h="242298">
                <a:moveTo>
                  <a:pt x="0" y="242298"/>
                </a:moveTo>
                <a:cubicBezTo>
                  <a:pt x="165197" y="77101"/>
                  <a:pt x="158827" y="67281"/>
                  <a:pt x="568712" y="8122"/>
                </a:cubicBezTo>
                <a:cubicBezTo>
                  <a:pt x="756483" y="-18979"/>
                  <a:pt x="1137425" y="30425"/>
                  <a:pt x="1137425" y="30425"/>
                </a:cubicBezTo>
                <a:cubicBezTo>
                  <a:pt x="1178313" y="34142"/>
                  <a:pt x="1219313" y="36779"/>
                  <a:pt x="1260088" y="41576"/>
                </a:cubicBezTo>
                <a:cubicBezTo>
                  <a:pt x="1282543" y="44218"/>
                  <a:pt x="1306213" y="43821"/>
                  <a:pt x="1326995" y="52727"/>
                </a:cubicBezTo>
                <a:cubicBezTo>
                  <a:pt x="1504753" y="128909"/>
                  <a:pt x="1323838" y="98664"/>
                  <a:pt x="1516566" y="130786"/>
                </a:cubicBezTo>
                <a:cubicBezTo>
                  <a:pt x="1549768" y="136320"/>
                  <a:pt x="1583435" y="138588"/>
                  <a:pt x="1616927" y="141937"/>
                </a:cubicBezTo>
                <a:cubicBezTo>
                  <a:pt x="1678962" y="148140"/>
                  <a:pt x="1764890" y="153588"/>
                  <a:pt x="1828800" y="164239"/>
                </a:cubicBezTo>
                <a:cubicBezTo>
                  <a:pt x="1843917" y="166759"/>
                  <a:pt x="1858537" y="171673"/>
                  <a:pt x="1873405" y="175390"/>
                </a:cubicBezTo>
                <a:cubicBezTo>
                  <a:pt x="1955181" y="164239"/>
                  <a:pt x="2036261" y="145109"/>
                  <a:pt x="2118732" y="141937"/>
                </a:cubicBezTo>
                <a:cubicBezTo>
                  <a:pt x="2264468" y="136332"/>
                  <a:pt x="2418101" y="133604"/>
                  <a:pt x="2564781" y="119634"/>
                </a:cubicBezTo>
                <a:cubicBezTo>
                  <a:pt x="2590946" y="117142"/>
                  <a:pt x="2616820" y="112200"/>
                  <a:pt x="2642839" y="108483"/>
                </a:cubicBezTo>
                <a:cubicBezTo>
                  <a:pt x="2681086" y="70236"/>
                  <a:pt x="2669526" y="74743"/>
                  <a:pt x="2720898" y="52727"/>
                </a:cubicBezTo>
                <a:cubicBezTo>
                  <a:pt x="2731702" y="48097"/>
                  <a:pt x="2754351" y="41576"/>
                  <a:pt x="2754351" y="41576"/>
                </a:cubicBezTo>
              </a:path>
            </a:pathLst>
          </a:custGeom>
          <a:ln w="1270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latin typeface="Comic Sans MS" pitchFamily="66" charset="0"/>
            </a:endParaRPr>
          </a:p>
        </p:txBody>
      </p:sp>
      <p:sp>
        <p:nvSpPr>
          <p:cNvPr id="18" name="AutoShape 149"/>
          <p:cNvSpPr>
            <a:spLocks noChangeArrowheads="1"/>
          </p:cNvSpPr>
          <p:nvPr/>
        </p:nvSpPr>
        <p:spPr bwMode="auto">
          <a:xfrm>
            <a:off x="1828800" y="1325425"/>
            <a:ext cx="3425282" cy="862732"/>
          </a:xfrm>
          <a:prstGeom prst="wedgeRoundRectCallout">
            <a:avLst>
              <a:gd name="adj1" fmla="val 22586"/>
              <a:gd name="adj2" fmla="val 131375"/>
              <a:gd name="adj3" fmla="val 16667"/>
            </a:avLst>
          </a:prstGeom>
          <a:solidFill>
            <a:schemeClr val="bg1">
              <a:lumMod val="95000"/>
            </a:schemeClr>
          </a:solidFill>
          <a:ln>
            <a:solidFill>
              <a:schemeClr val="bg1">
                <a:lumMod val="5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2"/>
          </a:lnRef>
          <a:fillRef idx="2">
            <a:schemeClr val="accent2"/>
          </a:fillRef>
          <a:effectRef idx="1">
            <a:schemeClr val="accent2"/>
          </a:effectRef>
          <a:fontRef idx="minor">
            <a:schemeClr val="dk1"/>
          </a:fontRef>
        </p:style>
        <p:txBody>
          <a:bodyPr/>
          <a:lstStyle/>
          <a:p>
            <a:pPr algn="ctr">
              <a:defRPr/>
            </a:pPr>
            <a:r>
              <a:rPr lang="en-US" sz="2000" b="1" dirty="0">
                <a:latin typeface="Comic Sans MS" pitchFamily="66" charset="0"/>
              </a:rPr>
              <a:t>This packet is destined for Verizon. </a:t>
            </a:r>
            <a:endParaRPr lang="en-US" sz="1200" b="1" dirty="0">
              <a:latin typeface="Comic Sans MS" pitchFamily="66" charset="0"/>
            </a:endParaRPr>
          </a:p>
        </p:txBody>
      </p:sp>
      <p:sp>
        <p:nvSpPr>
          <p:cNvPr id="19" name="Rectangle 18"/>
          <p:cNvSpPr/>
          <p:nvPr/>
        </p:nvSpPr>
        <p:spPr bwMode="auto">
          <a:xfrm>
            <a:off x="6781800" y="4128831"/>
            <a:ext cx="2130896" cy="950819"/>
          </a:xfrm>
          <a:prstGeom prst="rect">
            <a:avLst/>
          </a:prstGeom>
          <a:solidFill>
            <a:srgbClr val="CC99FF"/>
          </a:solidFill>
          <a:ln w="9525" cap="flat" cmpd="sng" algn="ctr">
            <a:noFill/>
            <a:prstDash val="solid"/>
            <a:round/>
            <a:headEnd type="none" w="med" len="med"/>
            <a:tailEnd type="none" w="med" len="med"/>
          </a:ln>
          <a:effectLst>
            <a:innerShdw blurRad="63500" dist="50800" dir="8100000">
              <a:prstClr val="black">
                <a:alpha val="50000"/>
              </a:prstClr>
            </a:innerShdw>
          </a:effectLst>
        </p:spPr>
        <p:txBody>
          <a:bodyPr wrap="none" anchor="ctr"/>
          <a:lstStyle/>
          <a:p>
            <a:pPr algn="ctr">
              <a:defRPr/>
            </a:pPr>
            <a:r>
              <a:rPr lang="en-US" b="1" dirty="0">
                <a:latin typeface="Comic Sans MS" pitchFamily="66" charset="0"/>
                <a:cs typeface="Arial" charset="0"/>
              </a:rPr>
              <a:t>London Internet </a:t>
            </a:r>
          </a:p>
          <a:p>
            <a:pPr algn="ctr">
              <a:defRPr/>
            </a:pPr>
            <a:r>
              <a:rPr lang="en-US" b="1" dirty="0">
                <a:latin typeface="Comic Sans MS" pitchFamily="66" charset="0"/>
                <a:cs typeface="Arial" charset="0"/>
              </a:rPr>
              <a:t>Exchange</a:t>
            </a:r>
          </a:p>
        </p:txBody>
      </p:sp>
    </p:spTree>
    <p:extLst>
      <p:ext uri="{BB962C8B-B14F-4D97-AF65-F5344CB8AC3E}">
        <p14:creationId xmlns:p14="http://schemas.microsoft.com/office/powerpoint/2010/main" val="1660350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nodeType="afterGroup">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par>
                          <p:cTn id="31" fill="hold" nodeType="afterGroup">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Hijack?</a:t>
            </a:r>
          </a:p>
        </p:txBody>
      </p:sp>
      <p:sp>
        <p:nvSpPr>
          <p:cNvPr id="3" name="Text Placeholder 2"/>
          <p:cNvSpPr>
            <a:spLocks noGrp="1"/>
          </p:cNvSpPr>
          <p:nvPr>
            <p:ph type="body" idx="1"/>
          </p:nvPr>
        </p:nvSpPr>
        <p:spPr/>
        <p:txBody>
          <a:bodyPr/>
          <a:lstStyle/>
          <a:p>
            <a:r>
              <a:rPr lang="en-US" dirty="0"/>
              <a:t>Hijacks happen all the time, but why?</a:t>
            </a:r>
          </a:p>
          <a:p>
            <a:pPr lvl="1"/>
            <a:r>
              <a:rPr lang="en-US" dirty="0"/>
              <a:t>Human or software errors</a:t>
            </a:r>
          </a:p>
          <a:p>
            <a:pPr lvl="2"/>
            <a:r>
              <a:rPr lang="en-US" dirty="0"/>
              <a:t>Routers leak internal routes to the world</a:t>
            </a:r>
          </a:p>
          <a:p>
            <a:pPr lvl="2"/>
            <a:r>
              <a:rPr lang="en-US" dirty="0"/>
              <a:t>People fat finger routing entries</a:t>
            </a:r>
          </a:p>
          <a:p>
            <a:pPr lvl="1"/>
            <a:r>
              <a:rPr lang="en-US" dirty="0"/>
              <a:t>Censorship</a:t>
            </a:r>
          </a:p>
          <a:p>
            <a:pPr lvl="2"/>
            <a:r>
              <a:rPr lang="en-US" dirty="0"/>
              <a:t>Many ASs are obliged block access to specific IP ranges (e.g. Facebook, YouTube)</a:t>
            </a:r>
          </a:p>
          <a:p>
            <a:pPr lvl="2"/>
            <a:r>
              <a:rPr lang="en-US" dirty="0"/>
              <a:t>Sometimes these black hole routes leak to world</a:t>
            </a:r>
          </a:p>
          <a:p>
            <a:pPr lvl="1"/>
            <a:r>
              <a:rPr lang="en-US" dirty="0"/>
              <a:t>Spying</a:t>
            </a:r>
          </a:p>
          <a:p>
            <a:pPr lvl="2"/>
            <a:r>
              <a:rPr lang="en-US" dirty="0"/>
              <a:t>Easy to monitor or </a:t>
            </a:r>
            <a:r>
              <a:rPr lang="en-US" dirty="0" err="1"/>
              <a:t>MiTM</a:t>
            </a:r>
            <a:r>
              <a:rPr lang="en-US" dirty="0"/>
              <a:t> traffic once it’s routed through your network :)</a:t>
            </a:r>
          </a:p>
          <a:p>
            <a:pPr lvl="1"/>
            <a:r>
              <a:rPr lang="en-US" dirty="0"/>
              <a:t>Cybercrime</a:t>
            </a:r>
          </a:p>
          <a:p>
            <a:pPr lvl="2"/>
            <a:r>
              <a:rPr lang="en-US" dirty="0"/>
              <a:t>Recent incident where a prefix hijack was used to steal Bitcoins from a large mining operation</a:t>
            </a:r>
          </a:p>
        </p:txBody>
      </p:sp>
    </p:spTree>
    <p:extLst>
      <p:ext uri="{BB962C8B-B14F-4D97-AF65-F5344CB8AC3E}">
        <p14:creationId xmlns:p14="http://schemas.microsoft.com/office/powerpoint/2010/main" val="99829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anim calcmode="lin" valueType="num">
                                      <p:cBhvr>
                                        <p:cTn id="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anim calcmode="lin" valueType="num">
                                      <p:cBhvr>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anim calcmode="lin" valueType="num">
                                      <p:cBhvr>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anim calcmode="lin" valueType="num">
                                      <p:cBhvr>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anim calcmode="lin" valueType="num">
                                      <p:cBhvr>
                                        <p:cTn id="3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anim calcmode="lin" valueType="num">
                                      <p:cBhvr>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9" end="9"/>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anim calcmode="lin" valueType="num">
                                      <p:cBhvr>
                                        <p:cTn id="4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a:t>
            </a:r>
          </a:p>
        </p:txBody>
      </p:sp>
      <p:sp>
        <p:nvSpPr>
          <p:cNvPr id="3" name="Content Placeholder 2"/>
          <p:cNvSpPr>
            <a:spLocks noGrp="1"/>
          </p:cNvSpPr>
          <p:nvPr>
            <p:ph idx="1"/>
          </p:nvPr>
        </p:nvSpPr>
        <p:spPr/>
        <p:txBody>
          <a:bodyPr/>
          <a:lstStyle/>
          <a:p>
            <a:r>
              <a:rPr lang="en-US" dirty="0"/>
              <a:t>Midterm Stats</a:t>
            </a:r>
          </a:p>
          <a:p>
            <a:pPr lvl="1"/>
            <a:r>
              <a:rPr lang="en-US" dirty="0"/>
              <a:t>Average and Median 86</a:t>
            </a:r>
          </a:p>
          <a:p>
            <a:pPr lvl="1"/>
            <a:r>
              <a:rPr lang="en-US" dirty="0"/>
              <a:t>STDDEV 6</a:t>
            </a:r>
          </a:p>
          <a:p>
            <a:pPr lvl="1"/>
            <a:endParaRPr lang="en-US" dirty="0"/>
          </a:p>
          <a:p>
            <a:r>
              <a:rPr lang="en-US" dirty="0"/>
              <a:t>Lab 3 due next week</a:t>
            </a:r>
          </a:p>
        </p:txBody>
      </p:sp>
      <p:sp>
        <p:nvSpPr>
          <p:cNvPr id="4" name="Slide Number Placeholder 3"/>
          <p:cNvSpPr>
            <a:spLocks noGrp="1"/>
          </p:cNvSpPr>
          <p:nvPr>
            <p:ph type="sldNum" sz="quarter" idx="12"/>
          </p:nvPr>
        </p:nvSpPr>
        <p:spPr/>
        <p:txBody>
          <a:bodyPr/>
          <a:lstStyle/>
          <a:p>
            <a:fld id="{EFC71DA5-D19C-4EBE-B7CB-CB51C0449219}" type="slidenum">
              <a:rPr lang="en-US" smtClean="0"/>
              <a:pPr/>
              <a:t>2</a:t>
            </a:fld>
            <a:r>
              <a:rPr lang="en-US"/>
              <a:t>/12</a:t>
            </a:r>
          </a:p>
        </p:txBody>
      </p:sp>
    </p:spTree>
    <p:extLst>
      <p:ext uri="{BB962C8B-B14F-4D97-AF65-F5344CB8AC3E}">
        <p14:creationId xmlns:p14="http://schemas.microsoft.com/office/powerpoint/2010/main" val="1427387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Hijacking Techniques</a:t>
            </a:r>
          </a:p>
        </p:txBody>
      </p:sp>
      <p:sp>
        <p:nvSpPr>
          <p:cNvPr id="3" name="Text Placeholder 2"/>
          <p:cNvSpPr>
            <a:spLocks noGrp="1"/>
          </p:cNvSpPr>
          <p:nvPr>
            <p:ph type="body" idx="1"/>
          </p:nvPr>
        </p:nvSpPr>
        <p:spPr>
          <a:xfrm>
            <a:off x="838200" y="1690688"/>
            <a:ext cx="10515600" cy="5032375"/>
          </a:xfrm>
        </p:spPr>
        <p:txBody>
          <a:bodyPr>
            <a:normAutofit lnSpcReduction="10000"/>
          </a:bodyPr>
          <a:lstStyle/>
          <a:p>
            <a:pPr marL="373272" indent="-457200">
              <a:buFont typeface="+mj-lt"/>
              <a:buAutoNum type="arabicPeriod"/>
            </a:pPr>
            <a:r>
              <a:rPr lang="en-US" dirty="0"/>
              <a:t>Prefix hijack</a:t>
            </a:r>
          </a:p>
          <a:p>
            <a:pPr lvl="1"/>
            <a:r>
              <a:rPr lang="en-US" dirty="0"/>
              <a:t>Most basic attack</a:t>
            </a:r>
          </a:p>
          <a:p>
            <a:pPr lvl="1"/>
            <a:r>
              <a:rPr lang="en-US" dirty="0"/>
              <a:t>Announce a prefix that the attacker doesn’t actually own</a:t>
            </a:r>
          </a:p>
          <a:p>
            <a:pPr lvl="1"/>
            <a:r>
              <a:rPr lang="en-US" dirty="0"/>
              <a:t>Neighbors may route traffic for the prefix to the attacker, depending on preferences and AS topology</a:t>
            </a:r>
          </a:p>
          <a:p>
            <a:pPr marL="373272" indent="-457200">
              <a:buFont typeface="+mj-lt"/>
              <a:buAutoNum type="arabicPeriod"/>
            </a:pPr>
            <a:r>
              <a:rPr lang="en-US" dirty="0" err="1"/>
              <a:t>Subprefix</a:t>
            </a:r>
            <a:r>
              <a:rPr lang="en-US" dirty="0"/>
              <a:t> hijack</a:t>
            </a:r>
          </a:p>
          <a:p>
            <a:pPr lvl="1"/>
            <a:r>
              <a:rPr lang="en-US" dirty="0"/>
              <a:t>Most devastating type of hijack</a:t>
            </a:r>
          </a:p>
          <a:p>
            <a:pPr lvl="1"/>
            <a:r>
              <a:rPr lang="en-US" dirty="0"/>
              <a:t>Announce a very specific prefix (e.g. a /24)</a:t>
            </a:r>
          </a:p>
          <a:p>
            <a:pPr lvl="1"/>
            <a:r>
              <a:rPr lang="en-US" dirty="0"/>
              <a:t>Routing is based on longest prefix matching, so the attackers route is likely to be selected by all </a:t>
            </a:r>
            <a:r>
              <a:rPr lang="en-US" dirty="0" err="1"/>
              <a:t>ASes</a:t>
            </a:r>
            <a:r>
              <a:rPr lang="en-US" dirty="0"/>
              <a:t> globally</a:t>
            </a:r>
          </a:p>
          <a:p>
            <a:pPr marL="373272" indent="-457200">
              <a:buFont typeface="+mj-lt"/>
              <a:buAutoNum type="arabicPeriod"/>
            </a:pPr>
            <a:r>
              <a:rPr lang="en-US" dirty="0"/>
              <a:t>Path shortening</a:t>
            </a:r>
          </a:p>
          <a:p>
            <a:pPr lvl="1"/>
            <a:r>
              <a:rPr lang="en-US" dirty="0"/>
              <a:t>Announce a bogus update with very few </a:t>
            </a:r>
            <a:r>
              <a:rPr lang="en-US" dirty="0" err="1"/>
              <a:t>ASes</a:t>
            </a:r>
            <a:r>
              <a:rPr lang="en-US" dirty="0"/>
              <a:t> on the path</a:t>
            </a:r>
          </a:p>
          <a:p>
            <a:pPr lvl="1"/>
            <a:r>
              <a:rPr lang="en-US" dirty="0"/>
              <a:t>Neighbors are likely to select the bogus path because it has a short AS path</a:t>
            </a:r>
          </a:p>
        </p:txBody>
      </p:sp>
    </p:spTree>
    <p:extLst>
      <p:ext uri="{BB962C8B-B14F-4D97-AF65-F5344CB8AC3E}">
        <p14:creationId xmlns:p14="http://schemas.microsoft.com/office/powerpoint/2010/main" val="977698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Hijack Example</a:t>
            </a:r>
          </a:p>
        </p:txBody>
      </p:sp>
      <p:cxnSp>
        <p:nvCxnSpPr>
          <p:cNvPr id="9" name="Straight Connector 8"/>
          <p:cNvCxnSpPr>
            <a:stCxn id="7" idx="0"/>
            <a:endCxn id="6" idx="2"/>
          </p:cNvCxnSpPr>
          <p:nvPr/>
        </p:nvCxnSpPr>
        <p:spPr>
          <a:xfrm>
            <a:off x="2906291" y="4508323"/>
            <a:ext cx="1387904" cy="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5" idx="2"/>
          </p:cNvCxnSpPr>
          <p:nvPr/>
        </p:nvCxnSpPr>
        <p:spPr>
          <a:xfrm flipV="1">
            <a:off x="2216211" y="3138743"/>
            <a:ext cx="695520" cy="92940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5" idx="0"/>
          </p:cNvCxnSpPr>
          <p:nvPr/>
        </p:nvCxnSpPr>
        <p:spPr>
          <a:xfrm flipH="1" flipV="1">
            <a:off x="4288755" y="3138743"/>
            <a:ext cx="692384" cy="92940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0"/>
            <a:endCxn id="8" idx="2"/>
          </p:cNvCxnSpPr>
          <p:nvPr/>
        </p:nvCxnSpPr>
        <p:spPr>
          <a:xfrm flipV="1">
            <a:off x="5671219" y="3884532"/>
            <a:ext cx="1257384" cy="623792"/>
          </a:xfrm>
          <a:prstGeom prst="line">
            <a:avLst/>
          </a:prstGeom>
          <a:ln w="5715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0"/>
            <a:endCxn id="4" idx="2"/>
          </p:cNvCxnSpPr>
          <p:nvPr/>
        </p:nvCxnSpPr>
        <p:spPr>
          <a:xfrm>
            <a:off x="8305627" y="3884532"/>
            <a:ext cx="981100" cy="623790"/>
          </a:xfrm>
          <a:prstGeom prst="line">
            <a:avLst/>
          </a:prstGeom>
          <a:ln w="5715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345182" y="5045792"/>
            <a:ext cx="1255473" cy="400110"/>
          </a:xfrm>
          <a:prstGeom prst="rect">
            <a:avLst/>
          </a:prstGeom>
          <a:noFill/>
        </p:spPr>
        <p:txBody>
          <a:bodyPr wrap="none" rtlCol="0">
            <a:spAutoFit/>
          </a:bodyPr>
          <a:lstStyle/>
          <a:p>
            <a:pPr algn="ctr"/>
            <a:r>
              <a:rPr lang="en-US" sz="2000" dirty="0"/>
              <a:t>8.0.0.0/22</a:t>
            </a:r>
          </a:p>
        </p:txBody>
      </p:sp>
      <p:sp>
        <p:nvSpPr>
          <p:cNvPr id="26" name="TextBox 25"/>
          <p:cNvSpPr txBox="1"/>
          <p:nvPr/>
        </p:nvSpPr>
        <p:spPr>
          <a:xfrm>
            <a:off x="1588474" y="5045792"/>
            <a:ext cx="1255473" cy="400110"/>
          </a:xfrm>
          <a:prstGeom prst="rect">
            <a:avLst/>
          </a:prstGeom>
          <a:noFill/>
        </p:spPr>
        <p:txBody>
          <a:bodyPr wrap="none" rtlCol="0">
            <a:spAutoFit/>
          </a:bodyPr>
          <a:lstStyle/>
          <a:p>
            <a:pPr algn="ctr"/>
            <a:r>
              <a:rPr lang="en-US" sz="2000" dirty="0"/>
              <a:t>8.0.0.0/22</a:t>
            </a:r>
          </a:p>
        </p:txBody>
      </p:sp>
      <p:cxnSp>
        <p:nvCxnSpPr>
          <p:cNvPr id="27" name="Straight Arrow Connector 26"/>
          <p:cNvCxnSpPr>
            <a:stCxn id="5" idx="0"/>
            <a:endCxn id="6" idx="3"/>
          </p:cNvCxnSpPr>
          <p:nvPr/>
        </p:nvCxnSpPr>
        <p:spPr>
          <a:xfrm>
            <a:off x="4288755" y="3138743"/>
            <a:ext cx="692384" cy="92940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8" idx="2"/>
          </p:cNvCxnSpPr>
          <p:nvPr/>
        </p:nvCxnSpPr>
        <p:spPr>
          <a:xfrm flipV="1">
            <a:off x="5671219" y="3884532"/>
            <a:ext cx="1257384" cy="62379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0"/>
            <a:endCxn id="4" idx="2"/>
          </p:cNvCxnSpPr>
          <p:nvPr/>
        </p:nvCxnSpPr>
        <p:spPr>
          <a:xfrm>
            <a:off x="8305627" y="3884532"/>
            <a:ext cx="981100" cy="62379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ular Callout 38"/>
          <p:cNvSpPr/>
          <p:nvPr/>
        </p:nvSpPr>
        <p:spPr>
          <a:xfrm>
            <a:off x="511714" y="2487954"/>
            <a:ext cx="1684006" cy="1065467"/>
          </a:xfrm>
          <a:prstGeom prst="wedgeRectCallout">
            <a:avLst>
              <a:gd name="adj1" fmla="val 67851"/>
              <a:gd name="adj2" fmla="val 421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AB:</a:t>
            </a:r>
          </a:p>
          <a:p>
            <a:pPr algn="ctr"/>
            <a:r>
              <a:rPr lang="en-US" sz="2000" dirty="0">
                <a:sym typeface="Wingdings" panose="05000000000000000000" pitchFamily="2" charset="2"/>
              </a:rPr>
              <a:t>A</a:t>
            </a:r>
          </a:p>
          <a:p>
            <a:pPr algn="ctr"/>
            <a:r>
              <a:rPr lang="en-US" sz="2000" dirty="0">
                <a:sym typeface="Wingdings" panose="05000000000000000000" pitchFamily="2" charset="2"/>
              </a:rPr>
              <a:t>8.0.0.0/22</a:t>
            </a:r>
            <a:endParaRPr lang="en-US" sz="2000" dirty="0"/>
          </a:p>
        </p:txBody>
      </p:sp>
      <p:cxnSp>
        <p:nvCxnSpPr>
          <p:cNvPr id="40" name="Straight Arrow Connector 39"/>
          <p:cNvCxnSpPr>
            <a:stCxn id="5" idx="2"/>
            <a:endCxn id="7" idx="3"/>
          </p:cNvCxnSpPr>
          <p:nvPr/>
        </p:nvCxnSpPr>
        <p:spPr>
          <a:xfrm flipH="1">
            <a:off x="2216211" y="3138743"/>
            <a:ext cx="695520" cy="929407"/>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 name="Cloud 3"/>
          <p:cNvSpPr/>
          <p:nvPr/>
        </p:nvSpPr>
        <p:spPr>
          <a:xfrm>
            <a:off x="9282439" y="4011316"/>
            <a:ext cx="1382464" cy="994011"/>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AS E</a:t>
            </a:r>
          </a:p>
        </p:txBody>
      </p:sp>
      <p:sp>
        <p:nvSpPr>
          <p:cNvPr id="5" name="Cloud 4"/>
          <p:cNvSpPr/>
          <p:nvPr/>
        </p:nvSpPr>
        <p:spPr>
          <a:xfrm>
            <a:off x="2907443" y="2641737"/>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B</a:t>
            </a:r>
          </a:p>
        </p:txBody>
      </p:sp>
      <p:sp>
        <p:nvSpPr>
          <p:cNvPr id="6" name="Cloud 5"/>
          <p:cNvSpPr/>
          <p:nvPr/>
        </p:nvSpPr>
        <p:spPr>
          <a:xfrm>
            <a:off x="4289907" y="4011318"/>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C</a:t>
            </a:r>
          </a:p>
        </p:txBody>
      </p:sp>
      <p:sp>
        <p:nvSpPr>
          <p:cNvPr id="7" name="Cloud 6"/>
          <p:cNvSpPr/>
          <p:nvPr/>
        </p:nvSpPr>
        <p:spPr>
          <a:xfrm>
            <a:off x="1524979" y="4011317"/>
            <a:ext cx="1382464" cy="994011"/>
          </a:xfrm>
          <a:prstGeom prst="cloud">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A</a:t>
            </a:r>
          </a:p>
        </p:txBody>
      </p:sp>
      <p:sp>
        <p:nvSpPr>
          <p:cNvPr id="8" name="Cloud 7"/>
          <p:cNvSpPr/>
          <p:nvPr/>
        </p:nvSpPr>
        <p:spPr>
          <a:xfrm>
            <a:off x="6924315" y="3387526"/>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D</a:t>
            </a:r>
          </a:p>
        </p:txBody>
      </p:sp>
      <p:sp>
        <p:nvSpPr>
          <p:cNvPr id="43" name="Rectangular Callout 42"/>
          <p:cNvSpPr/>
          <p:nvPr/>
        </p:nvSpPr>
        <p:spPr>
          <a:xfrm>
            <a:off x="4617671" y="1903880"/>
            <a:ext cx="2107096" cy="923056"/>
          </a:xfrm>
          <a:prstGeom prst="wedgeRectCallout">
            <a:avLst>
              <a:gd name="adj1" fmla="val -63097"/>
              <a:gd name="adj2" fmla="val 43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 chooses the new, short route</a:t>
            </a:r>
          </a:p>
        </p:txBody>
      </p:sp>
      <p:sp>
        <p:nvSpPr>
          <p:cNvPr id="60" name="Rectangular Callout 59"/>
          <p:cNvSpPr/>
          <p:nvPr/>
        </p:nvSpPr>
        <p:spPr>
          <a:xfrm>
            <a:off x="5896972" y="4948896"/>
            <a:ext cx="2307150" cy="1129479"/>
          </a:xfrm>
          <a:prstGeom prst="wedgeRectCallout">
            <a:avLst>
              <a:gd name="adj1" fmla="val -68267"/>
              <a:gd name="adj2" fmla="val -47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 continues to use the old route, since D is a customer</a:t>
            </a:r>
          </a:p>
        </p:txBody>
      </p:sp>
      <p:sp>
        <p:nvSpPr>
          <p:cNvPr id="61" name="Rectangular Callout 60"/>
          <p:cNvSpPr/>
          <p:nvPr/>
        </p:nvSpPr>
        <p:spPr>
          <a:xfrm>
            <a:off x="3071906" y="5245847"/>
            <a:ext cx="1684006" cy="1065467"/>
          </a:xfrm>
          <a:prstGeom prst="wedgeRectCallout">
            <a:avLst>
              <a:gd name="adj1" fmla="val -24222"/>
              <a:gd name="adj2" fmla="val -11236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AC:</a:t>
            </a:r>
          </a:p>
          <a:p>
            <a:pPr algn="ctr"/>
            <a:r>
              <a:rPr lang="en-US" sz="2000" dirty="0">
                <a:sym typeface="Wingdings" panose="05000000000000000000" pitchFamily="2" charset="2"/>
              </a:rPr>
              <a:t>A</a:t>
            </a:r>
          </a:p>
          <a:p>
            <a:pPr algn="ctr"/>
            <a:r>
              <a:rPr lang="en-US" sz="2000" dirty="0">
                <a:sym typeface="Wingdings" panose="05000000000000000000" pitchFamily="2" charset="2"/>
              </a:rPr>
              <a:t>8.0.0.0/22</a:t>
            </a:r>
            <a:endParaRPr lang="en-US" sz="2000" dirty="0"/>
          </a:p>
        </p:txBody>
      </p:sp>
      <p:sp>
        <p:nvSpPr>
          <p:cNvPr id="62" name="Rectangle 61"/>
          <p:cNvSpPr/>
          <p:nvPr/>
        </p:nvSpPr>
        <p:spPr>
          <a:xfrm>
            <a:off x="8204122" y="1119050"/>
            <a:ext cx="3415302" cy="1569660"/>
          </a:xfrm>
          <a:prstGeom prst="rect">
            <a:avLst/>
          </a:prstGeom>
        </p:spPr>
        <p:txBody>
          <a:bodyPr wrap="square">
            <a:spAutoFit/>
          </a:bodyPr>
          <a:lstStyle/>
          <a:p>
            <a:pPr marL="285750" lvl="0" indent="-285750">
              <a:buFont typeface="Arial" panose="020B0604020202020204" pitchFamily="34" charset="0"/>
              <a:buChar char="•"/>
              <a:defRPr sz="1800"/>
            </a:pPr>
            <a:r>
              <a:rPr lang="en-US" sz="2400" dirty="0"/>
              <a:t>Prefix hijacking is successful at drawing in some, but not all, of the victim’s traffic</a:t>
            </a:r>
          </a:p>
        </p:txBody>
      </p:sp>
    </p:spTree>
    <p:extLst>
      <p:ext uri="{BB962C8B-B14F-4D97-AF65-F5344CB8AC3E}">
        <p14:creationId xmlns:p14="http://schemas.microsoft.com/office/powerpoint/2010/main" val="320367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anim calcmode="lin" valueType="num">
                                      <p:cBhvr>
                                        <p:cTn id="21" dur="500" fill="hold"/>
                                        <p:tgtEl>
                                          <p:spTgt spid="26"/>
                                        </p:tgtEl>
                                        <p:attrNameLst>
                                          <p:attrName>ppt_x</p:attrName>
                                        </p:attrNameLst>
                                      </p:cBhvr>
                                      <p:tavLst>
                                        <p:tav tm="0">
                                          <p:val>
                                            <p:strVal val="#ppt_x"/>
                                          </p:val>
                                        </p:tav>
                                        <p:tav tm="100000">
                                          <p:val>
                                            <p:strVal val="#ppt_x"/>
                                          </p:val>
                                        </p:tav>
                                      </p:tavLst>
                                    </p:anim>
                                    <p:anim calcmode="lin" valueType="num">
                                      <p:cBhvr>
                                        <p:cTn id="22" dur="500" fill="hold"/>
                                        <p:tgtEl>
                                          <p:spTgt spid="26"/>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anim calcmode="lin" valueType="num">
                                      <p:cBhvr>
                                        <p:cTn id="27" dur="500" fill="hold"/>
                                        <p:tgtEl>
                                          <p:spTgt spid="39"/>
                                        </p:tgtEl>
                                        <p:attrNameLst>
                                          <p:attrName>ppt_x</p:attrName>
                                        </p:attrNameLst>
                                      </p:cBhvr>
                                      <p:tavLst>
                                        <p:tav tm="0">
                                          <p:val>
                                            <p:strVal val="#ppt_x"/>
                                          </p:val>
                                        </p:tav>
                                        <p:tav tm="100000">
                                          <p:val>
                                            <p:strVal val="#ppt_x"/>
                                          </p:val>
                                        </p:tav>
                                      </p:tavLst>
                                    </p:anim>
                                    <p:anim calcmode="lin" valueType="num">
                                      <p:cBhvr>
                                        <p:cTn id="28" dur="500" fill="hold"/>
                                        <p:tgtEl>
                                          <p:spTgt spid="3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anim calcmode="lin" valueType="num">
                                      <p:cBhvr>
                                        <p:cTn id="32" dur="500" fill="hold"/>
                                        <p:tgtEl>
                                          <p:spTgt spid="61"/>
                                        </p:tgtEl>
                                        <p:attrNameLst>
                                          <p:attrName>ppt_x</p:attrName>
                                        </p:attrNameLst>
                                      </p:cBhvr>
                                      <p:tavLst>
                                        <p:tav tm="0">
                                          <p:val>
                                            <p:strVal val="#ppt_x"/>
                                          </p:val>
                                        </p:tav>
                                        <p:tav tm="100000">
                                          <p:val>
                                            <p:strVal val="#ppt_x"/>
                                          </p:val>
                                        </p:tav>
                                      </p:tavLst>
                                    </p:anim>
                                    <p:anim calcmode="lin" valueType="num">
                                      <p:cBhvr>
                                        <p:cTn id="33" dur="5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up)">
                                      <p:cBhvr>
                                        <p:cTn id="42" dur="500"/>
                                        <p:tgtEl>
                                          <p:spTgt spid="40"/>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anim calcmode="lin" valueType="num">
                                      <p:cBhvr>
                                        <p:cTn id="47" dur="500" fill="hold"/>
                                        <p:tgtEl>
                                          <p:spTgt spid="60"/>
                                        </p:tgtEl>
                                        <p:attrNameLst>
                                          <p:attrName>ppt_x</p:attrName>
                                        </p:attrNameLst>
                                      </p:cBhvr>
                                      <p:tavLst>
                                        <p:tav tm="0">
                                          <p:val>
                                            <p:strVal val="#ppt_x"/>
                                          </p:val>
                                        </p:tav>
                                        <p:tav tm="100000">
                                          <p:val>
                                            <p:strVal val="#ppt_x"/>
                                          </p:val>
                                        </p:tav>
                                      </p:tavLst>
                                    </p:anim>
                                    <p:anim calcmode="lin" valueType="num">
                                      <p:cBhvr>
                                        <p:cTn id="48" dur="500" fill="hold"/>
                                        <p:tgtEl>
                                          <p:spTgt spid="6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anim calcmode="lin" valueType="num">
                                      <p:cBhvr>
                                        <p:cTn id="52" dur="500" fill="hold"/>
                                        <p:tgtEl>
                                          <p:spTgt spid="43"/>
                                        </p:tgtEl>
                                        <p:attrNameLst>
                                          <p:attrName>ppt_x</p:attrName>
                                        </p:attrNameLst>
                                      </p:cBhvr>
                                      <p:tavLst>
                                        <p:tav tm="0">
                                          <p:val>
                                            <p:strVal val="#ppt_x"/>
                                          </p:val>
                                        </p:tav>
                                        <p:tav tm="100000">
                                          <p:val>
                                            <p:strVal val="#ppt_x"/>
                                          </p:val>
                                        </p:tav>
                                      </p:tavLst>
                                    </p:anim>
                                    <p:anim calcmode="lin" valueType="num">
                                      <p:cBhvr>
                                        <p:cTn id="53"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anim calcmode="lin" valueType="num">
                                      <p:cBhvr>
                                        <p:cTn id="59" dur="500" fill="hold"/>
                                        <p:tgtEl>
                                          <p:spTgt spid="62"/>
                                        </p:tgtEl>
                                        <p:attrNameLst>
                                          <p:attrName>ppt_x</p:attrName>
                                        </p:attrNameLst>
                                      </p:cBhvr>
                                      <p:tavLst>
                                        <p:tav tm="0">
                                          <p:val>
                                            <p:strVal val="#ppt_x"/>
                                          </p:val>
                                        </p:tav>
                                        <p:tav tm="100000">
                                          <p:val>
                                            <p:strVal val="#ppt_x"/>
                                          </p:val>
                                        </p:tav>
                                      </p:tavLst>
                                    </p:anim>
                                    <p:anim calcmode="lin" valueType="num">
                                      <p:cBhvr>
                                        <p:cTn id="60" dur="5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animBg="1"/>
      <p:bldP spid="43" grpId="0" animBg="1"/>
      <p:bldP spid="60" grpId="0" animBg="1"/>
      <p:bldP spid="61" grpId="0" animBg="1"/>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Path Hijack</a:t>
            </a:r>
          </a:p>
        </p:txBody>
      </p:sp>
      <p:cxnSp>
        <p:nvCxnSpPr>
          <p:cNvPr id="9" name="Straight Connector 8"/>
          <p:cNvCxnSpPr>
            <a:stCxn id="7" idx="0"/>
            <a:endCxn id="6" idx="2"/>
          </p:cNvCxnSpPr>
          <p:nvPr/>
        </p:nvCxnSpPr>
        <p:spPr>
          <a:xfrm>
            <a:off x="2906291" y="4508323"/>
            <a:ext cx="1387904" cy="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5" idx="2"/>
          </p:cNvCxnSpPr>
          <p:nvPr/>
        </p:nvCxnSpPr>
        <p:spPr>
          <a:xfrm flipV="1">
            <a:off x="2216211" y="3138743"/>
            <a:ext cx="695520" cy="92940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5" idx="0"/>
          </p:cNvCxnSpPr>
          <p:nvPr/>
        </p:nvCxnSpPr>
        <p:spPr>
          <a:xfrm flipH="1" flipV="1">
            <a:off x="4288755" y="3138743"/>
            <a:ext cx="692384" cy="92940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0"/>
            <a:endCxn id="8" idx="2"/>
          </p:cNvCxnSpPr>
          <p:nvPr/>
        </p:nvCxnSpPr>
        <p:spPr>
          <a:xfrm flipV="1">
            <a:off x="5671219" y="3884532"/>
            <a:ext cx="1257384" cy="623792"/>
          </a:xfrm>
          <a:prstGeom prst="line">
            <a:avLst/>
          </a:prstGeom>
          <a:ln w="5715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0"/>
            <a:endCxn id="4" idx="2"/>
          </p:cNvCxnSpPr>
          <p:nvPr/>
        </p:nvCxnSpPr>
        <p:spPr>
          <a:xfrm>
            <a:off x="8305627" y="3884532"/>
            <a:ext cx="981100" cy="623790"/>
          </a:xfrm>
          <a:prstGeom prst="line">
            <a:avLst/>
          </a:prstGeom>
          <a:ln w="5715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345182" y="5045792"/>
            <a:ext cx="1255473" cy="400110"/>
          </a:xfrm>
          <a:prstGeom prst="rect">
            <a:avLst/>
          </a:prstGeom>
          <a:noFill/>
        </p:spPr>
        <p:txBody>
          <a:bodyPr wrap="none" rtlCol="0">
            <a:spAutoFit/>
          </a:bodyPr>
          <a:lstStyle/>
          <a:p>
            <a:pPr algn="ctr"/>
            <a:r>
              <a:rPr lang="en-US" sz="2000" dirty="0"/>
              <a:t>8.0.0.0/22</a:t>
            </a:r>
          </a:p>
        </p:txBody>
      </p:sp>
      <p:cxnSp>
        <p:nvCxnSpPr>
          <p:cNvPr id="27" name="Straight Arrow Connector 26"/>
          <p:cNvCxnSpPr>
            <a:stCxn id="5" idx="0"/>
            <a:endCxn id="6" idx="3"/>
          </p:cNvCxnSpPr>
          <p:nvPr/>
        </p:nvCxnSpPr>
        <p:spPr>
          <a:xfrm>
            <a:off x="4288755" y="3138743"/>
            <a:ext cx="692384" cy="92940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8" idx="2"/>
          </p:cNvCxnSpPr>
          <p:nvPr/>
        </p:nvCxnSpPr>
        <p:spPr>
          <a:xfrm flipV="1">
            <a:off x="5671219" y="3884532"/>
            <a:ext cx="1257384" cy="62379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0"/>
            <a:endCxn id="4" idx="2"/>
          </p:cNvCxnSpPr>
          <p:nvPr/>
        </p:nvCxnSpPr>
        <p:spPr>
          <a:xfrm>
            <a:off x="8305627" y="3884532"/>
            <a:ext cx="981100" cy="62379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ular Callout 38"/>
          <p:cNvSpPr/>
          <p:nvPr/>
        </p:nvSpPr>
        <p:spPr>
          <a:xfrm>
            <a:off x="511714" y="2487954"/>
            <a:ext cx="1684006" cy="1065467"/>
          </a:xfrm>
          <a:prstGeom prst="wedgeRectCallout">
            <a:avLst>
              <a:gd name="adj1" fmla="val 67851"/>
              <a:gd name="adj2" fmla="val 421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AB:</a:t>
            </a:r>
          </a:p>
          <a:p>
            <a:pPr algn="ctr"/>
            <a:r>
              <a:rPr lang="en-US" sz="2000" dirty="0">
                <a:sym typeface="Wingdings" panose="05000000000000000000" pitchFamily="2" charset="2"/>
              </a:rPr>
              <a:t>E, A</a:t>
            </a:r>
          </a:p>
          <a:p>
            <a:pPr algn="ctr"/>
            <a:r>
              <a:rPr lang="en-US" sz="2000" dirty="0">
                <a:sym typeface="Wingdings" panose="05000000000000000000" pitchFamily="2" charset="2"/>
              </a:rPr>
              <a:t>8.0.0.0/22</a:t>
            </a:r>
            <a:endParaRPr lang="en-US" sz="2000" dirty="0"/>
          </a:p>
        </p:txBody>
      </p:sp>
      <p:cxnSp>
        <p:nvCxnSpPr>
          <p:cNvPr id="40" name="Straight Arrow Connector 39"/>
          <p:cNvCxnSpPr>
            <a:stCxn id="5" idx="2"/>
            <a:endCxn id="7" idx="3"/>
          </p:cNvCxnSpPr>
          <p:nvPr/>
        </p:nvCxnSpPr>
        <p:spPr>
          <a:xfrm flipH="1">
            <a:off x="2216211" y="3138743"/>
            <a:ext cx="695520" cy="929407"/>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 name="Cloud 3"/>
          <p:cNvSpPr/>
          <p:nvPr/>
        </p:nvSpPr>
        <p:spPr>
          <a:xfrm>
            <a:off x="9282439" y="4011316"/>
            <a:ext cx="1382464" cy="994011"/>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AS E</a:t>
            </a:r>
          </a:p>
        </p:txBody>
      </p:sp>
      <p:sp>
        <p:nvSpPr>
          <p:cNvPr id="5" name="Cloud 4"/>
          <p:cNvSpPr/>
          <p:nvPr/>
        </p:nvSpPr>
        <p:spPr>
          <a:xfrm>
            <a:off x="2907443" y="2641737"/>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B</a:t>
            </a:r>
          </a:p>
        </p:txBody>
      </p:sp>
      <p:sp>
        <p:nvSpPr>
          <p:cNvPr id="6" name="Cloud 5"/>
          <p:cNvSpPr/>
          <p:nvPr/>
        </p:nvSpPr>
        <p:spPr>
          <a:xfrm>
            <a:off x="4289907" y="4011318"/>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C</a:t>
            </a:r>
          </a:p>
        </p:txBody>
      </p:sp>
      <p:sp>
        <p:nvSpPr>
          <p:cNvPr id="7" name="Cloud 6"/>
          <p:cNvSpPr/>
          <p:nvPr/>
        </p:nvSpPr>
        <p:spPr>
          <a:xfrm>
            <a:off x="1524979" y="4011317"/>
            <a:ext cx="1382464" cy="994011"/>
          </a:xfrm>
          <a:prstGeom prst="cloud">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A</a:t>
            </a:r>
          </a:p>
        </p:txBody>
      </p:sp>
      <p:sp>
        <p:nvSpPr>
          <p:cNvPr id="8" name="Cloud 7"/>
          <p:cNvSpPr/>
          <p:nvPr/>
        </p:nvSpPr>
        <p:spPr>
          <a:xfrm>
            <a:off x="6924315" y="3387526"/>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D</a:t>
            </a:r>
          </a:p>
        </p:txBody>
      </p:sp>
      <p:sp>
        <p:nvSpPr>
          <p:cNvPr id="43" name="Rectangular Callout 42"/>
          <p:cNvSpPr/>
          <p:nvPr/>
        </p:nvSpPr>
        <p:spPr>
          <a:xfrm>
            <a:off x="4617671" y="1903880"/>
            <a:ext cx="2107096" cy="923056"/>
          </a:xfrm>
          <a:prstGeom prst="wedgeRectCallout">
            <a:avLst>
              <a:gd name="adj1" fmla="val -63097"/>
              <a:gd name="adj2" fmla="val 43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 chooses the new, short route</a:t>
            </a:r>
          </a:p>
        </p:txBody>
      </p:sp>
      <p:sp>
        <p:nvSpPr>
          <p:cNvPr id="61" name="Rectangular Callout 60"/>
          <p:cNvSpPr/>
          <p:nvPr/>
        </p:nvSpPr>
        <p:spPr>
          <a:xfrm>
            <a:off x="3071906" y="5245847"/>
            <a:ext cx="1684006" cy="1065467"/>
          </a:xfrm>
          <a:prstGeom prst="wedgeRectCallout">
            <a:avLst>
              <a:gd name="adj1" fmla="val -24222"/>
              <a:gd name="adj2" fmla="val -11236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AC:</a:t>
            </a:r>
          </a:p>
          <a:p>
            <a:pPr algn="ctr"/>
            <a:r>
              <a:rPr lang="en-US" sz="2000" dirty="0">
                <a:sym typeface="Wingdings" panose="05000000000000000000" pitchFamily="2" charset="2"/>
              </a:rPr>
              <a:t>E, A</a:t>
            </a:r>
          </a:p>
          <a:p>
            <a:pPr algn="ctr"/>
            <a:r>
              <a:rPr lang="en-US" sz="2000" dirty="0">
                <a:sym typeface="Wingdings" panose="05000000000000000000" pitchFamily="2" charset="2"/>
              </a:rPr>
              <a:t>8.0.0.0/22</a:t>
            </a:r>
            <a:endParaRPr lang="en-US" sz="2000" dirty="0"/>
          </a:p>
        </p:txBody>
      </p:sp>
      <p:sp>
        <p:nvSpPr>
          <p:cNvPr id="62" name="Rectangle 61"/>
          <p:cNvSpPr/>
          <p:nvPr/>
        </p:nvSpPr>
        <p:spPr>
          <a:xfrm>
            <a:off x="7615547" y="1153916"/>
            <a:ext cx="3754640" cy="1200329"/>
          </a:xfrm>
          <a:prstGeom prst="rect">
            <a:avLst/>
          </a:prstGeom>
        </p:spPr>
        <p:txBody>
          <a:bodyPr wrap="square">
            <a:spAutoFit/>
          </a:bodyPr>
          <a:lstStyle/>
          <a:p>
            <a:pPr marL="285750" lvl="0" indent="-285750">
              <a:buFont typeface="Arial" panose="020B0604020202020204" pitchFamily="34" charset="0"/>
              <a:buChar char="•"/>
              <a:defRPr sz="1800"/>
            </a:pPr>
            <a:r>
              <a:rPr lang="en-US" sz="2400" dirty="0"/>
              <a:t>As we’ll see later, this attack is particularly useful in certain situations</a:t>
            </a:r>
          </a:p>
        </p:txBody>
      </p:sp>
    </p:spTree>
    <p:extLst>
      <p:ext uri="{BB962C8B-B14F-4D97-AF65-F5344CB8AC3E}">
        <p14:creationId xmlns:p14="http://schemas.microsoft.com/office/powerpoint/2010/main" val="676061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anim calcmode="lin" valueType="num">
                                      <p:cBhvr>
                                        <p:cTn id="25" dur="500" fill="hold"/>
                                        <p:tgtEl>
                                          <p:spTgt spid="61"/>
                                        </p:tgtEl>
                                        <p:attrNameLst>
                                          <p:attrName>ppt_x</p:attrName>
                                        </p:attrNameLst>
                                      </p:cBhvr>
                                      <p:tavLst>
                                        <p:tav tm="0">
                                          <p:val>
                                            <p:strVal val="#ppt_x"/>
                                          </p:val>
                                        </p:tav>
                                        <p:tav tm="100000">
                                          <p:val>
                                            <p:strVal val="#ppt_x"/>
                                          </p:val>
                                        </p:tav>
                                      </p:tavLst>
                                    </p:anim>
                                    <p:anim calcmode="lin" valueType="num">
                                      <p:cBhvr>
                                        <p:cTn id="26" dur="5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anim calcmode="lin" valueType="num">
                                      <p:cBhvr>
                                        <p:cTn id="39" dur="500" fill="hold"/>
                                        <p:tgtEl>
                                          <p:spTgt spid="43"/>
                                        </p:tgtEl>
                                        <p:attrNameLst>
                                          <p:attrName>ppt_x</p:attrName>
                                        </p:attrNameLst>
                                      </p:cBhvr>
                                      <p:tavLst>
                                        <p:tav tm="0">
                                          <p:val>
                                            <p:strVal val="#ppt_x"/>
                                          </p:val>
                                        </p:tav>
                                        <p:tav tm="100000">
                                          <p:val>
                                            <p:strVal val="#ppt_x"/>
                                          </p:val>
                                        </p:tav>
                                      </p:tavLst>
                                    </p:anim>
                                    <p:anim calcmode="lin" valueType="num">
                                      <p:cBhvr>
                                        <p:cTn id="40"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anim calcmode="lin" valueType="num">
                                      <p:cBhvr>
                                        <p:cTn id="46" dur="500" fill="hold"/>
                                        <p:tgtEl>
                                          <p:spTgt spid="62"/>
                                        </p:tgtEl>
                                        <p:attrNameLst>
                                          <p:attrName>ppt_x</p:attrName>
                                        </p:attrNameLst>
                                      </p:cBhvr>
                                      <p:tavLst>
                                        <p:tav tm="0">
                                          <p:val>
                                            <p:strVal val="#ppt_x"/>
                                          </p:val>
                                        </p:tav>
                                        <p:tav tm="100000">
                                          <p:val>
                                            <p:strVal val="#ppt_x"/>
                                          </p:val>
                                        </p:tav>
                                      </p:tavLst>
                                    </p:anim>
                                    <p:anim calcmode="lin" valueType="num">
                                      <p:cBhvr>
                                        <p:cTn id="47" dur="5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61" grpId="0" animBg="1"/>
      <p:bldP spid="6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255" y="-8549"/>
            <a:ext cx="10515600" cy="1325563"/>
          </a:xfrm>
        </p:spPr>
        <p:txBody>
          <a:bodyPr/>
          <a:lstStyle/>
          <a:p>
            <a:r>
              <a:rPr lang="en-US" dirty="0" err="1"/>
              <a:t>Subprefix</a:t>
            </a:r>
            <a:r>
              <a:rPr lang="en-US" dirty="0"/>
              <a:t> Hijack Example</a:t>
            </a:r>
          </a:p>
        </p:txBody>
      </p:sp>
      <p:cxnSp>
        <p:nvCxnSpPr>
          <p:cNvPr id="9" name="Straight Connector 8"/>
          <p:cNvCxnSpPr>
            <a:stCxn id="7" idx="0"/>
            <a:endCxn id="6" idx="2"/>
          </p:cNvCxnSpPr>
          <p:nvPr/>
        </p:nvCxnSpPr>
        <p:spPr>
          <a:xfrm>
            <a:off x="2906291" y="4508323"/>
            <a:ext cx="1387904" cy="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5" idx="2"/>
          </p:cNvCxnSpPr>
          <p:nvPr/>
        </p:nvCxnSpPr>
        <p:spPr>
          <a:xfrm flipV="1">
            <a:off x="2216211" y="3138743"/>
            <a:ext cx="695520" cy="92940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5" idx="0"/>
          </p:cNvCxnSpPr>
          <p:nvPr/>
        </p:nvCxnSpPr>
        <p:spPr>
          <a:xfrm flipH="1" flipV="1">
            <a:off x="4288755" y="3138743"/>
            <a:ext cx="692384" cy="92940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0"/>
            <a:endCxn id="8" idx="2"/>
          </p:cNvCxnSpPr>
          <p:nvPr/>
        </p:nvCxnSpPr>
        <p:spPr>
          <a:xfrm flipV="1">
            <a:off x="5671219" y="3884532"/>
            <a:ext cx="1257384" cy="623792"/>
          </a:xfrm>
          <a:prstGeom prst="line">
            <a:avLst/>
          </a:prstGeom>
          <a:ln w="5715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0"/>
            <a:endCxn id="4" idx="2"/>
          </p:cNvCxnSpPr>
          <p:nvPr/>
        </p:nvCxnSpPr>
        <p:spPr>
          <a:xfrm>
            <a:off x="8305627" y="3884532"/>
            <a:ext cx="981100" cy="623790"/>
          </a:xfrm>
          <a:prstGeom prst="line">
            <a:avLst/>
          </a:prstGeom>
          <a:ln w="5715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345182" y="5045792"/>
            <a:ext cx="1255473" cy="400110"/>
          </a:xfrm>
          <a:prstGeom prst="rect">
            <a:avLst/>
          </a:prstGeom>
          <a:noFill/>
        </p:spPr>
        <p:txBody>
          <a:bodyPr wrap="none" rtlCol="0">
            <a:spAutoFit/>
          </a:bodyPr>
          <a:lstStyle/>
          <a:p>
            <a:pPr algn="ctr"/>
            <a:r>
              <a:rPr lang="en-US" sz="2000" dirty="0"/>
              <a:t>8.0.0.0/22</a:t>
            </a:r>
          </a:p>
        </p:txBody>
      </p:sp>
      <p:sp>
        <p:nvSpPr>
          <p:cNvPr id="26" name="TextBox 25"/>
          <p:cNvSpPr txBox="1"/>
          <p:nvPr/>
        </p:nvSpPr>
        <p:spPr>
          <a:xfrm>
            <a:off x="1588474" y="5045792"/>
            <a:ext cx="1255473" cy="400110"/>
          </a:xfrm>
          <a:prstGeom prst="rect">
            <a:avLst/>
          </a:prstGeom>
          <a:noFill/>
        </p:spPr>
        <p:txBody>
          <a:bodyPr wrap="none" rtlCol="0">
            <a:spAutoFit/>
          </a:bodyPr>
          <a:lstStyle/>
          <a:p>
            <a:pPr algn="ctr"/>
            <a:r>
              <a:rPr lang="en-US" sz="2000" dirty="0"/>
              <a:t>8.0.0.0/24</a:t>
            </a:r>
          </a:p>
        </p:txBody>
      </p:sp>
      <p:cxnSp>
        <p:nvCxnSpPr>
          <p:cNvPr id="27" name="Straight Arrow Connector 26"/>
          <p:cNvCxnSpPr>
            <a:stCxn id="5" idx="0"/>
            <a:endCxn id="6" idx="3"/>
          </p:cNvCxnSpPr>
          <p:nvPr/>
        </p:nvCxnSpPr>
        <p:spPr>
          <a:xfrm>
            <a:off x="4288755" y="3138743"/>
            <a:ext cx="692384" cy="92940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8" idx="2"/>
          </p:cNvCxnSpPr>
          <p:nvPr/>
        </p:nvCxnSpPr>
        <p:spPr>
          <a:xfrm flipV="1">
            <a:off x="5671219" y="3884532"/>
            <a:ext cx="1257384" cy="62379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0"/>
            <a:endCxn id="4" idx="2"/>
          </p:cNvCxnSpPr>
          <p:nvPr/>
        </p:nvCxnSpPr>
        <p:spPr>
          <a:xfrm>
            <a:off x="8305627" y="3884532"/>
            <a:ext cx="981100" cy="62379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ular Callout 38"/>
          <p:cNvSpPr/>
          <p:nvPr/>
        </p:nvSpPr>
        <p:spPr>
          <a:xfrm>
            <a:off x="511714" y="2487954"/>
            <a:ext cx="1684006" cy="1065467"/>
          </a:xfrm>
          <a:prstGeom prst="wedgeRectCallout">
            <a:avLst>
              <a:gd name="adj1" fmla="val 67851"/>
              <a:gd name="adj2" fmla="val 421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AB:</a:t>
            </a:r>
          </a:p>
          <a:p>
            <a:pPr algn="ctr"/>
            <a:r>
              <a:rPr lang="en-US" sz="2000" dirty="0">
                <a:sym typeface="Wingdings" panose="05000000000000000000" pitchFamily="2" charset="2"/>
              </a:rPr>
              <a:t>A</a:t>
            </a:r>
          </a:p>
          <a:p>
            <a:pPr algn="ctr"/>
            <a:r>
              <a:rPr lang="en-US" sz="2000" dirty="0">
                <a:sym typeface="Wingdings" panose="05000000000000000000" pitchFamily="2" charset="2"/>
              </a:rPr>
              <a:t>8.0.0.0/24</a:t>
            </a:r>
            <a:endParaRPr lang="en-US" sz="2000" dirty="0"/>
          </a:p>
        </p:txBody>
      </p:sp>
      <p:cxnSp>
        <p:nvCxnSpPr>
          <p:cNvPr id="40" name="Straight Arrow Connector 39"/>
          <p:cNvCxnSpPr>
            <a:stCxn id="5" idx="2"/>
            <a:endCxn id="7" idx="3"/>
          </p:cNvCxnSpPr>
          <p:nvPr/>
        </p:nvCxnSpPr>
        <p:spPr>
          <a:xfrm flipH="1">
            <a:off x="2216211" y="3138743"/>
            <a:ext cx="695520" cy="929407"/>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 name="Cloud 3"/>
          <p:cNvSpPr/>
          <p:nvPr/>
        </p:nvSpPr>
        <p:spPr>
          <a:xfrm>
            <a:off x="9282439" y="4011316"/>
            <a:ext cx="1382464" cy="994011"/>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AS E</a:t>
            </a:r>
          </a:p>
        </p:txBody>
      </p:sp>
      <p:sp>
        <p:nvSpPr>
          <p:cNvPr id="5" name="Cloud 4"/>
          <p:cNvSpPr/>
          <p:nvPr/>
        </p:nvSpPr>
        <p:spPr>
          <a:xfrm>
            <a:off x="2907443" y="2641737"/>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B</a:t>
            </a:r>
          </a:p>
        </p:txBody>
      </p:sp>
      <p:sp>
        <p:nvSpPr>
          <p:cNvPr id="6" name="Cloud 5"/>
          <p:cNvSpPr/>
          <p:nvPr/>
        </p:nvSpPr>
        <p:spPr>
          <a:xfrm>
            <a:off x="4289907" y="4011318"/>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C</a:t>
            </a:r>
          </a:p>
        </p:txBody>
      </p:sp>
      <p:sp>
        <p:nvSpPr>
          <p:cNvPr id="7" name="Cloud 6"/>
          <p:cNvSpPr/>
          <p:nvPr/>
        </p:nvSpPr>
        <p:spPr>
          <a:xfrm>
            <a:off x="1524979" y="4011317"/>
            <a:ext cx="1382464" cy="994011"/>
          </a:xfrm>
          <a:prstGeom prst="cloud">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A</a:t>
            </a:r>
          </a:p>
        </p:txBody>
      </p:sp>
      <p:sp>
        <p:nvSpPr>
          <p:cNvPr id="8" name="Cloud 7"/>
          <p:cNvSpPr/>
          <p:nvPr/>
        </p:nvSpPr>
        <p:spPr>
          <a:xfrm>
            <a:off x="6924315" y="3387526"/>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D</a:t>
            </a:r>
          </a:p>
        </p:txBody>
      </p:sp>
      <p:sp>
        <p:nvSpPr>
          <p:cNvPr id="61" name="Rectangular Callout 60"/>
          <p:cNvSpPr/>
          <p:nvPr/>
        </p:nvSpPr>
        <p:spPr>
          <a:xfrm>
            <a:off x="3071906" y="5245847"/>
            <a:ext cx="1684006" cy="1065467"/>
          </a:xfrm>
          <a:prstGeom prst="wedgeRectCallout">
            <a:avLst>
              <a:gd name="adj1" fmla="val -24222"/>
              <a:gd name="adj2" fmla="val -11236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AC:</a:t>
            </a:r>
          </a:p>
          <a:p>
            <a:pPr algn="ctr"/>
            <a:r>
              <a:rPr lang="en-US" sz="2000" dirty="0">
                <a:sym typeface="Wingdings" panose="05000000000000000000" pitchFamily="2" charset="2"/>
              </a:rPr>
              <a:t>A</a:t>
            </a:r>
          </a:p>
          <a:p>
            <a:pPr algn="ctr"/>
            <a:r>
              <a:rPr lang="en-US" sz="2000" dirty="0">
                <a:sym typeface="Wingdings" panose="05000000000000000000" pitchFamily="2" charset="2"/>
              </a:rPr>
              <a:t>8.0.0.0/24</a:t>
            </a:r>
            <a:endParaRPr lang="en-US" sz="2000" dirty="0"/>
          </a:p>
        </p:txBody>
      </p:sp>
      <p:sp>
        <p:nvSpPr>
          <p:cNvPr id="62" name="Rectangle 61"/>
          <p:cNvSpPr/>
          <p:nvPr/>
        </p:nvSpPr>
        <p:spPr>
          <a:xfrm>
            <a:off x="7393729" y="902735"/>
            <a:ext cx="4551193" cy="1938992"/>
          </a:xfrm>
          <a:prstGeom prst="rect">
            <a:avLst/>
          </a:prstGeom>
        </p:spPr>
        <p:txBody>
          <a:bodyPr wrap="square">
            <a:spAutoFit/>
          </a:bodyPr>
          <a:lstStyle/>
          <a:p>
            <a:pPr marL="285750" indent="-285750">
              <a:buFont typeface="Arial" panose="020B0604020202020204" pitchFamily="34" charset="0"/>
              <a:buChar char="•"/>
              <a:defRPr sz="1800"/>
            </a:pPr>
            <a:r>
              <a:rPr lang="en-US" sz="2400" dirty="0"/>
              <a:t>Announcement for a novel </a:t>
            </a:r>
            <a:r>
              <a:rPr lang="en-US" sz="2400" dirty="0" err="1"/>
              <a:t>subprefix</a:t>
            </a:r>
            <a:r>
              <a:rPr lang="en-US" sz="2400" dirty="0"/>
              <a:t> is likely to propagate</a:t>
            </a:r>
          </a:p>
          <a:p>
            <a:pPr marL="285750" lvl="0" indent="-285750">
              <a:buFont typeface="Arial" panose="020B0604020202020204" pitchFamily="34" charset="0"/>
              <a:buChar char="•"/>
              <a:defRPr sz="1800"/>
            </a:pPr>
            <a:r>
              <a:rPr lang="en-US" sz="2400" dirty="0"/>
              <a:t>/24 is more specific than /22, successfully hijacks all traffic destined for the </a:t>
            </a:r>
            <a:r>
              <a:rPr lang="en-US" sz="2400" dirty="0" err="1"/>
              <a:t>subprefix</a:t>
            </a:r>
            <a:endParaRPr lang="en-US" sz="2400" dirty="0"/>
          </a:p>
        </p:txBody>
      </p:sp>
      <p:sp>
        <p:nvSpPr>
          <p:cNvPr id="24" name="Rectangular Callout 23"/>
          <p:cNvSpPr/>
          <p:nvPr/>
        </p:nvSpPr>
        <p:spPr>
          <a:xfrm>
            <a:off x="5709723" y="5219979"/>
            <a:ext cx="1684006" cy="1065467"/>
          </a:xfrm>
          <a:prstGeom prst="wedgeRectCallout">
            <a:avLst>
              <a:gd name="adj1" fmla="val -24222"/>
              <a:gd name="adj2" fmla="val -11236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CD:</a:t>
            </a:r>
          </a:p>
          <a:p>
            <a:pPr algn="ctr"/>
            <a:r>
              <a:rPr lang="en-US" sz="2000" dirty="0">
                <a:sym typeface="Wingdings" panose="05000000000000000000" pitchFamily="2" charset="2"/>
              </a:rPr>
              <a:t>A, C</a:t>
            </a:r>
          </a:p>
          <a:p>
            <a:pPr algn="ctr"/>
            <a:r>
              <a:rPr lang="en-US" sz="2000" dirty="0">
                <a:sym typeface="Wingdings" panose="05000000000000000000" pitchFamily="2" charset="2"/>
              </a:rPr>
              <a:t>8.0.0.0/24</a:t>
            </a:r>
            <a:endParaRPr lang="en-US" sz="2000" dirty="0"/>
          </a:p>
        </p:txBody>
      </p:sp>
      <p:sp>
        <p:nvSpPr>
          <p:cNvPr id="28" name="Rectangular Callout 27"/>
          <p:cNvSpPr/>
          <p:nvPr/>
        </p:nvSpPr>
        <p:spPr>
          <a:xfrm>
            <a:off x="8204122" y="5592520"/>
            <a:ext cx="1684006" cy="1065467"/>
          </a:xfrm>
          <a:prstGeom prst="wedgeRectCallout">
            <a:avLst>
              <a:gd name="adj1" fmla="val -18084"/>
              <a:gd name="adj2" fmla="val -1646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DE:</a:t>
            </a:r>
          </a:p>
          <a:p>
            <a:pPr algn="ctr"/>
            <a:r>
              <a:rPr lang="en-US" sz="2000" dirty="0">
                <a:sym typeface="Wingdings" panose="05000000000000000000" pitchFamily="2" charset="2"/>
              </a:rPr>
              <a:t>A, C, D</a:t>
            </a:r>
          </a:p>
          <a:p>
            <a:pPr algn="ctr"/>
            <a:r>
              <a:rPr lang="en-US" sz="2000" dirty="0">
                <a:sym typeface="Wingdings" panose="05000000000000000000" pitchFamily="2" charset="2"/>
              </a:rPr>
              <a:t>8.0.0.0/24</a:t>
            </a:r>
            <a:endParaRPr lang="en-US" sz="2000" dirty="0"/>
          </a:p>
        </p:txBody>
      </p:sp>
      <p:cxnSp>
        <p:nvCxnSpPr>
          <p:cNvPr id="29" name="Straight Arrow Connector 28"/>
          <p:cNvCxnSpPr>
            <a:stCxn id="6" idx="2"/>
            <a:endCxn id="7" idx="0"/>
          </p:cNvCxnSpPr>
          <p:nvPr/>
        </p:nvCxnSpPr>
        <p:spPr>
          <a:xfrm flipH="1" flipV="1">
            <a:off x="2906291" y="4508323"/>
            <a:ext cx="1387904" cy="1"/>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a:endCxn id="6" idx="0"/>
          </p:cNvCxnSpPr>
          <p:nvPr/>
        </p:nvCxnSpPr>
        <p:spPr>
          <a:xfrm flipH="1">
            <a:off x="5671219" y="3884532"/>
            <a:ext cx="1257384" cy="62379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638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anim calcmode="lin" valueType="num">
                                      <p:cBhvr>
                                        <p:cTn id="21" dur="500" fill="hold"/>
                                        <p:tgtEl>
                                          <p:spTgt spid="26"/>
                                        </p:tgtEl>
                                        <p:attrNameLst>
                                          <p:attrName>ppt_x</p:attrName>
                                        </p:attrNameLst>
                                      </p:cBhvr>
                                      <p:tavLst>
                                        <p:tav tm="0">
                                          <p:val>
                                            <p:strVal val="#ppt_x"/>
                                          </p:val>
                                        </p:tav>
                                        <p:tav tm="100000">
                                          <p:val>
                                            <p:strVal val="#ppt_x"/>
                                          </p:val>
                                        </p:tav>
                                      </p:tavLst>
                                    </p:anim>
                                    <p:anim calcmode="lin" valueType="num">
                                      <p:cBhvr>
                                        <p:cTn id="22" dur="500" fill="hold"/>
                                        <p:tgtEl>
                                          <p:spTgt spid="26"/>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anim calcmode="lin" valueType="num">
                                      <p:cBhvr>
                                        <p:cTn id="27" dur="500" fill="hold"/>
                                        <p:tgtEl>
                                          <p:spTgt spid="39"/>
                                        </p:tgtEl>
                                        <p:attrNameLst>
                                          <p:attrName>ppt_x</p:attrName>
                                        </p:attrNameLst>
                                      </p:cBhvr>
                                      <p:tavLst>
                                        <p:tav tm="0">
                                          <p:val>
                                            <p:strVal val="#ppt_x"/>
                                          </p:val>
                                        </p:tav>
                                        <p:tav tm="100000">
                                          <p:val>
                                            <p:strVal val="#ppt_x"/>
                                          </p:val>
                                        </p:tav>
                                      </p:tavLst>
                                    </p:anim>
                                    <p:anim calcmode="lin" valueType="num">
                                      <p:cBhvr>
                                        <p:cTn id="28" dur="500" fill="hold"/>
                                        <p:tgtEl>
                                          <p:spTgt spid="3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anim calcmode="lin" valueType="num">
                                      <p:cBhvr>
                                        <p:cTn id="32" dur="500" fill="hold"/>
                                        <p:tgtEl>
                                          <p:spTgt spid="61"/>
                                        </p:tgtEl>
                                        <p:attrNameLst>
                                          <p:attrName>ppt_x</p:attrName>
                                        </p:attrNameLst>
                                      </p:cBhvr>
                                      <p:tavLst>
                                        <p:tav tm="0">
                                          <p:val>
                                            <p:strVal val="#ppt_x"/>
                                          </p:val>
                                        </p:tav>
                                        <p:tav tm="100000">
                                          <p:val>
                                            <p:strVal val="#ppt_x"/>
                                          </p:val>
                                        </p:tav>
                                      </p:tavLst>
                                    </p:anim>
                                    <p:anim calcmode="lin" valueType="num">
                                      <p:cBhvr>
                                        <p:cTn id="33" dur="500" fill="hold"/>
                                        <p:tgtEl>
                                          <p:spTgt spid="61"/>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anim calcmode="lin" valueType="num">
                                      <p:cBhvr>
                                        <p:cTn id="38" dur="500" fill="hold"/>
                                        <p:tgtEl>
                                          <p:spTgt spid="24"/>
                                        </p:tgtEl>
                                        <p:attrNameLst>
                                          <p:attrName>ppt_x</p:attrName>
                                        </p:attrNameLst>
                                      </p:cBhvr>
                                      <p:tavLst>
                                        <p:tav tm="0">
                                          <p:val>
                                            <p:strVal val="#ppt_x"/>
                                          </p:val>
                                        </p:tav>
                                        <p:tav tm="100000">
                                          <p:val>
                                            <p:strVal val="#ppt_x"/>
                                          </p:val>
                                        </p:tav>
                                      </p:tavLst>
                                    </p:anim>
                                    <p:anim calcmode="lin" valueType="num">
                                      <p:cBhvr>
                                        <p:cTn id="39" dur="500" fill="hold"/>
                                        <p:tgtEl>
                                          <p:spTgt spid="24"/>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anim calcmode="lin" valueType="num">
                                      <p:cBhvr>
                                        <p:cTn id="44" dur="500" fill="hold"/>
                                        <p:tgtEl>
                                          <p:spTgt spid="28"/>
                                        </p:tgtEl>
                                        <p:attrNameLst>
                                          <p:attrName>ppt_x</p:attrName>
                                        </p:attrNameLst>
                                      </p:cBhvr>
                                      <p:tavLst>
                                        <p:tav tm="0">
                                          <p:val>
                                            <p:strVal val="#ppt_x"/>
                                          </p:val>
                                        </p:tav>
                                        <p:tav tm="100000">
                                          <p:val>
                                            <p:strVal val="#ppt_x"/>
                                          </p:val>
                                        </p:tav>
                                      </p:tavLst>
                                    </p:anim>
                                    <p:anim calcmode="lin" valueType="num">
                                      <p:cBhvr>
                                        <p:cTn id="45"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27"/>
                                        </p:tgtEl>
                                      </p:cBhvr>
                                    </p:animEffect>
                                    <p:set>
                                      <p:cBhvr>
                                        <p:cTn id="50" dur="1" fill="hold">
                                          <p:stCondLst>
                                            <p:cond delay="499"/>
                                          </p:stCondLst>
                                        </p:cTn>
                                        <p:tgtEl>
                                          <p:spTgt spid="27"/>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3"/>
                                        </p:tgtEl>
                                      </p:cBhvr>
                                    </p:animEffect>
                                    <p:set>
                                      <p:cBhvr>
                                        <p:cTn id="53" dur="1" fill="hold">
                                          <p:stCondLst>
                                            <p:cond delay="499"/>
                                          </p:stCondLst>
                                        </p:cTn>
                                        <p:tgtEl>
                                          <p:spTgt spid="33"/>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6"/>
                                        </p:tgtEl>
                                      </p:cBhvr>
                                    </p:animEffect>
                                    <p:set>
                                      <p:cBhvr>
                                        <p:cTn id="56" dur="1" fill="hold">
                                          <p:stCondLst>
                                            <p:cond delay="499"/>
                                          </p:stCondLst>
                                        </p:cTn>
                                        <p:tgtEl>
                                          <p:spTgt spid="36"/>
                                        </p:tgtEl>
                                        <p:attrNameLst>
                                          <p:attrName>style.visibility</p:attrName>
                                        </p:attrNameLst>
                                      </p:cBhvr>
                                      <p:to>
                                        <p:strVal val="hidden"/>
                                      </p:to>
                                    </p:se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ipe(up)">
                                      <p:cBhvr>
                                        <p:cTn id="60" dur="500"/>
                                        <p:tgtEl>
                                          <p:spTgt spid="40"/>
                                        </p:tgtEl>
                                      </p:cBhvr>
                                    </p:animEffect>
                                  </p:childTnLst>
                                </p:cTn>
                              </p:par>
                              <p:par>
                                <p:cTn id="61" presetID="22" presetClass="entr" presetSubtype="1"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par>
                                <p:cTn id="64" presetID="22" presetClass="entr" presetSubtype="1" fill="hold"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up)">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500"/>
                                        <p:tgtEl>
                                          <p:spTgt spid="62"/>
                                        </p:tgtEl>
                                      </p:cBhvr>
                                    </p:animEffect>
                                    <p:anim calcmode="lin" valueType="num">
                                      <p:cBhvr>
                                        <p:cTn id="72" dur="500" fill="hold"/>
                                        <p:tgtEl>
                                          <p:spTgt spid="62"/>
                                        </p:tgtEl>
                                        <p:attrNameLst>
                                          <p:attrName>ppt_x</p:attrName>
                                        </p:attrNameLst>
                                      </p:cBhvr>
                                      <p:tavLst>
                                        <p:tav tm="0">
                                          <p:val>
                                            <p:strVal val="#ppt_x"/>
                                          </p:val>
                                        </p:tav>
                                        <p:tav tm="100000">
                                          <p:val>
                                            <p:strVal val="#ppt_x"/>
                                          </p:val>
                                        </p:tav>
                                      </p:tavLst>
                                    </p:anim>
                                    <p:anim calcmode="lin" valueType="num">
                                      <p:cBhvr>
                                        <p:cTn id="73" dur="5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animBg="1"/>
      <p:bldP spid="61" grpId="0" animBg="1"/>
      <p:bldP spid="62" grpId="0"/>
      <p:bldP spid="24" grpId="0" animBg="1"/>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Mechanisms to Secure BGP</a:t>
            </a:r>
          </a:p>
        </p:txBody>
      </p:sp>
      <p:sp>
        <p:nvSpPr>
          <p:cNvPr id="3" name="Text Placeholder 2"/>
          <p:cNvSpPr>
            <a:spLocks noGrp="1"/>
          </p:cNvSpPr>
          <p:nvPr>
            <p:ph type="body" idx="1"/>
          </p:nvPr>
        </p:nvSpPr>
        <p:spPr/>
        <p:txBody>
          <a:bodyPr/>
          <a:lstStyle/>
          <a:p>
            <a:r>
              <a:rPr lang="en-US" dirty="0"/>
              <a:t>Many mechanisms have been proposed over the years</a:t>
            </a:r>
          </a:p>
          <a:p>
            <a:r>
              <a:rPr lang="en-US" dirty="0"/>
              <a:t>We’ll discuss three</a:t>
            </a:r>
          </a:p>
          <a:p>
            <a:pPr lvl="1"/>
            <a:r>
              <a:rPr lang="en-US" dirty="0"/>
              <a:t>Secure BGP (S-BGP)</a:t>
            </a:r>
          </a:p>
          <a:p>
            <a:pPr lvl="1"/>
            <a:r>
              <a:rPr lang="en-US" dirty="0"/>
              <a:t>RPKI and ROAs</a:t>
            </a:r>
          </a:p>
          <a:p>
            <a:pPr lvl="1"/>
            <a:r>
              <a:rPr lang="en-US" dirty="0"/>
              <a:t>Anomaly Detection</a:t>
            </a:r>
          </a:p>
        </p:txBody>
      </p:sp>
    </p:spTree>
    <p:extLst>
      <p:ext uri="{BB962C8B-B14F-4D97-AF65-F5344CB8AC3E}">
        <p14:creationId xmlns:p14="http://schemas.microsoft.com/office/powerpoint/2010/main" val="1848396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a:t>Secure BGP</a:t>
            </a:r>
          </a:p>
        </p:txBody>
      </p:sp>
      <p:sp>
        <p:nvSpPr>
          <p:cNvPr id="3" name="Text Placeholder 2"/>
          <p:cNvSpPr>
            <a:spLocks noGrp="1"/>
          </p:cNvSpPr>
          <p:nvPr>
            <p:ph type="body" idx="1"/>
          </p:nvPr>
        </p:nvSpPr>
        <p:spPr>
          <a:xfrm>
            <a:off x="838199" y="1825625"/>
            <a:ext cx="11133779" cy="4351338"/>
          </a:xfrm>
        </p:spPr>
        <p:txBody>
          <a:bodyPr/>
          <a:lstStyle/>
          <a:p>
            <a:pPr marL="514350" indent="-514350">
              <a:buFont typeface="+mj-lt"/>
              <a:buAutoNum type="arabicPeriod"/>
            </a:pPr>
            <a:r>
              <a:rPr lang="en-US" dirty="0">
                <a:solidFill>
                  <a:srgbClr val="FF0000"/>
                </a:solidFill>
              </a:rPr>
              <a:t>Use PKI to authenticate BGP</a:t>
            </a:r>
          </a:p>
          <a:p>
            <a:pPr lvl="1"/>
            <a:r>
              <a:rPr lang="en-US" dirty="0"/>
              <a:t>Dual hierarchies of certificates bind prefix ownership to </a:t>
            </a:r>
            <a:r>
              <a:rPr lang="en-US" dirty="0" err="1"/>
              <a:t>ASes</a:t>
            </a:r>
            <a:r>
              <a:rPr lang="en-US" dirty="0"/>
              <a:t> and routers to </a:t>
            </a:r>
            <a:r>
              <a:rPr lang="en-US" dirty="0" err="1"/>
              <a:t>ASes</a:t>
            </a:r>
            <a:endParaRPr lang="en-US" dirty="0"/>
          </a:p>
          <a:p>
            <a:pPr lvl="1"/>
            <a:r>
              <a:rPr lang="en-US" dirty="0"/>
              <a:t>Certificate hierarchy distributed and validated out-of-band</a:t>
            </a:r>
          </a:p>
          <a:p>
            <a:pPr lvl="1"/>
            <a:r>
              <a:rPr lang="en-US" dirty="0"/>
              <a:t>Routers only accept updates that are covered by valid certificates</a:t>
            </a:r>
          </a:p>
          <a:p>
            <a:pPr marL="514350" indent="-514350">
              <a:buFont typeface="+mj-lt"/>
              <a:buAutoNum type="arabicPeriod"/>
            </a:pPr>
            <a:r>
              <a:rPr lang="en-US" dirty="0">
                <a:solidFill>
                  <a:srgbClr val="FF0000"/>
                </a:solidFill>
              </a:rPr>
              <a:t>Route attestations using “onion” signatures</a:t>
            </a:r>
          </a:p>
          <a:p>
            <a:pPr lvl="1"/>
            <a:r>
              <a:rPr lang="en-US" dirty="0"/>
              <a:t>Each BGP update is signed by the announcer</a:t>
            </a:r>
          </a:p>
          <a:p>
            <a:pPr lvl="1"/>
            <a:r>
              <a:rPr lang="en-US" dirty="0"/>
              <a:t>These </a:t>
            </a:r>
            <a:r>
              <a:rPr lang="en-US" dirty="0">
                <a:solidFill>
                  <a:srgbClr val="FF0000"/>
                </a:solidFill>
              </a:rPr>
              <a:t>signatures</a:t>
            </a:r>
            <a:r>
              <a:rPr lang="en-US" dirty="0"/>
              <a:t> accumulate as the update propagates</a:t>
            </a:r>
          </a:p>
          <a:p>
            <a:pPr lvl="1"/>
            <a:r>
              <a:rPr lang="en-US" dirty="0"/>
              <a:t>Any AS receiving the announcement can verify the signature added by each AS back to the source</a:t>
            </a:r>
          </a:p>
        </p:txBody>
      </p:sp>
    </p:spTree>
    <p:extLst>
      <p:ext uri="{BB962C8B-B14F-4D97-AF65-F5344CB8AC3E}">
        <p14:creationId xmlns:p14="http://schemas.microsoft.com/office/powerpoint/2010/main" val="1935268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810" y="-8358"/>
            <a:ext cx="10515600" cy="1325563"/>
          </a:xfrm>
        </p:spPr>
        <p:txBody>
          <a:bodyPr/>
          <a:lstStyle/>
          <a:p>
            <a:r>
              <a:rPr lang="en-US" dirty="0"/>
              <a:t>S-BGP vs. </a:t>
            </a:r>
            <a:r>
              <a:rPr lang="en-US" dirty="0" err="1"/>
              <a:t>Subprefix</a:t>
            </a:r>
            <a:r>
              <a:rPr lang="en-US" dirty="0"/>
              <a:t> Hijack Example</a:t>
            </a:r>
          </a:p>
        </p:txBody>
      </p:sp>
      <p:cxnSp>
        <p:nvCxnSpPr>
          <p:cNvPr id="9" name="Straight Connector 8"/>
          <p:cNvCxnSpPr>
            <a:stCxn id="7" idx="0"/>
            <a:endCxn id="6" idx="2"/>
          </p:cNvCxnSpPr>
          <p:nvPr/>
        </p:nvCxnSpPr>
        <p:spPr>
          <a:xfrm>
            <a:off x="2906291" y="4508323"/>
            <a:ext cx="1387904" cy="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5" idx="2"/>
          </p:cNvCxnSpPr>
          <p:nvPr/>
        </p:nvCxnSpPr>
        <p:spPr>
          <a:xfrm flipV="1">
            <a:off x="2216211" y="3138743"/>
            <a:ext cx="695520" cy="92940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5" idx="0"/>
          </p:cNvCxnSpPr>
          <p:nvPr/>
        </p:nvCxnSpPr>
        <p:spPr>
          <a:xfrm flipH="1" flipV="1">
            <a:off x="4288755" y="3138743"/>
            <a:ext cx="692384" cy="92940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0"/>
            <a:endCxn id="8" idx="2"/>
          </p:cNvCxnSpPr>
          <p:nvPr/>
        </p:nvCxnSpPr>
        <p:spPr>
          <a:xfrm flipV="1">
            <a:off x="5671219" y="3884532"/>
            <a:ext cx="1257384" cy="623792"/>
          </a:xfrm>
          <a:prstGeom prst="line">
            <a:avLst/>
          </a:prstGeom>
          <a:ln w="5715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0"/>
            <a:endCxn id="4" idx="2"/>
          </p:cNvCxnSpPr>
          <p:nvPr/>
        </p:nvCxnSpPr>
        <p:spPr>
          <a:xfrm>
            <a:off x="8305627" y="3884532"/>
            <a:ext cx="981100" cy="623790"/>
          </a:xfrm>
          <a:prstGeom prst="line">
            <a:avLst/>
          </a:prstGeom>
          <a:ln w="5715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345182" y="5045792"/>
            <a:ext cx="1255473" cy="400110"/>
          </a:xfrm>
          <a:prstGeom prst="rect">
            <a:avLst/>
          </a:prstGeom>
          <a:noFill/>
        </p:spPr>
        <p:txBody>
          <a:bodyPr wrap="none" rtlCol="0">
            <a:spAutoFit/>
          </a:bodyPr>
          <a:lstStyle/>
          <a:p>
            <a:pPr algn="ctr"/>
            <a:r>
              <a:rPr lang="en-US" sz="2000" dirty="0"/>
              <a:t>8.0.0.0/22</a:t>
            </a:r>
          </a:p>
        </p:txBody>
      </p:sp>
      <p:sp>
        <p:nvSpPr>
          <p:cNvPr id="26" name="TextBox 25"/>
          <p:cNvSpPr txBox="1"/>
          <p:nvPr/>
        </p:nvSpPr>
        <p:spPr>
          <a:xfrm>
            <a:off x="1588474" y="5045792"/>
            <a:ext cx="1255473" cy="400110"/>
          </a:xfrm>
          <a:prstGeom prst="rect">
            <a:avLst/>
          </a:prstGeom>
          <a:noFill/>
        </p:spPr>
        <p:txBody>
          <a:bodyPr wrap="none" rtlCol="0">
            <a:spAutoFit/>
          </a:bodyPr>
          <a:lstStyle/>
          <a:p>
            <a:pPr algn="ctr"/>
            <a:r>
              <a:rPr lang="en-US" sz="2000" dirty="0"/>
              <a:t>8.0.0.0/24</a:t>
            </a:r>
          </a:p>
        </p:txBody>
      </p:sp>
      <p:cxnSp>
        <p:nvCxnSpPr>
          <p:cNvPr id="27" name="Straight Arrow Connector 26"/>
          <p:cNvCxnSpPr>
            <a:stCxn id="5" idx="0"/>
            <a:endCxn id="6" idx="3"/>
          </p:cNvCxnSpPr>
          <p:nvPr/>
        </p:nvCxnSpPr>
        <p:spPr>
          <a:xfrm>
            <a:off x="4288755" y="3138743"/>
            <a:ext cx="692384" cy="92940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8" idx="2"/>
          </p:cNvCxnSpPr>
          <p:nvPr/>
        </p:nvCxnSpPr>
        <p:spPr>
          <a:xfrm flipV="1">
            <a:off x="5671219" y="3884532"/>
            <a:ext cx="1257384" cy="62379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0"/>
            <a:endCxn id="4" idx="2"/>
          </p:cNvCxnSpPr>
          <p:nvPr/>
        </p:nvCxnSpPr>
        <p:spPr>
          <a:xfrm>
            <a:off x="8305627" y="3884532"/>
            <a:ext cx="981100" cy="62379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ular Callout 38"/>
          <p:cNvSpPr/>
          <p:nvPr/>
        </p:nvSpPr>
        <p:spPr>
          <a:xfrm>
            <a:off x="511714" y="2487954"/>
            <a:ext cx="1684006" cy="1065467"/>
          </a:xfrm>
          <a:prstGeom prst="wedgeRectCallout">
            <a:avLst>
              <a:gd name="adj1" fmla="val 67851"/>
              <a:gd name="adj2" fmla="val 421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AB:</a:t>
            </a:r>
          </a:p>
          <a:p>
            <a:pPr algn="ctr"/>
            <a:r>
              <a:rPr lang="en-US" sz="2000" dirty="0">
                <a:sym typeface="Wingdings" panose="05000000000000000000" pitchFamily="2" charset="2"/>
              </a:rPr>
              <a:t>A</a:t>
            </a:r>
          </a:p>
          <a:p>
            <a:pPr algn="ctr"/>
            <a:r>
              <a:rPr lang="en-US" sz="2000" dirty="0">
                <a:sym typeface="Wingdings" panose="05000000000000000000" pitchFamily="2" charset="2"/>
              </a:rPr>
              <a:t>8.0.0.0/24</a:t>
            </a:r>
            <a:endParaRPr lang="en-US" sz="2000" dirty="0"/>
          </a:p>
        </p:txBody>
      </p:sp>
      <p:sp>
        <p:nvSpPr>
          <p:cNvPr id="4" name="Cloud 3"/>
          <p:cNvSpPr/>
          <p:nvPr/>
        </p:nvSpPr>
        <p:spPr>
          <a:xfrm>
            <a:off x="9282439" y="4011316"/>
            <a:ext cx="1382464" cy="994011"/>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AS E</a:t>
            </a:r>
          </a:p>
        </p:txBody>
      </p:sp>
      <p:sp>
        <p:nvSpPr>
          <p:cNvPr id="5" name="Cloud 4"/>
          <p:cNvSpPr/>
          <p:nvPr/>
        </p:nvSpPr>
        <p:spPr>
          <a:xfrm>
            <a:off x="2907443" y="2641737"/>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B</a:t>
            </a:r>
          </a:p>
        </p:txBody>
      </p:sp>
      <p:sp>
        <p:nvSpPr>
          <p:cNvPr id="6" name="Cloud 5"/>
          <p:cNvSpPr/>
          <p:nvPr/>
        </p:nvSpPr>
        <p:spPr>
          <a:xfrm>
            <a:off x="4289907" y="4011318"/>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C</a:t>
            </a:r>
          </a:p>
        </p:txBody>
      </p:sp>
      <p:sp>
        <p:nvSpPr>
          <p:cNvPr id="7" name="Cloud 6"/>
          <p:cNvSpPr/>
          <p:nvPr/>
        </p:nvSpPr>
        <p:spPr>
          <a:xfrm>
            <a:off x="1524979" y="4011317"/>
            <a:ext cx="1382464" cy="994011"/>
          </a:xfrm>
          <a:prstGeom prst="cloud">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A</a:t>
            </a:r>
          </a:p>
        </p:txBody>
      </p:sp>
      <p:sp>
        <p:nvSpPr>
          <p:cNvPr id="8" name="Cloud 7"/>
          <p:cNvSpPr/>
          <p:nvPr/>
        </p:nvSpPr>
        <p:spPr>
          <a:xfrm>
            <a:off x="6924315" y="3387526"/>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D</a:t>
            </a:r>
          </a:p>
        </p:txBody>
      </p:sp>
      <p:sp>
        <p:nvSpPr>
          <p:cNvPr id="61" name="Rectangular Callout 60"/>
          <p:cNvSpPr/>
          <p:nvPr/>
        </p:nvSpPr>
        <p:spPr>
          <a:xfrm>
            <a:off x="3071906" y="5245847"/>
            <a:ext cx="1684006" cy="1065467"/>
          </a:xfrm>
          <a:prstGeom prst="wedgeRectCallout">
            <a:avLst>
              <a:gd name="adj1" fmla="val -24222"/>
              <a:gd name="adj2" fmla="val -11236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AC:</a:t>
            </a:r>
          </a:p>
          <a:p>
            <a:pPr algn="ctr"/>
            <a:r>
              <a:rPr lang="en-US" sz="2000" dirty="0">
                <a:sym typeface="Wingdings" panose="05000000000000000000" pitchFamily="2" charset="2"/>
              </a:rPr>
              <a:t>A</a:t>
            </a:r>
          </a:p>
          <a:p>
            <a:pPr algn="ctr"/>
            <a:r>
              <a:rPr lang="en-US" sz="2000" dirty="0">
                <a:sym typeface="Wingdings" panose="05000000000000000000" pitchFamily="2" charset="2"/>
              </a:rPr>
              <a:t>8.0.0.0/24</a:t>
            </a:r>
            <a:endParaRPr lang="en-US" sz="2000" dirty="0"/>
          </a:p>
        </p:txBody>
      </p:sp>
      <p:pic>
        <p:nvPicPr>
          <p:cNvPr id="31" name="Picture 3" descr="D:\Pictures\Server_icons_lnx\Icons\128X128\data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563" y="1556229"/>
            <a:ext cx="697433" cy="69743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7151022" y="2175657"/>
            <a:ext cx="1242520" cy="400110"/>
          </a:xfrm>
          <a:prstGeom prst="rect">
            <a:avLst/>
          </a:prstGeom>
          <a:noFill/>
        </p:spPr>
        <p:txBody>
          <a:bodyPr wrap="none" rtlCol="0">
            <a:spAutoFit/>
          </a:bodyPr>
          <a:lstStyle/>
          <a:p>
            <a:pPr algn="ctr"/>
            <a:r>
              <a:rPr lang="en-US" sz="2000" dirty="0"/>
              <a:t>PKI Server</a:t>
            </a:r>
          </a:p>
        </p:txBody>
      </p:sp>
      <p:grpSp>
        <p:nvGrpSpPr>
          <p:cNvPr id="34" name="Group 33"/>
          <p:cNvGrpSpPr/>
          <p:nvPr/>
        </p:nvGrpSpPr>
        <p:grpSpPr>
          <a:xfrm>
            <a:off x="8447728" y="1612457"/>
            <a:ext cx="2236958" cy="624016"/>
            <a:chOff x="3980592" y="4425844"/>
            <a:chExt cx="2236958" cy="624016"/>
          </a:xfrm>
        </p:grpSpPr>
        <p:sp>
          <p:nvSpPr>
            <p:cNvPr id="35" name="Rounded Rectangle 34"/>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38" name="TextBox 37"/>
            <p:cNvSpPr txBox="1"/>
            <p:nvPr/>
          </p:nvSpPr>
          <p:spPr>
            <a:xfrm>
              <a:off x="4604608" y="4516095"/>
              <a:ext cx="1612942" cy="369332"/>
            </a:xfrm>
            <a:prstGeom prst="rect">
              <a:avLst/>
            </a:prstGeom>
            <a:noFill/>
          </p:spPr>
          <p:txBody>
            <a:bodyPr wrap="none" rtlCol="0">
              <a:spAutoFit/>
            </a:bodyPr>
            <a:lstStyle/>
            <a:p>
              <a:r>
                <a:rPr lang="en-US" b="1" dirty="0"/>
                <a:t>E </a:t>
              </a:r>
              <a:r>
                <a:rPr lang="en-US" b="1" dirty="0">
                  <a:sym typeface="Wingdings" panose="05000000000000000000" pitchFamily="2" charset="2"/>
                </a:rPr>
                <a:t> 8.0.0.0/22</a:t>
              </a:r>
              <a:endParaRPr lang="en-US" b="1" baseline="-25000" dirty="0"/>
            </a:p>
          </p:txBody>
        </p:sp>
      </p:grpSp>
      <p:cxnSp>
        <p:nvCxnSpPr>
          <p:cNvPr id="10" name="Straight Arrow Connector 9"/>
          <p:cNvCxnSpPr/>
          <p:nvPr/>
        </p:nvCxnSpPr>
        <p:spPr>
          <a:xfrm flipV="1">
            <a:off x="4288755" y="1769162"/>
            <a:ext cx="3060090" cy="1016427"/>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659152" y="2014421"/>
            <a:ext cx="1635507" cy="1996896"/>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ular Callout 45"/>
          <p:cNvSpPr/>
          <p:nvPr/>
        </p:nvSpPr>
        <p:spPr>
          <a:xfrm>
            <a:off x="8840715" y="2548646"/>
            <a:ext cx="2254022" cy="899935"/>
          </a:xfrm>
          <a:prstGeom prst="wedgeRectCallout">
            <a:avLst>
              <a:gd name="adj1" fmla="val -35508"/>
              <a:gd name="adj2" fmla="val -94834"/>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AS A does not own</a:t>
            </a:r>
          </a:p>
          <a:p>
            <a:pPr algn="ctr"/>
            <a:r>
              <a:rPr lang="en-US" sz="2000" dirty="0">
                <a:sym typeface="Wingdings" panose="05000000000000000000" pitchFamily="2" charset="2"/>
              </a:rPr>
              <a:t>8.0.0.0/24</a:t>
            </a:r>
            <a:endParaRPr lang="en-US" sz="2000" dirty="0"/>
          </a:p>
        </p:txBody>
      </p:sp>
      <p:sp>
        <p:nvSpPr>
          <p:cNvPr id="47" name="Rectangle 46"/>
          <p:cNvSpPr/>
          <p:nvPr/>
        </p:nvSpPr>
        <p:spPr>
          <a:xfrm>
            <a:off x="5671219" y="5817087"/>
            <a:ext cx="6104101" cy="830997"/>
          </a:xfrm>
          <a:prstGeom prst="rect">
            <a:avLst/>
          </a:prstGeom>
        </p:spPr>
        <p:txBody>
          <a:bodyPr wrap="square">
            <a:spAutoFit/>
          </a:bodyPr>
          <a:lstStyle/>
          <a:p>
            <a:pPr marL="285750" lvl="0" indent="-285750">
              <a:buFont typeface="Arial" panose="020B0604020202020204" pitchFamily="34" charset="0"/>
              <a:buChar char="•"/>
              <a:defRPr sz="1800"/>
            </a:pPr>
            <a:r>
              <a:rPr lang="en-US" sz="2400" dirty="0"/>
              <a:t>In practice, </a:t>
            </a:r>
            <a:r>
              <a:rPr lang="en-US" sz="2400" dirty="0" err="1"/>
              <a:t>ASes</a:t>
            </a:r>
            <a:r>
              <a:rPr lang="en-US" sz="2400" dirty="0"/>
              <a:t> download, validate, and cache the certs in the PKI ahead of time</a:t>
            </a:r>
          </a:p>
        </p:txBody>
      </p:sp>
    </p:spTree>
    <p:extLst>
      <p:ext uri="{BB962C8B-B14F-4D97-AF65-F5344CB8AC3E}">
        <p14:creationId xmlns:p14="http://schemas.microsoft.com/office/powerpoint/2010/main" val="246406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anim calcmode="lin" valueType="num">
                                      <p:cBhvr>
                                        <p:cTn id="21" dur="500" fill="hold"/>
                                        <p:tgtEl>
                                          <p:spTgt spid="26"/>
                                        </p:tgtEl>
                                        <p:attrNameLst>
                                          <p:attrName>ppt_x</p:attrName>
                                        </p:attrNameLst>
                                      </p:cBhvr>
                                      <p:tavLst>
                                        <p:tav tm="0">
                                          <p:val>
                                            <p:strVal val="#ppt_x"/>
                                          </p:val>
                                        </p:tav>
                                        <p:tav tm="100000">
                                          <p:val>
                                            <p:strVal val="#ppt_x"/>
                                          </p:val>
                                        </p:tav>
                                      </p:tavLst>
                                    </p:anim>
                                    <p:anim calcmode="lin" valueType="num">
                                      <p:cBhvr>
                                        <p:cTn id="22" dur="500" fill="hold"/>
                                        <p:tgtEl>
                                          <p:spTgt spid="26"/>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anim calcmode="lin" valueType="num">
                                      <p:cBhvr>
                                        <p:cTn id="27" dur="500" fill="hold"/>
                                        <p:tgtEl>
                                          <p:spTgt spid="39"/>
                                        </p:tgtEl>
                                        <p:attrNameLst>
                                          <p:attrName>ppt_x</p:attrName>
                                        </p:attrNameLst>
                                      </p:cBhvr>
                                      <p:tavLst>
                                        <p:tav tm="0">
                                          <p:val>
                                            <p:strVal val="#ppt_x"/>
                                          </p:val>
                                        </p:tav>
                                        <p:tav tm="100000">
                                          <p:val>
                                            <p:strVal val="#ppt_x"/>
                                          </p:val>
                                        </p:tav>
                                      </p:tavLst>
                                    </p:anim>
                                    <p:anim calcmode="lin" valueType="num">
                                      <p:cBhvr>
                                        <p:cTn id="28" dur="500" fill="hold"/>
                                        <p:tgtEl>
                                          <p:spTgt spid="3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anim calcmode="lin" valueType="num">
                                      <p:cBhvr>
                                        <p:cTn id="32" dur="500" fill="hold"/>
                                        <p:tgtEl>
                                          <p:spTgt spid="61"/>
                                        </p:tgtEl>
                                        <p:attrNameLst>
                                          <p:attrName>ppt_x</p:attrName>
                                        </p:attrNameLst>
                                      </p:cBhvr>
                                      <p:tavLst>
                                        <p:tav tm="0">
                                          <p:val>
                                            <p:strVal val="#ppt_x"/>
                                          </p:val>
                                        </p:tav>
                                        <p:tav tm="100000">
                                          <p:val>
                                            <p:strVal val="#ppt_x"/>
                                          </p:val>
                                        </p:tav>
                                      </p:tavLst>
                                    </p:anim>
                                    <p:anim calcmode="lin" valueType="num">
                                      <p:cBhvr>
                                        <p:cTn id="33" dur="5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par>
                                <p:cTn id="39" presetID="22" presetClass="entr" presetSubtype="4"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wipe(down)">
                                      <p:cBhvr>
                                        <p:cTn id="41" dur="500"/>
                                        <p:tgtEl>
                                          <p:spTgt spid="45"/>
                                        </p:tgtEl>
                                      </p:cBhvr>
                                    </p:animEffect>
                                  </p:childTnLst>
                                </p:cTn>
                              </p:par>
                            </p:childTnLst>
                          </p:cTn>
                        </p:par>
                        <p:par>
                          <p:cTn id="42" fill="hold">
                            <p:stCondLst>
                              <p:cond delay="500"/>
                            </p:stCondLst>
                            <p:childTnLst>
                              <p:par>
                                <p:cTn id="43" presetID="42" presetClass="entr" presetSubtype="0"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anim calcmode="lin" valueType="num">
                                      <p:cBhvr>
                                        <p:cTn id="46" dur="500" fill="hold"/>
                                        <p:tgtEl>
                                          <p:spTgt spid="46"/>
                                        </p:tgtEl>
                                        <p:attrNameLst>
                                          <p:attrName>ppt_x</p:attrName>
                                        </p:attrNameLst>
                                      </p:cBhvr>
                                      <p:tavLst>
                                        <p:tav tm="0">
                                          <p:val>
                                            <p:strVal val="#ppt_x"/>
                                          </p:val>
                                        </p:tav>
                                        <p:tav tm="100000">
                                          <p:val>
                                            <p:strVal val="#ppt_x"/>
                                          </p:val>
                                        </p:tav>
                                      </p:tavLst>
                                    </p:anim>
                                    <p:anim calcmode="lin" valueType="num">
                                      <p:cBhvr>
                                        <p:cTn id="47"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grpId="1" nodeType="clickEffect">
                                  <p:stCondLst>
                                    <p:cond delay="0"/>
                                  </p:stCondLst>
                                  <p:childTnLst>
                                    <p:anim calcmode="lin" valueType="num">
                                      <p:cBhvr additive="base">
                                        <p:cTn id="51" dur="500"/>
                                        <p:tgtEl>
                                          <p:spTgt spid="39"/>
                                        </p:tgtEl>
                                        <p:attrNameLst>
                                          <p:attrName>ppt_x</p:attrName>
                                        </p:attrNameLst>
                                      </p:cBhvr>
                                      <p:tavLst>
                                        <p:tav tm="0">
                                          <p:val>
                                            <p:strVal val="ppt_x"/>
                                          </p:val>
                                        </p:tav>
                                        <p:tav tm="100000">
                                          <p:val>
                                            <p:strVal val="ppt_x"/>
                                          </p:val>
                                        </p:tav>
                                      </p:tavLst>
                                    </p:anim>
                                    <p:anim calcmode="lin" valueType="num">
                                      <p:cBhvr additive="base">
                                        <p:cTn id="52" dur="500"/>
                                        <p:tgtEl>
                                          <p:spTgt spid="39"/>
                                        </p:tgtEl>
                                        <p:attrNameLst>
                                          <p:attrName>ppt_y</p:attrName>
                                        </p:attrNameLst>
                                      </p:cBhvr>
                                      <p:tavLst>
                                        <p:tav tm="0">
                                          <p:val>
                                            <p:strVal val="ppt_y"/>
                                          </p:val>
                                        </p:tav>
                                        <p:tav tm="100000">
                                          <p:val>
                                            <p:strVal val="1+ppt_h/2"/>
                                          </p:val>
                                        </p:tav>
                                      </p:tavLst>
                                    </p:anim>
                                    <p:set>
                                      <p:cBhvr>
                                        <p:cTn id="53" dur="1" fill="hold">
                                          <p:stCondLst>
                                            <p:cond delay="499"/>
                                          </p:stCondLst>
                                        </p:cTn>
                                        <p:tgtEl>
                                          <p:spTgt spid="39"/>
                                        </p:tgtEl>
                                        <p:attrNameLst>
                                          <p:attrName>style.visibility</p:attrName>
                                        </p:attrNameLst>
                                      </p:cBhvr>
                                      <p:to>
                                        <p:strVal val="hidden"/>
                                      </p:to>
                                    </p:set>
                                  </p:childTnLst>
                                </p:cTn>
                              </p:par>
                              <p:par>
                                <p:cTn id="54" presetID="2" presetClass="exit" presetSubtype="4" fill="hold" grpId="1" nodeType="withEffect">
                                  <p:stCondLst>
                                    <p:cond delay="0"/>
                                  </p:stCondLst>
                                  <p:childTnLst>
                                    <p:anim calcmode="lin" valueType="num">
                                      <p:cBhvr additive="base">
                                        <p:cTn id="55" dur="500"/>
                                        <p:tgtEl>
                                          <p:spTgt spid="61"/>
                                        </p:tgtEl>
                                        <p:attrNameLst>
                                          <p:attrName>ppt_x</p:attrName>
                                        </p:attrNameLst>
                                      </p:cBhvr>
                                      <p:tavLst>
                                        <p:tav tm="0">
                                          <p:val>
                                            <p:strVal val="ppt_x"/>
                                          </p:val>
                                        </p:tav>
                                        <p:tav tm="100000">
                                          <p:val>
                                            <p:strVal val="ppt_x"/>
                                          </p:val>
                                        </p:tav>
                                      </p:tavLst>
                                    </p:anim>
                                    <p:anim calcmode="lin" valueType="num">
                                      <p:cBhvr additive="base">
                                        <p:cTn id="56" dur="500"/>
                                        <p:tgtEl>
                                          <p:spTgt spid="61"/>
                                        </p:tgtEl>
                                        <p:attrNameLst>
                                          <p:attrName>ppt_y</p:attrName>
                                        </p:attrNameLst>
                                      </p:cBhvr>
                                      <p:tavLst>
                                        <p:tav tm="0">
                                          <p:val>
                                            <p:strVal val="ppt_y"/>
                                          </p:val>
                                        </p:tav>
                                        <p:tav tm="100000">
                                          <p:val>
                                            <p:strVal val="1+ppt_h/2"/>
                                          </p:val>
                                        </p:tav>
                                      </p:tavLst>
                                    </p:anim>
                                    <p:set>
                                      <p:cBhvr>
                                        <p:cTn id="57" dur="1" fill="hold">
                                          <p:stCondLst>
                                            <p:cond delay="499"/>
                                          </p:stCondLst>
                                        </p:cTn>
                                        <p:tgtEl>
                                          <p:spTgt spid="6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anim calcmode="lin" valueType="num">
                                      <p:cBhvr>
                                        <p:cTn id="63" dur="500" fill="hold"/>
                                        <p:tgtEl>
                                          <p:spTgt spid="47"/>
                                        </p:tgtEl>
                                        <p:attrNameLst>
                                          <p:attrName>ppt_x</p:attrName>
                                        </p:attrNameLst>
                                      </p:cBhvr>
                                      <p:tavLst>
                                        <p:tav tm="0">
                                          <p:val>
                                            <p:strVal val="#ppt_x"/>
                                          </p:val>
                                        </p:tav>
                                        <p:tav tm="100000">
                                          <p:val>
                                            <p:strVal val="#ppt_x"/>
                                          </p:val>
                                        </p:tav>
                                      </p:tavLst>
                                    </p:anim>
                                    <p:anim calcmode="lin" valueType="num">
                                      <p:cBhvr>
                                        <p:cTn id="64"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animBg="1"/>
      <p:bldP spid="39" grpId="1" animBg="1"/>
      <p:bldP spid="61" grpId="0" animBg="1"/>
      <p:bldP spid="61" grpId="1" animBg="1"/>
      <p:bldP spid="46" grpId="0" animBg="1"/>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922" y="-1544"/>
            <a:ext cx="10515600" cy="1325563"/>
          </a:xfrm>
        </p:spPr>
        <p:txBody>
          <a:bodyPr/>
          <a:lstStyle/>
          <a:p>
            <a:r>
              <a:rPr lang="en-US" dirty="0"/>
              <a:t>S-BGP vs. Short Path Hijack</a:t>
            </a:r>
          </a:p>
        </p:txBody>
      </p:sp>
      <p:cxnSp>
        <p:nvCxnSpPr>
          <p:cNvPr id="9" name="Straight Connector 8"/>
          <p:cNvCxnSpPr>
            <a:stCxn id="7" idx="0"/>
            <a:endCxn id="6" idx="2"/>
          </p:cNvCxnSpPr>
          <p:nvPr/>
        </p:nvCxnSpPr>
        <p:spPr>
          <a:xfrm>
            <a:off x="2906291" y="4508323"/>
            <a:ext cx="1387904" cy="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5" idx="2"/>
          </p:cNvCxnSpPr>
          <p:nvPr/>
        </p:nvCxnSpPr>
        <p:spPr>
          <a:xfrm flipV="1">
            <a:off x="2216211" y="3138743"/>
            <a:ext cx="695520" cy="92940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5" idx="0"/>
          </p:cNvCxnSpPr>
          <p:nvPr/>
        </p:nvCxnSpPr>
        <p:spPr>
          <a:xfrm flipH="1" flipV="1">
            <a:off x="4288755" y="3138743"/>
            <a:ext cx="692384" cy="92940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0"/>
            <a:endCxn id="8" idx="2"/>
          </p:cNvCxnSpPr>
          <p:nvPr/>
        </p:nvCxnSpPr>
        <p:spPr>
          <a:xfrm flipV="1">
            <a:off x="5671219" y="3884532"/>
            <a:ext cx="1257384" cy="623792"/>
          </a:xfrm>
          <a:prstGeom prst="line">
            <a:avLst/>
          </a:prstGeom>
          <a:ln w="5715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0"/>
            <a:endCxn id="4" idx="2"/>
          </p:cNvCxnSpPr>
          <p:nvPr/>
        </p:nvCxnSpPr>
        <p:spPr>
          <a:xfrm>
            <a:off x="8305627" y="3884532"/>
            <a:ext cx="981100" cy="623790"/>
          </a:xfrm>
          <a:prstGeom prst="line">
            <a:avLst/>
          </a:prstGeom>
          <a:ln w="5715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345182" y="5045792"/>
            <a:ext cx="1255473" cy="400110"/>
          </a:xfrm>
          <a:prstGeom prst="rect">
            <a:avLst/>
          </a:prstGeom>
          <a:noFill/>
        </p:spPr>
        <p:txBody>
          <a:bodyPr wrap="none" rtlCol="0">
            <a:spAutoFit/>
          </a:bodyPr>
          <a:lstStyle/>
          <a:p>
            <a:pPr algn="ctr"/>
            <a:r>
              <a:rPr lang="en-US" sz="2000" dirty="0"/>
              <a:t>8.0.0.0/22</a:t>
            </a:r>
          </a:p>
        </p:txBody>
      </p:sp>
      <p:cxnSp>
        <p:nvCxnSpPr>
          <p:cNvPr id="27" name="Straight Arrow Connector 26"/>
          <p:cNvCxnSpPr>
            <a:stCxn id="5" idx="0"/>
            <a:endCxn id="6" idx="3"/>
          </p:cNvCxnSpPr>
          <p:nvPr/>
        </p:nvCxnSpPr>
        <p:spPr>
          <a:xfrm>
            <a:off x="4288755" y="3138743"/>
            <a:ext cx="692384" cy="92940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8" idx="2"/>
          </p:cNvCxnSpPr>
          <p:nvPr/>
        </p:nvCxnSpPr>
        <p:spPr>
          <a:xfrm flipV="1">
            <a:off x="5671219" y="3884532"/>
            <a:ext cx="1257384" cy="62379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0"/>
            <a:endCxn id="4" idx="2"/>
          </p:cNvCxnSpPr>
          <p:nvPr/>
        </p:nvCxnSpPr>
        <p:spPr>
          <a:xfrm>
            <a:off x="8305627" y="3884532"/>
            <a:ext cx="981100" cy="62379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ular Callout 38"/>
          <p:cNvSpPr/>
          <p:nvPr/>
        </p:nvSpPr>
        <p:spPr>
          <a:xfrm>
            <a:off x="125647" y="1632561"/>
            <a:ext cx="2334623" cy="1486302"/>
          </a:xfrm>
          <a:prstGeom prst="wedgeRectCallout">
            <a:avLst>
              <a:gd name="adj1" fmla="val 46054"/>
              <a:gd name="adj2" fmla="val 8384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AB:</a:t>
            </a:r>
          </a:p>
          <a:p>
            <a:pPr algn="ctr"/>
            <a:r>
              <a:rPr lang="en-US" sz="2000" dirty="0">
                <a:sym typeface="Wingdings" panose="05000000000000000000" pitchFamily="2" charset="2"/>
              </a:rPr>
              <a:t>E, A</a:t>
            </a:r>
          </a:p>
          <a:p>
            <a:pPr algn="ctr"/>
            <a:r>
              <a:rPr lang="en-US" sz="2000" dirty="0">
                <a:sym typeface="Wingdings" panose="05000000000000000000" pitchFamily="2" charset="2"/>
              </a:rPr>
              <a:t>8.0.0.0/22</a:t>
            </a:r>
          </a:p>
          <a:p>
            <a:pPr algn="ctr"/>
            <a:r>
              <a:rPr lang="en-US" sz="2000" dirty="0">
                <a:sym typeface="Wingdings" panose="05000000000000000000" pitchFamily="2" charset="2"/>
              </a:rPr>
              <a:t>{H(E’s update)}</a:t>
            </a:r>
            <a:r>
              <a:rPr lang="en-US" sz="2800" baseline="-25000" dirty="0" err="1">
                <a:sym typeface="Wingdings" panose="05000000000000000000" pitchFamily="2" charset="2"/>
              </a:rPr>
              <a:t>S</a:t>
            </a:r>
            <a:r>
              <a:rPr lang="en-US" sz="2800" baseline="-50000" dirty="0" err="1">
                <a:sym typeface="Wingdings" panose="05000000000000000000" pitchFamily="2" charset="2"/>
              </a:rPr>
              <a:t>Evil</a:t>
            </a:r>
            <a:endParaRPr lang="en-US" sz="2800" baseline="-50000" dirty="0"/>
          </a:p>
        </p:txBody>
      </p:sp>
      <p:sp>
        <p:nvSpPr>
          <p:cNvPr id="4" name="Cloud 3"/>
          <p:cNvSpPr/>
          <p:nvPr/>
        </p:nvSpPr>
        <p:spPr>
          <a:xfrm>
            <a:off x="9282439" y="4011316"/>
            <a:ext cx="1382464" cy="994011"/>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AS E</a:t>
            </a:r>
          </a:p>
        </p:txBody>
      </p:sp>
      <p:sp>
        <p:nvSpPr>
          <p:cNvPr id="5" name="Cloud 4"/>
          <p:cNvSpPr/>
          <p:nvPr/>
        </p:nvSpPr>
        <p:spPr>
          <a:xfrm>
            <a:off x="2907443" y="2641737"/>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B</a:t>
            </a:r>
          </a:p>
        </p:txBody>
      </p:sp>
      <p:sp>
        <p:nvSpPr>
          <p:cNvPr id="6" name="Cloud 5"/>
          <p:cNvSpPr/>
          <p:nvPr/>
        </p:nvSpPr>
        <p:spPr>
          <a:xfrm>
            <a:off x="4289907" y="4011318"/>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C</a:t>
            </a:r>
          </a:p>
        </p:txBody>
      </p:sp>
      <p:sp>
        <p:nvSpPr>
          <p:cNvPr id="7" name="Cloud 6"/>
          <p:cNvSpPr/>
          <p:nvPr/>
        </p:nvSpPr>
        <p:spPr>
          <a:xfrm>
            <a:off x="1524979" y="4011317"/>
            <a:ext cx="1382464" cy="994011"/>
          </a:xfrm>
          <a:prstGeom prst="cloud">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A</a:t>
            </a:r>
          </a:p>
        </p:txBody>
      </p:sp>
      <p:sp>
        <p:nvSpPr>
          <p:cNvPr id="8" name="Cloud 7"/>
          <p:cNvSpPr/>
          <p:nvPr/>
        </p:nvSpPr>
        <p:spPr>
          <a:xfrm>
            <a:off x="6924315" y="3387526"/>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D</a:t>
            </a:r>
          </a:p>
        </p:txBody>
      </p:sp>
      <p:pic>
        <p:nvPicPr>
          <p:cNvPr id="31" name="Picture 3" descr="D:\Pictures\Server_icons_lnx\Icons\128X128\data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563" y="1556229"/>
            <a:ext cx="697433" cy="69743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7151022" y="2175657"/>
            <a:ext cx="1242520" cy="400110"/>
          </a:xfrm>
          <a:prstGeom prst="rect">
            <a:avLst/>
          </a:prstGeom>
          <a:noFill/>
        </p:spPr>
        <p:txBody>
          <a:bodyPr wrap="none" rtlCol="0">
            <a:spAutoFit/>
          </a:bodyPr>
          <a:lstStyle/>
          <a:p>
            <a:pPr algn="ctr"/>
            <a:r>
              <a:rPr lang="en-US" sz="2000" dirty="0"/>
              <a:t>PKI Server</a:t>
            </a:r>
          </a:p>
        </p:txBody>
      </p:sp>
      <p:grpSp>
        <p:nvGrpSpPr>
          <p:cNvPr id="34" name="Group 33"/>
          <p:cNvGrpSpPr/>
          <p:nvPr/>
        </p:nvGrpSpPr>
        <p:grpSpPr>
          <a:xfrm>
            <a:off x="8447728" y="1612457"/>
            <a:ext cx="2236958" cy="624016"/>
            <a:chOff x="3980592" y="4425844"/>
            <a:chExt cx="2236958" cy="624016"/>
          </a:xfrm>
        </p:grpSpPr>
        <p:sp>
          <p:nvSpPr>
            <p:cNvPr id="35" name="Rounded Rectangle 34"/>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38" name="TextBox 37"/>
            <p:cNvSpPr txBox="1"/>
            <p:nvPr/>
          </p:nvSpPr>
          <p:spPr>
            <a:xfrm>
              <a:off x="4604608" y="4516095"/>
              <a:ext cx="1612942" cy="369332"/>
            </a:xfrm>
            <a:prstGeom prst="rect">
              <a:avLst/>
            </a:prstGeom>
            <a:noFill/>
          </p:spPr>
          <p:txBody>
            <a:bodyPr wrap="none" rtlCol="0">
              <a:spAutoFit/>
            </a:bodyPr>
            <a:lstStyle/>
            <a:p>
              <a:r>
                <a:rPr lang="en-US" b="1" dirty="0"/>
                <a:t>E </a:t>
              </a:r>
              <a:r>
                <a:rPr lang="en-US" b="1" dirty="0">
                  <a:sym typeface="Wingdings" panose="05000000000000000000" pitchFamily="2" charset="2"/>
                </a:rPr>
                <a:t> 8.0.0.0/22</a:t>
              </a:r>
              <a:endParaRPr lang="en-US" b="1" baseline="-25000" dirty="0"/>
            </a:p>
          </p:txBody>
        </p:sp>
      </p:grpSp>
      <p:cxnSp>
        <p:nvCxnSpPr>
          <p:cNvPr id="10" name="Straight Arrow Connector 9"/>
          <p:cNvCxnSpPr/>
          <p:nvPr/>
        </p:nvCxnSpPr>
        <p:spPr>
          <a:xfrm flipV="1">
            <a:off x="4288755" y="1769162"/>
            <a:ext cx="3060090" cy="1016427"/>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659152" y="2014421"/>
            <a:ext cx="1635507" cy="1996896"/>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ular Callout 45"/>
          <p:cNvSpPr/>
          <p:nvPr/>
        </p:nvSpPr>
        <p:spPr>
          <a:xfrm>
            <a:off x="8840715" y="2548646"/>
            <a:ext cx="2254022" cy="899935"/>
          </a:xfrm>
          <a:prstGeom prst="wedgeRectCallout">
            <a:avLst>
              <a:gd name="adj1" fmla="val -35508"/>
              <a:gd name="adj2" fmla="val -94834"/>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sym typeface="Wingdings" panose="05000000000000000000" pitchFamily="2" charset="2"/>
              </a:rPr>
              <a:t>AS E </a:t>
            </a:r>
            <a:r>
              <a:rPr lang="en-US" sz="2000" b="1" dirty="0">
                <a:solidFill>
                  <a:srgbClr val="FF0000"/>
                </a:solidFill>
                <a:sym typeface="Wingdings" panose="05000000000000000000" pitchFamily="2" charset="2"/>
              </a:rPr>
              <a:t>does</a:t>
            </a:r>
            <a:r>
              <a:rPr lang="en-US" sz="2000" dirty="0">
                <a:solidFill>
                  <a:srgbClr val="FF0000"/>
                </a:solidFill>
                <a:sym typeface="Wingdings" panose="05000000000000000000" pitchFamily="2" charset="2"/>
              </a:rPr>
              <a:t> own</a:t>
            </a:r>
          </a:p>
          <a:p>
            <a:pPr algn="ctr"/>
            <a:r>
              <a:rPr lang="en-US" sz="2000" dirty="0">
                <a:solidFill>
                  <a:srgbClr val="FF0000"/>
                </a:solidFill>
                <a:sym typeface="Wingdings" panose="05000000000000000000" pitchFamily="2" charset="2"/>
              </a:rPr>
              <a:t>8.0.0.0/24</a:t>
            </a:r>
            <a:endParaRPr lang="en-US" sz="2000" dirty="0">
              <a:solidFill>
                <a:srgbClr val="FF0000"/>
              </a:solidFill>
            </a:endParaRPr>
          </a:p>
        </p:txBody>
      </p:sp>
      <p:sp>
        <p:nvSpPr>
          <p:cNvPr id="29" name="Rectangular Callout 28"/>
          <p:cNvSpPr/>
          <p:nvPr/>
        </p:nvSpPr>
        <p:spPr>
          <a:xfrm>
            <a:off x="2563971" y="5235880"/>
            <a:ext cx="2334623" cy="1486302"/>
          </a:xfrm>
          <a:prstGeom prst="wedgeRectCallout">
            <a:avLst>
              <a:gd name="adj1" fmla="val -20359"/>
              <a:gd name="adj2" fmla="val -9216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AB:</a:t>
            </a:r>
          </a:p>
          <a:p>
            <a:pPr algn="ctr"/>
            <a:r>
              <a:rPr lang="en-US" sz="2000" dirty="0">
                <a:sym typeface="Wingdings" panose="05000000000000000000" pitchFamily="2" charset="2"/>
              </a:rPr>
              <a:t>E, A</a:t>
            </a:r>
          </a:p>
          <a:p>
            <a:pPr algn="ctr"/>
            <a:r>
              <a:rPr lang="en-US" sz="2000" dirty="0">
                <a:sym typeface="Wingdings" panose="05000000000000000000" pitchFamily="2" charset="2"/>
              </a:rPr>
              <a:t>8.0.0.0/22</a:t>
            </a:r>
          </a:p>
          <a:p>
            <a:pPr algn="ctr"/>
            <a:r>
              <a:rPr lang="en-US" sz="2000" dirty="0">
                <a:sym typeface="Wingdings" panose="05000000000000000000" pitchFamily="2" charset="2"/>
              </a:rPr>
              <a:t>{H(E’s update)}</a:t>
            </a:r>
            <a:r>
              <a:rPr lang="en-US" sz="2800" baseline="-25000" dirty="0" err="1">
                <a:sym typeface="Wingdings" panose="05000000000000000000" pitchFamily="2" charset="2"/>
              </a:rPr>
              <a:t>S</a:t>
            </a:r>
            <a:r>
              <a:rPr lang="en-US" sz="2800" baseline="-50000" dirty="0" err="1">
                <a:sym typeface="Wingdings" panose="05000000000000000000" pitchFamily="2" charset="2"/>
              </a:rPr>
              <a:t>Evil</a:t>
            </a:r>
            <a:endParaRPr lang="en-US" sz="2800" baseline="-50000" dirty="0"/>
          </a:p>
        </p:txBody>
      </p:sp>
      <p:sp>
        <p:nvSpPr>
          <p:cNvPr id="30" name="Rectangular Callout 29"/>
          <p:cNvSpPr/>
          <p:nvPr/>
        </p:nvSpPr>
        <p:spPr>
          <a:xfrm>
            <a:off x="5271767" y="5529063"/>
            <a:ext cx="2254022" cy="899935"/>
          </a:xfrm>
          <a:prstGeom prst="wedgeRectCallout">
            <a:avLst>
              <a:gd name="adj1" fmla="val -77133"/>
              <a:gd name="adj2" fmla="val 4830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Route attestations are forged!</a:t>
            </a:r>
            <a:endParaRPr lang="en-US" sz="2000" dirty="0"/>
          </a:p>
        </p:txBody>
      </p:sp>
    </p:spTree>
    <p:extLst>
      <p:ext uri="{BB962C8B-B14F-4D97-AF65-F5344CB8AC3E}">
        <p14:creationId xmlns:p14="http://schemas.microsoft.com/office/powerpoint/2010/main" val="1332446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anim calcmode="lin" valueType="num">
                                      <p:cBhvr>
                                        <p:cTn id="25" dur="500" fill="hold"/>
                                        <p:tgtEl>
                                          <p:spTgt spid="29"/>
                                        </p:tgtEl>
                                        <p:attrNameLst>
                                          <p:attrName>ppt_x</p:attrName>
                                        </p:attrNameLst>
                                      </p:cBhvr>
                                      <p:tavLst>
                                        <p:tav tm="0">
                                          <p:val>
                                            <p:strVal val="#ppt_x"/>
                                          </p:val>
                                        </p:tav>
                                        <p:tav tm="100000">
                                          <p:val>
                                            <p:strVal val="#ppt_x"/>
                                          </p:val>
                                        </p:tav>
                                      </p:tavLst>
                                    </p:anim>
                                    <p:anim calcmode="lin" valueType="num">
                                      <p:cBhvr>
                                        <p:cTn id="26"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par>
                          <p:cTn id="35" fill="hold">
                            <p:stCondLst>
                              <p:cond delay="500"/>
                            </p:stCondLst>
                            <p:childTnLst>
                              <p:par>
                                <p:cTn id="36" presetID="42" presetClass="entr" presetSubtype="0" fill="hold" grpId="0" nodeType="after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anim calcmode="lin" valueType="num">
                                      <p:cBhvr>
                                        <p:cTn id="39" dur="500" fill="hold"/>
                                        <p:tgtEl>
                                          <p:spTgt spid="46"/>
                                        </p:tgtEl>
                                        <p:attrNameLst>
                                          <p:attrName>ppt_x</p:attrName>
                                        </p:attrNameLst>
                                      </p:cBhvr>
                                      <p:tavLst>
                                        <p:tav tm="0">
                                          <p:val>
                                            <p:strVal val="#ppt_x"/>
                                          </p:val>
                                        </p:tav>
                                        <p:tav tm="100000">
                                          <p:val>
                                            <p:strVal val="#ppt_x"/>
                                          </p:val>
                                        </p:tav>
                                      </p:tavLst>
                                    </p:anim>
                                    <p:anim calcmode="lin" valueType="num">
                                      <p:cBhvr>
                                        <p:cTn id="40"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46"/>
                                        </p:tgtEl>
                                      </p:cBhvr>
                                    </p:animEffect>
                                    <p:set>
                                      <p:cBhvr>
                                        <p:cTn id="45" dur="1" fill="hold">
                                          <p:stCondLst>
                                            <p:cond delay="499"/>
                                          </p:stCondLst>
                                        </p:cTn>
                                        <p:tgtEl>
                                          <p:spTgt spid="46"/>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45"/>
                                        </p:tgtEl>
                                      </p:cBhvr>
                                    </p:animEffect>
                                    <p:set>
                                      <p:cBhvr>
                                        <p:cTn id="51" dur="1" fill="hold">
                                          <p:stCondLst>
                                            <p:cond delay="499"/>
                                          </p:stCondLst>
                                        </p:cTn>
                                        <p:tgtEl>
                                          <p:spTgt spid="45"/>
                                        </p:tgtEl>
                                        <p:attrNameLst>
                                          <p:attrName>style.visibility</p:attrName>
                                        </p:attrNameLst>
                                      </p:cBhvr>
                                      <p:to>
                                        <p:strVal val="hidden"/>
                                      </p:to>
                                    </p:set>
                                  </p:childTnLst>
                                </p:cTn>
                              </p:par>
                            </p:childTnLst>
                          </p:cTn>
                        </p:par>
                        <p:par>
                          <p:cTn id="52" fill="hold">
                            <p:stCondLst>
                              <p:cond delay="500"/>
                            </p:stCondLst>
                            <p:childTnLst>
                              <p:par>
                                <p:cTn id="53" presetID="42"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anim calcmode="lin" valueType="num">
                                      <p:cBhvr>
                                        <p:cTn id="56" dur="500" fill="hold"/>
                                        <p:tgtEl>
                                          <p:spTgt spid="30"/>
                                        </p:tgtEl>
                                        <p:attrNameLst>
                                          <p:attrName>ppt_x</p:attrName>
                                        </p:attrNameLst>
                                      </p:cBhvr>
                                      <p:tavLst>
                                        <p:tav tm="0">
                                          <p:val>
                                            <p:strVal val="#ppt_x"/>
                                          </p:val>
                                        </p:tav>
                                        <p:tav tm="100000">
                                          <p:val>
                                            <p:strVal val="#ppt_x"/>
                                          </p:val>
                                        </p:tav>
                                      </p:tavLst>
                                    </p:anim>
                                    <p:anim calcmode="lin" valueType="num">
                                      <p:cBhvr>
                                        <p:cTn id="57"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grpId="1" nodeType="clickEffect">
                                  <p:stCondLst>
                                    <p:cond delay="0"/>
                                  </p:stCondLst>
                                  <p:childTnLst>
                                    <p:anim calcmode="lin" valueType="num">
                                      <p:cBhvr additive="base">
                                        <p:cTn id="61" dur="500"/>
                                        <p:tgtEl>
                                          <p:spTgt spid="39"/>
                                        </p:tgtEl>
                                        <p:attrNameLst>
                                          <p:attrName>ppt_x</p:attrName>
                                        </p:attrNameLst>
                                      </p:cBhvr>
                                      <p:tavLst>
                                        <p:tav tm="0">
                                          <p:val>
                                            <p:strVal val="ppt_x"/>
                                          </p:val>
                                        </p:tav>
                                        <p:tav tm="100000">
                                          <p:val>
                                            <p:strVal val="ppt_x"/>
                                          </p:val>
                                        </p:tav>
                                      </p:tavLst>
                                    </p:anim>
                                    <p:anim calcmode="lin" valueType="num">
                                      <p:cBhvr additive="base">
                                        <p:cTn id="62" dur="500"/>
                                        <p:tgtEl>
                                          <p:spTgt spid="39"/>
                                        </p:tgtEl>
                                        <p:attrNameLst>
                                          <p:attrName>ppt_y</p:attrName>
                                        </p:attrNameLst>
                                      </p:cBhvr>
                                      <p:tavLst>
                                        <p:tav tm="0">
                                          <p:val>
                                            <p:strVal val="ppt_y"/>
                                          </p:val>
                                        </p:tav>
                                        <p:tav tm="100000">
                                          <p:val>
                                            <p:strVal val="1+ppt_h/2"/>
                                          </p:val>
                                        </p:tav>
                                      </p:tavLst>
                                    </p:anim>
                                    <p:set>
                                      <p:cBhvr>
                                        <p:cTn id="63" dur="1" fill="hold">
                                          <p:stCondLst>
                                            <p:cond delay="499"/>
                                          </p:stCondLst>
                                        </p:cTn>
                                        <p:tgtEl>
                                          <p:spTgt spid="39"/>
                                        </p:tgtEl>
                                        <p:attrNameLst>
                                          <p:attrName>style.visibility</p:attrName>
                                        </p:attrNameLst>
                                      </p:cBhvr>
                                      <p:to>
                                        <p:strVal val="hidden"/>
                                      </p:to>
                                    </p:set>
                                  </p:childTnLst>
                                </p:cTn>
                              </p:par>
                              <p:par>
                                <p:cTn id="64" presetID="2" presetClass="exit" presetSubtype="4" fill="hold" grpId="1" nodeType="withEffect">
                                  <p:stCondLst>
                                    <p:cond delay="0"/>
                                  </p:stCondLst>
                                  <p:childTnLst>
                                    <p:anim calcmode="lin" valueType="num">
                                      <p:cBhvr additive="base">
                                        <p:cTn id="65" dur="500"/>
                                        <p:tgtEl>
                                          <p:spTgt spid="29"/>
                                        </p:tgtEl>
                                        <p:attrNameLst>
                                          <p:attrName>ppt_x</p:attrName>
                                        </p:attrNameLst>
                                      </p:cBhvr>
                                      <p:tavLst>
                                        <p:tav tm="0">
                                          <p:val>
                                            <p:strVal val="ppt_x"/>
                                          </p:val>
                                        </p:tav>
                                        <p:tav tm="100000">
                                          <p:val>
                                            <p:strVal val="ppt_x"/>
                                          </p:val>
                                        </p:tav>
                                      </p:tavLst>
                                    </p:anim>
                                    <p:anim calcmode="lin" valueType="num">
                                      <p:cBhvr additive="base">
                                        <p:cTn id="66" dur="500"/>
                                        <p:tgtEl>
                                          <p:spTgt spid="29"/>
                                        </p:tgtEl>
                                        <p:attrNameLst>
                                          <p:attrName>ppt_y</p:attrName>
                                        </p:attrNameLst>
                                      </p:cBhvr>
                                      <p:tavLst>
                                        <p:tav tm="0">
                                          <p:val>
                                            <p:strVal val="ppt_y"/>
                                          </p:val>
                                        </p:tav>
                                        <p:tav tm="100000">
                                          <p:val>
                                            <p:strVal val="1+ppt_h/2"/>
                                          </p:val>
                                        </p:tav>
                                      </p:tavLst>
                                    </p:anim>
                                    <p:set>
                                      <p:cBhvr>
                                        <p:cTn id="67"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6" grpId="0" animBg="1"/>
      <p:bldP spid="46" grpId="1" animBg="1"/>
      <p:bldP spid="29" grpId="0" animBg="1"/>
      <p:bldP spid="29" grpId="1"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(The Lack of) S-BGP Deployment</a:t>
            </a:r>
          </a:p>
        </p:txBody>
      </p:sp>
      <p:sp>
        <p:nvSpPr>
          <p:cNvPr id="3" name="Text Placeholder 2"/>
          <p:cNvSpPr>
            <a:spLocks noGrp="1"/>
          </p:cNvSpPr>
          <p:nvPr>
            <p:ph type="body" idx="1"/>
          </p:nvPr>
        </p:nvSpPr>
        <p:spPr/>
        <p:txBody>
          <a:bodyPr/>
          <a:lstStyle/>
          <a:p>
            <a:r>
              <a:rPr lang="en-US" dirty="0"/>
              <a:t>S-BGP was proposed at least a decade ago, and implementations were available soon afterwards</a:t>
            </a:r>
          </a:p>
          <a:p>
            <a:r>
              <a:rPr lang="en-US" dirty="0"/>
              <a:t>But, it was never deployed. Why?</a:t>
            </a:r>
          </a:p>
          <a:p>
            <a:pPr lvl="1"/>
            <a:r>
              <a:rPr lang="en-US" dirty="0"/>
              <a:t>Trust rooted in ICANN, a US organization</a:t>
            </a:r>
          </a:p>
          <a:p>
            <a:pPr lvl="2"/>
            <a:r>
              <a:rPr lang="en-US" dirty="0"/>
              <a:t>Other countries are wary of centralizing power in the US</a:t>
            </a:r>
          </a:p>
          <a:p>
            <a:pPr lvl="1"/>
            <a:r>
              <a:rPr lang="en-US" dirty="0"/>
              <a:t>Verification of signed attestations is costly in terms of CPU</a:t>
            </a:r>
          </a:p>
          <a:p>
            <a:pPr lvl="2"/>
            <a:r>
              <a:rPr lang="en-US" dirty="0"/>
              <a:t>Routers are expensive and resource constrained</a:t>
            </a:r>
          </a:p>
          <a:p>
            <a:pPr lvl="2"/>
            <a:r>
              <a:rPr lang="en-US" dirty="0"/>
              <a:t>Entire chain of attestations must be cryptographically validated for each received update</a:t>
            </a:r>
          </a:p>
          <a:p>
            <a:pPr lvl="2"/>
            <a:r>
              <a:rPr lang="en-US" dirty="0"/>
              <a:t>In contrast, PKI validation can be done out of band and applied using simple filters</a:t>
            </a:r>
          </a:p>
        </p:txBody>
      </p:sp>
    </p:spTree>
    <p:extLst>
      <p:ext uri="{BB962C8B-B14F-4D97-AF65-F5344CB8AC3E}">
        <p14:creationId xmlns:p14="http://schemas.microsoft.com/office/powerpoint/2010/main" val="1073567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34"/>
            <a:ext cx="10515600" cy="1325563"/>
          </a:xfrm>
        </p:spPr>
        <p:txBody>
          <a:bodyPr/>
          <a:lstStyle/>
          <a:p>
            <a:r>
              <a:rPr lang="en-US" dirty="0"/>
              <a:t>Resource PKI</a:t>
            </a:r>
          </a:p>
        </p:txBody>
      </p:sp>
      <p:sp>
        <p:nvSpPr>
          <p:cNvPr id="3" name="Text Placeholder 2"/>
          <p:cNvSpPr>
            <a:spLocks noGrp="1"/>
          </p:cNvSpPr>
          <p:nvPr>
            <p:ph type="body" idx="1"/>
          </p:nvPr>
        </p:nvSpPr>
        <p:spPr>
          <a:xfrm>
            <a:off x="838200" y="1541001"/>
            <a:ext cx="10683240" cy="5032375"/>
          </a:xfrm>
        </p:spPr>
        <p:txBody>
          <a:bodyPr>
            <a:normAutofit/>
          </a:bodyPr>
          <a:lstStyle/>
          <a:p>
            <a:r>
              <a:rPr lang="en-US" dirty="0"/>
              <a:t>Resource Public Key Infrastructure (</a:t>
            </a:r>
            <a:r>
              <a:rPr lang="en-US" dirty="0">
                <a:solidFill>
                  <a:schemeClr val="accent1"/>
                </a:solidFill>
              </a:rPr>
              <a:t>RPKI</a:t>
            </a:r>
            <a:r>
              <a:rPr lang="en-US" dirty="0"/>
              <a:t>) achieves some of what S-BGP does – i.e., origin validation</a:t>
            </a:r>
          </a:p>
          <a:p>
            <a:pPr lvl="1"/>
            <a:r>
              <a:rPr lang="en-US" dirty="0">
                <a:solidFill>
                  <a:srgbClr val="FF0000"/>
                </a:solidFill>
              </a:rPr>
              <a:t>RPKI prevents prefix and </a:t>
            </a:r>
            <a:r>
              <a:rPr lang="en-US" dirty="0" err="1">
                <a:solidFill>
                  <a:srgbClr val="FF0000"/>
                </a:solidFill>
              </a:rPr>
              <a:t>subprefix</a:t>
            </a:r>
            <a:r>
              <a:rPr lang="en-US" dirty="0">
                <a:solidFill>
                  <a:srgbClr val="FF0000"/>
                </a:solidFill>
              </a:rPr>
              <a:t> hijacking</a:t>
            </a:r>
          </a:p>
          <a:p>
            <a:pPr lvl="1"/>
            <a:r>
              <a:rPr lang="en-US" dirty="0"/>
              <a:t>But, security is optional and can be incrementally deployed</a:t>
            </a:r>
          </a:p>
          <a:p>
            <a:r>
              <a:rPr lang="en-US" dirty="0"/>
              <a:t>Regional Internet Registries (RIRs) publish signed attestations of prefix ownership and how those prefixes can be announced</a:t>
            </a:r>
          </a:p>
          <a:p>
            <a:pPr lvl="1"/>
            <a:r>
              <a:rPr lang="en-US" dirty="0"/>
              <a:t>Five RIRs: ARIN (North America), LACNIC (Latin America), APNIC (Asia and Australia), RIPE (Europe, Russia, Middle East), </a:t>
            </a:r>
            <a:r>
              <a:rPr lang="en-US" dirty="0" err="1"/>
              <a:t>AfriNIC</a:t>
            </a:r>
            <a:r>
              <a:rPr lang="en-US" dirty="0"/>
              <a:t> (Africa)</a:t>
            </a:r>
          </a:p>
          <a:p>
            <a:pPr lvl="1"/>
            <a:r>
              <a:rPr lang="en-US" dirty="0"/>
              <a:t>Attestations called </a:t>
            </a:r>
            <a:r>
              <a:rPr lang="en-US" dirty="0">
                <a:solidFill>
                  <a:schemeClr val="accent1"/>
                </a:solidFill>
              </a:rPr>
              <a:t>Route Origin Authorizations </a:t>
            </a:r>
            <a:r>
              <a:rPr lang="en-US" dirty="0"/>
              <a:t>(ROAs)</a:t>
            </a:r>
          </a:p>
          <a:p>
            <a:r>
              <a:rPr lang="en-US" dirty="0"/>
              <a:t>By default, RPKI does not include path attestations</a:t>
            </a:r>
          </a:p>
          <a:p>
            <a:pPr lvl="1"/>
            <a:r>
              <a:rPr lang="en-US" dirty="0"/>
              <a:t>Thus, RPKI is vulnerable to short path hijacks</a:t>
            </a:r>
          </a:p>
          <a:p>
            <a:pPr lvl="1"/>
            <a:r>
              <a:rPr lang="en-US" dirty="0"/>
              <a:t>BGPSEC is an RPKI extension that adds cryptographic path attestation back in</a:t>
            </a:r>
          </a:p>
        </p:txBody>
      </p:sp>
    </p:spTree>
    <p:extLst>
      <p:ext uri="{BB962C8B-B14F-4D97-AF65-F5344CB8AC3E}">
        <p14:creationId xmlns:p14="http://schemas.microsoft.com/office/powerpoint/2010/main" val="796339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anim calcmode="lin" valueType="num">
                                      <p:cBhvr>
                                        <p:cTn id="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anim calcmode="lin" valueType="num">
                                      <p:cBhvr>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anim calcmode="lin" valueType="num">
                                      <p:cBhvr>
                                        <p:cTn id="1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itchFamily="34" charset="0"/>
              </a:defRPr>
            </a:lvl1pPr>
            <a:lvl2pPr marL="742950" indent="-285750">
              <a:defRPr sz="2400">
                <a:solidFill>
                  <a:schemeClr val="bg2"/>
                </a:solidFill>
                <a:latin typeface="Tahoma" pitchFamily="34" charset="0"/>
              </a:defRPr>
            </a:lvl2pPr>
            <a:lvl3pPr marL="1143000" indent="-228600">
              <a:defRPr sz="2400">
                <a:solidFill>
                  <a:schemeClr val="bg2"/>
                </a:solidFill>
                <a:latin typeface="Tahoma" pitchFamily="34" charset="0"/>
              </a:defRPr>
            </a:lvl3pPr>
            <a:lvl4pPr marL="1600200" indent="-228600">
              <a:defRPr sz="2400">
                <a:solidFill>
                  <a:schemeClr val="bg2"/>
                </a:solidFill>
                <a:latin typeface="Tahoma" pitchFamily="34" charset="0"/>
              </a:defRPr>
            </a:lvl4pPr>
            <a:lvl5pPr marL="2057400" indent="-228600">
              <a:defRPr sz="2400">
                <a:solidFill>
                  <a:schemeClr val="bg2"/>
                </a:solidFill>
                <a:latin typeface="Tahoma"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itchFamily="34" charset="0"/>
              </a:defRPr>
            </a:lvl9pPr>
          </a:lstStyle>
          <a:p>
            <a:r>
              <a:rPr lang="en-US" sz="1200">
                <a:latin typeface="Arial" pitchFamily="34" charset="0"/>
              </a:rPr>
              <a:t>slide </a:t>
            </a:r>
            <a:fld id="{FFDC69D8-4622-4A51-BCD8-8802702A5669}" type="slidenum">
              <a:rPr lang="en-US" sz="1200">
                <a:latin typeface="Arial" pitchFamily="34" charset="0"/>
              </a:rPr>
              <a:pPr/>
              <a:t>3</a:t>
            </a:fld>
            <a:endParaRPr lang="en-US" sz="1200">
              <a:latin typeface="Arial" pitchFamily="34" charset="0"/>
            </a:endParaRPr>
          </a:p>
        </p:txBody>
      </p:sp>
      <p:sp>
        <p:nvSpPr>
          <p:cNvPr id="29699" name="Rectangle 2"/>
          <p:cNvSpPr>
            <a:spLocks noGrp="1" noChangeArrowheads="1"/>
          </p:cNvSpPr>
          <p:nvPr>
            <p:ph type="title"/>
          </p:nvPr>
        </p:nvSpPr>
        <p:spPr>
          <a:xfrm>
            <a:off x="620485" y="228600"/>
            <a:ext cx="9285515" cy="914400"/>
          </a:xfrm>
        </p:spPr>
        <p:txBody>
          <a:bodyPr/>
          <a:lstStyle/>
          <a:p>
            <a:r>
              <a:rPr lang="en-US" dirty="0"/>
              <a:t>IP Routing</a:t>
            </a:r>
          </a:p>
        </p:txBody>
      </p:sp>
      <p:sp>
        <p:nvSpPr>
          <p:cNvPr id="29700" name="Rectangle 3"/>
          <p:cNvSpPr>
            <a:spLocks noGrp="1" noChangeArrowheads="1"/>
          </p:cNvSpPr>
          <p:nvPr>
            <p:ph type="body" idx="1"/>
          </p:nvPr>
        </p:nvSpPr>
        <p:spPr>
          <a:xfrm>
            <a:off x="620485" y="1600200"/>
            <a:ext cx="11136085" cy="4953000"/>
          </a:xfrm>
          <a:noFill/>
        </p:spPr>
        <p:txBody>
          <a:bodyPr/>
          <a:lstStyle/>
          <a:p>
            <a:r>
              <a:rPr lang="en-US" dirty="0"/>
              <a:t>Routing of IP packets is based on IP addresses</a:t>
            </a:r>
          </a:p>
          <a:p>
            <a:pPr lvl="1"/>
            <a:r>
              <a:rPr lang="en-US" dirty="0"/>
              <a:t>32-bit host identifiers (128-bit in IPv6)</a:t>
            </a:r>
          </a:p>
          <a:p>
            <a:r>
              <a:rPr lang="en-US" dirty="0"/>
              <a:t>Routers use a forwarding table</a:t>
            </a:r>
          </a:p>
          <a:p>
            <a:pPr lvl="1"/>
            <a:r>
              <a:rPr lang="en-US" dirty="0"/>
              <a:t>Entry = destination, next hop, network interface, metric</a:t>
            </a:r>
          </a:p>
          <a:p>
            <a:pPr lvl="1"/>
            <a:r>
              <a:rPr lang="en-US" dirty="0"/>
              <a:t>Table look-up for each packet to decide how to route it</a:t>
            </a:r>
          </a:p>
          <a:p>
            <a:r>
              <a:rPr lang="en-US" dirty="0"/>
              <a:t>Routers learn routes to hosts and networks via routing protocols</a:t>
            </a:r>
          </a:p>
          <a:p>
            <a:pPr lvl="1"/>
            <a:r>
              <a:rPr lang="en-US" dirty="0"/>
              <a:t>Host is identified by IP address, network by IP prefix</a:t>
            </a:r>
          </a:p>
          <a:p>
            <a:r>
              <a:rPr lang="en-US" dirty="0">
                <a:solidFill>
                  <a:schemeClr val="hlink"/>
                </a:solidFill>
              </a:rPr>
              <a:t>BGP</a:t>
            </a:r>
            <a:r>
              <a:rPr lang="en-US" dirty="0"/>
              <a:t> (Border Gateway Protocol) is the core Internet protocol for establishing inter-AS routes</a:t>
            </a:r>
          </a:p>
        </p:txBody>
      </p:sp>
    </p:spTree>
    <p:extLst>
      <p:ext uri="{BB962C8B-B14F-4D97-AF65-F5344CB8AC3E}">
        <p14:creationId xmlns:p14="http://schemas.microsoft.com/office/powerpoint/2010/main" val="748323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Route Origin Attestations</a:t>
            </a:r>
          </a:p>
        </p:txBody>
      </p:sp>
      <p:sp>
        <p:nvSpPr>
          <p:cNvPr id="3" name="Text Placeholder 2"/>
          <p:cNvSpPr>
            <a:spLocks noGrp="1"/>
          </p:cNvSpPr>
          <p:nvPr>
            <p:ph type="body" idx="1"/>
          </p:nvPr>
        </p:nvSpPr>
        <p:spPr/>
        <p:txBody>
          <a:bodyPr/>
          <a:lstStyle/>
          <a:p>
            <a:r>
              <a:rPr lang="en-US" dirty="0"/>
              <a:t>Route origin authorizations (ROA) bind ownership of network prefixes to </a:t>
            </a:r>
            <a:r>
              <a:rPr lang="en-US" dirty="0" err="1"/>
              <a:t>ASes</a:t>
            </a:r>
            <a:endParaRPr lang="en-US" dirty="0"/>
          </a:p>
          <a:p>
            <a:r>
              <a:rPr lang="en-US" dirty="0"/>
              <a:t>ROAs also define the minimum specificity of a route announcement</a:t>
            </a:r>
          </a:p>
          <a:p>
            <a:r>
              <a:rPr lang="en-US" dirty="0"/>
              <a:t>e.g., 192.168.0.0/16 (min=22) → AS 7007</a:t>
            </a:r>
          </a:p>
          <a:p>
            <a:pPr lvl="1"/>
            <a:r>
              <a:rPr lang="en-US" dirty="0"/>
              <a:t>AS 7007 "owns" 192.168.0.0/16</a:t>
            </a:r>
          </a:p>
          <a:p>
            <a:pPr lvl="1"/>
            <a:r>
              <a:rPr lang="en-US" dirty="0"/>
              <a:t>Route announcements within this prefix cannot be more specific than /22</a:t>
            </a:r>
          </a:p>
          <a:p>
            <a:endParaRPr lang="en-US" dirty="0"/>
          </a:p>
        </p:txBody>
      </p:sp>
    </p:spTree>
    <p:extLst>
      <p:ext uri="{BB962C8B-B14F-4D97-AF65-F5344CB8AC3E}">
        <p14:creationId xmlns:p14="http://schemas.microsoft.com/office/powerpoint/2010/main" val="963401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978" y="-11301"/>
            <a:ext cx="10515600" cy="1325563"/>
          </a:xfrm>
        </p:spPr>
        <p:txBody>
          <a:bodyPr/>
          <a:lstStyle/>
          <a:p>
            <a:r>
              <a:rPr lang="en-US" dirty="0"/>
              <a:t>RPKI Hierarchy Example</a:t>
            </a:r>
          </a:p>
        </p:txBody>
      </p:sp>
      <p:cxnSp>
        <p:nvCxnSpPr>
          <p:cNvPr id="8" name="Straight Arrow Connector 7"/>
          <p:cNvCxnSpPr>
            <a:stCxn id="4" idx="3"/>
            <a:endCxn id="7" idx="1"/>
          </p:cNvCxnSpPr>
          <p:nvPr/>
        </p:nvCxnSpPr>
        <p:spPr>
          <a:xfrm flipV="1">
            <a:off x="5785232" y="2393631"/>
            <a:ext cx="1993152" cy="1"/>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5" idx="0"/>
          </p:cNvCxnSpPr>
          <p:nvPr/>
        </p:nvCxnSpPr>
        <p:spPr>
          <a:xfrm>
            <a:off x="4680001" y="2922393"/>
            <a:ext cx="0" cy="572451"/>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6" idx="0"/>
          </p:cNvCxnSpPr>
          <p:nvPr/>
        </p:nvCxnSpPr>
        <p:spPr>
          <a:xfrm flipH="1">
            <a:off x="4680000" y="4552367"/>
            <a:ext cx="1" cy="572451"/>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80182" y="3494844"/>
            <a:ext cx="1889356" cy="1057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3356</a:t>
            </a:r>
          </a:p>
          <a:p>
            <a:pPr algn="ctr"/>
            <a:r>
              <a:rPr lang="en-US" dirty="0"/>
              <a:t>8.0.0.0/9</a:t>
            </a:r>
          </a:p>
        </p:txBody>
      </p:sp>
      <p:sp>
        <p:nvSpPr>
          <p:cNvPr id="19" name="Oval 18"/>
          <p:cNvSpPr/>
          <p:nvPr/>
        </p:nvSpPr>
        <p:spPr>
          <a:xfrm>
            <a:off x="580182" y="5124818"/>
            <a:ext cx="1889356" cy="1057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15169</a:t>
            </a:r>
          </a:p>
          <a:p>
            <a:pPr algn="ctr"/>
            <a:r>
              <a:rPr lang="en-US" dirty="0"/>
              <a:t>8.8.8.8/24</a:t>
            </a:r>
          </a:p>
        </p:txBody>
      </p:sp>
      <p:sp>
        <p:nvSpPr>
          <p:cNvPr id="20" name="Oval 19"/>
          <p:cNvSpPr/>
          <p:nvPr/>
        </p:nvSpPr>
        <p:spPr>
          <a:xfrm>
            <a:off x="6485579" y="3494844"/>
            <a:ext cx="2149599" cy="1057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6167</a:t>
            </a:r>
          </a:p>
          <a:p>
            <a:pPr algn="ctr"/>
            <a:r>
              <a:rPr lang="en-US" dirty="0"/>
              <a:t>66.174.0.0/16</a:t>
            </a:r>
          </a:p>
        </p:txBody>
      </p:sp>
      <p:sp>
        <p:nvSpPr>
          <p:cNvPr id="21" name="Oval 20"/>
          <p:cNvSpPr/>
          <p:nvPr/>
        </p:nvSpPr>
        <p:spPr>
          <a:xfrm>
            <a:off x="9125683" y="3494843"/>
            <a:ext cx="2137787" cy="1057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22394</a:t>
            </a:r>
          </a:p>
          <a:p>
            <a:pPr algn="ctr"/>
            <a:r>
              <a:rPr lang="en-US" dirty="0"/>
              <a:t>66.174.0.0/24</a:t>
            </a:r>
          </a:p>
        </p:txBody>
      </p:sp>
      <p:cxnSp>
        <p:nvCxnSpPr>
          <p:cNvPr id="22" name="Straight Arrow Connector 21"/>
          <p:cNvCxnSpPr>
            <a:stCxn id="5" idx="1"/>
            <a:endCxn id="18" idx="6"/>
          </p:cNvCxnSpPr>
          <p:nvPr/>
        </p:nvCxnSpPr>
        <p:spPr>
          <a:xfrm flipH="1">
            <a:off x="2469538" y="4023606"/>
            <a:ext cx="110523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9" idx="6"/>
          </p:cNvCxnSpPr>
          <p:nvPr/>
        </p:nvCxnSpPr>
        <p:spPr>
          <a:xfrm flipH="1">
            <a:off x="2469538" y="5653580"/>
            <a:ext cx="1105230"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2"/>
            <a:endCxn id="20" idx="7"/>
          </p:cNvCxnSpPr>
          <p:nvPr/>
        </p:nvCxnSpPr>
        <p:spPr>
          <a:xfrm flipH="1">
            <a:off x="8320377" y="2922392"/>
            <a:ext cx="563239" cy="727323"/>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a:endCxn id="21" idx="1"/>
          </p:cNvCxnSpPr>
          <p:nvPr/>
        </p:nvCxnSpPr>
        <p:spPr>
          <a:xfrm>
            <a:off x="8883616" y="2922392"/>
            <a:ext cx="555139" cy="727322"/>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574769" y="1864870"/>
            <a:ext cx="2210463" cy="1057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ARIN</a:t>
            </a:r>
          </a:p>
          <a:p>
            <a:pPr algn="ctr"/>
            <a:r>
              <a:rPr lang="en-US" dirty="0"/>
              <a:t>American Registry of Internet Numbers</a:t>
            </a:r>
          </a:p>
        </p:txBody>
      </p:sp>
      <p:sp>
        <p:nvSpPr>
          <p:cNvPr id="5" name="Rectangle 4"/>
          <p:cNvSpPr/>
          <p:nvPr/>
        </p:nvSpPr>
        <p:spPr>
          <a:xfrm>
            <a:off x="3574769" y="3494844"/>
            <a:ext cx="2210463" cy="1057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3</a:t>
            </a:r>
          </a:p>
          <a:p>
            <a:pPr algn="ctr"/>
            <a:r>
              <a:rPr lang="en-US" dirty="0"/>
              <a:t>8.0.0.0/8</a:t>
            </a:r>
          </a:p>
        </p:txBody>
      </p:sp>
      <p:sp>
        <p:nvSpPr>
          <p:cNvPr id="6" name="Rectangle 5"/>
          <p:cNvSpPr/>
          <p:nvPr/>
        </p:nvSpPr>
        <p:spPr>
          <a:xfrm>
            <a:off x="3574768" y="5124818"/>
            <a:ext cx="2210463" cy="1057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a:t>
            </a:r>
          </a:p>
          <a:p>
            <a:pPr algn="ctr"/>
            <a:r>
              <a:rPr lang="en-US" dirty="0"/>
              <a:t>8.8.8.8/24</a:t>
            </a:r>
          </a:p>
        </p:txBody>
      </p:sp>
      <p:sp>
        <p:nvSpPr>
          <p:cNvPr id="7" name="Rectangle 6"/>
          <p:cNvSpPr/>
          <p:nvPr/>
        </p:nvSpPr>
        <p:spPr>
          <a:xfrm>
            <a:off x="7778384" y="1864869"/>
            <a:ext cx="2210463" cy="1057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Verizon Wireless</a:t>
            </a:r>
          </a:p>
          <a:p>
            <a:pPr algn="ctr"/>
            <a:r>
              <a:rPr lang="en-US" dirty="0"/>
              <a:t>66.174.0.0/16</a:t>
            </a:r>
          </a:p>
        </p:txBody>
      </p:sp>
      <p:grpSp>
        <p:nvGrpSpPr>
          <p:cNvPr id="42" name="Group 41"/>
          <p:cNvGrpSpPr/>
          <p:nvPr/>
        </p:nvGrpSpPr>
        <p:grpSpPr>
          <a:xfrm>
            <a:off x="9727096" y="2575878"/>
            <a:ext cx="624016" cy="624016"/>
            <a:chOff x="7073100" y="668403"/>
            <a:chExt cx="624016" cy="624016"/>
          </a:xfrm>
        </p:grpSpPr>
        <p:sp>
          <p:nvSpPr>
            <p:cNvPr id="41" name="Rounded Rectangle 40"/>
            <p:cNvSpPr/>
            <p:nvPr/>
          </p:nvSpPr>
          <p:spPr>
            <a:xfrm>
              <a:off x="7145643" y="769065"/>
              <a:ext cx="545006" cy="41178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100" y="668403"/>
              <a:ext cx="624016" cy="624016"/>
            </a:xfrm>
            <a:prstGeom prst="rect">
              <a:avLst/>
            </a:prstGeom>
          </p:spPr>
        </p:pic>
      </p:grpSp>
      <p:grpSp>
        <p:nvGrpSpPr>
          <p:cNvPr id="44" name="Group 43"/>
          <p:cNvGrpSpPr/>
          <p:nvPr/>
        </p:nvGrpSpPr>
        <p:grpSpPr>
          <a:xfrm>
            <a:off x="5564165" y="2575878"/>
            <a:ext cx="624016" cy="624016"/>
            <a:chOff x="7073100" y="668403"/>
            <a:chExt cx="624016" cy="624016"/>
          </a:xfrm>
        </p:grpSpPr>
        <p:sp>
          <p:nvSpPr>
            <p:cNvPr id="45" name="Rounded Rectangle 44"/>
            <p:cNvSpPr/>
            <p:nvPr/>
          </p:nvSpPr>
          <p:spPr>
            <a:xfrm>
              <a:off x="7145643" y="769065"/>
              <a:ext cx="545006" cy="41178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100" y="668403"/>
              <a:ext cx="624016" cy="624016"/>
            </a:xfrm>
            <a:prstGeom prst="rect">
              <a:avLst/>
            </a:prstGeom>
          </p:spPr>
        </p:pic>
      </p:grpSp>
      <p:grpSp>
        <p:nvGrpSpPr>
          <p:cNvPr id="47" name="Group 46"/>
          <p:cNvGrpSpPr/>
          <p:nvPr/>
        </p:nvGrpSpPr>
        <p:grpSpPr>
          <a:xfrm>
            <a:off x="5564165" y="4189534"/>
            <a:ext cx="624016" cy="624016"/>
            <a:chOff x="7073100" y="668403"/>
            <a:chExt cx="624016" cy="624016"/>
          </a:xfrm>
        </p:grpSpPr>
        <p:sp>
          <p:nvSpPr>
            <p:cNvPr id="48" name="Rounded Rectangle 47"/>
            <p:cNvSpPr/>
            <p:nvPr/>
          </p:nvSpPr>
          <p:spPr>
            <a:xfrm>
              <a:off x="7145643" y="769065"/>
              <a:ext cx="545006" cy="41178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100" y="668403"/>
              <a:ext cx="624016" cy="624016"/>
            </a:xfrm>
            <a:prstGeom prst="rect">
              <a:avLst/>
            </a:prstGeom>
          </p:spPr>
        </p:pic>
      </p:grpSp>
      <p:grpSp>
        <p:nvGrpSpPr>
          <p:cNvPr id="50" name="Group 49"/>
          <p:cNvGrpSpPr/>
          <p:nvPr/>
        </p:nvGrpSpPr>
        <p:grpSpPr>
          <a:xfrm>
            <a:off x="5570079" y="5818112"/>
            <a:ext cx="624016" cy="624016"/>
            <a:chOff x="7073100" y="668403"/>
            <a:chExt cx="624016" cy="624016"/>
          </a:xfrm>
        </p:grpSpPr>
        <p:sp>
          <p:nvSpPr>
            <p:cNvPr id="51" name="Rounded Rectangle 50"/>
            <p:cNvSpPr/>
            <p:nvPr/>
          </p:nvSpPr>
          <p:spPr>
            <a:xfrm>
              <a:off x="7145643" y="769065"/>
              <a:ext cx="545006" cy="41178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100" y="668403"/>
              <a:ext cx="624016" cy="624016"/>
            </a:xfrm>
            <a:prstGeom prst="rect">
              <a:avLst/>
            </a:prstGeom>
          </p:spPr>
        </p:pic>
      </p:grpSp>
      <p:sp>
        <p:nvSpPr>
          <p:cNvPr id="53" name="Rectangular Callout 52"/>
          <p:cNvSpPr/>
          <p:nvPr/>
        </p:nvSpPr>
        <p:spPr>
          <a:xfrm>
            <a:off x="305822" y="2579157"/>
            <a:ext cx="930859" cy="567996"/>
          </a:xfrm>
          <a:prstGeom prst="wedgeRectCallout">
            <a:avLst>
              <a:gd name="adj1" fmla="val 41829"/>
              <a:gd name="adj2" fmla="val 10075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ROAs</a:t>
            </a:r>
            <a:endParaRPr lang="en-US" sz="2000" dirty="0"/>
          </a:p>
        </p:txBody>
      </p:sp>
      <p:sp>
        <p:nvSpPr>
          <p:cNvPr id="54" name="Rectangular Callout 53"/>
          <p:cNvSpPr/>
          <p:nvPr/>
        </p:nvSpPr>
        <p:spPr>
          <a:xfrm>
            <a:off x="9799639" y="5004049"/>
            <a:ext cx="930859" cy="567996"/>
          </a:xfrm>
          <a:prstGeom prst="wedgeRectCallout">
            <a:avLst>
              <a:gd name="adj1" fmla="val 13205"/>
              <a:gd name="adj2" fmla="val -118872"/>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ROAs</a:t>
            </a:r>
            <a:endParaRPr lang="en-US" sz="2000" dirty="0"/>
          </a:p>
        </p:txBody>
      </p:sp>
    </p:spTree>
    <p:extLst>
      <p:ext uri="{BB962C8B-B14F-4D97-AF65-F5344CB8AC3E}">
        <p14:creationId xmlns:p14="http://schemas.microsoft.com/office/powerpoint/2010/main" val="849639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RPKI Deployment</a:t>
            </a:r>
          </a:p>
        </p:txBody>
      </p:sp>
      <p:sp>
        <p:nvSpPr>
          <p:cNvPr id="3" name="Text Placeholder 2"/>
          <p:cNvSpPr>
            <a:spLocks noGrp="1"/>
          </p:cNvSpPr>
          <p:nvPr>
            <p:ph type="body" idx="1"/>
          </p:nvPr>
        </p:nvSpPr>
        <p:spPr/>
        <p:txBody>
          <a:bodyPr/>
          <a:lstStyle/>
          <a:p>
            <a:r>
              <a:rPr lang="en-US" dirty="0"/>
              <a:t>As of January 13, 2014, 20K prefix-to-origin pairs were RPKI secured</a:t>
            </a:r>
          </a:p>
          <a:p>
            <a:pPr lvl="1"/>
            <a:r>
              <a:rPr lang="en-US" dirty="0"/>
              <a:t>Out of 488K prefixes that were announced that day</a:t>
            </a:r>
          </a:p>
          <a:p>
            <a:pPr lvl="1"/>
            <a:r>
              <a:rPr lang="en-US" dirty="0"/>
              <a:t>Roughly 4% of routes</a:t>
            </a:r>
          </a:p>
          <a:p>
            <a:r>
              <a:rPr lang="en-US" dirty="0"/>
              <a:t>After years of efforts we are still a long way away from cryptographically secured BGP</a:t>
            </a:r>
          </a:p>
        </p:txBody>
      </p:sp>
    </p:spTree>
    <p:extLst>
      <p:ext uri="{BB962C8B-B14F-4D97-AF65-F5344CB8AC3E}">
        <p14:creationId xmlns:p14="http://schemas.microsoft.com/office/powerpoint/2010/main" val="1627547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Routing Anomalies</a:t>
            </a:r>
          </a:p>
        </p:txBody>
      </p:sp>
      <p:sp>
        <p:nvSpPr>
          <p:cNvPr id="3" name="Text Placeholder 2"/>
          <p:cNvSpPr>
            <a:spLocks noGrp="1"/>
          </p:cNvSpPr>
          <p:nvPr>
            <p:ph type="body" idx="1"/>
          </p:nvPr>
        </p:nvSpPr>
        <p:spPr/>
        <p:txBody>
          <a:bodyPr>
            <a:normAutofit/>
          </a:bodyPr>
          <a:lstStyle/>
          <a:p>
            <a:r>
              <a:rPr lang="en-US" dirty="0"/>
              <a:t>Cryptographic attestation and verification is one approach to securing BGP (i.e. S-BGP and RPKI)</a:t>
            </a:r>
          </a:p>
          <a:p>
            <a:r>
              <a:rPr lang="en-US" dirty="0"/>
              <a:t>Out-of-band monitoring is another – e.g., detection of routing anomalies</a:t>
            </a:r>
          </a:p>
          <a:p>
            <a:pPr lvl="1"/>
            <a:r>
              <a:rPr lang="en-US" dirty="0"/>
              <a:t>Route announcements collected at many different Internet vantage points</a:t>
            </a:r>
          </a:p>
          <a:p>
            <a:pPr lvl="1"/>
            <a:r>
              <a:rPr lang="en-US" dirty="0"/>
              <a:t>Use heuristics to filter updates that seem suspicious</a:t>
            </a:r>
          </a:p>
          <a:p>
            <a:r>
              <a:rPr lang="en-US" dirty="0"/>
              <a:t>Do route announcements make sense with respect to...</a:t>
            </a:r>
          </a:p>
          <a:p>
            <a:pPr lvl="1"/>
            <a:r>
              <a:rPr lang="en-US" dirty="0"/>
              <a:t>Geography?</a:t>
            </a:r>
          </a:p>
          <a:p>
            <a:pPr lvl="1"/>
            <a:r>
              <a:rPr lang="en-US" dirty="0"/>
              <a:t>Internet topology?</a:t>
            </a:r>
          </a:p>
          <a:p>
            <a:pPr lvl="1"/>
            <a:r>
              <a:rPr lang="en-US" dirty="0"/>
              <a:t>AS classifications?</a:t>
            </a:r>
          </a:p>
          <a:p>
            <a:endParaRPr lang="en-US" dirty="0"/>
          </a:p>
        </p:txBody>
      </p:sp>
    </p:spTree>
    <p:extLst>
      <p:ext uri="{BB962C8B-B14F-4D97-AF65-F5344CB8AC3E}">
        <p14:creationId xmlns:p14="http://schemas.microsoft.com/office/powerpoint/2010/main" val="1919896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Anomalous Features</a:t>
            </a:r>
          </a:p>
        </p:txBody>
      </p:sp>
      <p:sp>
        <p:nvSpPr>
          <p:cNvPr id="3" name="Text Placeholder 2"/>
          <p:cNvSpPr>
            <a:spLocks noGrp="1"/>
          </p:cNvSpPr>
          <p:nvPr>
            <p:ph type="body" idx="1"/>
          </p:nvPr>
        </p:nvSpPr>
        <p:spPr/>
        <p:txBody>
          <a:bodyPr/>
          <a:lstStyle/>
          <a:p>
            <a:r>
              <a:rPr lang="en-US" dirty="0"/>
              <a:t>Geography</a:t>
            </a:r>
          </a:p>
          <a:p>
            <a:pPr lvl="1"/>
            <a:r>
              <a:rPr lang="en-US" dirty="0"/>
              <a:t>Routes should not advertise paths that "jump" across large geographical distances</a:t>
            </a:r>
          </a:p>
          <a:p>
            <a:pPr lvl="1"/>
            <a:r>
              <a:rPr lang="en-US" dirty="0"/>
              <a:t>e.g., a route from CA to NY that transits Russia</a:t>
            </a:r>
          </a:p>
          <a:p>
            <a:r>
              <a:rPr lang="en-US" dirty="0"/>
              <a:t>Topology / AS classifications</a:t>
            </a:r>
          </a:p>
          <a:p>
            <a:pPr lvl="1"/>
            <a:r>
              <a:rPr lang="en-US" dirty="0"/>
              <a:t>Routes should not enter and exit the Internet core (i.e., transit </a:t>
            </a:r>
            <a:r>
              <a:rPr lang="en-US" dirty="0" err="1"/>
              <a:t>ASes</a:t>
            </a:r>
            <a:r>
              <a:rPr lang="en-US" dirty="0"/>
              <a:t>) multiple times</a:t>
            </a:r>
          </a:p>
          <a:p>
            <a:r>
              <a:rPr lang="en-US" dirty="0"/>
              <a:t>Origin authenticity</a:t>
            </a:r>
          </a:p>
          <a:p>
            <a:pPr lvl="1"/>
            <a:r>
              <a:rPr lang="en-US" dirty="0"/>
              <a:t>Multiple </a:t>
            </a:r>
            <a:r>
              <a:rPr lang="en-US" dirty="0" err="1"/>
              <a:t>ASes</a:t>
            </a:r>
            <a:r>
              <a:rPr lang="en-US" dirty="0"/>
              <a:t> should not announce ownership of the same prefix</a:t>
            </a:r>
          </a:p>
          <a:p>
            <a:endParaRPr lang="en-US" dirty="0"/>
          </a:p>
        </p:txBody>
      </p:sp>
    </p:spTree>
    <p:extLst>
      <p:ext uri="{BB962C8B-B14F-4D97-AF65-F5344CB8AC3E}">
        <p14:creationId xmlns:p14="http://schemas.microsoft.com/office/powerpoint/2010/main" val="454408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145" y="0"/>
            <a:ext cx="10515600" cy="1325563"/>
          </a:xfrm>
        </p:spPr>
        <p:txBody>
          <a:bodyPr/>
          <a:lstStyle/>
          <a:p>
            <a:r>
              <a:rPr lang="en-US" dirty="0"/>
              <a:t>Geographic Anomaly Example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23" r="11589" b="4910"/>
          <a:stretch/>
        </p:blipFill>
        <p:spPr>
          <a:xfrm>
            <a:off x="629785" y="1325563"/>
            <a:ext cx="11057681" cy="5504569"/>
          </a:xfrm>
          <a:prstGeom prst="rect">
            <a:avLst/>
          </a:prstGeom>
        </p:spPr>
      </p:pic>
      <p:sp>
        <p:nvSpPr>
          <p:cNvPr id="5" name="Rectangular Callout 4"/>
          <p:cNvSpPr/>
          <p:nvPr/>
        </p:nvSpPr>
        <p:spPr>
          <a:xfrm>
            <a:off x="187725" y="4301907"/>
            <a:ext cx="2131582" cy="1202661"/>
          </a:xfrm>
          <a:prstGeom prst="wedgeRectCallout">
            <a:avLst>
              <a:gd name="adj1" fmla="val -661"/>
              <a:gd name="adj2" fmla="val -156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AS 36561</a:t>
            </a:r>
          </a:p>
          <a:p>
            <a:pPr algn="ctr"/>
            <a:r>
              <a:rPr lang="en-US" sz="2000" dirty="0"/>
              <a:t>YouTube</a:t>
            </a:r>
          </a:p>
          <a:p>
            <a:pPr algn="ctr"/>
            <a:r>
              <a:rPr lang="en-US" sz="2000" dirty="0"/>
              <a:t>208.65.152.0/22</a:t>
            </a:r>
          </a:p>
        </p:txBody>
      </p:sp>
      <p:sp>
        <p:nvSpPr>
          <p:cNvPr id="6" name="Rectangular Callout 5"/>
          <p:cNvSpPr/>
          <p:nvPr/>
        </p:nvSpPr>
        <p:spPr>
          <a:xfrm>
            <a:off x="8091329" y="838087"/>
            <a:ext cx="2131582" cy="1202661"/>
          </a:xfrm>
          <a:prstGeom prst="wedgeRectCallout">
            <a:avLst>
              <a:gd name="adj1" fmla="val -49525"/>
              <a:gd name="adj2" fmla="val 1390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AS 17557</a:t>
            </a:r>
          </a:p>
          <a:p>
            <a:pPr algn="ctr"/>
            <a:r>
              <a:rPr lang="en-US" sz="2000" dirty="0"/>
              <a:t>Pakistan Telecom</a:t>
            </a:r>
          </a:p>
          <a:p>
            <a:pPr algn="ctr"/>
            <a:r>
              <a:rPr lang="en-US" sz="2000" dirty="0"/>
              <a:t>208.65.152.0/24</a:t>
            </a:r>
          </a:p>
        </p:txBody>
      </p:sp>
      <p:pic>
        <p:nvPicPr>
          <p:cNvPr id="7" name="Picture 2" descr="C:\Users\t0ph3r\Documents\CS 4700\assets\Router.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1426723" y="2846436"/>
            <a:ext cx="389966" cy="229945"/>
          </a:xfrm>
          <a:prstGeom prst="rect">
            <a:avLst/>
          </a:prstGeom>
          <a:noFill/>
          <a:extLst/>
        </p:spPr>
      </p:pic>
      <p:pic>
        <p:nvPicPr>
          <p:cNvPr id="8" name="Picture 2" descr="C:\Users\t0ph3r\Documents\CS 4700\assets\Router.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7792199" y="3248169"/>
            <a:ext cx="389966" cy="229945"/>
          </a:xfrm>
          <a:prstGeom prst="rect">
            <a:avLst/>
          </a:prstGeom>
          <a:noFill/>
          <a:extLst/>
        </p:spPr>
      </p:pic>
      <p:grpSp>
        <p:nvGrpSpPr>
          <p:cNvPr id="12" name="Group 11"/>
          <p:cNvGrpSpPr/>
          <p:nvPr/>
        </p:nvGrpSpPr>
        <p:grpSpPr>
          <a:xfrm>
            <a:off x="1907523" y="2669278"/>
            <a:ext cx="5813404" cy="693863"/>
            <a:chOff x="1907523" y="2669278"/>
            <a:chExt cx="5813404" cy="693863"/>
          </a:xfrm>
        </p:grpSpPr>
        <p:cxnSp>
          <p:nvCxnSpPr>
            <p:cNvPr id="10" name="Straight Connector 9"/>
            <p:cNvCxnSpPr/>
            <p:nvPr/>
          </p:nvCxnSpPr>
          <p:spPr>
            <a:xfrm>
              <a:off x="1907523" y="2961408"/>
              <a:ext cx="5813404" cy="40173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63188">
              <a:off x="3609156" y="2669278"/>
              <a:ext cx="1555234" cy="461665"/>
            </a:xfrm>
            <a:prstGeom prst="rect">
              <a:avLst/>
            </a:prstGeom>
            <a:noFill/>
          </p:spPr>
          <p:txBody>
            <a:bodyPr wrap="none" rtlCol="0">
              <a:spAutoFit/>
            </a:bodyPr>
            <a:lstStyle/>
            <a:p>
              <a:r>
                <a:rPr lang="en-US" sz="2400" b="1" dirty="0"/>
                <a:t>7700 miles</a:t>
              </a:r>
            </a:p>
          </p:txBody>
        </p:sp>
      </p:grpSp>
    </p:spTree>
    <p:extLst>
      <p:ext uri="{BB962C8B-B14F-4D97-AF65-F5344CB8AC3E}">
        <p14:creationId xmlns:p14="http://schemas.microsoft.com/office/powerpoint/2010/main" val="1954850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144" y="0"/>
            <a:ext cx="10515600" cy="1325563"/>
          </a:xfrm>
        </p:spPr>
        <p:txBody>
          <a:bodyPr/>
          <a:lstStyle/>
          <a:p>
            <a:r>
              <a:rPr lang="en-US" dirty="0"/>
              <a:t>Topology Anomaly Example</a:t>
            </a:r>
          </a:p>
        </p:txBody>
      </p:sp>
      <p:cxnSp>
        <p:nvCxnSpPr>
          <p:cNvPr id="4" name="Straight Connector 3"/>
          <p:cNvCxnSpPr>
            <a:stCxn id="7" idx="3"/>
            <a:endCxn id="6" idx="1"/>
          </p:cNvCxnSpPr>
          <p:nvPr/>
        </p:nvCxnSpPr>
        <p:spPr>
          <a:xfrm flipV="1">
            <a:off x="7949065" y="3267149"/>
            <a:ext cx="0" cy="513823"/>
          </a:xfrm>
          <a:prstGeom prst="line">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 name="Cloud 5"/>
          <p:cNvSpPr/>
          <p:nvPr/>
        </p:nvSpPr>
        <p:spPr>
          <a:xfrm>
            <a:off x="4952926" y="1609883"/>
            <a:ext cx="5992278" cy="165903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Transit (Tier 1) </a:t>
            </a:r>
            <a:r>
              <a:rPr lang="en-US" sz="2400" dirty="0" err="1"/>
              <a:t>ASes</a:t>
            </a:r>
            <a:endParaRPr lang="en-US" sz="2400" dirty="0"/>
          </a:p>
        </p:txBody>
      </p:sp>
      <p:sp>
        <p:nvSpPr>
          <p:cNvPr id="7" name="Cloud 6"/>
          <p:cNvSpPr/>
          <p:nvPr/>
        </p:nvSpPr>
        <p:spPr>
          <a:xfrm>
            <a:off x="7257833" y="3724139"/>
            <a:ext cx="1382464" cy="994011"/>
          </a:xfrm>
          <a:prstGeom prst="cloud">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A</a:t>
            </a:r>
          </a:p>
        </p:txBody>
      </p:sp>
      <p:sp>
        <p:nvSpPr>
          <p:cNvPr id="8" name="Cloud 7"/>
          <p:cNvSpPr/>
          <p:nvPr/>
        </p:nvSpPr>
        <p:spPr>
          <a:xfrm>
            <a:off x="9687587" y="3654683"/>
            <a:ext cx="1382464" cy="994011"/>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AS E</a:t>
            </a:r>
          </a:p>
        </p:txBody>
      </p:sp>
      <p:sp>
        <p:nvSpPr>
          <p:cNvPr id="11" name="Cloud 10"/>
          <p:cNvSpPr/>
          <p:nvPr/>
        </p:nvSpPr>
        <p:spPr>
          <a:xfrm>
            <a:off x="4741852" y="3654683"/>
            <a:ext cx="1382464" cy="9940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 D</a:t>
            </a:r>
          </a:p>
        </p:txBody>
      </p:sp>
      <p:cxnSp>
        <p:nvCxnSpPr>
          <p:cNvPr id="14" name="Straight Connector 13"/>
          <p:cNvCxnSpPr>
            <a:stCxn id="11" idx="3"/>
          </p:cNvCxnSpPr>
          <p:nvPr/>
        </p:nvCxnSpPr>
        <p:spPr>
          <a:xfrm flipV="1">
            <a:off x="5433084" y="3051492"/>
            <a:ext cx="411652" cy="660024"/>
          </a:xfrm>
          <a:prstGeom prst="line">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3"/>
          </p:cNvCxnSpPr>
          <p:nvPr/>
        </p:nvCxnSpPr>
        <p:spPr>
          <a:xfrm flipH="1" flipV="1">
            <a:off x="10053395" y="2910178"/>
            <a:ext cx="325424" cy="801338"/>
          </a:xfrm>
          <a:prstGeom prst="line">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5393766" y="2648999"/>
            <a:ext cx="5009577" cy="1064260"/>
          </a:xfrm>
          <a:custGeom>
            <a:avLst/>
            <a:gdLst>
              <a:gd name="connsiteX0" fmla="*/ 13121 w 5009577"/>
              <a:gd name="connsiteY0" fmla="*/ 1056309 h 1064260"/>
              <a:gd name="connsiteX1" fmla="*/ 665128 w 5009577"/>
              <a:gd name="connsiteY1" fmla="*/ 126006 h 1064260"/>
              <a:gd name="connsiteX2" fmla="*/ 4306826 w 5009577"/>
              <a:gd name="connsiteY2" fmla="*/ 110104 h 1064260"/>
              <a:gd name="connsiteX3" fmla="*/ 5006540 w 5009577"/>
              <a:gd name="connsiteY3" fmla="*/ 1064260 h 1064260"/>
            </a:gdLst>
            <a:ahLst/>
            <a:cxnLst>
              <a:cxn ang="0">
                <a:pos x="connsiteX0" y="connsiteY0"/>
              </a:cxn>
              <a:cxn ang="0">
                <a:pos x="connsiteX1" y="connsiteY1"/>
              </a:cxn>
              <a:cxn ang="0">
                <a:pos x="connsiteX2" y="connsiteY2"/>
              </a:cxn>
              <a:cxn ang="0">
                <a:pos x="connsiteX3" y="connsiteY3"/>
              </a:cxn>
            </a:cxnLst>
            <a:rect l="l" t="t" r="r" b="b"/>
            <a:pathLst>
              <a:path w="5009577" h="1064260">
                <a:moveTo>
                  <a:pt x="13121" y="1056309"/>
                </a:moveTo>
                <a:cubicBezTo>
                  <a:pt x="-18684" y="670008"/>
                  <a:pt x="-50489" y="283707"/>
                  <a:pt x="665128" y="126006"/>
                </a:cubicBezTo>
                <a:cubicBezTo>
                  <a:pt x="1380745" y="-31695"/>
                  <a:pt x="3583257" y="-46272"/>
                  <a:pt x="4306826" y="110104"/>
                </a:cubicBezTo>
                <a:cubicBezTo>
                  <a:pt x="5030395" y="266480"/>
                  <a:pt x="5018467" y="665370"/>
                  <a:pt x="5006540" y="1064260"/>
                </a:cubicBezTo>
              </a:path>
            </a:pathLst>
          </a:custGeom>
          <a:noFill/>
          <a:ln w="76200">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369243" y="2638119"/>
            <a:ext cx="2359426" cy="1064260"/>
          </a:xfrm>
          <a:custGeom>
            <a:avLst/>
            <a:gdLst>
              <a:gd name="connsiteX0" fmla="*/ 13121 w 5009577"/>
              <a:gd name="connsiteY0" fmla="*/ 1056309 h 1064260"/>
              <a:gd name="connsiteX1" fmla="*/ 665128 w 5009577"/>
              <a:gd name="connsiteY1" fmla="*/ 126006 h 1064260"/>
              <a:gd name="connsiteX2" fmla="*/ 4306826 w 5009577"/>
              <a:gd name="connsiteY2" fmla="*/ 110104 h 1064260"/>
              <a:gd name="connsiteX3" fmla="*/ 5006540 w 5009577"/>
              <a:gd name="connsiteY3" fmla="*/ 1064260 h 1064260"/>
            </a:gdLst>
            <a:ahLst/>
            <a:cxnLst>
              <a:cxn ang="0">
                <a:pos x="connsiteX0" y="connsiteY0"/>
              </a:cxn>
              <a:cxn ang="0">
                <a:pos x="connsiteX1" y="connsiteY1"/>
              </a:cxn>
              <a:cxn ang="0">
                <a:pos x="connsiteX2" y="connsiteY2"/>
              </a:cxn>
              <a:cxn ang="0">
                <a:pos x="connsiteX3" y="connsiteY3"/>
              </a:cxn>
            </a:cxnLst>
            <a:rect l="l" t="t" r="r" b="b"/>
            <a:pathLst>
              <a:path w="5009577" h="1064260">
                <a:moveTo>
                  <a:pt x="13121" y="1056309"/>
                </a:moveTo>
                <a:cubicBezTo>
                  <a:pt x="-18684" y="670008"/>
                  <a:pt x="-50489" y="283707"/>
                  <a:pt x="665128" y="126006"/>
                </a:cubicBezTo>
                <a:cubicBezTo>
                  <a:pt x="1380745" y="-31695"/>
                  <a:pt x="3583257" y="-46272"/>
                  <a:pt x="4306826" y="110104"/>
                </a:cubicBezTo>
                <a:cubicBezTo>
                  <a:pt x="5030395" y="266480"/>
                  <a:pt x="5018467" y="665370"/>
                  <a:pt x="5006540" y="1064260"/>
                </a:cubicBezTo>
              </a:path>
            </a:pathLst>
          </a:custGeom>
          <a:noFill/>
          <a:ln w="76200">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8144548" y="2638119"/>
            <a:ext cx="2359426" cy="1064260"/>
          </a:xfrm>
          <a:custGeom>
            <a:avLst/>
            <a:gdLst>
              <a:gd name="connsiteX0" fmla="*/ 13121 w 5009577"/>
              <a:gd name="connsiteY0" fmla="*/ 1056309 h 1064260"/>
              <a:gd name="connsiteX1" fmla="*/ 665128 w 5009577"/>
              <a:gd name="connsiteY1" fmla="*/ 126006 h 1064260"/>
              <a:gd name="connsiteX2" fmla="*/ 4306826 w 5009577"/>
              <a:gd name="connsiteY2" fmla="*/ 110104 h 1064260"/>
              <a:gd name="connsiteX3" fmla="*/ 5006540 w 5009577"/>
              <a:gd name="connsiteY3" fmla="*/ 1064260 h 1064260"/>
            </a:gdLst>
            <a:ahLst/>
            <a:cxnLst>
              <a:cxn ang="0">
                <a:pos x="connsiteX0" y="connsiteY0"/>
              </a:cxn>
              <a:cxn ang="0">
                <a:pos x="connsiteX1" y="connsiteY1"/>
              </a:cxn>
              <a:cxn ang="0">
                <a:pos x="connsiteX2" y="connsiteY2"/>
              </a:cxn>
              <a:cxn ang="0">
                <a:pos x="connsiteX3" y="connsiteY3"/>
              </a:cxn>
            </a:cxnLst>
            <a:rect l="l" t="t" r="r" b="b"/>
            <a:pathLst>
              <a:path w="5009577" h="1064260">
                <a:moveTo>
                  <a:pt x="13121" y="1056309"/>
                </a:moveTo>
                <a:cubicBezTo>
                  <a:pt x="-18684" y="670008"/>
                  <a:pt x="-50489" y="283707"/>
                  <a:pt x="665128" y="126006"/>
                </a:cubicBezTo>
                <a:cubicBezTo>
                  <a:pt x="1380745" y="-31695"/>
                  <a:pt x="3583257" y="-46272"/>
                  <a:pt x="4306826" y="110104"/>
                </a:cubicBezTo>
                <a:cubicBezTo>
                  <a:pt x="5030395" y="266480"/>
                  <a:pt x="5018467" y="665370"/>
                  <a:pt x="5006540" y="1064260"/>
                </a:cubicBezTo>
              </a:path>
            </a:pathLst>
          </a:custGeom>
          <a:noFill/>
          <a:ln w="76200">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p:cNvSpPr/>
          <p:nvPr/>
        </p:nvSpPr>
        <p:spPr>
          <a:xfrm>
            <a:off x="5785887" y="5048804"/>
            <a:ext cx="1684006" cy="1065467"/>
          </a:xfrm>
          <a:prstGeom prst="wedgeRectCallout">
            <a:avLst>
              <a:gd name="adj1" fmla="val 33383"/>
              <a:gd name="adj2" fmla="val -10564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AD:</a:t>
            </a:r>
          </a:p>
          <a:p>
            <a:pPr algn="ctr"/>
            <a:r>
              <a:rPr lang="en-US" sz="2000" dirty="0">
                <a:sym typeface="Wingdings" panose="05000000000000000000" pitchFamily="2" charset="2"/>
              </a:rPr>
              <a:t>A, E</a:t>
            </a:r>
          </a:p>
          <a:p>
            <a:pPr algn="ctr"/>
            <a:r>
              <a:rPr lang="en-US" sz="2000" dirty="0">
                <a:sym typeface="Wingdings" panose="05000000000000000000" pitchFamily="2" charset="2"/>
              </a:rPr>
              <a:t>8.0.0.0/22</a:t>
            </a:r>
            <a:endParaRPr lang="en-US" sz="2000" dirty="0"/>
          </a:p>
        </p:txBody>
      </p:sp>
      <p:sp>
        <p:nvSpPr>
          <p:cNvPr id="26" name="TextBox 25"/>
          <p:cNvSpPr txBox="1"/>
          <p:nvPr/>
        </p:nvSpPr>
        <p:spPr>
          <a:xfrm>
            <a:off x="9814578" y="4648694"/>
            <a:ext cx="1255473" cy="400110"/>
          </a:xfrm>
          <a:prstGeom prst="rect">
            <a:avLst/>
          </a:prstGeom>
          <a:noFill/>
        </p:spPr>
        <p:txBody>
          <a:bodyPr wrap="none" rtlCol="0">
            <a:spAutoFit/>
          </a:bodyPr>
          <a:lstStyle/>
          <a:p>
            <a:pPr algn="ctr"/>
            <a:r>
              <a:rPr lang="en-US" sz="2000" dirty="0"/>
              <a:t>8.0.0.0/22</a:t>
            </a:r>
          </a:p>
        </p:txBody>
      </p:sp>
      <p:sp>
        <p:nvSpPr>
          <p:cNvPr id="27" name="Text Placeholder 2"/>
          <p:cNvSpPr>
            <a:spLocks noGrp="1"/>
          </p:cNvSpPr>
          <p:nvPr>
            <p:ph type="body" idx="1"/>
          </p:nvPr>
        </p:nvSpPr>
        <p:spPr>
          <a:xfrm>
            <a:off x="838200" y="1526019"/>
            <a:ext cx="3673496" cy="5014060"/>
          </a:xfrm>
        </p:spPr>
        <p:txBody>
          <a:bodyPr/>
          <a:lstStyle/>
          <a:p>
            <a:r>
              <a:rPr lang="en-US" dirty="0"/>
              <a:t>The A, E route doesn’t make sense</a:t>
            </a:r>
          </a:p>
          <a:p>
            <a:r>
              <a:rPr lang="en-US" dirty="0"/>
              <a:t>It violates the typical customer, provider relationship</a:t>
            </a:r>
          </a:p>
          <a:p>
            <a:r>
              <a:rPr lang="en-US" dirty="0"/>
              <a:t>It also enters the core multiple times</a:t>
            </a:r>
          </a:p>
        </p:txBody>
      </p:sp>
    </p:spTree>
    <p:extLst>
      <p:ext uri="{BB962C8B-B14F-4D97-AF65-F5344CB8AC3E}">
        <p14:creationId xmlns:p14="http://schemas.microsoft.com/office/powerpoint/2010/main" val="265206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anim calcmode="lin" valueType="num">
                                      <p:cBhvr>
                                        <p:cTn id="13" dur="500" fill="hold"/>
                                        <p:tgtEl>
                                          <p:spTgt spid="25"/>
                                        </p:tgtEl>
                                        <p:attrNameLst>
                                          <p:attrName>ppt_x</p:attrName>
                                        </p:attrNameLst>
                                      </p:cBhvr>
                                      <p:tavLst>
                                        <p:tav tm="0">
                                          <p:val>
                                            <p:strVal val="#ppt_x"/>
                                          </p:val>
                                        </p:tav>
                                        <p:tav tm="100000">
                                          <p:val>
                                            <p:strVal val="#ppt_x"/>
                                          </p:val>
                                        </p:tav>
                                      </p:tavLst>
                                    </p:anim>
                                    <p:anim calcmode="lin" valueType="num">
                                      <p:cBhvr>
                                        <p:cTn id="14"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500"/>
                                        <p:tgtEl>
                                          <p:spTgt spid="27">
                                            <p:txEl>
                                              <p:pRg st="0" end="0"/>
                                            </p:txEl>
                                          </p:spTgt>
                                        </p:tgtEl>
                                      </p:cBhvr>
                                    </p:animEffect>
                                    <p:anim calcmode="lin" valueType="num">
                                      <p:cBhvr>
                                        <p:cTn id="33"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7">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animEffect transition="in" filter="fade">
                                      <p:cBhvr>
                                        <p:cTn id="37" dur="500"/>
                                        <p:tgtEl>
                                          <p:spTgt spid="27">
                                            <p:txEl>
                                              <p:pRg st="1" end="1"/>
                                            </p:txEl>
                                          </p:spTgt>
                                        </p:tgtEl>
                                      </p:cBhvr>
                                    </p:animEffect>
                                    <p:anim calcmode="lin" valueType="num">
                                      <p:cBhvr>
                                        <p:cTn id="38"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39" dur="500" fill="hold"/>
                                        <p:tgtEl>
                                          <p:spTgt spid="27">
                                            <p:txEl>
                                              <p:pRg st="1" end="1"/>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xEl>
                                              <p:pRg st="2" end="2"/>
                                            </p:txEl>
                                          </p:spTgt>
                                        </p:tgtEl>
                                        <p:attrNameLst>
                                          <p:attrName>style.visibility</p:attrName>
                                        </p:attrNameLst>
                                      </p:cBhvr>
                                      <p:to>
                                        <p:strVal val="visible"/>
                                      </p:to>
                                    </p:set>
                                    <p:animEffect transition="in" filter="fade">
                                      <p:cBhvr>
                                        <p:cTn id="42" dur="500"/>
                                        <p:tgtEl>
                                          <p:spTgt spid="27">
                                            <p:txEl>
                                              <p:pRg st="2" end="2"/>
                                            </p:txEl>
                                          </p:spTgt>
                                        </p:tgtEl>
                                      </p:cBhvr>
                                    </p:animEffect>
                                    <p:anim calcmode="lin" valueType="num">
                                      <p:cBhvr>
                                        <p:cTn id="43"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44" dur="500" fill="hold"/>
                                        <p:tgtEl>
                                          <p:spTgt spid="2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4" grpId="0" animBg="1"/>
      <p:bldP spid="25" grpId="0" animBg="1"/>
      <p:bldP spid="2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Thoughts</a:t>
            </a:r>
          </a:p>
        </p:txBody>
      </p:sp>
      <p:sp>
        <p:nvSpPr>
          <p:cNvPr id="3" name="Text Placeholder 2"/>
          <p:cNvSpPr>
            <a:spLocks noGrp="1"/>
          </p:cNvSpPr>
          <p:nvPr>
            <p:ph type="body" idx="1"/>
          </p:nvPr>
        </p:nvSpPr>
        <p:spPr/>
        <p:txBody>
          <a:bodyPr/>
          <a:lstStyle/>
          <a:p>
            <a:r>
              <a:rPr lang="en-US" dirty="0"/>
              <a:t>DNS and BGP are crucial to the security of the Internet</a:t>
            </a:r>
          </a:p>
          <a:p>
            <a:r>
              <a:rPr lang="en-US" dirty="0"/>
              <a:t>Both are fundamentally insecure</a:t>
            </a:r>
          </a:p>
          <a:p>
            <a:pPr lvl="1"/>
            <a:r>
              <a:rPr lang="en-US" dirty="0"/>
              <a:t>Protocols lack strong (or any, in the case of BGP) authentication</a:t>
            </a:r>
          </a:p>
          <a:p>
            <a:r>
              <a:rPr lang="en-US" dirty="0"/>
              <a:t>Solutions exist for both, but they are not yet fully deployed</a:t>
            </a:r>
          </a:p>
          <a:p>
            <a:pPr lvl="1"/>
            <a:r>
              <a:rPr lang="en-US" dirty="0"/>
              <a:t>DNS is doing better than BGP, but not by much</a:t>
            </a:r>
          </a:p>
        </p:txBody>
      </p:sp>
    </p:spTree>
    <p:extLst>
      <p:ext uri="{BB962C8B-B14F-4D97-AF65-F5344CB8AC3E}">
        <p14:creationId xmlns:p14="http://schemas.microsoft.com/office/powerpoint/2010/main" val="573599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sz="4900" b="1">
                <a:solidFill>
                  <a:schemeClr val="accent1"/>
                </a:solidFill>
                <a:latin typeface="Comic Sans MS" pitchFamily="66" charset="0"/>
              </a:rPr>
              <a:t>One last thing…</a:t>
            </a:r>
            <a:br>
              <a:rPr lang="en-US" sz="4900" b="1">
                <a:solidFill>
                  <a:schemeClr val="accent1"/>
                </a:solidFill>
                <a:latin typeface="Comic Sans MS" pitchFamily="66" charset="0"/>
              </a:rPr>
            </a:br>
            <a:br>
              <a:rPr lang="en-US" sz="4900" b="1">
                <a:solidFill>
                  <a:schemeClr val="accent1"/>
                </a:solidFill>
                <a:latin typeface="Comic Sans MS" pitchFamily="66" charset="0"/>
              </a:rPr>
            </a:br>
            <a:r>
              <a:rPr lang="en-US" sz="4900" b="1">
                <a:solidFill>
                  <a:schemeClr val="accent1"/>
                </a:solidFill>
                <a:latin typeface="Comic Sans MS" pitchFamily="66" charset="0"/>
              </a:rPr>
              <a:t>Harming Internet Routing Without Attacking BGP</a:t>
            </a:r>
          </a:p>
        </p:txBody>
      </p:sp>
    </p:spTree>
    <p:extLst>
      <p:ext uri="{BB962C8B-B14F-4D97-AF65-F5344CB8AC3E}">
        <p14:creationId xmlns:p14="http://schemas.microsoft.com/office/powerpoint/2010/main" val="1572446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734786" y="76200"/>
            <a:ext cx="10189028" cy="1143000"/>
          </a:xfrm>
        </p:spPr>
        <p:txBody>
          <a:bodyPr rtlCol="0">
            <a:normAutofit fontScale="90000"/>
          </a:bodyPr>
          <a:lstStyle/>
          <a:p>
            <a:pPr>
              <a:defRPr/>
            </a:pPr>
            <a:r>
              <a:rPr lang="en-US" b="1" dirty="0">
                <a:solidFill>
                  <a:schemeClr val="accent1"/>
                </a:solidFill>
                <a:latin typeface="Comic Sans MS" pitchFamily="66" charset="0"/>
                <a:ea typeface="+mj-ea"/>
              </a:rPr>
              <a:t>Attacks on TCP and Data-Plane Attacks</a:t>
            </a:r>
          </a:p>
        </p:txBody>
      </p:sp>
      <p:sp>
        <p:nvSpPr>
          <p:cNvPr id="73731" name="Rectangle 3"/>
          <p:cNvSpPr>
            <a:spLocks noGrp="1" noChangeArrowheads="1"/>
          </p:cNvSpPr>
          <p:nvPr>
            <p:ph type="body" idx="1"/>
          </p:nvPr>
        </p:nvSpPr>
        <p:spPr>
          <a:xfrm>
            <a:off x="734786" y="1828800"/>
            <a:ext cx="9704614" cy="2438400"/>
          </a:xfrm>
        </p:spPr>
        <p:txBody>
          <a:bodyPr>
            <a:normAutofit fontScale="85000" lnSpcReduction="20000"/>
          </a:bodyPr>
          <a:lstStyle/>
          <a:p>
            <a:r>
              <a:rPr lang="en-US" sz="3600" b="1" dirty="0">
                <a:latin typeface="Comic Sans MS" pitchFamily="66" charset="0"/>
              </a:rPr>
              <a:t>Attack TCP!</a:t>
            </a:r>
          </a:p>
          <a:p>
            <a:pPr lvl="1"/>
            <a:r>
              <a:rPr lang="en-US" sz="3200" dirty="0">
                <a:latin typeface="Comic Sans MS" pitchFamily="66" charset="0"/>
              </a:rPr>
              <a:t>A BGP session runs over TCP.</a:t>
            </a:r>
          </a:p>
          <a:p>
            <a:pPr lvl="1"/>
            <a:endParaRPr lang="en-US" sz="3000" dirty="0">
              <a:latin typeface="Comic Sans MS" pitchFamily="66" charset="0"/>
            </a:endParaRPr>
          </a:p>
          <a:p>
            <a:r>
              <a:rPr lang="en-US" sz="3600" b="1" dirty="0">
                <a:latin typeface="Comic Sans MS" pitchFamily="66" charset="0"/>
              </a:rPr>
              <a:t>Do not forward traffic as advertised!</a:t>
            </a:r>
          </a:p>
          <a:p>
            <a:pPr lvl="1"/>
            <a:r>
              <a:rPr lang="en-US" sz="3200" dirty="0">
                <a:latin typeface="Comic Sans MS" pitchFamily="66" charset="0"/>
              </a:rPr>
              <a:t>Drop packets!</a:t>
            </a:r>
          </a:p>
          <a:p>
            <a:pPr lvl="1"/>
            <a:r>
              <a:rPr lang="en-US" sz="3200" dirty="0">
                <a:latin typeface="Comic Sans MS" pitchFamily="66" charset="0"/>
              </a:rPr>
              <a:t>Route packets along unannounced routes!</a:t>
            </a:r>
          </a:p>
        </p:txBody>
      </p:sp>
    </p:spTree>
    <p:extLst>
      <p:ext uri="{BB962C8B-B14F-4D97-AF65-F5344CB8AC3E}">
        <p14:creationId xmlns:p14="http://schemas.microsoft.com/office/powerpoint/2010/main" val="86684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 Control Plane</a:t>
            </a:r>
          </a:p>
        </p:txBody>
      </p:sp>
      <p:sp>
        <p:nvSpPr>
          <p:cNvPr id="4" name="Content Placeholder 3"/>
          <p:cNvSpPr>
            <a:spLocks noGrp="1"/>
          </p:cNvSpPr>
          <p:nvPr>
            <p:ph sz="quarter" idx="1"/>
          </p:nvPr>
        </p:nvSpPr>
        <p:spPr>
          <a:xfrm>
            <a:off x="4167272" y="1561831"/>
            <a:ext cx="6351970" cy="2702976"/>
          </a:xfrm>
        </p:spPr>
        <p:txBody>
          <a:bodyPr>
            <a:normAutofit/>
          </a:bodyPr>
          <a:lstStyle/>
          <a:p>
            <a:r>
              <a:rPr lang="en-US" dirty="0"/>
              <a:t>Function:</a:t>
            </a:r>
          </a:p>
          <a:p>
            <a:pPr lvl="1"/>
            <a:r>
              <a:rPr lang="en-US" dirty="0"/>
              <a:t>Set up routes between networks</a:t>
            </a:r>
          </a:p>
          <a:p>
            <a:r>
              <a:rPr lang="en-US" dirty="0"/>
              <a:t>Key challenges:</a:t>
            </a:r>
          </a:p>
          <a:p>
            <a:pPr lvl="1"/>
            <a:r>
              <a:rPr lang="en-US" dirty="0"/>
              <a:t>Implementing provider policies</a:t>
            </a:r>
          </a:p>
          <a:p>
            <a:pPr lvl="1"/>
            <a:r>
              <a:rPr lang="en-US" dirty="0"/>
              <a:t>Creating stable paths</a:t>
            </a:r>
          </a:p>
        </p:txBody>
      </p:sp>
      <p:sp>
        <p:nvSpPr>
          <p:cNvPr id="6" name="Content Placeholder 2"/>
          <p:cNvSpPr txBox="1">
            <a:spLocks/>
          </p:cNvSpPr>
          <p:nvPr/>
        </p:nvSpPr>
        <p:spPr>
          <a:xfrm>
            <a:off x="1655209" y="2630157"/>
            <a:ext cx="2242663" cy="573177"/>
          </a:xfrm>
          <a:prstGeom prst="rect">
            <a:avLst/>
          </a:prstGeom>
          <a:solidFill>
            <a:srgbClr val="7030A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Application</a:t>
            </a:r>
          </a:p>
        </p:txBody>
      </p:sp>
      <p:sp>
        <p:nvSpPr>
          <p:cNvPr id="8" name="Content Placeholder 2"/>
          <p:cNvSpPr txBox="1">
            <a:spLocks/>
          </p:cNvSpPr>
          <p:nvPr/>
        </p:nvSpPr>
        <p:spPr>
          <a:xfrm>
            <a:off x="1654946" y="3205645"/>
            <a:ext cx="2242654" cy="573177"/>
          </a:xfrm>
          <a:prstGeom prst="rect">
            <a:avLst/>
          </a:prstGeom>
          <a:solidFill>
            <a:srgbClr val="00206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Presentation</a:t>
            </a:r>
          </a:p>
        </p:txBody>
      </p:sp>
      <p:sp>
        <p:nvSpPr>
          <p:cNvPr id="10" name="Content Placeholder 2"/>
          <p:cNvSpPr txBox="1">
            <a:spLocks/>
          </p:cNvSpPr>
          <p:nvPr/>
        </p:nvSpPr>
        <p:spPr>
          <a:xfrm>
            <a:off x="1655077" y="3778822"/>
            <a:ext cx="2242654" cy="573177"/>
          </a:xfrm>
          <a:prstGeom prst="rect">
            <a:avLst/>
          </a:prstGeom>
          <a:solidFill>
            <a:srgbClr val="0070C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Session</a:t>
            </a:r>
          </a:p>
        </p:txBody>
      </p:sp>
      <p:sp>
        <p:nvSpPr>
          <p:cNvPr id="12" name="Content Placeholder 2"/>
          <p:cNvSpPr txBox="1">
            <a:spLocks/>
          </p:cNvSpPr>
          <p:nvPr/>
        </p:nvSpPr>
        <p:spPr>
          <a:xfrm>
            <a:off x="1655077" y="4351999"/>
            <a:ext cx="2242654" cy="573177"/>
          </a:xfrm>
          <a:prstGeom prst="rect">
            <a:avLst/>
          </a:prstGeom>
          <a:solidFill>
            <a:srgbClr val="00B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Transport</a:t>
            </a:r>
          </a:p>
        </p:txBody>
      </p:sp>
      <p:sp>
        <p:nvSpPr>
          <p:cNvPr id="14" name="Content Placeholder 2"/>
          <p:cNvSpPr txBox="1">
            <a:spLocks/>
          </p:cNvSpPr>
          <p:nvPr/>
        </p:nvSpPr>
        <p:spPr>
          <a:xfrm>
            <a:off x="1655077" y="4925176"/>
            <a:ext cx="2242654" cy="573177"/>
          </a:xfrm>
          <a:prstGeom prst="rect">
            <a:avLst/>
          </a:prstGeom>
          <a:solidFill>
            <a:srgbClr val="92D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Network</a:t>
            </a:r>
          </a:p>
        </p:txBody>
      </p:sp>
      <p:sp>
        <p:nvSpPr>
          <p:cNvPr id="16" name="Content Placeholder 2"/>
          <p:cNvSpPr txBox="1">
            <a:spLocks/>
          </p:cNvSpPr>
          <p:nvPr/>
        </p:nvSpPr>
        <p:spPr>
          <a:xfrm>
            <a:off x="1655077" y="5502910"/>
            <a:ext cx="2242654" cy="573177"/>
          </a:xfrm>
          <a:prstGeom prst="rect">
            <a:avLst/>
          </a:prstGeom>
          <a:solidFill>
            <a:schemeClr val="accent4"/>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Data Link</a:t>
            </a:r>
          </a:p>
        </p:txBody>
      </p:sp>
      <p:sp>
        <p:nvSpPr>
          <p:cNvPr id="18" name="Content Placeholder 2"/>
          <p:cNvSpPr txBox="1">
            <a:spLocks/>
          </p:cNvSpPr>
          <p:nvPr/>
        </p:nvSpPr>
        <p:spPr>
          <a:xfrm>
            <a:off x="1655208" y="6076087"/>
            <a:ext cx="2242654" cy="573177"/>
          </a:xfrm>
          <a:prstGeom prst="rect">
            <a:avLst/>
          </a:prstGeom>
          <a:solidFill>
            <a:srgbClr val="FF000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Physical</a:t>
            </a:r>
          </a:p>
        </p:txBody>
      </p:sp>
      <p:sp>
        <p:nvSpPr>
          <p:cNvPr id="20" name="Left Brace 19"/>
          <p:cNvSpPr/>
          <p:nvPr/>
        </p:nvSpPr>
        <p:spPr>
          <a:xfrm rot="5400000" flipV="1">
            <a:off x="7011318" y="3875331"/>
            <a:ext cx="559559" cy="1338515"/>
          </a:xfrm>
          <a:prstGeom prst="leftBrace">
            <a:avLst>
              <a:gd name="adj1" fmla="val 8333"/>
              <a:gd name="adj2" fmla="val 49996"/>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6726161" y="4929733"/>
            <a:ext cx="1234195" cy="573177"/>
          </a:xfrm>
          <a:prstGeom prst="rect">
            <a:avLst/>
          </a:prstGeom>
          <a:solidFill>
            <a:schemeClr val="tx2">
              <a:lumMod val="75000"/>
            </a:schemeClr>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BGP</a:t>
            </a:r>
          </a:p>
        </p:txBody>
      </p:sp>
      <p:sp>
        <p:nvSpPr>
          <p:cNvPr id="15" name="Rectangle 14"/>
          <p:cNvSpPr/>
          <p:nvPr/>
        </p:nvSpPr>
        <p:spPr>
          <a:xfrm>
            <a:off x="4034246" y="4929733"/>
            <a:ext cx="1234195" cy="573177"/>
          </a:xfrm>
          <a:prstGeom prst="rect">
            <a:avLst/>
          </a:prstGeom>
          <a:solidFill>
            <a:schemeClr val="tx2">
              <a:lumMod val="60000"/>
              <a:lumOff val="40000"/>
            </a:schemeClr>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RIP</a:t>
            </a:r>
          </a:p>
        </p:txBody>
      </p:sp>
      <p:sp>
        <p:nvSpPr>
          <p:cNvPr id="17" name="Rectangle 16"/>
          <p:cNvSpPr/>
          <p:nvPr/>
        </p:nvSpPr>
        <p:spPr>
          <a:xfrm>
            <a:off x="5387647" y="4929732"/>
            <a:ext cx="1234195" cy="573177"/>
          </a:xfrm>
          <a:prstGeom prst="rect">
            <a:avLst/>
          </a:prstGeom>
          <a:solidFill>
            <a:schemeClr val="tx2"/>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OSPF</a:t>
            </a:r>
          </a:p>
        </p:txBody>
      </p:sp>
      <p:sp>
        <p:nvSpPr>
          <p:cNvPr id="19" name="TextBox 18"/>
          <p:cNvSpPr txBox="1"/>
          <p:nvPr/>
        </p:nvSpPr>
        <p:spPr>
          <a:xfrm>
            <a:off x="8075921" y="4954710"/>
            <a:ext cx="2148858" cy="523220"/>
          </a:xfrm>
          <a:prstGeom prst="rect">
            <a:avLst/>
          </a:prstGeom>
          <a:noFill/>
        </p:spPr>
        <p:txBody>
          <a:bodyPr wrap="none" rtlCol="0">
            <a:spAutoFit/>
          </a:bodyPr>
          <a:lstStyle/>
          <a:p>
            <a:r>
              <a:rPr lang="en-US" sz="2800" dirty="0"/>
              <a:t>Control Plane</a:t>
            </a:r>
          </a:p>
        </p:txBody>
      </p:sp>
      <p:sp>
        <p:nvSpPr>
          <p:cNvPr id="21" name="TextBox 20"/>
          <p:cNvSpPr txBox="1"/>
          <p:nvPr/>
        </p:nvSpPr>
        <p:spPr>
          <a:xfrm>
            <a:off x="1794273" y="2098466"/>
            <a:ext cx="1749518" cy="523220"/>
          </a:xfrm>
          <a:prstGeom prst="rect">
            <a:avLst/>
          </a:prstGeom>
          <a:noFill/>
        </p:spPr>
        <p:txBody>
          <a:bodyPr wrap="none" rtlCol="0">
            <a:spAutoFit/>
          </a:bodyPr>
          <a:lstStyle/>
          <a:p>
            <a:r>
              <a:rPr lang="en-US" sz="2800" dirty="0"/>
              <a:t>Data Plane</a:t>
            </a:r>
          </a:p>
        </p:txBody>
      </p:sp>
    </p:spTree>
    <p:extLst>
      <p:ext uri="{BB962C8B-B14F-4D97-AF65-F5344CB8AC3E}">
        <p14:creationId xmlns:p14="http://schemas.microsoft.com/office/powerpoint/2010/main" val="1472403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7AFB56DA-4E37-4E6C-8BD6-1100BB8F1B10}" type="slidenum">
              <a:rPr lang="en-US"/>
              <a:pPr/>
              <a:t>40</a:t>
            </a:fld>
            <a:endParaRPr lang="en-US"/>
          </a:p>
        </p:txBody>
      </p:sp>
      <p:sp>
        <p:nvSpPr>
          <p:cNvPr id="1653776" name="AutoShape 16"/>
          <p:cNvSpPr>
            <a:spLocks noChangeArrowheads="1"/>
          </p:cNvSpPr>
          <p:nvPr/>
        </p:nvSpPr>
        <p:spPr bwMode="auto">
          <a:xfrm>
            <a:off x="4368800" y="5694364"/>
            <a:ext cx="192088" cy="269875"/>
          </a:xfrm>
          <a:prstGeom prst="triangle">
            <a:avLst>
              <a:gd name="adj" fmla="val 50000"/>
            </a:avLst>
          </a:prstGeom>
          <a:solidFill>
            <a:srgbClr val="FF3300"/>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3777" name="AutoShape 17"/>
          <p:cNvSpPr>
            <a:spLocks noChangeArrowheads="1"/>
          </p:cNvSpPr>
          <p:nvPr/>
        </p:nvSpPr>
        <p:spPr bwMode="auto">
          <a:xfrm>
            <a:off x="4789489" y="5694364"/>
            <a:ext cx="192087" cy="269875"/>
          </a:xfrm>
          <a:prstGeom prst="triangle">
            <a:avLst>
              <a:gd name="adj" fmla="val 50000"/>
            </a:avLst>
          </a:prstGeom>
          <a:solidFill>
            <a:srgbClr val="FF3300"/>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3762" name="Rectangle 2"/>
          <p:cNvSpPr>
            <a:spLocks noGrp="1" noChangeArrowheads="1"/>
          </p:cNvSpPr>
          <p:nvPr>
            <p:ph type="title"/>
          </p:nvPr>
        </p:nvSpPr>
        <p:spPr/>
        <p:txBody>
          <a:bodyPr/>
          <a:lstStyle/>
          <a:p>
            <a:r>
              <a:rPr lang="en-US"/>
              <a:t>Control Plane Vs. Data Plane</a:t>
            </a:r>
          </a:p>
        </p:txBody>
      </p:sp>
      <p:sp>
        <p:nvSpPr>
          <p:cNvPr id="1653763" name="Rectangle 3"/>
          <p:cNvSpPr>
            <a:spLocks noGrp="1" noChangeArrowheads="1"/>
          </p:cNvSpPr>
          <p:nvPr>
            <p:ph type="body" idx="1"/>
          </p:nvPr>
        </p:nvSpPr>
        <p:spPr>
          <a:xfrm>
            <a:off x="838200" y="1448594"/>
            <a:ext cx="10689771" cy="4090988"/>
          </a:xfrm>
        </p:spPr>
        <p:txBody>
          <a:bodyPr/>
          <a:lstStyle/>
          <a:p>
            <a:r>
              <a:rPr lang="en-US" sz="2400" dirty="0">
                <a:solidFill>
                  <a:srgbClr val="FF0000"/>
                </a:solidFill>
              </a:rPr>
              <a:t>Control plane </a:t>
            </a:r>
            <a:r>
              <a:rPr lang="en-US" altLang="zh-CN" sz="2400" dirty="0">
                <a:solidFill>
                  <a:srgbClr val="FF0000"/>
                </a:solidFill>
              </a:rPr>
              <a:t>build the table</a:t>
            </a:r>
            <a:endParaRPr lang="en-US" sz="2400" dirty="0">
              <a:solidFill>
                <a:srgbClr val="FF0000"/>
              </a:solidFill>
            </a:endParaRPr>
          </a:p>
          <a:p>
            <a:pPr lvl="1"/>
            <a:r>
              <a:rPr lang="en-US" dirty="0"/>
              <a:t>BGP is </a:t>
            </a:r>
            <a:r>
              <a:rPr lang="en-US" dirty="0">
                <a:solidFill>
                  <a:srgbClr val="FF0000"/>
                </a:solidFill>
              </a:rPr>
              <a:t>a routing protocol</a:t>
            </a:r>
          </a:p>
          <a:p>
            <a:pPr lvl="1"/>
            <a:r>
              <a:rPr lang="en-US" dirty="0"/>
              <a:t>BGP security concerns validity of routing messages</a:t>
            </a:r>
          </a:p>
          <a:p>
            <a:pPr lvl="1"/>
            <a:r>
              <a:rPr lang="en-US" dirty="0"/>
              <a:t>I.e., did the BGP message follow the sequence of </a:t>
            </a:r>
            <a:r>
              <a:rPr lang="en-US" dirty="0" err="1"/>
              <a:t>ASes</a:t>
            </a:r>
            <a:r>
              <a:rPr lang="en-US" dirty="0"/>
              <a:t> listed in the AS-path attribute</a:t>
            </a:r>
          </a:p>
          <a:p>
            <a:r>
              <a:rPr lang="en-US" sz="2400" dirty="0">
                <a:solidFill>
                  <a:srgbClr val="FF0000"/>
                </a:solidFill>
              </a:rPr>
              <a:t>Data plane</a:t>
            </a:r>
          </a:p>
          <a:p>
            <a:pPr lvl="1"/>
            <a:r>
              <a:rPr lang="en-US" dirty="0">
                <a:solidFill>
                  <a:srgbClr val="FF0000"/>
                </a:solidFill>
              </a:rPr>
              <a:t>Routers forward data packets</a:t>
            </a:r>
          </a:p>
          <a:p>
            <a:pPr lvl="1"/>
            <a:r>
              <a:rPr lang="en-US" dirty="0"/>
              <a:t>Supposedly along the path chosen in the control plane</a:t>
            </a:r>
          </a:p>
          <a:p>
            <a:pPr lvl="1"/>
            <a:r>
              <a:rPr lang="en-US" dirty="0"/>
              <a:t>But what ensures that this is true?</a:t>
            </a:r>
          </a:p>
        </p:txBody>
      </p:sp>
      <p:pic>
        <p:nvPicPr>
          <p:cNvPr id="1653764"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1014" y="5835651"/>
            <a:ext cx="8397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3765"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2014" y="5297488"/>
            <a:ext cx="839787"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3766"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0114" y="6103938"/>
            <a:ext cx="839787"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53767"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5564" y="6091238"/>
            <a:ext cx="839787"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3768" name="Line 8"/>
          <p:cNvSpPr>
            <a:spLocks noChangeShapeType="1"/>
          </p:cNvSpPr>
          <p:nvPr/>
        </p:nvSpPr>
        <p:spPr bwMode="auto">
          <a:xfrm>
            <a:off x="5057775" y="6065839"/>
            <a:ext cx="960438" cy="269875"/>
          </a:xfrm>
          <a:prstGeom prst="line">
            <a:avLst/>
          </a:prstGeom>
          <a:noFill/>
          <a:ln w="381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3769" name="Line 9"/>
          <p:cNvSpPr>
            <a:spLocks noChangeShapeType="1"/>
          </p:cNvSpPr>
          <p:nvPr/>
        </p:nvSpPr>
        <p:spPr bwMode="auto">
          <a:xfrm flipV="1">
            <a:off x="4981575" y="5605464"/>
            <a:ext cx="998538" cy="307975"/>
          </a:xfrm>
          <a:prstGeom prst="line">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3770" name="Line 10"/>
          <p:cNvSpPr>
            <a:spLocks noChangeShapeType="1"/>
          </p:cNvSpPr>
          <p:nvPr/>
        </p:nvSpPr>
        <p:spPr bwMode="auto">
          <a:xfrm flipV="1">
            <a:off x="6748464" y="6373813"/>
            <a:ext cx="960437" cy="0"/>
          </a:xfrm>
          <a:prstGeom prst="line">
            <a:avLst/>
          </a:prstGeom>
          <a:noFill/>
          <a:ln w="381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653771" name="Picture 11" descr="MCj0435931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3450" y="5913438"/>
            <a:ext cx="922338" cy="730250"/>
          </a:xfrm>
          <a:prstGeom prst="rect">
            <a:avLst/>
          </a:prstGeom>
          <a:noFill/>
          <a:extLst>
            <a:ext uri="{909E8E84-426E-40DD-AFC4-6F175D3DCCD1}">
              <a14:hiddenFill xmlns:a14="http://schemas.microsoft.com/office/drawing/2010/main">
                <a:solidFill>
                  <a:srgbClr val="FFFFFF"/>
                </a:solidFill>
              </a14:hiddenFill>
            </a:ext>
          </a:extLst>
        </p:spPr>
      </p:pic>
      <p:pic>
        <p:nvPicPr>
          <p:cNvPr id="1653772" name="Picture 12" descr="MCj042449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8464" y="5067300"/>
            <a:ext cx="1266825" cy="762000"/>
          </a:xfrm>
          <a:prstGeom prst="rect">
            <a:avLst/>
          </a:prstGeom>
          <a:noFill/>
          <a:extLst>
            <a:ext uri="{909E8E84-426E-40DD-AFC4-6F175D3DCCD1}">
              <a14:hiddenFill xmlns:a14="http://schemas.microsoft.com/office/drawing/2010/main">
                <a:solidFill>
                  <a:srgbClr val="FFFFFF"/>
                </a:solidFill>
              </a14:hiddenFill>
            </a:ext>
          </a:extLst>
        </p:spPr>
      </p:pic>
      <p:sp>
        <p:nvSpPr>
          <p:cNvPr id="1653773" name="Line 13"/>
          <p:cNvSpPr>
            <a:spLocks noChangeShapeType="1"/>
          </p:cNvSpPr>
          <p:nvPr/>
        </p:nvSpPr>
        <p:spPr bwMode="auto">
          <a:xfrm flipV="1">
            <a:off x="3292475" y="6078538"/>
            <a:ext cx="1036638" cy="0"/>
          </a:xfrm>
          <a:prstGeom prst="line">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653775" name="Picture 15" descr="MCj0432642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3939" y="5580064"/>
            <a:ext cx="998537" cy="99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3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8910935-8013-4078-8B0E-7B2193F1035C}" type="slidenum">
              <a:rPr lang="en-US"/>
              <a:pPr/>
              <a:t>41</a:t>
            </a:fld>
            <a:endParaRPr lang="en-US"/>
          </a:p>
        </p:txBody>
      </p:sp>
      <p:sp>
        <p:nvSpPr>
          <p:cNvPr id="1654786" name="Rectangle 2"/>
          <p:cNvSpPr>
            <a:spLocks noGrp="1" noChangeArrowheads="1"/>
          </p:cNvSpPr>
          <p:nvPr>
            <p:ph type="title"/>
          </p:nvPr>
        </p:nvSpPr>
        <p:spPr/>
        <p:txBody>
          <a:bodyPr/>
          <a:lstStyle/>
          <a:p>
            <a:r>
              <a:rPr lang="en-US"/>
              <a:t>Data-Plane Attacks, Part 1</a:t>
            </a:r>
          </a:p>
        </p:txBody>
      </p:sp>
      <p:sp>
        <p:nvSpPr>
          <p:cNvPr id="1654787" name="Rectangle 3"/>
          <p:cNvSpPr>
            <a:spLocks noGrp="1" noChangeArrowheads="1"/>
          </p:cNvSpPr>
          <p:nvPr>
            <p:ph type="body" idx="1"/>
          </p:nvPr>
        </p:nvSpPr>
        <p:spPr/>
        <p:txBody>
          <a:bodyPr/>
          <a:lstStyle/>
          <a:p>
            <a:r>
              <a:rPr lang="en-US" dirty="0">
                <a:solidFill>
                  <a:srgbClr val="FF0000"/>
                </a:solidFill>
              </a:rPr>
              <a:t>Drop</a:t>
            </a:r>
            <a:r>
              <a:rPr lang="en-US" dirty="0"/>
              <a:t> packets in the data plane</a:t>
            </a:r>
          </a:p>
          <a:p>
            <a:pPr lvl="1"/>
            <a:r>
              <a:rPr lang="en-US" dirty="0"/>
              <a:t>While still sending the routing announcements</a:t>
            </a:r>
          </a:p>
          <a:p>
            <a:r>
              <a:rPr lang="en-US" dirty="0"/>
              <a:t>Easier to evade detection </a:t>
            </a:r>
          </a:p>
          <a:p>
            <a:pPr lvl="1"/>
            <a:r>
              <a:rPr lang="en-US" dirty="0"/>
              <a:t>Especially if you only drop some packets</a:t>
            </a:r>
          </a:p>
          <a:p>
            <a:pPr lvl="1"/>
            <a:r>
              <a:rPr lang="en-US" dirty="0"/>
              <a:t>Like, oh, say, </a:t>
            </a:r>
            <a:r>
              <a:rPr lang="en-US" dirty="0" err="1"/>
              <a:t>BitTorrent</a:t>
            </a:r>
            <a:r>
              <a:rPr lang="en-US" dirty="0"/>
              <a:t> or Skype traffic</a:t>
            </a:r>
          </a:p>
          <a:p>
            <a:r>
              <a:rPr lang="en-US" dirty="0"/>
              <a:t>Even easier if you just </a:t>
            </a:r>
            <a:r>
              <a:rPr lang="en-US" dirty="0">
                <a:solidFill>
                  <a:srgbClr val="FF0000"/>
                </a:solidFill>
              </a:rPr>
              <a:t>slow down </a:t>
            </a:r>
            <a:r>
              <a:rPr lang="en-US" dirty="0"/>
              <a:t>some traffic </a:t>
            </a:r>
            <a:r>
              <a:rPr lang="zh-CN" altLang="en-US" dirty="0"/>
              <a:t>（</a:t>
            </a:r>
            <a:r>
              <a:rPr lang="en-US" altLang="zh-CN" dirty="0">
                <a:solidFill>
                  <a:srgbClr val="FF0000"/>
                </a:solidFill>
              </a:rPr>
              <a:t>no drop</a:t>
            </a:r>
            <a:r>
              <a:rPr lang="en-US" altLang="zh-CN" dirty="0"/>
              <a:t>)</a:t>
            </a:r>
            <a:endParaRPr lang="en-US" dirty="0"/>
          </a:p>
          <a:p>
            <a:pPr lvl="1"/>
            <a:r>
              <a:rPr lang="en-US" dirty="0"/>
              <a:t>How different are normal congestion and an attack?</a:t>
            </a:r>
          </a:p>
          <a:p>
            <a:pPr lvl="1"/>
            <a:r>
              <a:rPr lang="en-US" dirty="0"/>
              <a:t>Especially if you let ping/traceroute packets through?</a:t>
            </a:r>
          </a:p>
        </p:txBody>
      </p:sp>
    </p:spTree>
    <p:extLst>
      <p:ext uri="{BB962C8B-B14F-4D97-AF65-F5344CB8AC3E}">
        <p14:creationId xmlns:p14="http://schemas.microsoft.com/office/powerpoint/2010/main" val="955676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0E0DBF-4D3A-4AA6-9CA0-061AAA1C0830}" type="slidenum">
              <a:rPr lang="en-US"/>
              <a:pPr/>
              <a:t>42</a:t>
            </a:fld>
            <a:endParaRPr lang="en-US"/>
          </a:p>
        </p:txBody>
      </p:sp>
      <p:sp>
        <p:nvSpPr>
          <p:cNvPr id="1655810" name="Rectangle 2"/>
          <p:cNvSpPr>
            <a:spLocks noGrp="1" noChangeArrowheads="1"/>
          </p:cNvSpPr>
          <p:nvPr>
            <p:ph type="title"/>
          </p:nvPr>
        </p:nvSpPr>
        <p:spPr/>
        <p:txBody>
          <a:bodyPr/>
          <a:lstStyle/>
          <a:p>
            <a:r>
              <a:rPr lang="en-US"/>
              <a:t>Data-Plane Attacks, Part 2</a:t>
            </a:r>
          </a:p>
        </p:txBody>
      </p:sp>
      <p:sp>
        <p:nvSpPr>
          <p:cNvPr id="1655811" name="Rectangle 3"/>
          <p:cNvSpPr>
            <a:spLocks noGrp="1" noChangeArrowheads="1"/>
          </p:cNvSpPr>
          <p:nvPr>
            <p:ph type="body" idx="1"/>
          </p:nvPr>
        </p:nvSpPr>
        <p:spPr>
          <a:xfrm>
            <a:off x="838200" y="1341438"/>
            <a:ext cx="10515600" cy="4525963"/>
          </a:xfrm>
        </p:spPr>
        <p:txBody>
          <a:bodyPr/>
          <a:lstStyle/>
          <a:p>
            <a:r>
              <a:rPr lang="en-US" sz="2400" dirty="0">
                <a:solidFill>
                  <a:srgbClr val="FF0000"/>
                </a:solidFill>
              </a:rPr>
              <a:t>Send packets in a different direction to another direction, how to detect that?</a:t>
            </a:r>
          </a:p>
          <a:p>
            <a:pPr lvl="1"/>
            <a:r>
              <a:rPr lang="en-US" dirty="0"/>
              <a:t>Disagreeing with the routing announcements</a:t>
            </a:r>
          </a:p>
          <a:p>
            <a:r>
              <a:rPr lang="en-US" sz="2400" dirty="0">
                <a:solidFill>
                  <a:srgbClr val="FF0000"/>
                </a:solidFill>
              </a:rPr>
              <a:t>Direct packets to a different destination</a:t>
            </a:r>
          </a:p>
          <a:p>
            <a:pPr lvl="1"/>
            <a:r>
              <a:rPr lang="en-US" dirty="0"/>
              <a:t>E.g., one the adversary controls</a:t>
            </a:r>
          </a:p>
          <a:p>
            <a:r>
              <a:rPr lang="en-US" sz="2400" dirty="0"/>
              <a:t>What to do at that bogus destination?</a:t>
            </a:r>
          </a:p>
          <a:p>
            <a:pPr lvl="1"/>
            <a:r>
              <a:rPr lang="en-US" dirty="0"/>
              <a:t>Impersonate the legitimate destination (e.g., to perform identity theft, or promulgate false information)</a:t>
            </a:r>
          </a:p>
          <a:p>
            <a:pPr lvl="1"/>
            <a:r>
              <a:rPr lang="en-US" dirty="0"/>
              <a:t>Snoop on the traffic and forward along to real destination</a:t>
            </a:r>
          </a:p>
          <a:p>
            <a:r>
              <a:rPr lang="en-US" sz="2400" dirty="0"/>
              <a:t>How to detect?</a:t>
            </a:r>
          </a:p>
          <a:p>
            <a:pPr lvl="1"/>
            <a:r>
              <a:rPr lang="en-US" dirty="0" err="1">
                <a:solidFill>
                  <a:srgbClr val="FF0000"/>
                </a:solidFill>
              </a:rPr>
              <a:t>Traceroute</a:t>
            </a:r>
            <a:r>
              <a:rPr lang="en-US" dirty="0"/>
              <a:t>?  Longer than usual delays?</a:t>
            </a:r>
          </a:p>
          <a:p>
            <a:pPr lvl="1"/>
            <a:r>
              <a:rPr lang="en-US" dirty="0">
                <a:solidFill>
                  <a:srgbClr val="FF0000"/>
                </a:solidFill>
              </a:rPr>
              <a:t>End-to-end checks</a:t>
            </a:r>
            <a:r>
              <a:rPr lang="en-US" dirty="0"/>
              <a:t>, like site certificate or encryption?</a:t>
            </a:r>
          </a:p>
        </p:txBody>
      </p:sp>
    </p:spTree>
    <p:extLst>
      <p:ext uri="{BB962C8B-B14F-4D97-AF65-F5344CB8AC3E}">
        <p14:creationId xmlns:p14="http://schemas.microsoft.com/office/powerpoint/2010/main" val="199430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E89740D-47A9-4455-A1E6-C9F64A25B17A}" type="slidenum">
              <a:rPr lang="en-US"/>
              <a:pPr/>
              <a:t>43</a:t>
            </a:fld>
            <a:endParaRPr lang="en-US"/>
          </a:p>
        </p:txBody>
      </p:sp>
      <p:sp>
        <p:nvSpPr>
          <p:cNvPr id="1656834" name="Rectangle 2"/>
          <p:cNvSpPr>
            <a:spLocks noGrp="1" noChangeArrowheads="1"/>
          </p:cNvSpPr>
          <p:nvPr>
            <p:ph type="title"/>
          </p:nvPr>
        </p:nvSpPr>
        <p:spPr/>
        <p:txBody>
          <a:bodyPr>
            <a:normAutofit/>
          </a:bodyPr>
          <a:lstStyle/>
          <a:p>
            <a:r>
              <a:rPr lang="en-US" sz="3200" b="1" dirty="0"/>
              <a:t>Fortunately, Data-Plane Attacks are Harder</a:t>
            </a:r>
          </a:p>
        </p:txBody>
      </p:sp>
      <p:sp>
        <p:nvSpPr>
          <p:cNvPr id="1656835" name="Rectangle 3"/>
          <p:cNvSpPr>
            <a:spLocks noGrp="1" noChangeArrowheads="1"/>
          </p:cNvSpPr>
          <p:nvPr>
            <p:ph type="body" idx="1"/>
          </p:nvPr>
        </p:nvSpPr>
        <p:spPr>
          <a:xfrm>
            <a:off x="838199" y="1341438"/>
            <a:ext cx="10689771" cy="4525963"/>
          </a:xfrm>
        </p:spPr>
        <p:txBody>
          <a:bodyPr>
            <a:normAutofit lnSpcReduction="10000"/>
          </a:bodyPr>
          <a:lstStyle/>
          <a:p>
            <a:r>
              <a:rPr lang="en-US" dirty="0">
                <a:solidFill>
                  <a:srgbClr val="FF0000"/>
                </a:solidFill>
              </a:rPr>
              <a:t>Adversary must control a router along the path</a:t>
            </a:r>
          </a:p>
          <a:p>
            <a:pPr lvl="1"/>
            <a:r>
              <a:rPr lang="en-US" dirty="0"/>
              <a:t>So that the traffic flows through him </a:t>
            </a:r>
          </a:p>
          <a:p>
            <a:r>
              <a:rPr lang="en-US" dirty="0"/>
              <a:t>How to get control a router</a:t>
            </a:r>
          </a:p>
          <a:p>
            <a:pPr lvl="1"/>
            <a:r>
              <a:rPr lang="en-US" dirty="0"/>
              <a:t>Buy access to a compromised router online</a:t>
            </a:r>
          </a:p>
          <a:p>
            <a:pPr lvl="1"/>
            <a:r>
              <a:rPr lang="en-US" dirty="0"/>
              <a:t>Guess the password</a:t>
            </a:r>
          </a:p>
          <a:p>
            <a:pPr lvl="1"/>
            <a:r>
              <a:rPr lang="en-US" dirty="0"/>
              <a:t>Exploit known router vulnerabilities</a:t>
            </a:r>
          </a:p>
          <a:p>
            <a:pPr lvl="1"/>
            <a:r>
              <a:rPr lang="en-US" dirty="0"/>
              <a:t>Insider attack (disgruntled network operator)</a:t>
            </a:r>
          </a:p>
          <a:p>
            <a:r>
              <a:rPr lang="en-US" dirty="0"/>
              <a:t>Malice vs. greed</a:t>
            </a:r>
          </a:p>
          <a:p>
            <a:pPr lvl="1"/>
            <a:r>
              <a:rPr lang="en-US" dirty="0"/>
              <a:t>Malice: gain control of someone else’s router</a:t>
            </a:r>
          </a:p>
          <a:p>
            <a:pPr lvl="1"/>
            <a:r>
              <a:rPr lang="en-US" dirty="0"/>
              <a:t>Greed: Verizon DSL blocks Skype to gently encourage me to pick up my landline phone to use Verizon long distance $</a:t>
            </a:r>
            <a:r>
              <a:rPr lang="en-US" dirty="0" err="1"/>
              <a:t>ervice</a:t>
            </a:r>
            <a:r>
              <a:rPr lang="en-US" dirty="0"/>
              <a:t> </a:t>
            </a:r>
            <a:r>
              <a:rPr lang="en-US" dirty="0">
                <a:sym typeface="Wingdings" pitchFamily="2" charset="2"/>
              </a:rPr>
              <a:t></a:t>
            </a:r>
            <a:endParaRPr lang="en-US" dirty="0"/>
          </a:p>
        </p:txBody>
      </p:sp>
    </p:spTree>
    <p:extLst>
      <p:ext uri="{BB962C8B-B14F-4D97-AF65-F5344CB8AC3E}">
        <p14:creationId xmlns:p14="http://schemas.microsoft.com/office/powerpoint/2010/main" val="184493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a:t>
            </a:r>
          </a:p>
        </p:txBody>
      </p:sp>
      <p:sp>
        <p:nvSpPr>
          <p:cNvPr id="4" name="Content Placeholder 3"/>
          <p:cNvSpPr>
            <a:spLocks noGrp="1"/>
          </p:cNvSpPr>
          <p:nvPr>
            <p:ph sz="quarter" idx="1"/>
          </p:nvPr>
        </p:nvSpPr>
        <p:spPr>
          <a:xfrm>
            <a:off x="838200" y="1796360"/>
            <a:ext cx="9677400" cy="5745373"/>
          </a:xfrm>
        </p:spPr>
        <p:txBody>
          <a:bodyPr>
            <a:normAutofit/>
          </a:bodyPr>
          <a:lstStyle/>
          <a:p>
            <a:r>
              <a:rPr lang="en-US" dirty="0"/>
              <a:t>Border Gateway Protocol</a:t>
            </a:r>
          </a:p>
          <a:p>
            <a:pPr lvl="1"/>
            <a:r>
              <a:rPr lang="en-US" dirty="0"/>
              <a:t>De facto inter-domain protocol of the Internet </a:t>
            </a:r>
          </a:p>
          <a:p>
            <a:pPr lvl="1"/>
            <a:r>
              <a:rPr lang="en-US" dirty="0">
                <a:solidFill>
                  <a:schemeClr val="accent1"/>
                </a:solidFill>
              </a:rPr>
              <a:t>Policy based </a:t>
            </a:r>
            <a:r>
              <a:rPr lang="en-US" dirty="0"/>
              <a:t>routing protocol</a:t>
            </a:r>
          </a:p>
          <a:p>
            <a:pPr lvl="1"/>
            <a:r>
              <a:rPr lang="en-US" dirty="0"/>
              <a:t>Uses a Bellman-Ford path vector protocol</a:t>
            </a:r>
          </a:p>
          <a:p>
            <a:r>
              <a:rPr lang="en-US" dirty="0"/>
              <a:t>Relatively simple protocol, but…</a:t>
            </a:r>
          </a:p>
          <a:p>
            <a:pPr lvl="1"/>
            <a:r>
              <a:rPr lang="en-US" dirty="0"/>
              <a:t>Complex, manual configuration</a:t>
            </a:r>
          </a:p>
          <a:p>
            <a:pPr lvl="1"/>
            <a:r>
              <a:rPr lang="en-US" dirty="0"/>
              <a:t>Policies driven by </a:t>
            </a:r>
            <a:r>
              <a:rPr lang="en-US" dirty="0">
                <a:solidFill>
                  <a:schemeClr val="accent1"/>
                </a:solidFill>
              </a:rPr>
              <a:t>economics</a:t>
            </a:r>
          </a:p>
          <a:p>
            <a:pPr lvl="2"/>
            <a:r>
              <a:rPr lang="en-US" dirty="0"/>
              <a:t>How much $$$ does it cost to route along a given path?</a:t>
            </a:r>
          </a:p>
          <a:p>
            <a:pPr lvl="2"/>
            <a:r>
              <a:rPr lang="en-US" dirty="0"/>
              <a:t>Not by performance (e.g. shortest paths)</a:t>
            </a:r>
          </a:p>
          <a:p>
            <a:pPr lvl="1"/>
            <a:r>
              <a:rPr lang="en-US" dirty="0"/>
              <a:t>Entire world sees advertisements</a:t>
            </a:r>
          </a:p>
          <a:p>
            <a:pPr lvl="2"/>
            <a:r>
              <a:rPr lang="en-US" dirty="0"/>
              <a:t>Errors can screw up traffic </a:t>
            </a:r>
            <a:r>
              <a:rPr lang="en-US" dirty="0">
                <a:solidFill>
                  <a:schemeClr val="accent1"/>
                </a:solidFill>
              </a:rPr>
              <a:t>globally</a:t>
            </a:r>
          </a:p>
          <a:p>
            <a:pPr lvl="1"/>
            <a:r>
              <a:rPr lang="en-US" dirty="0"/>
              <a:t>No authentication of announcements :(</a:t>
            </a:r>
          </a:p>
        </p:txBody>
      </p:sp>
    </p:spTree>
    <p:extLst>
      <p:ext uri="{BB962C8B-B14F-4D97-AF65-F5344CB8AC3E}">
        <p14:creationId xmlns:p14="http://schemas.microsoft.com/office/powerpoint/2010/main" val="122512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loud 77"/>
          <p:cNvSpPr/>
          <p:nvPr/>
        </p:nvSpPr>
        <p:spPr>
          <a:xfrm>
            <a:off x="8677058" y="2392780"/>
            <a:ext cx="1917987" cy="1276191"/>
          </a:xfrm>
          <a:prstGeom prst="clou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Cloud 78"/>
          <p:cNvSpPr/>
          <p:nvPr/>
        </p:nvSpPr>
        <p:spPr>
          <a:xfrm>
            <a:off x="3821591" y="3921005"/>
            <a:ext cx="1917987" cy="1276191"/>
          </a:xfrm>
          <a:prstGeom prst="clou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0" name="Cloud 79"/>
          <p:cNvSpPr/>
          <p:nvPr/>
        </p:nvSpPr>
        <p:spPr>
          <a:xfrm>
            <a:off x="2010853" y="5321146"/>
            <a:ext cx="1917987" cy="1276191"/>
          </a:xfrm>
          <a:prstGeom prst="clou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1" name="Cloud 80"/>
          <p:cNvSpPr/>
          <p:nvPr/>
        </p:nvSpPr>
        <p:spPr>
          <a:xfrm>
            <a:off x="8396028" y="3893522"/>
            <a:ext cx="1917987" cy="1276191"/>
          </a:xfrm>
          <a:prstGeom prst="clou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5" name="Cloud 74"/>
          <p:cNvSpPr/>
          <p:nvPr/>
        </p:nvSpPr>
        <p:spPr>
          <a:xfrm>
            <a:off x="6259564" y="3463022"/>
            <a:ext cx="1917987" cy="1276191"/>
          </a:xfrm>
          <a:prstGeom prst="clou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52675" name="Rectangle 3"/>
          <p:cNvSpPr>
            <a:spLocks noGrp="1" noChangeArrowheads="1"/>
          </p:cNvSpPr>
          <p:nvPr>
            <p:ph type="title"/>
          </p:nvPr>
        </p:nvSpPr>
        <p:spPr/>
        <p:txBody>
          <a:bodyPr/>
          <a:lstStyle/>
          <a:p>
            <a:r>
              <a:rPr lang="en-US" dirty="0"/>
              <a:t>Path Vector Protocol</a:t>
            </a:r>
          </a:p>
        </p:txBody>
      </p:sp>
      <p:sp>
        <p:nvSpPr>
          <p:cNvPr id="1052676" name="Rectangle 4"/>
          <p:cNvSpPr>
            <a:spLocks noGrp="1" noChangeArrowheads="1"/>
          </p:cNvSpPr>
          <p:nvPr>
            <p:ph idx="1"/>
          </p:nvPr>
        </p:nvSpPr>
        <p:spPr>
          <a:xfrm>
            <a:off x="838200" y="1600200"/>
            <a:ext cx="9677400" cy="1995012"/>
          </a:xfrm>
        </p:spPr>
        <p:txBody>
          <a:bodyPr>
            <a:normAutofit/>
          </a:bodyPr>
          <a:lstStyle/>
          <a:p>
            <a:pPr>
              <a:spcBef>
                <a:spcPts val="600"/>
              </a:spcBef>
            </a:pPr>
            <a:r>
              <a:rPr lang="en-US" sz="2400" dirty="0"/>
              <a:t>AS-path: sequence of ASs a route traverses</a:t>
            </a:r>
          </a:p>
          <a:p>
            <a:pPr lvl="1">
              <a:spcBef>
                <a:spcPts val="600"/>
              </a:spcBef>
            </a:pPr>
            <a:r>
              <a:rPr lang="en-US" sz="2100" dirty="0"/>
              <a:t>Like distance vector, plus additional information</a:t>
            </a:r>
          </a:p>
          <a:p>
            <a:pPr>
              <a:spcBef>
                <a:spcPts val="600"/>
              </a:spcBef>
            </a:pPr>
            <a:r>
              <a:rPr lang="en-US" sz="2400" dirty="0"/>
              <a:t>Used for loop detection and to apply policy</a:t>
            </a:r>
          </a:p>
          <a:p>
            <a:pPr>
              <a:spcBef>
                <a:spcPts val="600"/>
              </a:spcBef>
            </a:pPr>
            <a:r>
              <a:rPr lang="en-US" sz="2400" dirty="0"/>
              <a:t>Default choice: route with fewest # of ASs</a:t>
            </a:r>
          </a:p>
        </p:txBody>
      </p:sp>
      <p:sp>
        <p:nvSpPr>
          <p:cNvPr id="1052733" name="Text Box 61"/>
          <p:cNvSpPr txBox="1">
            <a:spLocks noChangeArrowheads="1"/>
          </p:cNvSpPr>
          <p:nvPr/>
        </p:nvSpPr>
        <p:spPr bwMode="auto">
          <a:xfrm>
            <a:off x="8470933" y="4456510"/>
            <a:ext cx="1734707" cy="397545"/>
          </a:xfrm>
          <a:prstGeom prst="rect">
            <a:avLst/>
          </a:prstGeom>
          <a:noFill/>
          <a:ln w="127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000" b="1" dirty="0">
                <a:solidFill>
                  <a:schemeClr val="bg1"/>
                </a:solidFill>
                <a:latin typeface="Arial" pitchFamily="34" charset="0"/>
              </a:rPr>
              <a:t>110.10.0.0/16</a:t>
            </a:r>
          </a:p>
        </p:txBody>
      </p:sp>
      <p:sp>
        <p:nvSpPr>
          <p:cNvPr id="1052734" name="Text Box 62"/>
          <p:cNvSpPr txBox="1">
            <a:spLocks noChangeArrowheads="1"/>
          </p:cNvSpPr>
          <p:nvPr/>
        </p:nvSpPr>
        <p:spPr bwMode="auto">
          <a:xfrm>
            <a:off x="2519498" y="5743576"/>
            <a:ext cx="867226" cy="459100"/>
          </a:xfrm>
          <a:prstGeom prst="rect">
            <a:avLst/>
          </a:prstGeom>
          <a:noFill/>
          <a:ln w="127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b="1" dirty="0">
                <a:solidFill>
                  <a:schemeClr val="bg1"/>
                </a:solidFill>
                <a:latin typeface="Arial" pitchFamily="34" charset="0"/>
              </a:rPr>
              <a:t>AS 1</a:t>
            </a:r>
          </a:p>
        </p:txBody>
      </p:sp>
      <p:sp>
        <p:nvSpPr>
          <p:cNvPr id="1052735" name="Text Box 63"/>
          <p:cNvSpPr txBox="1">
            <a:spLocks noChangeArrowheads="1"/>
          </p:cNvSpPr>
          <p:nvPr/>
        </p:nvSpPr>
        <p:spPr bwMode="auto">
          <a:xfrm>
            <a:off x="4297185" y="4291130"/>
            <a:ext cx="867226" cy="459100"/>
          </a:xfrm>
          <a:prstGeom prst="rect">
            <a:avLst/>
          </a:prstGeom>
          <a:noFill/>
          <a:ln w="127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b="1" dirty="0">
                <a:solidFill>
                  <a:schemeClr val="bg1"/>
                </a:solidFill>
                <a:latin typeface="Arial" pitchFamily="34" charset="0"/>
              </a:rPr>
              <a:t>AS 2</a:t>
            </a:r>
          </a:p>
        </p:txBody>
      </p:sp>
      <p:sp>
        <p:nvSpPr>
          <p:cNvPr id="1052732" name="Text Box 60"/>
          <p:cNvSpPr txBox="1">
            <a:spLocks noChangeArrowheads="1"/>
          </p:cNvSpPr>
          <p:nvPr/>
        </p:nvSpPr>
        <p:spPr bwMode="auto">
          <a:xfrm>
            <a:off x="6298566" y="4001874"/>
            <a:ext cx="1748878" cy="397545"/>
          </a:xfrm>
          <a:prstGeom prst="rect">
            <a:avLst/>
          </a:prstGeom>
          <a:noFill/>
          <a:ln w="127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000" b="1" dirty="0">
                <a:solidFill>
                  <a:schemeClr val="bg1"/>
                </a:solidFill>
                <a:latin typeface="Arial" pitchFamily="34" charset="0"/>
              </a:rPr>
              <a:t>130.10.0.0/16</a:t>
            </a:r>
          </a:p>
        </p:txBody>
      </p:sp>
      <p:sp>
        <p:nvSpPr>
          <p:cNvPr id="1052736" name="Text Box 64"/>
          <p:cNvSpPr txBox="1">
            <a:spLocks noChangeArrowheads="1"/>
          </p:cNvSpPr>
          <p:nvPr/>
        </p:nvSpPr>
        <p:spPr bwMode="auto">
          <a:xfrm>
            <a:off x="6739392" y="3595212"/>
            <a:ext cx="867226" cy="459100"/>
          </a:xfrm>
          <a:prstGeom prst="rect">
            <a:avLst/>
          </a:prstGeom>
          <a:noFill/>
          <a:ln w="127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b="1" dirty="0">
                <a:solidFill>
                  <a:schemeClr val="bg1"/>
                </a:solidFill>
                <a:latin typeface="Arial" pitchFamily="34" charset="0"/>
              </a:rPr>
              <a:t>AS 3</a:t>
            </a:r>
          </a:p>
        </p:txBody>
      </p:sp>
      <p:sp>
        <p:nvSpPr>
          <p:cNvPr id="1052731" name="Text Box 59"/>
          <p:cNvSpPr txBox="1">
            <a:spLocks noChangeArrowheads="1"/>
          </p:cNvSpPr>
          <p:nvPr/>
        </p:nvSpPr>
        <p:spPr bwMode="auto">
          <a:xfrm>
            <a:off x="8744877" y="2905176"/>
            <a:ext cx="1748878" cy="397545"/>
          </a:xfrm>
          <a:prstGeom prst="rect">
            <a:avLst/>
          </a:prstGeom>
          <a:noFill/>
          <a:ln w="127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000" b="1" dirty="0">
                <a:solidFill>
                  <a:schemeClr val="bg1"/>
                </a:solidFill>
                <a:latin typeface="Arial" pitchFamily="34" charset="0"/>
              </a:rPr>
              <a:t>120.10.0.0/16</a:t>
            </a:r>
          </a:p>
        </p:txBody>
      </p:sp>
      <p:sp>
        <p:nvSpPr>
          <p:cNvPr id="1052737" name="Text Box 65"/>
          <p:cNvSpPr txBox="1">
            <a:spLocks noChangeArrowheads="1"/>
          </p:cNvSpPr>
          <p:nvPr/>
        </p:nvSpPr>
        <p:spPr bwMode="auto">
          <a:xfrm>
            <a:off x="9185703" y="2498352"/>
            <a:ext cx="867226" cy="459100"/>
          </a:xfrm>
          <a:prstGeom prst="rect">
            <a:avLst/>
          </a:prstGeom>
          <a:noFill/>
          <a:ln w="127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b="1" dirty="0">
                <a:solidFill>
                  <a:schemeClr val="bg1"/>
                </a:solidFill>
                <a:latin typeface="Arial" pitchFamily="34" charset="0"/>
              </a:rPr>
              <a:t>AS 4</a:t>
            </a:r>
          </a:p>
        </p:txBody>
      </p:sp>
      <p:sp>
        <p:nvSpPr>
          <p:cNvPr id="1052738" name="Text Box 66"/>
          <p:cNvSpPr txBox="1">
            <a:spLocks noChangeArrowheads="1"/>
          </p:cNvSpPr>
          <p:nvPr/>
        </p:nvSpPr>
        <p:spPr bwMode="auto">
          <a:xfrm>
            <a:off x="8904673" y="4045348"/>
            <a:ext cx="867226" cy="459100"/>
          </a:xfrm>
          <a:prstGeom prst="rect">
            <a:avLst/>
          </a:prstGeom>
          <a:noFill/>
          <a:ln w="127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b="1" dirty="0">
                <a:solidFill>
                  <a:schemeClr val="bg1"/>
                </a:solidFill>
                <a:latin typeface="Arial" pitchFamily="34" charset="0"/>
              </a:rPr>
              <a:t>AS 5</a:t>
            </a:r>
          </a:p>
        </p:txBody>
      </p:sp>
      <p:cxnSp>
        <p:nvCxnSpPr>
          <p:cNvPr id="82" name="Straight Connector 81"/>
          <p:cNvCxnSpPr>
            <a:stCxn id="79" idx="2"/>
            <a:endCxn id="80" idx="3"/>
          </p:cNvCxnSpPr>
          <p:nvPr/>
        </p:nvCxnSpPr>
        <p:spPr>
          <a:xfrm flipH="1">
            <a:off x="2969847" y="4559100"/>
            <a:ext cx="857693" cy="83501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0"/>
            <a:endCxn id="75" idx="2"/>
          </p:cNvCxnSpPr>
          <p:nvPr/>
        </p:nvCxnSpPr>
        <p:spPr>
          <a:xfrm flipV="1">
            <a:off x="5737980" y="4101118"/>
            <a:ext cx="527533" cy="4579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78" idx="2"/>
            <a:endCxn id="75" idx="0"/>
          </p:cNvCxnSpPr>
          <p:nvPr/>
        </p:nvCxnSpPr>
        <p:spPr>
          <a:xfrm flipH="1">
            <a:off x="8175952" y="3030875"/>
            <a:ext cx="507054" cy="107024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flipH="1">
            <a:off x="4351222" y="5321961"/>
            <a:ext cx="6074407" cy="1409082"/>
            <a:chOff x="1219200" y="4876799"/>
            <a:chExt cx="5181605" cy="1384995"/>
          </a:xfrm>
        </p:grpSpPr>
        <p:sp>
          <p:nvSpPr>
            <p:cNvPr id="93" name="Rectangular Callout 92"/>
            <p:cNvSpPr/>
            <p:nvPr/>
          </p:nvSpPr>
          <p:spPr>
            <a:xfrm>
              <a:off x="1219200" y="4876799"/>
              <a:ext cx="5181603" cy="1384995"/>
            </a:xfrm>
            <a:prstGeom prst="wedgeRectCallout">
              <a:avLst>
                <a:gd name="adj1" fmla="val 61311"/>
                <a:gd name="adj2" fmla="val 1894"/>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94" name="TextBox 93"/>
            <p:cNvSpPr txBox="1"/>
            <p:nvPr/>
          </p:nvSpPr>
          <p:spPr>
            <a:xfrm>
              <a:off x="1219202" y="4876799"/>
              <a:ext cx="5181603" cy="1361320"/>
            </a:xfrm>
            <a:prstGeom prst="rect">
              <a:avLst/>
            </a:prstGeom>
            <a:noFill/>
          </p:spPr>
          <p:txBody>
            <a:bodyPr wrap="square" rtlCol="0">
              <a:spAutoFit/>
            </a:bodyPr>
            <a:lstStyle/>
            <a:p>
              <a:pPr>
                <a:defRPr/>
              </a:pPr>
              <a:r>
                <a:rPr lang="en-US" sz="2800" kern="0" dirty="0">
                  <a:solidFill>
                    <a:sysClr val="window" lastClr="FFFFFF"/>
                  </a:solidFill>
                </a:rPr>
                <a:t>120.10.0.0/16: AS 2 </a:t>
              </a:r>
              <a:r>
                <a:rPr lang="en-US" sz="2800" kern="0" dirty="0">
                  <a:solidFill>
                    <a:sysClr val="window" lastClr="FFFFFF"/>
                  </a:solidFill>
                  <a:sym typeface="Wingdings" pitchFamily="2" charset="2"/>
                </a:rPr>
                <a:t> AS 3  AS 4</a:t>
              </a:r>
            </a:p>
            <a:p>
              <a:pPr>
                <a:defRPr/>
              </a:pPr>
              <a:r>
                <a:rPr lang="en-US" sz="2800" kern="0" dirty="0">
                  <a:solidFill>
                    <a:sysClr val="window" lastClr="FFFFFF"/>
                  </a:solidFill>
                  <a:sym typeface="Wingdings" pitchFamily="2" charset="2"/>
                </a:rPr>
                <a:t>130.10.0.0/16: AS 2  AS 3</a:t>
              </a:r>
            </a:p>
            <a:p>
              <a:pPr>
                <a:defRPr/>
              </a:pPr>
              <a:r>
                <a:rPr lang="en-US" sz="2800" kern="0" dirty="0">
                  <a:solidFill>
                    <a:sysClr val="window" lastClr="FFFFFF"/>
                  </a:solidFill>
                  <a:sym typeface="Wingdings" pitchFamily="2" charset="2"/>
                </a:rPr>
                <a:t>110.10.0.0/16: AS 2  AS 5</a:t>
              </a:r>
              <a:endParaRPr lang="en-US" sz="2800" kern="0" dirty="0">
                <a:solidFill>
                  <a:sysClr val="window" lastClr="FFFFFF"/>
                </a:solidFill>
              </a:endParaRPr>
            </a:p>
          </p:txBody>
        </p:sp>
      </p:grpSp>
      <p:sp>
        <p:nvSpPr>
          <p:cNvPr id="65" name="Freeform 64"/>
          <p:cNvSpPr/>
          <p:nvPr/>
        </p:nvSpPr>
        <p:spPr>
          <a:xfrm>
            <a:off x="5765495" y="4538949"/>
            <a:ext cx="2677099" cy="551488"/>
          </a:xfrm>
          <a:custGeom>
            <a:avLst/>
            <a:gdLst>
              <a:gd name="connsiteX0" fmla="*/ 0 w 2677099"/>
              <a:gd name="connsiteY0" fmla="*/ 0 h 551488"/>
              <a:gd name="connsiteX1" fmla="*/ 1002535 w 2677099"/>
              <a:gd name="connsiteY1" fmla="*/ 550844 h 551488"/>
              <a:gd name="connsiteX2" fmla="*/ 2677099 w 2677099"/>
              <a:gd name="connsiteY2" fmla="*/ 88135 h 551488"/>
            </a:gdLst>
            <a:ahLst/>
            <a:cxnLst>
              <a:cxn ang="0">
                <a:pos x="connsiteX0" y="connsiteY0"/>
              </a:cxn>
              <a:cxn ang="0">
                <a:pos x="connsiteX1" y="connsiteY1"/>
              </a:cxn>
              <a:cxn ang="0">
                <a:pos x="connsiteX2" y="connsiteY2"/>
              </a:cxn>
            </a:cxnLst>
            <a:rect l="l" t="t" r="r" b="b"/>
            <a:pathLst>
              <a:path w="2677099" h="551488">
                <a:moveTo>
                  <a:pt x="0" y="0"/>
                </a:moveTo>
                <a:cubicBezTo>
                  <a:pt x="278176" y="268077"/>
                  <a:pt x="556352" y="536155"/>
                  <a:pt x="1002535" y="550844"/>
                </a:cubicBezTo>
                <a:cubicBezTo>
                  <a:pt x="1448718" y="565533"/>
                  <a:pt x="2062908" y="326834"/>
                  <a:pt x="2677099" y="88135"/>
                </a:cubicBez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69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Operations (Simplified)</a:t>
            </a:r>
          </a:p>
        </p:txBody>
      </p:sp>
      <p:sp>
        <p:nvSpPr>
          <p:cNvPr id="8" name="Rounded Rectangle 7"/>
          <p:cNvSpPr/>
          <p:nvPr/>
        </p:nvSpPr>
        <p:spPr>
          <a:xfrm>
            <a:off x="2079596" y="1716913"/>
            <a:ext cx="2303362" cy="1207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Establish session on TCP port 179</a:t>
            </a:r>
          </a:p>
        </p:txBody>
      </p:sp>
      <p:sp>
        <p:nvSpPr>
          <p:cNvPr id="9" name="Rounded Rectangle 8"/>
          <p:cNvSpPr/>
          <p:nvPr/>
        </p:nvSpPr>
        <p:spPr>
          <a:xfrm>
            <a:off x="2079596" y="3524493"/>
            <a:ext cx="2303362" cy="1207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Exchange active routes</a:t>
            </a:r>
          </a:p>
        </p:txBody>
      </p:sp>
      <p:sp>
        <p:nvSpPr>
          <p:cNvPr id="10" name="Rounded Rectangle 9"/>
          <p:cNvSpPr/>
          <p:nvPr/>
        </p:nvSpPr>
        <p:spPr>
          <a:xfrm>
            <a:off x="2079596" y="5366799"/>
            <a:ext cx="2303362" cy="1207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Exchange incremental updates</a:t>
            </a:r>
          </a:p>
        </p:txBody>
      </p:sp>
      <p:sp>
        <p:nvSpPr>
          <p:cNvPr id="11" name="Right Arrow 10"/>
          <p:cNvSpPr/>
          <p:nvPr/>
        </p:nvSpPr>
        <p:spPr>
          <a:xfrm rot="5400000">
            <a:off x="2933229" y="2798181"/>
            <a:ext cx="596094" cy="763929"/>
          </a:xfrm>
          <a:prstGeom prst="rightArrow">
            <a:avLst/>
          </a:prstGeom>
          <a:solidFill>
            <a:schemeClr val="bg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2914901" y="4622160"/>
            <a:ext cx="632750" cy="763929"/>
          </a:xfrm>
          <a:prstGeom prst="rightArrow">
            <a:avLst/>
          </a:prstGeom>
          <a:solidFill>
            <a:schemeClr val="bg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Turn Arrow 12"/>
          <p:cNvSpPr/>
          <p:nvPr/>
        </p:nvSpPr>
        <p:spPr>
          <a:xfrm rot="5400000" flipH="1">
            <a:off x="4135058" y="5574179"/>
            <a:ext cx="1207623" cy="1093810"/>
          </a:xfrm>
          <a:prstGeom prst="uturnArrow">
            <a:avLst>
              <a:gd name="adj1" fmla="val 25000"/>
              <a:gd name="adj2" fmla="val 25000"/>
              <a:gd name="adj3" fmla="val 25000"/>
              <a:gd name="adj4" fmla="val 43750"/>
              <a:gd name="adj5" fmla="val 78836"/>
            </a:avLst>
          </a:prstGeom>
          <a:solidFill>
            <a:schemeClr val="bg2"/>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loud 47"/>
          <p:cNvSpPr/>
          <p:nvPr/>
        </p:nvSpPr>
        <p:spPr>
          <a:xfrm>
            <a:off x="5279571" y="2046243"/>
            <a:ext cx="2762494" cy="1986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AS-1</a:t>
            </a:r>
          </a:p>
        </p:txBody>
      </p:sp>
      <p:sp>
        <p:nvSpPr>
          <p:cNvPr id="49" name="Cloud 48"/>
          <p:cNvSpPr/>
          <p:nvPr/>
        </p:nvSpPr>
        <p:spPr>
          <a:xfrm>
            <a:off x="7603353" y="4610067"/>
            <a:ext cx="2762494" cy="1986272"/>
          </a:xfrm>
          <a:prstGeom prst="cloud">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54" name="Straight Connector 53"/>
          <p:cNvCxnSpPr>
            <a:stCxn id="81" idx="0"/>
            <a:endCxn id="70" idx="2"/>
          </p:cNvCxnSpPr>
          <p:nvPr/>
        </p:nvCxnSpPr>
        <p:spPr>
          <a:xfrm flipH="1" flipV="1">
            <a:off x="7344681" y="3905061"/>
            <a:ext cx="903788" cy="85342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9" idx="0"/>
            <a:endCxn id="78" idx="2"/>
          </p:cNvCxnSpPr>
          <p:nvPr/>
        </p:nvCxnSpPr>
        <p:spPr>
          <a:xfrm flipH="1" flipV="1">
            <a:off x="7344682" y="2661554"/>
            <a:ext cx="307373" cy="29906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7" idx="3"/>
          </p:cNvCxnSpPr>
          <p:nvPr/>
        </p:nvCxnSpPr>
        <p:spPr>
          <a:xfrm flipV="1">
            <a:off x="6660819" y="2516119"/>
            <a:ext cx="361305" cy="1"/>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5" idx="3"/>
            <a:endCxn id="78" idx="2"/>
          </p:cNvCxnSpPr>
          <p:nvPr/>
        </p:nvCxnSpPr>
        <p:spPr>
          <a:xfrm flipV="1">
            <a:off x="6502467" y="2661554"/>
            <a:ext cx="842215" cy="101551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0" idx="0"/>
            <a:endCxn id="79" idx="2"/>
          </p:cNvCxnSpPr>
          <p:nvPr/>
        </p:nvCxnSpPr>
        <p:spPr>
          <a:xfrm flipV="1">
            <a:off x="7344682" y="3341018"/>
            <a:ext cx="307373" cy="183649"/>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75" idx="3"/>
            <a:endCxn id="70" idx="1"/>
          </p:cNvCxnSpPr>
          <p:nvPr/>
        </p:nvCxnSpPr>
        <p:spPr>
          <a:xfrm>
            <a:off x="6502467" y="3677066"/>
            <a:ext cx="519657" cy="3779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6" idx="0"/>
            <a:endCxn id="77" idx="1"/>
          </p:cNvCxnSpPr>
          <p:nvPr/>
        </p:nvCxnSpPr>
        <p:spPr>
          <a:xfrm flipV="1">
            <a:off x="5684167" y="2516119"/>
            <a:ext cx="331536" cy="254306"/>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5" idx="0"/>
            <a:endCxn id="76" idx="2"/>
          </p:cNvCxnSpPr>
          <p:nvPr/>
        </p:nvCxnSpPr>
        <p:spPr>
          <a:xfrm flipH="1" flipV="1">
            <a:off x="5684167" y="3150820"/>
            <a:ext cx="495742" cy="33604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81" idx="2"/>
            <a:endCxn id="71" idx="0"/>
          </p:cNvCxnSpPr>
          <p:nvPr/>
        </p:nvCxnSpPr>
        <p:spPr>
          <a:xfrm flipH="1">
            <a:off x="7925911" y="5138876"/>
            <a:ext cx="322558" cy="26537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74" idx="1"/>
            <a:endCxn id="81" idx="3"/>
          </p:cNvCxnSpPr>
          <p:nvPr/>
        </p:nvCxnSpPr>
        <p:spPr>
          <a:xfrm flipH="1">
            <a:off x="8571027" y="4948679"/>
            <a:ext cx="372759"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588901" y="4965664"/>
            <a:ext cx="549752" cy="13508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72" idx="1"/>
            <a:endCxn id="71" idx="2"/>
          </p:cNvCxnSpPr>
          <p:nvPr/>
        </p:nvCxnSpPr>
        <p:spPr>
          <a:xfrm flipH="1" flipV="1">
            <a:off x="7925911" y="5784641"/>
            <a:ext cx="129156" cy="37463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73" idx="1"/>
            <a:endCxn id="72" idx="3"/>
          </p:cNvCxnSpPr>
          <p:nvPr/>
        </p:nvCxnSpPr>
        <p:spPr>
          <a:xfrm flipH="1">
            <a:off x="8700183" y="6159271"/>
            <a:ext cx="317075"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73" idx="3"/>
          </p:cNvCxnSpPr>
          <p:nvPr/>
        </p:nvCxnSpPr>
        <p:spPr>
          <a:xfrm flipH="1">
            <a:off x="9662373" y="5481141"/>
            <a:ext cx="476281" cy="67813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73" idx="0"/>
            <a:endCxn id="81" idx="2"/>
          </p:cNvCxnSpPr>
          <p:nvPr/>
        </p:nvCxnSpPr>
        <p:spPr>
          <a:xfrm flipH="1" flipV="1">
            <a:off x="8248469" y="5138877"/>
            <a:ext cx="1091346" cy="83019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881038" y="5195220"/>
            <a:ext cx="753732" cy="461665"/>
          </a:xfrm>
          <a:prstGeom prst="rect">
            <a:avLst/>
          </a:prstGeom>
          <a:noFill/>
        </p:spPr>
        <p:txBody>
          <a:bodyPr wrap="none" rtlCol="0">
            <a:spAutoFit/>
          </a:bodyPr>
          <a:lstStyle/>
          <a:p>
            <a:pPr algn="ctr"/>
            <a:r>
              <a:rPr lang="en-US" sz="2400" dirty="0">
                <a:solidFill>
                  <a:schemeClr val="bg1"/>
                </a:solidFill>
              </a:rPr>
              <a:t>AS-2</a:t>
            </a:r>
          </a:p>
        </p:txBody>
      </p:sp>
      <p:pic>
        <p:nvPicPr>
          <p:cNvPr id="70" name="Picture 2" descr="C:\Users\t0ph3r\Documents\CS 4700\assets\Router.png"/>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7022124" y="3524667"/>
            <a:ext cx="645115" cy="380395"/>
          </a:xfrm>
          <a:prstGeom prst="rect">
            <a:avLst/>
          </a:prstGeom>
          <a:noFill/>
          <a:extLst/>
        </p:spPr>
      </p:pic>
      <p:pic>
        <p:nvPicPr>
          <p:cNvPr id="71"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3354" y="5404247"/>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5068" y="5969074"/>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258" y="5969074"/>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3786" y="4758482"/>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352" y="3486869"/>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610" y="2770426"/>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5704" y="2325922"/>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2124" y="2281160"/>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9497" y="2960623"/>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C:\Users\t0ph3r\Documents\CS 4700\assets\Router.png"/>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7925912" y="4758482"/>
            <a:ext cx="645115" cy="380395"/>
          </a:xfrm>
          <a:prstGeom prst="rect">
            <a:avLst/>
          </a:prstGeom>
          <a:noFill/>
          <a:extLst/>
        </p:spPr>
      </p:pic>
      <p:pic>
        <p:nvPicPr>
          <p:cNvPr id="82" name="Picture 2" descr="C:\Users\t0ph3r\Documents\CS 4700\assets\Rou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2490" y="5138877"/>
            <a:ext cx="645115" cy="380395"/>
          </a:xfrm>
          <a:prstGeom prst="rect">
            <a:avLst/>
          </a:prstGeom>
          <a:noFill/>
          <a:extLst>
            <a:ext uri="{909E8E84-426E-40DD-AFC4-6F175D3DCCD1}">
              <a14:hiddenFill xmlns:a14="http://schemas.microsoft.com/office/drawing/2010/main">
                <a:solidFill>
                  <a:srgbClr val="FFFFFF"/>
                </a:solidFill>
              </a14:hiddenFill>
            </a:ext>
          </a:extLst>
        </p:spPr>
      </p:pic>
      <p:sp>
        <p:nvSpPr>
          <p:cNvPr id="83" name="Right Arrow 82"/>
          <p:cNvSpPr/>
          <p:nvPr/>
        </p:nvSpPr>
        <p:spPr>
          <a:xfrm rot="18730154">
            <a:off x="5629897" y="4732899"/>
            <a:ext cx="2421681" cy="924767"/>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BGP Session</a:t>
            </a:r>
          </a:p>
        </p:txBody>
      </p:sp>
    </p:spTree>
    <p:extLst>
      <p:ext uri="{BB962C8B-B14F-4D97-AF65-F5344CB8AC3E}">
        <p14:creationId xmlns:p14="http://schemas.microsoft.com/office/powerpoint/2010/main" val="95619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Four Types of BGP Messages</a:t>
            </a:r>
          </a:p>
        </p:txBody>
      </p:sp>
      <p:sp>
        <p:nvSpPr>
          <p:cNvPr id="908291" name="Rectangle 3"/>
          <p:cNvSpPr>
            <a:spLocks noGrp="1" noChangeArrowheads="1"/>
          </p:cNvSpPr>
          <p:nvPr>
            <p:ph idx="1"/>
          </p:nvPr>
        </p:nvSpPr>
        <p:spPr>
          <a:xfrm>
            <a:off x="1676400" y="1600200"/>
            <a:ext cx="8839200" cy="2718412"/>
          </a:xfrm>
        </p:spPr>
        <p:txBody>
          <a:bodyPr/>
          <a:lstStyle/>
          <a:p>
            <a:r>
              <a:rPr lang="en-US" dirty="0">
                <a:solidFill>
                  <a:schemeClr val="accent1"/>
                </a:solidFill>
              </a:rPr>
              <a:t>Open</a:t>
            </a:r>
            <a:r>
              <a:rPr lang="en-US" dirty="0"/>
              <a:t>: Establish a peering session. </a:t>
            </a:r>
          </a:p>
          <a:p>
            <a:r>
              <a:rPr lang="en-US" dirty="0">
                <a:solidFill>
                  <a:schemeClr val="accent1"/>
                </a:solidFill>
              </a:rPr>
              <a:t>Keep Alive</a:t>
            </a:r>
            <a:r>
              <a:rPr lang="en-US" dirty="0"/>
              <a:t>: Handshake at regular intervals. </a:t>
            </a:r>
          </a:p>
          <a:p>
            <a:r>
              <a:rPr lang="en-US" dirty="0">
                <a:solidFill>
                  <a:schemeClr val="accent1"/>
                </a:solidFill>
              </a:rPr>
              <a:t>Notification</a:t>
            </a:r>
            <a:r>
              <a:rPr lang="en-US" dirty="0"/>
              <a:t>: Shuts down a peering session. </a:t>
            </a:r>
          </a:p>
          <a:p>
            <a:r>
              <a:rPr lang="en-US" dirty="0">
                <a:solidFill>
                  <a:schemeClr val="accent1"/>
                </a:solidFill>
              </a:rPr>
              <a:t>Update</a:t>
            </a:r>
            <a:r>
              <a:rPr lang="en-US" dirty="0"/>
              <a:t>: Announce new routes or withdraw previously announced routes.  </a:t>
            </a:r>
          </a:p>
        </p:txBody>
      </p:sp>
      <p:sp>
        <p:nvSpPr>
          <p:cNvPr id="908292" name="Rectangle 4"/>
          <p:cNvSpPr>
            <a:spLocks noChangeArrowheads="1"/>
          </p:cNvSpPr>
          <p:nvPr/>
        </p:nvSpPr>
        <p:spPr bwMode="auto">
          <a:xfrm>
            <a:off x="1778974" y="4522433"/>
            <a:ext cx="8646440" cy="585418"/>
          </a:xfrm>
          <a:prstGeom prst="rect">
            <a:avLst/>
          </a:prstGeom>
          <a:solidFill>
            <a:schemeClr val="bg2">
              <a:lumMod val="25000"/>
            </a:schemeClr>
          </a:solidFill>
          <a:ln w="9525">
            <a:noFill/>
            <a:miter lim="800000"/>
            <a:headEnd/>
            <a:tailEnd/>
          </a:ln>
          <a:effectLst/>
        </p:spPr>
        <p:txBody>
          <a:bodyPr vert="horz" wrap="square" lIns="92075" tIns="46038" rIns="92075" bIns="46038" numCol="1" anchor="t" anchorCtr="0" compatLnSpc="1">
            <a:prstTxWarp prst="textNoShape">
              <a:avLst/>
            </a:prstTxWarp>
            <a:spAutoFit/>
          </a:bodyPr>
          <a:lstStyle/>
          <a:p>
            <a:pPr algn="ctr"/>
            <a:r>
              <a:rPr lang="en-US" sz="3200" dirty="0">
                <a:solidFill>
                  <a:schemeClr val="bg1"/>
                </a:solidFill>
                <a:cs typeface="Times New Roman" pitchFamily="18" charset="0"/>
              </a:rPr>
              <a:t>announcement = IP prefix + </a:t>
            </a:r>
            <a:r>
              <a:rPr lang="en-US" sz="3200" u="sng" dirty="0">
                <a:solidFill>
                  <a:schemeClr val="bg1"/>
                </a:solidFill>
                <a:cs typeface="Times New Roman" pitchFamily="18" charset="0"/>
              </a:rPr>
              <a:t>attributes values</a:t>
            </a:r>
          </a:p>
        </p:txBody>
      </p:sp>
    </p:spTree>
    <p:extLst>
      <p:ext uri="{BB962C8B-B14F-4D97-AF65-F5344CB8AC3E}">
        <p14:creationId xmlns:p14="http://schemas.microsoft.com/office/powerpoint/2010/main" val="29685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8292"/>
                                        </p:tgtEl>
                                        <p:attrNameLst>
                                          <p:attrName>style.visibility</p:attrName>
                                        </p:attrNameLst>
                                      </p:cBhvr>
                                      <p:to>
                                        <p:strVal val="visible"/>
                                      </p:to>
                                    </p:set>
                                    <p:animEffect transition="in" filter="fade">
                                      <p:cBhvr>
                                        <p:cTn id="7" dur="500"/>
                                        <p:tgtEl>
                                          <p:spTgt spid="908292"/>
                                        </p:tgtEl>
                                      </p:cBhvr>
                                    </p:animEffect>
                                    <p:anim calcmode="lin" valueType="num">
                                      <p:cBhvr>
                                        <p:cTn id="8" dur="500" fill="hold"/>
                                        <p:tgtEl>
                                          <p:spTgt spid="908292"/>
                                        </p:tgtEl>
                                        <p:attrNameLst>
                                          <p:attrName>ppt_x</p:attrName>
                                        </p:attrNameLst>
                                      </p:cBhvr>
                                      <p:tavLst>
                                        <p:tav tm="0">
                                          <p:val>
                                            <p:strVal val="#ppt_x"/>
                                          </p:val>
                                        </p:tav>
                                        <p:tav tm="100000">
                                          <p:val>
                                            <p:strVal val="#ppt_x"/>
                                          </p:val>
                                        </p:tav>
                                      </p:tavLst>
                                    </p:anim>
                                    <p:anim calcmode="lin" valueType="num">
                                      <p:cBhvr>
                                        <p:cTn id="9" dur="500" fill="hold"/>
                                        <p:tgtEl>
                                          <p:spTgt spid="9082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dirty="0"/>
              <a:t>BGP Attributes</a:t>
            </a:r>
          </a:p>
        </p:txBody>
      </p:sp>
      <p:sp>
        <p:nvSpPr>
          <p:cNvPr id="914435" name="Rectangle 3"/>
          <p:cNvSpPr>
            <a:spLocks noGrp="1" noChangeArrowheads="1"/>
          </p:cNvSpPr>
          <p:nvPr>
            <p:ph idx="1"/>
          </p:nvPr>
        </p:nvSpPr>
        <p:spPr>
          <a:xfrm>
            <a:off x="838200" y="1600200"/>
            <a:ext cx="9829800" cy="5105400"/>
          </a:xfrm>
        </p:spPr>
        <p:txBody>
          <a:bodyPr>
            <a:normAutofit/>
          </a:bodyPr>
          <a:lstStyle/>
          <a:p>
            <a:r>
              <a:rPr lang="en-US" dirty="0"/>
              <a:t>Attributes used to select “best” path</a:t>
            </a:r>
          </a:p>
          <a:p>
            <a:pPr lvl="1"/>
            <a:r>
              <a:rPr lang="en-US" dirty="0" err="1"/>
              <a:t>LocalPREF</a:t>
            </a:r>
            <a:endParaRPr lang="en-US" dirty="0"/>
          </a:p>
          <a:p>
            <a:pPr lvl="2"/>
            <a:r>
              <a:rPr lang="en-US" dirty="0"/>
              <a:t>Local preference policy to choose most preferred route</a:t>
            </a:r>
          </a:p>
          <a:p>
            <a:pPr lvl="2"/>
            <a:r>
              <a:rPr lang="en-US" dirty="0"/>
              <a:t>Overrides default fewest AS behavior</a:t>
            </a:r>
          </a:p>
          <a:p>
            <a:pPr lvl="1"/>
            <a:r>
              <a:rPr lang="en-US" dirty="0"/>
              <a:t>Multi-exit Discriminator (MED)</a:t>
            </a:r>
          </a:p>
          <a:p>
            <a:pPr lvl="2"/>
            <a:r>
              <a:rPr lang="en-US" dirty="0"/>
              <a:t>Specifies path for external traffic destined for an internal network</a:t>
            </a:r>
          </a:p>
          <a:p>
            <a:pPr lvl="2"/>
            <a:r>
              <a:rPr lang="en-US" dirty="0"/>
              <a:t>Chooses peering point for your network</a:t>
            </a:r>
          </a:p>
          <a:p>
            <a:pPr lvl="1"/>
            <a:r>
              <a:rPr lang="en-US" dirty="0"/>
              <a:t>Import Rules</a:t>
            </a:r>
          </a:p>
          <a:p>
            <a:pPr lvl="2"/>
            <a:r>
              <a:rPr lang="en-US" dirty="0"/>
              <a:t>What route advertisements do I accept?</a:t>
            </a:r>
          </a:p>
          <a:p>
            <a:pPr lvl="1"/>
            <a:r>
              <a:rPr lang="en-US" dirty="0"/>
              <a:t>Export Rules</a:t>
            </a:r>
          </a:p>
          <a:p>
            <a:pPr lvl="2"/>
            <a:r>
              <a:rPr lang="en-US" dirty="0"/>
              <a:t>Which routes do I forward to whom?</a:t>
            </a:r>
            <a:endParaRPr lang="en-US" sz="2100" dirty="0"/>
          </a:p>
        </p:txBody>
      </p:sp>
    </p:spTree>
    <p:extLst>
      <p:ext uri="{BB962C8B-B14F-4D97-AF65-F5344CB8AC3E}">
        <p14:creationId xmlns:p14="http://schemas.microsoft.com/office/powerpoint/2010/main" val="162918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14435">
                                            <p:txEl>
                                              <p:pRg st="4" end="4"/>
                                            </p:txEl>
                                          </p:spTgt>
                                        </p:tgtEl>
                                        <p:attrNameLst>
                                          <p:attrName>style.visibility</p:attrName>
                                        </p:attrNameLst>
                                      </p:cBhvr>
                                      <p:to>
                                        <p:strVal val="visible"/>
                                      </p:to>
                                    </p:set>
                                    <p:animEffect transition="in" filter="fade">
                                      <p:cBhvr>
                                        <p:cTn id="7" dur="500"/>
                                        <p:tgtEl>
                                          <p:spTgt spid="914435">
                                            <p:txEl>
                                              <p:pRg st="4" end="4"/>
                                            </p:txEl>
                                          </p:spTgt>
                                        </p:tgtEl>
                                      </p:cBhvr>
                                    </p:animEffect>
                                    <p:anim calcmode="lin" valueType="num">
                                      <p:cBhvr>
                                        <p:cTn id="8" dur="500" fill="hold"/>
                                        <p:tgtEl>
                                          <p:spTgt spid="914435">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91443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14435">
                                            <p:txEl>
                                              <p:pRg st="5" end="5"/>
                                            </p:txEl>
                                          </p:spTgt>
                                        </p:tgtEl>
                                        <p:attrNameLst>
                                          <p:attrName>style.visibility</p:attrName>
                                        </p:attrNameLst>
                                      </p:cBhvr>
                                      <p:to>
                                        <p:strVal val="visible"/>
                                      </p:to>
                                    </p:set>
                                    <p:animEffect transition="in" filter="fade">
                                      <p:cBhvr>
                                        <p:cTn id="12" dur="500"/>
                                        <p:tgtEl>
                                          <p:spTgt spid="914435">
                                            <p:txEl>
                                              <p:pRg st="5" end="5"/>
                                            </p:txEl>
                                          </p:spTgt>
                                        </p:tgtEl>
                                      </p:cBhvr>
                                    </p:animEffect>
                                    <p:anim calcmode="lin" valueType="num">
                                      <p:cBhvr>
                                        <p:cTn id="13" dur="500" fill="hold"/>
                                        <p:tgtEl>
                                          <p:spTgt spid="914435">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91443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14435">
                                            <p:txEl>
                                              <p:pRg st="6" end="6"/>
                                            </p:txEl>
                                          </p:spTgt>
                                        </p:tgtEl>
                                        <p:attrNameLst>
                                          <p:attrName>style.visibility</p:attrName>
                                        </p:attrNameLst>
                                      </p:cBhvr>
                                      <p:to>
                                        <p:strVal val="visible"/>
                                      </p:to>
                                    </p:set>
                                    <p:animEffect transition="in" filter="fade">
                                      <p:cBhvr>
                                        <p:cTn id="17" dur="500"/>
                                        <p:tgtEl>
                                          <p:spTgt spid="914435">
                                            <p:txEl>
                                              <p:pRg st="6" end="6"/>
                                            </p:txEl>
                                          </p:spTgt>
                                        </p:tgtEl>
                                      </p:cBhvr>
                                    </p:animEffect>
                                    <p:anim calcmode="lin" valueType="num">
                                      <p:cBhvr>
                                        <p:cTn id="18" dur="500" fill="hold"/>
                                        <p:tgtEl>
                                          <p:spTgt spid="914435">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9144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14435">
                                            <p:txEl>
                                              <p:pRg st="7" end="7"/>
                                            </p:txEl>
                                          </p:spTgt>
                                        </p:tgtEl>
                                        <p:attrNameLst>
                                          <p:attrName>style.visibility</p:attrName>
                                        </p:attrNameLst>
                                      </p:cBhvr>
                                      <p:to>
                                        <p:strVal val="visible"/>
                                      </p:to>
                                    </p:set>
                                    <p:animEffect transition="in" filter="fade">
                                      <p:cBhvr>
                                        <p:cTn id="24" dur="500"/>
                                        <p:tgtEl>
                                          <p:spTgt spid="914435">
                                            <p:txEl>
                                              <p:pRg st="7" end="7"/>
                                            </p:txEl>
                                          </p:spTgt>
                                        </p:tgtEl>
                                      </p:cBhvr>
                                    </p:animEffect>
                                    <p:anim calcmode="lin" valueType="num">
                                      <p:cBhvr>
                                        <p:cTn id="25" dur="500" fill="hold"/>
                                        <p:tgtEl>
                                          <p:spTgt spid="914435">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914435">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14435">
                                            <p:txEl>
                                              <p:pRg st="8" end="8"/>
                                            </p:txEl>
                                          </p:spTgt>
                                        </p:tgtEl>
                                        <p:attrNameLst>
                                          <p:attrName>style.visibility</p:attrName>
                                        </p:attrNameLst>
                                      </p:cBhvr>
                                      <p:to>
                                        <p:strVal val="visible"/>
                                      </p:to>
                                    </p:set>
                                    <p:animEffect transition="in" filter="fade">
                                      <p:cBhvr>
                                        <p:cTn id="29" dur="500"/>
                                        <p:tgtEl>
                                          <p:spTgt spid="914435">
                                            <p:txEl>
                                              <p:pRg st="8" end="8"/>
                                            </p:txEl>
                                          </p:spTgt>
                                        </p:tgtEl>
                                      </p:cBhvr>
                                    </p:animEffect>
                                    <p:anim calcmode="lin" valueType="num">
                                      <p:cBhvr>
                                        <p:cTn id="30" dur="500" fill="hold"/>
                                        <p:tgtEl>
                                          <p:spTgt spid="914435">
                                            <p:txEl>
                                              <p:pRg st="8" end="8"/>
                                            </p:txEl>
                                          </p:spTgt>
                                        </p:tgtEl>
                                        <p:attrNameLst>
                                          <p:attrName>ppt_x</p:attrName>
                                        </p:attrNameLst>
                                      </p:cBhvr>
                                      <p:tavLst>
                                        <p:tav tm="0">
                                          <p:val>
                                            <p:strVal val="#ppt_x"/>
                                          </p:val>
                                        </p:tav>
                                        <p:tav tm="100000">
                                          <p:val>
                                            <p:strVal val="#ppt_x"/>
                                          </p:val>
                                        </p:tav>
                                      </p:tavLst>
                                    </p:anim>
                                    <p:anim calcmode="lin" valueType="num">
                                      <p:cBhvr>
                                        <p:cTn id="31" dur="500" fill="hold"/>
                                        <p:tgtEl>
                                          <p:spTgt spid="914435">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14435">
                                            <p:txEl>
                                              <p:pRg st="9" end="9"/>
                                            </p:txEl>
                                          </p:spTgt>
                                        </p:tgtEl>
                                        <p:attrNameLst>
                                          <p:attrName>style.visibility</p:attrName>
                                        </p:attrNameLst>
                                      </p:cBhvr>
                                      <p:to>
                                        <p:strVal val="visible"/>
                                      </p:to>
                                    </p:set>
                                    <p:animEffect transition="in" filter="fade">
                                      <p:cBhvr>
                                        <p:cTn id="34" dur="500"/>
                                        <p:tgtEl>
                                          <p:spTgt spid="914435">
                                            <p:txEl>
                                              <p:pRg st="9" end="9"/>
                                            </p:txEl>
                                          </p:spTgt>
                                        </p:tgtEl>
                                      </p:cBhvr>
                                    </p:animEffect>
                                    <p:anim calcmode="lin" valueType="num">
                                      <p:cBhvr>
                                        <p:cTn id="35" dur="500" fill="hold"/>
                                        <p:tgtEl>
                                          <p:spTgt spid="914435">
                                            <p:txEl>
                                              <p:pRg st="9" end="9"/>
                                            </p:txEl>
                                          </p:spTgt>
                                        </p:tgtEl>
                                        <p:attrNameLst>
                                          <p:attrName>ppt_x</p:attrName>
                                        </p:attrNameLst>
                                      </p:cBhvr>
                                      <p:tavLst>
                                        <p:tav tm="0">
                                          <p:val>
                                            <p:strVal val="#ppt_x"/>
                                          </p:val>
                                        </p:tav>
                                        <p:tav tm="100000">
                                          <p:val>
                                            <p:strVal val="#ppt_x"/>
                                          </p:val>
                                        </p:tav>
                                      </p:tavLst>
                                    </p:anim>
                                    <p:anim calcmode="lin" valueType="num">
                                      <p:cBhvr>
                                        <p:cTn id="36" dur="500" fill="hold"/>
                                        <p:tgtEl>
                                          <p:spTgt spid="914435">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14435">
                                            <p:txEl>
                                              <p:pRg st="10" end="10"/>
                                            </p:txEl>
                                          </p:spTgt>
                                        </p:tgtEl>
                                        <p:attrNameLst>
                                          <p:attrName>style.visibility</p:attrName>
                                        </p:attrNameLst>
                                      </p:cBhvr>
                                      <p:to>
                                        <p:strVal val="visible"/>
                                      </p:to>
                                    </p:set>
                                    <p:animEffect transition="in" filter="fade">
                                      <p:cBhvr>
                                        <p:cTn id="39" dur="500"/>
                                        <p:tgtEl>
                                          <p:spTgt spid="914435">
                                            <p:txEl>
                                              <p:pRg st="10" end="10"/>
                                            </p:txEl>
                                          </p:spTgt>
                                        </p:tgtEl>
                                      </p:cBhvr>
                                    </p:animEffect>
                                    <p:anim calcmode="lin" valueType="num">
                                      <p:cBhvr>
                                        <p:cTn id="40" dur="500" fill="hold"/>
                                        <p:tgtEl>
                                          <p:spTgt spid="914435">
                                            <p:txEl>
                                              <p:pRg st="10" end="10"/>
                                            </p:txEl>
                                          </p:spTgt>
                                        </p:tgtEl>
                                        <p:attrNameLst>
                                          <p:attrName>ppt_x</p:attrName>
                                        </p:attrNameLst>
                                      </p:cBhvr>
                                      <p:tavLst>
                                        <p:tav tm="0">
                                          <p:val>
                                            <p:strVal val="#ppt_x"/>
                                          </p:val>
                                        </p:tav>
                                        <p:tav tm="100000">
                                          <p:val>
                                            <p:strVal val="#ppt_x"/>
                                          </p:val>
                                        </p:tav>
                                      </p:tavLst>
                                    </p:anim>
                                    <p:anim calcmode="lin" valueType="num">
                                      <p:cBhvr>
                                        <p:cTn id="41" dur="500" fill="hold"/>
                                        <p:tgtEl>
                                          <p:spTgt spid="91443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2.9|23.2|6.5|9.3|11.2"/>
</p:tagLst>
</file>

<file path=ppt/tags/tag2.xml><?xml version="1.0" encoding="utf-8"?>
<p:tagLst xmlns:a="http://schemas.openxmlformats.org/drawingml/2006/main" xmlns:r="http://schemas.openxmlformats.org/officeDocument/2006/relationships" xmlns:p="http://schemas.openxmlformats.org/presentationml/2006/main">
  <p:tag name="TIMING" val="|32.9|23.2|6.5|9.3|11.2"/>
</p:tagLst>
</file>

<file path=ppt/tags/tag3.xml><?xml version="1.0" encoding="utf-8"?>
<p:tagLst xmlns:a="http://schemas.openxmlformats.org/drawingml/2006/main" xmlns:r="http://schemas.openxmlformats.org/officeDocument/2006/relationships" xmlns:p="http://schemas.openxmlformats.org/presentationml/2006/main">
  <p:tag name="TIMING" val="|32.9|23.2|6.5|9.3|1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2797</Words>
  <Application>Microsoft Office PowerPoint</Application>
  <PresentationFormat>Widescreen</PresentationFormat>
  <Paragraphs>502</Paragraphs>
  <Slides>43</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DengXian</vt:lpstr>
      <vt:lpstr>MS PGothic</vt:lpstr>
      <vt:lpstr>Arial</vt:lpstr>
      <vt:lpstr>Calibri</vt:lpstr>
      <vt:lpstr>Calibri Light</vt:lpstr>
      <vt:lpstr>Comic Sans MS</vt:lpstr>
      <vt:lpstr>Symbol</vt:lpstr>
      <vt:lpstr>Times New Roman</vt:lpstr>
      <vt:lpstr>Tw Cen MT</vt:lpstr>
      <vt:lpstr>Wingdings</vt:lpstr>
      <vt:lpstr>Office Theme</vt:lpstr>
      <vt:lpstr>BGP Routing Security</vt:lpstr>
      <vt:lpstr>Admin</vt:lpstr>
      <vt:lpstr>IP Routing</vt:lpstr>
      <vt:lpstr>Network Layer, Control Plane</vt:lpstr>
      <vt:lpstr>BGP</vt:lpstr>
      <vt:lpstr>Path Vector Protocol</vt:lpstr>
      <vt:lpstr>BGP Operations (Simplified)</vt:lpstr>
      <vt:lpstr>Four Types of BGP Messages</vt:lpstr>
      <vt:lpstr>BGP Attributes</vt:lpstr>
      <vt:lpstr>Route Selection Summary</vt:lpstr>
      <vt:lpstr>BGP Authentication</vt:lpstr>
      <vt:lpstr>BGP Misconfiguration</vt:lpstr>
      <vt:lpstr>Goals of Today’s Lecture</vt:lpstr>
      <vt:lpstr>How Secure is Today’s Internet Routing?</vt:lpstr>
      <vt:lpstr>How Secure is Today’s Internet Routing?</vt:lpstr>
      <vt:lpstr>How Secure is Today’s Internet Routing?</vt:lpstr>
      <vt:lpstr>How Secure is Routing on the Internet Today? (2)</vt:lpstr>
      <vt:lpstr>How Secure is Routing on the Internet Today? (2)</vt:lpstr>
      <vt:lpstr>Why Hijack?</vt:lpstr>
      <vt:lpstr>Hijacking Techniques</vt:lpstr>
      <vt:lpstr>Prefix Hijack Example</vt:lpstr>
      <vt:lpstr>Short Path Hijack</vt:lpstr>
      <vt:lpstr>Subprefix Hijack Example</vt:lpstr>
      <vt:lpstr>Mechanisms to Secure BGP</vt:lpstr>
      <vt:lpstr>Secure BGP</vt:lpstr>
      <vt:lpstr>S-BGP vs. Subprefix Hijack Example</vt:lpstr>
      <vt:lpstr>S-BGP vs. Short Path Hijack</vt:lpstr>
      <vt:lpstr>(The Lack of) S-BGP Deployment</vt:lpstr>
      <vt:lpstr>Resource PKI</vt:lpstr>
      <vt:lpstr>Route Origin Attestations</vt:lpstr>
      <vt:lpstr>RPKI Hierarchy Example</vt:lpstr>
      <vt:lpstr>RPKI Deployment</vt:lpstr>
      <vt:lpstr>Routing Anomalies</vt:lpstr>
      <vt:lpstr>Anomalous Features</vt:lpstr>
      <vt:lpstr>Geographic Anomaly Example</vt:lpstr>
      <vt:lpstr>Topology Anomaly Example</vt:lpstr>
      <vt:lpstr>Final Thoughts</vt:lpstr>
      <vt:lpstr>One last thing…  Harming Internet Routing Without Attacking BGP</vt:lpstr>
      <vt:lpstr>Attacks on TCP and Data-Plane Attacks</vt:lpstr>
      <vt:lpstr>Control Plane Vs. Data Plane</vt:lpstr>
      <vt:lpstr>Data-Plane Attacks, Part 1</vt:lpstr>
      <vt:lpstr>Data-Plane Attacks, Part 2</vt:lpstr>
      <vt:lpstr>Fortunately, Data-Plane Attacks are Harder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BGP Routing Security</dc:title>
  <dc:creator>Damon McCoy</dc:creator>
  <cp:lastModifiedBy>xiaoxuan liu</cp:lastModifiedBy>
  <cp:revision>15</cp:revision>
  <dcterms:created xsi:type="dcterms:W3CDTF">2019-03-27T00:38:49Z</dcterms:created>
  <dcterms:modified xsi:type="dcterms:W3CDTF">2019-03-28T00:24:44Z</dcterms:modified>
</cp:coreProperties>
</file>